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6" r:id="rId3"/>
    <p:sldId id="277" r:id="rId4"/>
    <p:sldId id="347" r:id="rId5"/>
    <p:sldId id="348" r:id="rId6"/>
    <p:sldId id="351" r:id="rId7"/>
    <p:sldId id="352" r:id="rId8"/>
    <p:sldId id="353" r:id="rId9"/>
    <p:sldId id="354" r:id="rId10"/>
    <p:sldId id="355" r:id="rId11"/>
    <p:sldId id="356" r:id="rId12"/>
    <p:sldId id="357" r:id="rId13"/>
    <p:sldId id="358" r:id="rId14"/>
    <p:sldId id="359" r:id="rId15"/>
    <p:sldId id="360" r:id="rId16"/>
    <p:sldId id="361" r:id="rId17"/>
    <p:sldId id="349" r:id="rId18"/>
    <p:sldId id="350"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43" r:id="rId36"/>
    <p:sldId id="309" r:id="rId3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04.01.2019</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57742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71483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80264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70107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6148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79705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7879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654516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93401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57151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14200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016709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834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94947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038099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055398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51340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03409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641577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27704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535301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63130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098755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4259450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87049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62417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84586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61645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597829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096081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64987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Podnikatelské riziko</a:t>
            </a:r>
            <a:br>
              <a:rPr lang="cs-CZ" sz="4000" b="1" dirty="0">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55000" lnSpcReduction="20000"/>
          </a:bodyPr>
          <a:lstStyle/>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a:solidFill>
                  <a:schemeClr val="bg1"/>
                </a:solidFill>
                <a:latin typeface="Times New Roman" panose="02020603050405020304" pitchFamily="18" charset="0"/>
                <a:cs typeface="Times New Roman" panose="02020603050405020304" pitchFamily="18" charset="0"/>
              </a:rPr>
              <a:t>Charakteristika </a:t>
            </a:r>
            <a:r>
              <a:rPr lang="en-GB" sz="2300" b="1" dirty="0" err="1">
                <a:solidFill>
                  <a:schemeClr val="bg1"/>
                </a:solidFill>
                <a:latin typeface="Times New Roman" panose="02020603050405020304" pitchFamily="18" charset="0"/>
                <a:cs typeface="Times New Roman" panose="02020603050405020304" pitchFamily="18" charset="0"/>
              </a:rPr>
              <a:t>podnikatelského</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rizika</a:t>
            </a: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err="1">
                <a:solidFill>
                  <a:schemeClr val="bg1"/>
                </a:solidFill>
                <a:latin typeface="Times New Roman" panose="02020603050405020304" pitchFamily="18" charset="0"/>
                <a:cs typeface="Times New Roman" panose="02020603050405020304" pitchFamily="18" charset="0"/>
              </a:rPr>
              <a:t>Druhy</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podnikatelského</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rizika</a:t>
            </a: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err="1">
                <a:solidFill>
                  <a:schemeClr val="bg1"/>
                </a:solidFill>
                <a:latin typeface="Times New Roman" panose="02020603050405020304" pitchFamily="18" charset="0"/>
                <a:cs typeface="Times New Roman" panose="02020603050405020304" pitchFamily="18" charset="0"/>
              </a:rPr>
              <a:t>Kvantifikace</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rizik</a:t>
            </a: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err="1">
                <a:solidFill>
                  <a:schemeClr val="bg1"/>
                </a:solidFill>
                <a:latin typeface="Times New Roman" panose="02020603050405020304" pitchFamily="18" charset="0"/>
                <a:cs typeface="Times New Roman" panose="02020603050405020304" pitchFamily="18" charset="0"/>
              </a:rPr>
              <a:t>Metody</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měření</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rizik</a:t>
            </a: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en-GB" sz="2300" b="1" dirty="0" err="1">
                <a:solidFill>
                  <a:schemeClr val="bg1"/>
                </a:solidFill>
                <a:latin typeface="Times New Roman" panose="02020603050405020304" pitchFamily="18" charset="0"/>
                <a:cs typeface="Times New Roman" panose="02020603050405020304" pitchFamily="18" charset="0"/>
              </a:rPr>
              <a:t>Opatření</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ke</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snižování</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míry</a:t>
            </a:r>
            <a:r>
              <a:rPr lang="en-GB" sz="2300" b="1" dirty="0">
                <a:solidFill>
                  <a:schemeClr val="bg1"/>
                </a:solidFill>
                <a:latin typeface="Times New Roman" panose="02020603050405020304" pitchFamily="18" charset="0"/>
                <a:cs typeface="Times New Roman" panose="02020603050405020304" pitchFamily="18" charset="0"/>
              </a:rPr>
              <a:t> </a:t>
            </a:r>
            <a:r>
              <a:rPr lang="en-GB" sz="2300" b="1" dirty="0" err="1">
                <a:solidFill>
                  <a:schemeClr val="bg1"/>
                </a:solidFill>
                <a:latin typeface="Times New Roman" panose="02020603050405020304" pitchFamily="18" charset="0"/>
                <a:cs typeface="Times New Roman" panose="02020603050405020304" pitchFamily="18" charset="0"/>
              </a:rPr>
              <a:t>rizika</a:t>
            </a:r>
            <a:endParaRPr lang="en-GB" sz="23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Interní a externí </a:t>
            </a:r>
            <a:r>
              <a:rPr lang="cs-CZ" altLang="cs-CZ" sz="1400" dirty="0">
                <a:solidFill>
                  <a:srgbClr val="002060"/>
                </a:solidFill>
                <a:latin typeface="Times New Roman" panose="02020603050405020304" pitchFamily="18" charset="0"/>
                <a:cs typeface="Times New Roman" panose="02020603050405020304" pitchFamily="18" charset="0"/>
              </a:rPr>
              <a:t>– rizika mohou být zapříčiněny buď podnikem samotným tzv. interní riziko (např. vysoké vstupy do výroby s tím spojené vysoká cena vůči konkurenci, nereagování na stav poptávky a trhu), popř. je důvodem rizika zapříčiněno okolím podniku tzv. externí riziko.</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Ovlivnitelná a neovlivnitelná </a:t>
            </a:r>
            <a:r>
              <a:rPr lang="cs-CZ" altLang="cs-CZ" sz="1400" dirty="0">
                <a:solidFill>
                  <a:srgbClr val="002060"/>
                </a:solidFill>
                <a:latin typeface="Times New Roman" panose="02020603050405020304" pitchFamily="18" charset="0"/>
                <a:cs typeface="Times New Roman" panose="02020603050405020304" pitchFamily="18" charset="0"/>
              </a:rPr>
              <a:t>– na ovlivnitelná rizika může management podniku popř. i podnikatel reagovat popř. působit. Snažit se jej ovlivnit ve svůj prospěch popř. i využít ve svůj prospěch. Neovlivnitelná rizika se nedají nijak ovlivnit a působí nezávisle na vůli managementu, podnikatele.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Předvídatelná a nepředvídatelná </a:t>
            </a:r>
            <a:r>
              <a:rPr lang="cs-CZ" altLang="cs-CZ" sz="1400" dirty="0">
                <a:solidFill>
                  <a:srgbClr val="002060"/>
                </a:solidFill>
                <a:latin typeface="Times New Roman" panose="02020603050405020304" pitchFamily="18" charset="0"/>
                <a:cs typeface="Times New Roman" panose="02020603050405020304" pitchFamily="18" charset="0"/>
              </a:rPr>
              <a:t>– v případě předvídatelného rizika je management popř. podnikatel schopen riziko odhadnout jestli riziko nastane a je možné ho předvídat (např. změny na finančním trhu). U nepředvídatelných rizik nelze určit, zda se projeví (ekonomická krize).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Klasifikace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9388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Skutečná či spekulativní </a:t>
            </a:r>
            <a:r>
              <a:rPr lang="cs-CZ" altLang="cs-CZ" sz="1400" dirty="0">
                <a:solidFill>
                  <a:srgbClr val="002060"/>
                </a:solidFill>
                <a:latin typeface="Times New Roman" panose="02020603050405020304" pitchFamily="18" charset="0"/>
                <a:cs typeface="Times New Roman" panose="02020603050405020304" pitchFamily="18" charset="0"/>
              </a:rPr>
              <a:t>– skutečné riziko (čisté riziko) je vázáno na události u kterých je vždy nepříznivý výsledek. U spekulativních rizik se pracuje se záměrem motivovat z určitého rizika zisk.</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Pojistitelná či nepojistitelná </a:t>
            </a:r>
            <a:r>
              <a:rPr lang="cs-CZ" altLang="cs-CZ" sz="1400" dirty="0">
                <a:solidFill>
                  <a:srgbClr val="002060"/>
                </a:solidFill>
                <a:latin typeface="Times New Roman" panose="02020603050405020304" pitchFamily="18" charset="0"/>
                <a:cs typeface="Times New Roman" panose="02020603050405020304" pitchFamily="18" charset="0"/>
              </a:rPr>
              <a:t>– pojistitelná rizika jsou takové rizika, které pojišťovny jsou ochotny převzít. Jedná se o peněžní přenesení rizika na třetí osoby. Nepojistitelná rizika nelze pojistit a případné ztráty jdou na vrub konkrétního subjektu.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Hmotná a nehmotná </a:t>
            </a:r>
            <a:r>
              <a:rPr lang="cs-CZ" altLang="cs-CZ" sz="1400" dirty="0">
                <a:solidFill>
                  <a:srgbClr val="002060"/>
                </a:solidFill>
                <a:latin typeface="Times New Roman" panose="02020603050405020304" pitchFamily="18" charset="0"/>
                <a:cs typeface="Times New Roman" panose="02020603050405020304" pitchFamily="18" charset="0"/>
              </a:rPr>
              <a:t>– hmotné riziko je měřitelné, můžeme je změřit, vypočítat, nacenit. Nehmotná rizika souvisejí s dušením činností, často se označují jako psychologická rizika.</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Klasifikace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0755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771550"/>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V podnikatelském prostředí je třídění rizik podle jejich věcného obsahu nejvýznamnější. Tyto rizika jsou rozdělena podle toho, jakých stránek fungování podnikatelského subjektu se týkají. Rizika dle věcného obsahu:</a:t>
            </a:r>
          </a:p>
          <a:p>
            <a:r>
              <a:rPr lang="cs-CZ" altLang="cs-CZ" sz="1400" dirty="0">
                <a:solidFill>
                  <a:srgbClr val="002060"/>
                </a:solidFill>
                <a:latin typeface="Times New Roman" panose="02020603050405020304" pitchFamily="18" charset="0"/>
                <a:cs typeface="Times New Roman" panose="02020603050405020304" pitchFamily="18" charset="0"/>
              </a:rPr>
              <a:t>Rizika výrobní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Rizika ekonomická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Rizika obchodní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Rizika informativní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Rizika sociální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Rizika technická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Rizika logistická</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Klasifikace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1864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Průmyslová rizika</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Výrobní rizika</a:t>
            </a:r>
          </a:p>
          <a:p>
            <a:pPr lvl="1"/>
            <a:r>
              <a:rPr lang="cs-CZ" altLang="cs-CZ" sz="1200" dirty="0">
                <a:solidFill>
                  <a:srgbClr val="002060"/>
                </a:solidFill>
                <a:latin typeface="Times New Roman" panose="02020603050405020304" pitchFamily="18" charset="0"/>
                <a:cs typeface="Times New Roman" panose="02020603050405020304" pitchFamily="18" charset="0"/>
              </a:rPr>
              <a:t>technická (kvalita výroby, poruchy výrobního zařízení, zastaralost zařízení)</a:t>
            </a:r>
          </a:p>
          <a:p>
            <a:pPr lvl="1"/>
            <a:r>
              <a:rPr lang="cs-CZ" altLang="cs-CZ" sz="1200" dirty="0">
                <a:solidFill>
                  <a:srgbClr val="002060"/>
                </a:solidFill>
                <a:latin typeface="Times New Roman" panose="02020603050405020304" pitchFamily="18" charset="0"/>
                <a:cs typeface="Times New Roman" panose="02020603050405020304" pitchFamily="18" charset="0"/>
              </a:rPr>
              <a:t>sociální (stávky, problémy s pracovní kázní, pracovní úrazy, požáry)</a:t>
            </a:r>
          </a:p>
          <a:p>
            <a:pPr lvl="1"/>
            <a:r>
              <a:rPr lang="cs-CZ" altLang="cs-CZ" sz="1200" dirty="0">
                <a:solidFill>
                  <a:srgbClr val="002060"/>
                </a:solidFill>
                <a:latin typeface="Times New Roman" panose="02020603050405020304" pitchFamily="18" charset="0"/>
                <a:cs typeface="Times New Roman" panose="02020603050405020304" pitchFamily="18" charset="0"/>
              </a:rPr>
              <a:t>nákupní (kvalita, cena, kvantita)</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Nákup surovin (strategické suroviny)</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3. Subdodavatelské vztahy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Rizika technologická a inovační</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Skrytá rizika (přehnané úsporné programy)</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Nedocenění rizikovosti investic do vývoje a výzkumu</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Rizika v oblasti IT</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Technika (zničení nebo poškození)</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Programy (zničení, ukradení nebo zfalšování programu)</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3. Údaje (špatná příprava, zfalšování nebo krádež)</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Druhy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8419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Rizika v distribuci </a:t>
            </a:r>
          </a:p>
          <a:p>
            <a:r>
              <a:rPr lang="cs-CZ" altLang="cs-CZ" sz="1400" dirty="0">
                <a:solidFill>
                  <a:srgbClr val="002060"/>
                </a:solidFill>
                <a:latin typeface="Times New Roman" panose="02020603050405020304" pitchFamily="18" charset="0"/>
                <a:cs typeface="Times New Roman" panose="02020603050405020304" pitchFamily="18" charset="0"/>
              </a:rPr>
              <a:t>rizika při rozdělování, dopravě, přenechávání zboží (krádeže, ztráty, poškození, zpoždění atd.)</a:t>
            </a:r>
          </a:p>
          <a:p>
            <a:r>
              <a:rPr lang="cs-CZ" altLang="cs-CZ" sz="1400" dirty="0">
                <a:solidFill>
                  <a:srgbClr val="002060"/>
                </a:solidFill>
                <a:latin typeface="Times New Roman" panose="02020603050405020304" pitchFamily="18" charset="0"/>
                <a:cs typeface="Times New Roman" panose="02020603050405020304" pitchFamily="18" charset="0"/>
              </a:rPr>
              <a:t>nedodržené dohody mezi dodavatelem a distributorem (údaje o zboží, pravidelnost dodávek, použitelnost zboží, jeho rozsah, pestrost atd.)</a:t>
            </a:r>
          </a:p>
          <a:p>
            <a:r>
              <a:rPr lang="cs-CZ" altLang="cs-CZ" sz="1400" dirty="0">
                <a:solidFill>
                  <a:srgbClr val="002060"/>
                </a:solidFill>
                <a:latin typeface="Times New Roman" panose="02020603050405020304" pitchFamily="18" charset="0"/>
                <a:cs typeface="Times New Roman" panose="02020603050405020304" pitchFamily="18" charset="0"/>
              </a:rPr>
              <a:t>finanční vyřizování distribučních procesů</a:t>
            </a:r>
          </a:p>
          <a:p>
            <a:r>
              <a:rPr lang="cs-CZ" altLang="cs-CZ" sz="1400" dirty="0">
                <a:solidFill>
                  <a:srgbClr val="002060"/>
                </a:solidFill>
                <a:latin typeface="Times New Roman" panose="02020603050405020304" pitchFamily="18" charset="0"/>
                <a:cs typeface="Times New Roman" panose="02020603050405020304" pitchFamily="18" charset="0"/>
              </a:rPr>
              <a:t>zřízení, správa a údržba skladů.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Sociální rizika</a:t>
            </a:r>
          </a:p>
          <a:p>
            <a:r>
              <a:rPr lang="cs-CZ" altLang="cs-CZ" sz="1400" dirty="0">
                <a:solidFill>
                  <a:srgbClr val="002060"/>
                </a:solidFill>
                <a:latin typeface="Times New Roman" panose="02020603050405020304" pitchFamily="18" charset="0"/>
                <a:cs typeface="Times New Roman" panose="02020603050405020304" pitchFamily="18" charset="0"/>
              </a:rPr>
              <a:t>z nedodržování legislativních norem</a:t>
            </a:r>
          </a:p>
          <a:p>
            <a:r>
              <a:rPr lang="cs-CZ" altLang="cs-CZ" sz="1400" dirty="0">
                <a:solidFill>
                  <a:srgbClr val="002060"/>
                </a:solidFill>
                <a:latin typeface="Times New Roman" panose="02020603050405020304" pitchFamily="18" charset="0"/>
                <a:cs typeface="Times New Roman" panose="02020603050405020304" pitchFamily="18" charset="0"/>
              </a:rPr>
              <a:t>zapříčiněná neznalostí některých veličin a číselných údajů o zaměstnancích</a:t>
            </a:r>
          </a:p>
          <a:p>
            <a:r>
              <a:rPr lang="cs-CZ" altLang="cs-CZ" sz="1400" dirty="0">
                <a:solidFill>
                  <a:srgbClr val="002060"/>
                </a:solidFill>
                <a:latin typeface="Times New Roman" panose="02020603050405020304" pitchFamily="18" charset="0"/>
                <a:cs typeface="Times New Roman" panose="02020603050405020304" pitchFamily="18" charset="0"/>
              </a:rPr>
              <a:t>(absence, příprava, osobní náklady)</a:t>
            </a:r>
          </a:p>
          <a:p>
            <a:r>
              <a:rPr lang="cs-CZ" altLang="cs-CZ" sz="1400" dirty="0">
                <a:solidFill>
                  <a:srgbClr val="002060"/>
                </a:solidFill>
                <a:latin typeface="Times New Roman" panose="02020603050405020304" pitchFamily="18" charset="0"/>
                <a:cs typeface="Times New Roman" panose="02020603050405020304" pitchFamily="18" charset="0"/>
              </a:rPr>
              <a:t>plynoucí z neúčinných, nevhodných a překonaných postupů</a:t>
            </a:r>
          </a:p>
          <a:p>
            <a:r>
              <a:rPr lang="cs-CZ" altLang="cs-CZ" sz="1400" dirty="0">
                <a:solidFill>
                  <a:srgbClr val="002060"/>
                </a:solidFill>
                <a:latin typeface="Times New Roman" panose="02020603050405020304" pitchFamily="18" charset="0"/>
                <a:cs typeface="Times New Roman" panose="02020603050405020304" pitchFamily="18" charset="0"/>
              </a:rPr>
              <a:t>vyvstávající ze ztrát, krádeží či poškození informací o zaměstnancích</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Finanční rizika</a:t>
            </a:r>
          </a:p>
          <a:p>
            <a:r>
              <a:rPr lang="cs-CZ" altLang="cs-CZ" sz="1400" dirty="0">
                <a:solidFill>
                  <a:srgbClr val="002060"/>
                </a:solidFill>
                <a:latin typeface="Times New Roman" panose="02020603050405020304" pitchFamily="18" charset="0"/>
                <a:cs typeface="Times New Roman" panose="02020603050405020304" pitchFamily="18" charset="0"/>
              </a:rPr>
              <a:t>Riziko spojené se zákazníkem (nesolventnost), likvidity, rentability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Druhy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73622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Klasifikaci rizik podle jejich velikostí může být proveden stupňovým systémem (např. 3 - nebo 5 - stupňovým systémem).</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Rozlišení rizik pomocí třístupňového systému se rozlišuje na rizika malá, střední a velká.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Tato klasifikace probíhá na základě četnosti a závažnosti rizik.</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912768" cy="507703"/>
          </a:xfrm>
        </p:spPr>
        <p:txBody>
          <a:bodyPr/>
          <a:lstStyle/>
          <a:p>
            <a:r>
              <a:rPr lang="cs-CZ" dirty="0"/>
              <a:t>Klasifikace rizik dle jejich velikosti a dopadu</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74B7BC26-6DBC-46AB-B8D1-39F8E3EB2912}"/>
              </a:ext>
            </a:extLst>
          </p:cNvPr>
          <p:cNvPicPr>
            <a:picLocks noChangeAspect="1"/>
          </p:cNvPicPr>
          <p:nvPr/>
        </p:nvPicPr>
        <p:blipFill rotWithShape="1">
          <a:blip r:embed="rId3"/>
          <a:srcRect l="25588" t="17801" r="22438" b="62599"/>
          <a:stretch/>
        </p:blipFill>
        <p:spPr>
          <a:xfrm>
            <a:off x="323528" y="2589752"/>
            <a:ext cx="4752528" cy="1008112"/>
          </a:xfrm>
          <a:prstGeom prst="rect">
            <a:avLst/>
          </a:prstGeom>
        </p:spPr>
      </p:pic>
      <p:pic>
        <p:nvPicPr>
          <p:cNvPr id="3" name="Obrázek 2">
            <a:extLst>
              <a:ext uri="{FF2B5EF4-FFF2-40B4-BE49-F238E27FC236}">
                <a16:creationId xmlns:a16="http://schemas.microsoft.com/office/drawing/2014/main" id="{A016734D-52D0-49B2-AACC-07A2F4FB31A6}"/>
              </a:ext>
            </a:extLst>
          </p:cNvPr>
          <p:cNvPicPr>
            <a:picLocks noChangeAspect="1"/>
          </p:cNvPicPr>
          <p:nvPr/>
        </p:nvPicPr>
        <p:blipFill rotWithShape="1">
          <a:blip r:embed="rId3"/>
          <a:srcRect l="24800" t="44400" r="23226" b="34600"/>
          <a:stretch/>
        </p:blipFill>
        <p:spPr>
          <a:xfrm>
            <a:off x="323528" y="3615866"/>
            <a:ext cx="4752528" cy="1080120"/>
          </a:xfrm>
          <a:prstGeom prst="rect">
            <a:avLst/>
          </a:prstGeom>
        </p:spPr>
      </p:pic>
      <p:pic>
        <p:nvPicPr>
          <p:cNvPr id="7" name="Obrázek 1">
            <a:extLst>
              <a:ext uri="{FF2B5EF4-FFF2-40B4-BE49-F238E27FC236}">
                <a16:creationId xmlns:a16="http://schemas.microsoft.com/office/drawing/2014/main" id="{1AB41442-1DEE-49E7-A98E-4D21569F3607}"/>
              </a:ext>
            </a:extLst>
          </p:cNvPr>
          <p:cNvPicPr>
            <a:picLocks noChangeAspect="1"/>
          </p:cNvPicPr>
          <p:nvPr/>
        </p:nvPicPr>
        <p:blipFill>
          <a:blip r:embed="rId4">
            <a:extLst>
              <a:ext uri="{28A0092B-C50C-407E-A947-70E740481C1C}">
                <a14:useLocalDpi xmlns:a14="http://schemas.microsoft.com/office/drawing/2010/main" val="0"/>
              </a:ext>
            </a:extLst>
          </a:blip>
          <a:srcRect l="30154" t="34041" r="20705" b="41600"/>
          <a:stretch>
            <a:fillRect/>
          </a:stretch>
        </p:blipFill>
        <p:spPr bwMode="auto">
          <a:xfrm>
            <a:off x="5099296" y="2864334"/>
            <a:ext cx="3600127" cy="100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87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Rizika v distribuci </a:t>
            </a:r>
          </a:p>
          <a:p>
            <a:r>
              <a:rPr lang="cs-CZ" altLang="cs-CZ" sz="1400" dirty="0">
                <a:solidFill>
                  <a:srgbClr val="002060"/>
                </a:solidFill>
                <a:latin typeface="Times New Roman" panose="02020603050405020304" pitchFamily="18" charset="0"/>
                <a:cs typeface="Times New Roman" panose="02020603050405020304" pitchFamily="18" charset="0"/>
              </a:rPr>
              <a:t>rizika při rozdělování, dopravě, přenechávání zboží (krádeže, ztráty, poškození, zpoždění atd.)</a:t>
            </a:r>
          </a:p>
          <a:p>
            <a:r>
              <a:rPr lang="cs-CZ" altLang="cs-CZ" sz="1400" dirty="0">
                <a:solidFill>
                  <a:srgbClr val="002060"/>
                </a:solidFill>
                <a:latin typeface="Times New Roman" panose="02020603050405020304" pitchFamily="18" charset="0"/>
                <a:cs typeface="Times New Roman" panose="02020603050405020304" pitchFamily="18" charset="0"/>
              </a:rPr>
              <a:t>nedodržené dohody mezi dodavatelem a distributorem (údaje o zboží, pravidelnost dodávek, použitelnost zboží, jeho rozsah, pestrost atd.)</a:t>
            </a:r>
          </a:p>
          <a:p>
            <a:r>
              <a:rPr lang="cs-CZ" altLang="cs-CZ" sz="1400" dirty="0">
                <a:solidFill>
                  <a:srgbClr val="002060"/>
                </a:solidFill>
                <a:latin typeface="Times New Roman" panose="02020603050405020304" pitchFamily="18" charset="0"/>
                <a:cs typeface="Times New Roman" panose="02020603050405020304" pitchFamily="18" charset="0"/>
              </a:rPr>
              <a:t>finanční vyřizování distribučních procesů</a:t>
            </a:r>
          </a:p>
          <a:p>
            <a:r>
              <a:rPr lang="cs-CZ" altLang="cs-CZ" sz="1400" dirty="0">
                <a:solidFill>
                  <a:srgbClr val="002060"/>
                </a:solidFill>
                <a:latin typeface="Times New Roman" panose="02020603050405020304" pitchFamily="18" charset="0"/>
                <a:cs typeface="Times New Roman" panose="02020603050405020304" pitchFamily="18" charset="0"/>
              </a:rPr>
              <a:t>zřízení, správa a údržba skladů.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Sociální rizika</a:t>
            </a:r>
          </a:p>
          <a:p>
            <a:r>
              <a:rPr lang="cs-CZ" altLang="cs-CZ" sz="1400" dirty="0">
                <a:solidFill>
                  <a:srgbClr val="002060"/>
                </a:solidFill>
                <a:latin typeface="Times New Roman" panose="02020603050405020304" pitchFamily="18" charset="0"/>
                <a:cs typeface="Times New Roman" panose="02020603050405020304" pitchFamily="18" charset="0"/>
              </a:rPr>
              <a:t>z nedodržování legislativních norem</a:t>
            </a:r>
          </a:p>
          <a:p>
            <a:r>
              <a:rPr lang="cs-CZ" altLang="cs-CZ" sz="1400" dirty="0">
                <a:solidFill>
                  <a:srgbClr val="002060"/>
                </a:solidFill>
                <a:latin typeface="Times New Roman" panose="02020603050405020304" pitchFamily="18" charset="0"/>
                <a:cs typeface="Times New Roman" panose="02020603050405020304" pitchFamily="18" charset="0"/>
              </a:rPr>
              <a:t>zapříčiněná neznalostí některých veličin a číselných údajů o zaměstnancích</a:t>
            </a:r>
          </a:p>
          <a:p>
            <a:r>
              <a:rPr lang="cs-CZ" altLang="cs-CZ" sz="1400" dirty="0">
                <a:solidFill>
                  <a:srgbClr val="002060"/>
                </a:solidFill>
                <a:latin typeface="Times New Roman" panose="02020603050405020304" pitchFamily="18" charset="0"/>
                <a:cs typeface="Times New Roman" panose="02020603050405020304" pitchFamily="18" charset="0"/>
              </a:rPr>
              <a:t>(absence, příprava, osobní náklady)</a:t>
            </a:r>
          </a:p>
          <a:p>
            <a:r>
              <a:rPr lang="cs-CZ" altLang="cs-CZ" sz="1400" dirty="0">
                <a:solidFill>
                  <a:srgbClr val="002060"/>
                </a:solidFill>
                <a:latin typeface="Times New Roman" panose="02020603050405020304" pitchFamily="18" charset="0"/>
                <a:cs typeface="Times New Roman" panose="02020603050405020304" pitchFamily="18" charset="0"/>
              </a:rPr>
              <a:t>plynoucí z neúčinných, nevhodných a překonaných postupů</a:t>
            </a:r>
          </a:p>
          <a:p>
            <a:r>
              <a:rPr lang="cs-CZ" altLang="cs-CZ" sz="1400" dirty="0">
                <a:solidFill>
                  <a:srgbClr val="002060"/>
                </a:solidFill>
                <a:latin typeface="Times New Roman" panose="02020603050405020304" pitchFamily="18" charset="0"/>
                <a:cs typeface="Times New Roman" panose="02020603050405020304" pitchFamily="18" charset="0"/>
              </a:rPr>
              <a:t>vyvstávající ze ztrát, krádeží či poškození informací o zaměstnancích</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Finanční rizika</a:t>
            </a:r>
          </a:p>
          <a:p>
            <a:r>
              <a:rPr lang="cs-CZ" altLang="cs-CZ" sz="1400" dirty="0">
                <a:solidFill>
                  <a:srgbClr val="002060"/>
                </a:solidFill>
                <a:latin typeface="Times New Roman" panose="02020603050405020304" pitchFamily="18" charset="0"/>
                <a:cs typeface="Times New Roman" panose="02020603050405020304" pitchFamily="18" charset="0"/>
              </a:rPr>
              <a:t>Riziko spojené se zákazníkem (nesolventnost), likvidity, rentability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Druhy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46831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Řešením krizí a rizik s nimi spojených se zabývá </a:t>
            </a:r>
            <a:r>
              <a:rPr lang="cs-CZ" altLang="cs-CZ" sz="1400" b="1" dirty="0">
                <a:solidFill>
                  <a:srgbClr val="002060"/>
                </a:solidFill>
                <a:latin typeface="Times New Roman" panose="02020603050405020304" pitchFamily="18" charset="0"/>
                <a:cs typeface="Times New Roman" panose="02020603050405020304" pitchFamily="18" charset="0"/>
              </a:rPr>
              <a:t>risk management</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Řízení rizik je soustavná, opakující se sada navzájem provázaných činností, jejichž cílem je řídit potenciální rizika, tedy omezit pravděpodobnost jejich výskytu nebo snížit jejich dopad na podnikatelskou činnost.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Stanovit jasnou linii prevence a bezpečnosti podniku a realizace bezpečnostních opatření. Pokud jde o zhodnocení rizik, jeho smyslem je vybrat ta rizika, která vyžadují zvláštní pozornost.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Podnik totiž může vzít rizika částečně nebo plně na svá bedra nebo rizika přesune na někoho třetího:</a:t>
            </a:r>
          </a:p>
          <a:p>
            <a:pPr lvl="1"/>
            <a:r>
              <a:rPr lang="cs-CZ" altLang="cs-CZ" sz="1400" dirty="0">
                <a:solidFill>
                  <a:srgbClr val="002060"/>
                </a:solidFill>
                <a:latin typeface="Times New Roman" panose="02020603050405020304" pitchFamily="18" charset="0"/>
                <a:cs typeface="Times New Roman" panose="02020603050405020304" pitchFamily="18" charset="0"/>
              </a:rPr>
              <a:t>bankéř v případě rizik finančního charakteru,</a:t>
            </a:r>
          </a:p>
          <a:p>
            <a:pPr lvl="1"/>
            <a:r>
              <a:rPr lang="cs-CZ" altLang="cs-CZ" sz="1400" dirty="0">
                <a:solidFill>
                  <a:srgbClr val="002060"/>
                </a:solidFill>
                <a:latin typeface="Times New Roman" panose="02020603050405020304" pitchFamily="18" charset="0"/>
                <a:cs typeface="Times New Roman" panose="02020603050405020304" pitchFamily="18" charset="0"/>
              </a:rPr>
              <a:t>zákazník v případě, že podnik se cestou kontraktu zřekne některých svých závazků,</a:t>
            </a:r>
          </a:p>
          <a:p>
            <a:pPr lvl="1"/>
            <a:r>
              <a:rPr lang="cs-CZ" altLang="cs-CZ" sz="1400" dirty="0">
                <a:solidFill>
                  <a:srgbClr val="002060"/>
                </a:solidFill>
                <a:latin typeface="Times New Roman" panose="02020603050405020304" pitchFamily="18" charset="0"/>
                <a:cs typeface="Times New Roman" panose="02020603050405020304" pitchFamily="18" charset="0"/>
              </a:rPr>
              <a:t>subdodavatel, který přistoupí na určitá rizika výměnou za jemu dodané aktivity,</a:t>
            </a:r>
          </a:p>
          <a:p>
            <a:pPr lvl="1"/>
            <a:r>
              <a:rPr lang="cs-CZ" altLang="cs-CZ" sz="1400" dirty="0">
                <a:solidFill>
                  <a:srgbClr val="002060"/>
                </a:solidFill>
                <a:latin typeface="Times New Roman" panose="02020603050405020304" pitchFamily="18" charset="0"/>
                <a:cs typeface="Times New Roman" panose="02020603050405020304" pitchFamily="18" charset="0"/>
              </a:rPr>
              <a:t>pojišťovatel, jež musí volit s přihlédnutím k nabízeným zárukám a sazebníku prémií.</a:t>
            </a:r>
          </a:p>
        </p:txBody>
      </p:sp>
      <p:sp>
        <p:nvSpPr>
          <p:cNvPr id="6" name="Nadpis 5"/>
          <p:cNvSpPr>
            <a:spLocks noGrp="1"/>
          </p:cNvSpPr>
          <p:nvPr>
            <p:ph type="title"/>
          </p:nvPr>
        </p:nvSpPr>
        <p:spPr>
          <a:xfrm>
            <a:off x="179512" y="195486"/>
            <a:ext cx="3888432" cy="507703"/>
          </a:xfrm>
        </p:spPr>
        <p:txBody>
          <a:bodyPr/>
          <a:lstStyle/>
          <a:p>
            <a:r>
              <a:rPr lang="cs-CZ" dirty="0"/>
              <a:t>Řízení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14765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Pro vypracování rámce řízení rizik je nutné stanovit základní body tohoto </a:t>
            </a:r>
            <a:r>
              <a:rPr lang="cs-CZ" altLang="cs-CZ" sz="1400" b="1" dirty="0">
                <a:solidFill>
                  <a:srgbClr val="002060"/>
                </a:solidFill>
                <a:latin typeface="Times New Roman" panose="02020603050405020304" pitchFamily="18" charset="0"/>
                <a:cs typeface="Times New Roman" panose="02020603050405020304" pitchFamily="18" charset="0"/>
              </a:rPr>
              <a:t>procesu</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definování cílů a nastavení mechanismů kontrolujících jejich dodržování,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vyhodnocení podnikových rizik,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definování strategií pro řízení rizik,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návrh postupů pro řízení rizik,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sledování jejich fungování, vyhodnocení jejich fungování a případné zdokonalování a podpora procesu dodáváním potřebných informací.</a:t>
            </a:r>
          </a:p>
        </p:txBody>
      </p:sp>
      <p:sp>
        <p:nvSpPr>
          <p:cNvPr id="6" name="Nadpis 5"/>
          <p:cNvSpPr>
            <a:spLocks noGrp="1"/>
          </p:cNvSpPr>
          <p:nvPr>
            <p:ph type="title"/>
          </p:nvPr>
        </p:nvSpPr>
        <p:spPr>
          <a:xfrm>
            <a:off x="179512" y="195486"/>
            <a:ext cx="3888432" cy="507703"/>
          </a:xfrm>
        </p:spPr>
        <p:txBody>
          <a:bodyPr/>
          <a:lstStyle/>
          <a:p>
            <a:r>
              <a:rPr lang="cs-CZ" dirty="0"/>
              <a:t>Řízení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9719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Řízení rizik zpravidla zahrnuje:</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Analýzu rizik</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Výběr strategie rozhodování o riziku</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3. Monitorování a dokumentace výsledků</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 řízení rizik se používají pojmy, jako jsou </a:t>
            </a:r>
            <a:r>
              <a:rPr lang="cs-CZ" altLang="cs-CZ" sz="1400" b="1" dirty="0">
                <a:solidFill>
                  <a:srgbClr val="002060"/>
                </a:solidFill>
                <a:latin typeface="Times New Roman" panose="02020603050405020304" pitchFamily="18" charset="0"/>
                <a:cs typeface="Times New Roman" panose="02020603050405020304" pitchFamily="18" charset="0"/>
              </a:rPr>
              <a:t>aktivum, hrozba, zranitelnost, protiopatření a riziko.</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Aktiva</a:t>
            </a:r>
            <a:r>
              <a:rPr lang="cs-CZ" altLang="cs-CZ" sz="1400" dirty="0">
                <a:solidFill>
                  <a:srgbClr val="002060"/>
                </a:solidFill>
                <a:latin typeface="Times New Roman" panose="02020603050405020304" pitchFamily="18" charset="0"/>
                <a:cs typeface="Times New Roman" panose="02020603050405020304" pitchFamily="18" charset="0"/>
              </a:rPr>
              <a:t> vše co má pro konkrétní podnik určitou hodnotu, můžeme je označit jako majetek podniku.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Základní charakteristikou aktiva je </a:t>
            </a:r>
            <a:r>
              <a:rPr lang="cs-CZ" altLang="cs-CZ" sz="1400" b="1" dirty="0">
                <a:solidFill>
                  <a:srgbClr val="002060"/>
                </a:solidFill>
                <a:latin typeface="Times New Roman" panose="02020603050405020304" pitchFamily="18" charset="0"/>
                <a:cs typeface="Times New Roman" panose="02020603050405020304" pitchFamily="18" charset="0"/>
              </a:rPr>
              <a:t>hodnota aktiva</a:t>
            </a:r>
            <a:r>
              <a:rPr lang="cs-CZ" altLang="cs-CZ" sz="1400" dirty="0">
                <a:solidFill>
                  <a:srgbClr val="002060"/>
                </a:solidFill>
                <a:latin typeface="Times New Roman" panose="02020603050405020304" pitchFamily="18" charset="0"/>
                <a:cs typeface="Times New Roman" panose="02020603050405020304" pitchFamily="18" charset="0"/>
              </a:rPr>
              <a:t>. Tu je možné vyjádřit buď objektivně (např. pořizovací cenou) nebo subjektivně (podle důležitosti aktiva pro podnikatele).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Hodnota aktiva se mění v závislosti na úhlu pohledu hodnocení a může být zmenšena působením hrozby.</a:t>
            </a:r>
          </a:p>
        </p:txBody>
      </p:sp>
      <p:sp>
        <p:nvSpPr>
          <p:cNvPr id="6" name="Nadpis 5"/>
          <p:cNvSpPr>
            <a:spLocks noGrp="1"/>
          </p:cNvSpPr>
          <p:nvPr>
            <p:ph type="title"/>
          </p:nvPr>
        </p:nvSpPr>
        <p:spPr>
          <a:xfrm>
            <a:off x="179512" y="195486"/>
            <a:ext cx="3888432" cy="507703"/>
          </a:xfrm>
        </p:spPr>
        <p:txBody>
          <a:bodyPr/>
          <a:lstStyle/>
          <a:p>
            <a:r>
              <a:rPr lang="cs-CZ" dirty="0"/>
              <a:t>Řízení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835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přednášky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
        <p:nvSpPr>
          <p:cNvPr id="5" name="Zástupný symbol pro obsah 2">
            <a:extLst>
              <a:ext uri="{FF2B5EF4-FFF2-40B4-BE49-F238E27FC236}">
                <a16:creationId xmlns:a16="http://schemas.microsoft.com/office/drawing/2014/main" id="{BEF55AB4-4971-4631-B81F-543354F610EC}"/>
              </a:ext>
            </a:extLst>
          </p:cNvPr>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Charakteristika podnikatelského rizika</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Druhy podnikatelského rizika</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Kvantifikace rizik</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Metody měření rizik</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Opatření ke snižování míry rizika</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Při hodnocení aktiva se berou v úvahu především následující hlediska:</a:t>
            </a:r>
          </a:p>
          <a:p>
            <a:r>
              <a:rPr lang="cs-CZ" altLang="cs-CZ" sz="1400" dirty="0">
                <a:solidFill>
                  <a:srgbClr val="002060"/>
                </a:solidFill>
                <a:latin typeface="Times New Roman" panose="02020603050405020304" pitchFamily="18" charset="0"/>
                <a:cs typeface="Times New Roman" panose="02020603050405020304" pitchFamily="18" charset="0"/>
              </a:rPr>
              <a:t>pořizovací náklady či jiná hodnota aktiva,</a:t>
            </a:r>
          </a:p>
          <a:p>
            <a:r>
              <a:rPr lang="cs-CZ" altLang="cs-CZ" sz="1400" dirty="0">
                <a:solidFill>
                  <a:srgbClr val="002060"/>
                </a:solidFill>
                <a:latin typeface="Times New Roman" panose="02020603050405020304" pitchFamily="18" charset="0"/>
                <a:cs typeface="Times New Roman" panose="02020603050405020304" pitchFamily="18" charset="0"/>
              </a:rPr>
              <a:t>důležitost aktiva pro existenci či chování subjektu,</a:t>
            </a:r>
          </a:p>
          <a:p>
            <a:r>
              <a:rPr lang="cs-CZ" altLang="cs-CZ" sz="1400" dirty="0">
                <a:solidFill>
                  <a:srgbClr val="002060"/>
                </a:solidFill>
                <a:latin typeface="Times New Roman" panose="02020603050405020304" pitchFamily="18" charset="0"/>
                <a:cs typeface="Times New Roman" panose="02020603050405020304" pitchFamily="18" charset="0"/>
              </a:rPr>
              <a:t>náklady na překlenutí případné škody na aktivu,</a:t>
            </a:r>
          </a:p>
          <a:p>
            <a:r>
              <a:rPr lang="cs-CZ" altLang="cs-CZ" sz="1400" dirty="0">
                <a:solidFill>
                  <a:srgbClr val="002060"/>
                </a:solidFill>
                <a:latin typeface="Times New Roman" panose="02020603050405020304" pitchFamily="18" charset="0"/>
                <a:cs typeface="Times New Roman" panose="02020603050405020304" pitchFamily="18" charset="0"/>
              </a:rPr>
              <a:t>rychlost odstranění případné škody na aktivu,</a:t>
            </a:r>
          </a:p>
          <a:p>
            <a:r>
              <a:rPr lang="cs-CZ" altLang="cs-CZ" sz="1400" dirty="0">
                <a:solidFill>
                  <a:srgbClr val="002060"/>
                </a:solidFill>
                <a:latin typeface="Times New Roman" panose="02020603050405020304" pitchFamily="18" charset="0"/>
                <a:cs typeface="Times New Roman" panose="02020603050405020304" pitchFamily="18" charset="0"/>
              </a:rPr>
              <a:t>jiná hlediska (mohou být specifická případ od případu).</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Hrozba</a:t>
            </a:r>
            <a:r>
              <a:rPr lang="cs-CZ" altLang="cs-CZ" sz="1400" dirty="0">
                <a:solidFill>
                  <a:srgbClr val="002060"/>
                </a:solidFill>
                <a:latin typeface="Times New Roman" panose="02020603050405020304" pitchFamily="18" charset="0"/>
                <a:cs typeface="Times New Roman" panose="02020603050405020304" pitchFamily="18" charset="0"/>
              </a:rPr>
              <a:t> (neboli nebezpečí) je síla, událost, aktivita nebo osoba, která může způsobit podnikatelskému subjektu škodu či ztrátu. Hrozba může být zdrojem pro jedno nebo více rizik a že hrozba sama o sobě riziko nepředstavuje.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Škoda</a:t>
            </a:r>
            <a:r>
              <a:rPr lang="cs-CZ" altLang="cs-CZ" sz="1400" dirty="0">
                <a:solidFill>
                  <a:srgbClr val="002060"/>
                </a:solidFill>
                <a:latin typeface="Times New Roman" panose="02020603050405020304" pitchFamily="18" charset="0"/>
                <a:cs typeface="Times New Roman" panose="02020603050405020304" pitchFamily="18" charset="0"/>
              </a:rPr>
              <a:t>, kterou způsobí hrozba při působení na aktivum, se nazývá dopad hrozby. Dopad hrozby je možné určit podle absolutní hodnoty ztrát, do které jsou zahrnuty náklady na znovuobnovení činnosti aktiva nebo náklady na odstranění následků dané škody.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Hrozba a její úrovně se hodnotí podle faktorů:</a:t>
            </a:r>
          </a:p>
          <a:p>
            <a:pPr lvl="1"/>
            <a:r>
              <a:rPr lang="cs-CZ" altLang="cs-CZ" sz="1200" dirty="0">
                <a:solidFill>
                  <a:srgbClr val="002060"/>
                </a:solidFill>
                <a:latin typeface="Times New Roman" panose="02020603050405020304" pitchFamily="18" charset="0"/>
                <a:cs typeface="Times New Roman" panose="02020603050405020304" pitchFamily="18" charset="0"/>
              </a:rPr>
              <a:t>nebezpečnost – schopnost způsobit škodu,</a:t>
            </a:r>
          </a:p>
          <a:p>
            <a:pPr lvl="1"/>
            <a:r>
              <a:rPr lang="cs-CZ" altLang="cs-CZ" sz="1200" dirty="0">
                <a:solidFill>
                  <a:srgbClr val="002060"/>
                </a:solidFill>
                <a:latin typeface="Times New Roman" panose="02020603050405020304" pitchFamily="18" charset="0"/>
                <a:cs typeface="Times New Roman" panose="02020603050405020304" pitchFamily="18" charset="0"/>
              </a:rPr>
              <a:t>přístup – pravděpodobnost působení hrozby na aktivum,</a:t>
            </a:r>
          </a:p>
          <a:p>
            <a:pPr lvl="1"/>
            <a:r>
              <a:rPr lang="cs-CZ" altLang="cs-CZ" sz="1200" dirty="0">
                <a:solidFill>
                  <a:srgbClr val="002060"/>
                </a:solidFill>
                <a:latin typeface="Times New Roman" panose="02020603050405020304" pitchFamily="18" charset="0"/>
                <a:cs typeface="Times New Roman" panose="02020603050405020304" pitchFamily="18" charset="0"/>
              </a:rPr>
              <a:t>motivace - zájem ohrozit aktiva.</a:t>
            </a:r>
          </a:p>
        </p:txBody>
      </p:sp>
      <p:sp>
        <p:nvSpPr>
          <p:cNvPr id="6" name="Nadpis 5"/>
          <p:cNvSpPr>
            <a:spLocks noGrp="1"/>
          </p:cNvSpPr>
          <p:nvPr>
            <p:ph type="title"/>
          </p:nvPr>
        </p:nvSpPr>
        <p:spPr>
          <a:xfrm>
            <a:off x="179512" y="195486"/>
            <a:ext cx="3888432" cy="507703"/>
          </a:xfrm>
        </p:spPr>
        <p:txBody>
          <a:bodyPr/>
          <a:lstStyle/>
          <a:p>
            <a:r>
              <a:rPr lang="cs-CZ" dirty="0"/>
              <a:t>Řízení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73792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Zranitelnost</a:t>
            </a:r>
            <a:r>
              <a:rPr lang="cs-CZ" altLang="cs-CZ" sz="1400" dirty="0">
                <a:solidFill>
                  <a:srgbClr val="002060"/>
                </a:solidFill>
                <a:latin typeface="Times New Roman" panose="02020603050405020304" pitchFamily="18" charset="0"/>
                <a:cs typeface="Times New Roman" panose="02020603050405020304" pitchFamily="18" charset="0"/>
              </a:rPr>
              <a:t> - vlastnost aktiva, která umožňuje uplatnění hrozby.</a:t>
            </a:r>
          </a:p>
          <a:p>
            <a:r>
              <a:rPr lang="cs-CZ" altLang="cs-CZ" sz="1400" dirty="0">
                <a:solidFill>
                  <a:srgbClr val="002060"/>
                </a:solidFill>
                <a:latin typeface="Times New Roman" panose="02020603050405020304" pitchFamily="18" charset="0"/>
                <a:cs typeface="Times New Roman" panose="02020603050405020304" pitchFamily="18" charset="0"/>
              </a:rPr>
              <a:t>Úroveň zranitelnosti aktiva se hodnotí podle následujících faktorů:</a:t>
            </a:r>
          </a:p>
          <a:p>
            <a:pPr lvl="1"/>
            <a:r>
              <a:rPr lang="cs-CZ" altLang="cs-CZ" sz="1000" dirty="0">
                <a:solidFill>
                  <a:srgbClr val="002060"/>
                </a:solidFill>
                <a:latin typeface="Times New Roman" panose="02020603050405020304" pitchFamily="18" charset="0"/>
                <a:cs typeface="Times New Roman" panose="02020603050405020304" pitchFamily="18" charset="0"/>
              </a:rPr>
              <a:t>citlivost - náchylnost aktiva na poškození danou hrozbou,</a:t>
            </a:r>
          </a:p>
          <a:p>
            <a:pPr lvl="1"/>
            <a:r>
              <a:rPr lang="cs-CZ" altLang="cs-CZ" sz="1000" dirty="0">
                <a:solidFill>
                  <a:srgbClr val="002060"/>
                </a:solidFill>
                <a:latin typeface="Times New Roman" panose="02020603050405020304" pitchFamily="18" charset="0"/>
                <a:cs typeface="Times New Roman" panose="02020603050405020304" pitchFamily="18" charset="0"/>
              </a:rPr>
              <a:t>kritičnost - důležitost aktiva pro podnikatelský subjekt.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Protiopatření</a:t>
            </a:r>
            <a:r>
              <a:rPr lang="cs-CZ" altLang="cs-CZ" sz="1400" dirty="0">
                <a:solidFill>
                  <a:srgbClr val="002060"/>
                </a:solidFill>
                <a:latin typeface="Times New Roman" panose="02020603050405020304" pitchFamily="18" charset="0"/>
                <a:cs typeface="Times New Roman" panose="02020603050405020304" pitchFamily="18" charset="0"/>
              </a:rPr>
              <a:t> - bylo speciálně navrženo pro zmírnění působení hrozby, snížení zranitelnosti nebo dopadu hrozby. Cílem protiopatření je předejít vzniku škody nebo zmírnit následky vzniklé škody.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Posuzujeme náklady na pořízení, zavedení a provozování protiopatření. Náklady i efektivita jsou důležitými parametry při výběru protiopatření. Optimálním řešením je protiopatření s vysokým účinkem a nízkými náklady.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Riziko vyjadřuje míru ohrožení aktiva, míru nebezpečí, že se uplatní hrozba a dojde k nežádoucímu výsledku vedoucímu ke vzniku škody.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Úroveň rizika </a:t>
            </a:r>
            <a:r>
              <a:rPr lang="cs-CZ" altLang="cs-CZ" sz="1400" dirty="0">
                <a:solidFill>
                  <a:srgbClr val="002060"/>
                </a:solidFill>
                <a:latin typeface="Times New Roman" panose="02020603050405020304" pitchFamily="18" charset="0"/>
                <a:cs typeface="Times New Roman" panose="02020603050405020304" pitchFamily="18" charset="0"/>
              </a:rPr>
              <a:t>je určena hodnotou aktiva, zranitelností aktiva, úrovní hrozby a je snižována pomocí protiopatření.</a:t>
            </a:r>
          </a:p>
        </p:txBody>
      </p:sp>
      <p:sp>
        <p:nvSpPr>
          <p:cNvPr id="6" name="Nadpis 5"/>
          <p:cNvSpPr>
            <a:spLocks noGrp="1"/>
          </p:cNvSpPr>
          <p:nvPr>
            <p:ph type="title"/>
          </p:nvPr>
        </p:nvSpPr>
        <p:spPr>
          <a:xfrm>
            <a:off x="179512" y="195486"/>
            <a:ext cx="3888432" cy="507703"/>
          </a:xfrm>
        </p:spPr>
        <p:txBody>
          <a:bodyPr/>
          <a:lstStyle/>
          <a:p>
            <a:r>
              <a:rPr lang="cs-CZ" dirty="0"/>
              <a:t>Řízení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3039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Identifikace aktiv. </a:t>
            </a:r>
            <a:r>
              <a:rPr lang="cs-CZ" altLang="cs-CZ" sz="1400" dirty="0">
                <a:solidFill>
                  <a:srgbClr val="002060"/>
                </a:solidFill>
                <a:latin typeface="Times New Roman" panose="02020603050405020304" pitchFamily="18" charset="0"/>
                <a:cs typeface="Times New Roman" panose="02020603050405020304" pitchFamily="18" charset="0"/>
              </a:rPr>
              <a:t>Tato fáze zahrnuje vymezení posuzovaného subjektu a popis aktiv, které vlastní.</a:t>
            </a:r>
          </a:p>
          <a:p>
            <a:pPr>
              <a:buFont typeface="+mj-lt"/>
              <a:buAutoNum type="arabicPeriod"/>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Stanovení hodnoty aktiv. </a:t>
            </a:r>
            <a:r>
              <a:rPr lang="cs-CZ" altLang="cs-CZ" sz="1400" dirty="0">
                <a:solidFill>
                  <a:srgbClr val="002060"/>
                </a:solidFill>
                <a:latin typeface="Times New Roman" panose="02020603050405020304" pitchFamily="18" charset="0"/>
                <a:cs typeface="Times New Roman" panose="02020603050405020304" pitchFamily="18" charset="0"/>
              </a:rPr>
              <a:t>V této fázi se především jedná o určení hodnoty aktiv a jejich význam pro subjekt, ohodnocení možného dopadu jejich ztráty, změny či poškození na existenci nebo chování subjektu.</a:t>
            </a:r>
          </a:p>
          <a:p>
            <a:pPr>
              <a:buFont typeface="+mj-lt"/>
              <a:buAutoNum type="arabicPeriod"/>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Identifikace hrozeb a slabin. </a:t>
            </a:r>
            <a:r>
              <a:rPr lang="cs-CZ" altLang="cs-CZ" sz="1400" dirty="0">
                <a:solidFill>
                  <a:srgbClr val="002060"/>
                </a:solidFill>
                <a:latin typeface="Times New Roman" panose="02020603050405020304" pitchFamily="18" charset="0"/>
                <a:cs typeface="Times New Roman" panose="02020603050405020304" pitchFamily="18" charset="0"/>
              </a:rPr>
              <a:t>Tato fáze zahrnuje určení druhů událostí a akcí, které mohou ovlivnit negativně hodnotu aktiv, určení slabých míst, které mohou umožnit působení hrozeb.</a:t>
            </a:r>
          </a:p>
          <a:p>
            <a:pPr>
              <a:buFont typeface="+mj-lt"/>
              <a:buAutoNum type="arabicPeriod"/>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Stanovení závažnosti hrozeb a míry zranitelnosti. </a:t>
            </a:r>
            <a:r>
              <a:rPr lang="cs-CZ" altLang="cs-CZ" sz="1400" dirty="0">
                <a:solidFill>
                  <a:srgbClr val="002060"/>
                </a:solidFill>
                <a:latin typeface="Times New Roman" panose="02020603050405020304" pitchFamily="18" charset="0"/>
                <a:cs typeface="Times New Roman" panose="02020603050405020304" pitchFamily="18" charset="0"/>
              </a:rPr>
              <a:t>Tento krok zahrnuje určení pravděpodobnost. výskytu hrozby a míry zranitelnosti subjektu vůči dané hrozbě.</a:t>
            </a:r>
          </a:p>
          <a:p>
            <a:pPr>
              <a:buFont typeface="+mj-lt"/>
              <a:buAutoNum type="arabicPeriod"/>
            </a:pPr>
            <a:endParaRPr lang="cs-CZ" altLang="cs-CZ" sz="14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Stanovení výše rizika nebo škody. </a:t>
            </a:r>
            <a:r>
              <a:rPr lang="cs-CZ" altLang="cs-CZ" sz="1400" dirty="0">
                <a:solidFill>
                  <a:srgbClr val="002060"/>
                </a:solidFill>
                <a:latin typeface="Times New Roman" panose="02020603050405020304" pitchFamily="18" charset="0"/>
                <a:cs typeface="Times New Roman" panose="02020603050405020304" pitchFamily="18" charset="0"/>
              </a:rPr>
              <a:t>Pokud jsme provedli kvantitativní analýzu rizik, vyjádříme výši rizika v peněžních jednotkách a pokud byla provedena kvalitativní analýza rizik, vyjádříme výši rizika ve stupních.</a:t>
            </a:r>
          </a:p>
        </p:txBody>
      </p:sp>
      <p:sp>
        <p:nvSpPr>
          <p:cNvPr id="6" name="Nadpis 5"/>
          <p:cNvSpPr>
            <a:spLocks noGrp="1"/>
          </p:cNvSpPr>
          <p:nvPr>
            <p:ph type="title"/>
          </p:nvPr>
        </p:nvSpPr>
        <p:spPr>
          <a:xfrm>
            <a:off x="179512" y="195486"/>
            <a:ext cx="3888432" cy="507703"/>
          </a:xfrm>
        </p:spPr>
        <p:txBody>
          <a:bodyPr/>
          <a:lstStyle/>
          <a:p>
            <a:r>
              <a:rPr lang="cs-CZ" dirty="0"/>
              <a:t>Analýza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01491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400" b="1" dirty="0">
                <a:solidFill>
                  <a:srgbClr val="002060"/>
                </a:solidFill>
                <a:latin typeface="Times New Roman" panose="02020603050405020304" pitchFamily="18" charset="0"/>
                <a:cs typeface="Times New Roman" panose="02020603050405020304" pitchFamily="18" charset="0"/>
              </a:rPr>
              <a:t>Analýzy rizik – </a:t>
            </a:r>
            <a:r>
              <a:rPr lang="cs-CZ" altLang="cs-CZ" sz="1400" b="1" dirty="0" err="1">
                <a:solidFill>
                  <a:srgbClr val="002060"/>
                </a:solidFill>
                <a:latin typeface="Times New Roman" panose="02020603050405020304" pitchFamily="18" charset="0"/>
                <a:cs typeface="Times New Roman" panose="02020603050405020304" pitchFamily="18" charset="0"/>
              </a:rPr>
              <a:t>Unicorn</a:t>
            </a:r>
            <a:r>
              <a:rPr lang="cs-CZ" altLang="cs-CZ" sz="1400" b="1" dirty="0">
                <a:solidFill>
                  <a:srgbClr val="002060"/>
                </a:solidFill>
                <a:latin typeface="Times New Roman" panose="02020603050405020304" pitchFamily="18" charset="0"/>
                <a:cs typeface="Times New Roman" panose="02020603050405020304" pitchFamily="18" charset="0"/>
              </a:rPr>
              <a:t> Systems</a:t>
            </a:r>
          </a:p>
        </p:txBody>
      </p:sp>
      <p:sp>
        <p:nvSpPr>
          <p:cNvPr id="6" name="Nadpis 5"/>
          <p:cNvSpPr>
            <a:spLocks noGrp="1"/>
          </p:cNvSpPr>
          <p:nvPr>
            <p:ph type="title"/>
          </p:nvPr>
        </p:nvSpPr>
        <p:spPr>
          <a:xfrm>
            <a:off x="179512" y="195486"/>
            <a:ext cx="3888432" cy="507703"/>
          </a:xfrm>
        </p:spPr>
        <p:txBody>
          <a:bodyPr/>
          <a:lstStyle/>
          <a:p>
            <a:r>
              <a:rPr lang="cs-CZ" dirty="0"/>
              <a:t>Analýza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
        <p:nvSpPr>
          <p:cNvPr id="3" name="Obdélník 2">
            <a:extLst>
              <a:ext uri="{FF2B5EF4-FFF2-40B4-BE49-F238E27FC236}">
                <a16:creationId xmlns:a16="http://schemas.microsoft.com/office/drawing/2014/main" id="{72E66246-CCDA-4A92-8697-40971A4152CD}"/>
              </a:ext>
            </a:extLst>
          </p:cNvPr>
          <p:cNvSpPr/>
          <p:nvPr/>
        </p:nvSpPr>
        <p:spPr>
          <a:xfrm>
            <a:off x="2383684" y="4302302"/>
            <a:ext cx="4572000" cy="184666"/>
          </a:xfrm>
          <a:prstGeom prst="rect">
            <a:avLst/>
          </a:prstGeom>
        </p:spPr>
        <p:txBody>
          <a:bodyPr>
            <a:spAutoFit/>
          </a:bodyPr>
          <a:lstStyle/>
          <a:p>
            <a:r>
              <a:rPr lang="cs-CZ" sz="600" dirty="0"/>
              <a:t>Zdroj: </a:t>
            </a:r>
            <a:r>
              <a:rPr lang="en-GB" sz="600" dirty="0"/>
              <a:t>http://archive.unicornsystems.eu/cz/novinky/clanek/analyza-rizik.html</a:t>
            </a:r>
          </a:p>
        </p:txBody>
      </p:sp>
      <p:pic>
        <p:nvPicPr>
          <p:cNvPr id="4" name="Obrázek 3">
            <a:extLst>
              <a:ext uri="{FF2B5EF4-FFF2-40B4-BE49-F238E27FC236}">
                <a16:creationId xmlns:a16="http://schemas.microsoft.com/office/drawing/2014/main" id="{5BC15C04-DFEC-4AF2-8616-B63D16042431}"/>
              </a:ext>
            </a:extLst>
          </p:cNvPr>
          <p:cNvPicPr>
            <a:picLocks noChangeAspect="1"/>
          </p:cNvPicPr>
          <p:nvPr/>
        </p:nvPicPr>
        <p:blipFill rotWithShape="1">
          <a:blip r:embed="rId3"/>
          <a:srcRect l="30313" t="33201" r="46850" b="31800"/>
          <a:stretch/>
        </p:blipFill>
        <p:spPr>
          <a:xfrm>
            <a:off x="2456836" y="1452872"/>
            <a:ext cx="3168252" cy="2731252"/>
          </a:xfrm>
          <a:prstGeom prst="rect">
            <a:avLst/>
          </a:prstGeom>
        </p:spPr>
      </p:pic>
    </p:spTree>
    <p:extLst>
      <p:ext uri="{BB962C8B-B14F-4D97-AF65-F5344CB8AC3E}">
        <p14:creationId xmlns:p14="http://schemas.microsoft.com/office/powerpoint/2010/main" val="126062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V analýze rizik existují dva základní přístupy - </a:t>
            </a:r>
            <a:r>
              <a:rPr lang="cs-CZ" altLang="cs-CZ" sz="1400" b="1" dirty="0">
                <a:solidFill>
                  <a:srgbClr val="002060"/>
                </a:solidFill>
                <a:latin typeface="Times New Roman" panose="02020603050405020304" pitchFamily="18" charset="0"/>
                <a:cs typeface="Times New Roman" panose="02020603050405020304" pitchFamily="18" charset="0"/>
              </a:rPr>
              <a:t>kvantitativní a kvalitativní metody </a:t>
            </a:r>
            <a:r>
              <a:rPr lang="cs-CZ" altLang="cs-CZ" sz="1400" dirty="0">
                <a:solidFill>
                  <a:srgbClr val="002060"/>
                </a:solidFill>
                <a:latin typeface="Times New Roman" panose="02020603050405020304" pitchFamily="18" charset="0"/>
                <a:cs typeface="Times New Roman" panose="02020603050405020304" pitchFamily="18" charset="0"/>
              </a:rPr>
              <a:t>vyjádření veličin analýzy rizik.</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Kvalitativní metody se vyznačují tím, že rizika jsou vyjádřena v určitém rozsahu (např. pomocí bodové stupnice &lt;1 až 10&gt;, pomocí pravděpodobností &lt;0; 1&gt; nebo slovně &lt;malé, střední, velké&gt;). Úroveň je určována obvykle kvalifikovaným odhadem.</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Jako číselné míry rizika slouží pravděpodobnost, rozptyl, směrodatná odchylka, variační koeficient a Value </a:t>
            </a:r>
            <a:r>
              <a:rPr lang="cs-CZ" altLang="cs-CZ" sz="1400" dirty="0" err="1">
                <a:solidFill>
                  <a:srgbClr val="002060"/>
                </a:solidFill>
                <a:latin typeface="Times New Roman" panose="02020603050405020304" pitchFamily="18" charset="0"/>
                <a:cs typeface="Times New Roman" panose="02020603050405020304" pitchFamily="18" charset="0"/>
              </a:rPr>
              <a:t>at</a:t>
            </a:r>
            <a:r>
              <a:rPr lang="cs-CZ" altLang="cs-CZ" sz="1400" dirty="0">
                <a:solidFill>
                  <a:srgbClr val="002060"/>
                </a:solidFill>
                <a:latin typeface="Times New Roman" panose="02020603050405020304" pitchFamily="18" charset="0"/>
                <a:cs typeface="Times New Roman" panose="02020603050405020304" pitchFamily="18" charset="0"/>
              </a:rPr>
              <a:t> Risk (</a:t>
            </a:r>
            <a:r>
              <a:rPr lang="cs-CZ" altLang="cs-CZ" sz="1400" dirty="0" err="1">
                <a:solidFill>
                  <a:srgbClr val="002060"/>
                </a:solidFill>
                <a:latin typeface="Times New Roman" panose="02020603050405020304" pitchFamily="18" charset="0"/>
                <a:cs typeface="Times New Roman" panose="02020603050405020304" pitchFamily="18" charset="0"/>
              </a:rPr>
              <a:t>VaR</a:t>
            </a:r>
            <a:r>
              <a:rPr lang="cs-CZ" altLang="cs-CZ" sz="1400" dirty="0">
                <a:solidFill>
                  <a:srgbClr val="002060"/>
                </a:solidFill>
                <a:latin typeface="Times New Roman" panose="02020603050405020304" pitchFamily="18" charset="0"/>
                <a:cs typeface="Times New Roman" panose="02020603050405020304" pitchFamily="18" charset="0"/>
              </a:rPr>
              <a:t>) (Jedná se hlavně o statistický odhad udávající nejhorší ztrátu, ke které může dojít s určitou pravděpodobností v určitém budoucím období).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Metody identifikace rizikových faktorů: brainstorming, strukturovaný rozhovor, metoda </a:t>
            </a:r>
            <a:r>
              <a:rPr lang="cs-CZ" altLang="cs-CZ" sz="1400" dirty="0" err="1">
                <a:solidFill>
                  <a:srgbClr val="002060"/>
                </a:solidFill>
                <a:latin typeface="Times New Roman" panose="02020603050405020304" pitchFamily="18" charset="0"/>
                <a:cs typeface="Times New Roman" panose="02020603050405020304" pitchFamily="18" charset="0"/>
              </a:rPr>
              <a:t>Delphi</a:t>
            </a:r>
            <a:r>
              <a:rPr lang="cs-CZ" altLang="cs-CZ" sz="1400" dirty="0">
                <a:solidFill>
                  <a:srgbClr val="002060"/>
                </a:solidFill>
                <a:latin typeface="Times New Roman" panose="02020603050405020304" pitchFamily="18" charset="0"/>
                <a:cs typeface="Times New Roman" panose="02020603050405020304" pitchFamily="18" charset="0"/>
              </a:rPr>
              <a:t>, Dotazování, SWOT, kontrolní seznamy…</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768582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Kvalitativní metody </a:t>
            </a:r>
            <a:r>
              <a:rPr lang="cs-CZ" altLang="cs-CZ" sz="1400" dirty="0">
                <a:solidFill>
                  <a:srgbClr val="002060"/>
                </a:solidFill>
                <a:latin typeface="Times New Roman" panose="02020603050405020304" pitchFamily="18" charset="0"/>
                <a:cs typeface="Times New Roman" panose="02020603050405020304" pitchFamily="18" charset="0"/>
              </a:rPr>
              <a:t>analýzy rizika se zabývají otázkou, jak srovnávat relativní významy rizik, kterým subjekt/projekt čelí v podmínkách vlivu jejich výskytu na výstup subjektu/projektu. Mezi základní kvalitativní postupy analýzy rizik patří:</a:t>
            </a:r>
          </a:p>
          <a:p>
            <a:r>
              <a:rPr lang="cs-CZ" altLang="cs-CZ" sz="1400" b="1" dirty="0">
                <a:solidFill>
                  <a:srgbClr val="002060"/>
                </a:solidFill>
                <a:latin typeface="Times New Roman" panose="02020603050405020304" pitchFamily="18" charset="0"/>
                <a:cs typeface="Times New Roman" panose="02020603050405020304" pitchFamily="18" charset="0"/>
              </a:rPr>
              <a:t>Pohovory</a:t>
            </a:r>
            <a:r>
              <a:rPr lang="cs-CZ" altLang="cs-CZ" sz="1400" dirty="0">
                <a:solidFill>
                  <a:srgbClr val="002060"/>
                </a:solidFill>
                <a:latin typeface="Times New Roman" panose="02020603050405020304" pitchFamily="18" charset="0"/>
                <a:cs typeface="Times New Roman" panose="02020603050405020304" pitchFamily="18" charset="0"/>
              </a:rPr>
              <a:t> - projednání rizikových oblastí s odborníky, experty pro danou oblast a získání potřebných informací o daném problému nebo rizikovém faktoru.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Mapování rizika</a:t>
            </a:r>
            <a:r>
              <a:rPr lang="cs-CZ" altLang="cs-CZ" sz="1400" dirty="0">
                <a:solidFill>
                  <a:srgbClr val="002060"/>
                </a:solidFill>
                <a:latin typeface="Times New Roman" panose="02020603050405020304" pitchFamily="18" charset="0"/>
                <a:cs typeface="Times New Roman" panose="02020603050405020304" pitchFamily="18" charset="0"/>
              </a:rPr>
              <a:t>. Tato metoda se používá ke grafickému zobrazení, mapování rizik, kde jedna z os se vztahuje k potenciální závažnosti vzniklého rizika a druhá se vztahuje k pravděpodobnosti, že se tak stane.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Tabulky pravděpodobnost-dopad</a:t>
            </a:r>
            <a:r>
              <a:rPr lang="cs-CZ" altLang="cs-CZ" sz="1400" dirty="0">
                <a:solidFill>
                  <a:srgbClr val="002060"/>
                </a:solidFill>
                <a:latin typeface="Times New Roman" panose="02020603050405020304" pitchFamily="18" charset="0"/>
                <a:cs typeface="Times New Roman" panose="02020603050405020304" pitchFamily="18" charset="0"/>
              </a:rPr>
              <a:t>. Tato metoda se používá k odhadu relativní důležitosti rizik, kdy význam jednotlivých rizik je určen jako součin pravděpodobnosti, že jev nastane a významu jeho dopadu.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Matice hodnocení rizik</a:t>
            </a:r>
            <a:r>
              <a:rPr lang="cs-CZ" altLang="cs-CZ" sz="1400" dirty="0">
                <a:solidFill>
                  <a:srgbClr val="002060"/>
                </a:solidFill>
                <a:latin typeface="Times New Roman" panose="02020603050405020304" pitchFamily="18" charset="0"/>
                <a:cs typeface="Times New Roman" panose="02020603050405020304" pitchFamily="18" charset="0"/>
              </a:rPr>
              <a:t>. Podstatou této metody je určení a zobrazení významnosti jednotlivých rizik pomocí dvou hledisek, pravděpodobnosti výskytu rizika a intenzity jejich možného negativního dopadu. Pro účel expertního ohodnocení pravděpodobnosti výskytu rizik a intenzity jejich dopadu se používá stupnice, obvykle o pěti úrovních.</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266080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b="1" dirty="0">
                <a:solidFill>
                  <a:srgbClr val="002060"/>
                </a:solidFill>
                <a:latin typeface="Times New Roman" panose="02020603050405020304" pitchFamily="18" charset="0"/>
                <a:cs typeface="Times New Roman" panose="02020603050405020304" pitchFamily="18" charset="0"/>
              </a:rPr>
              <a:t>Matice hodnocení rizik</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8C5B7585-DB42-4F0C-B316-63AC57D0476B}"/>
              </a:ext>
            </a:extLst>
          </p:cNvPr>
          <p:cNvPicPr>
            <a:picLocks noChangeAspect="1"/>
          </p:cNvPicPr>
          <p:nvPr/>
        </p:nvPicPr>
        <p:blipFill>
          <a:blip r:embed="rId3"/>
          <a:stretch>
            <a:fillRect/>
          </a:stretch>
        </p:blipFill>
        <p:spPr>
          <a:xfrm>
            <a:off x="1960439" y="1577602"/>
            <a:ext cx="4454417" cy="2861625"/>
          </a:xfrm>
          <a:prstGeom prst="rect">
            <a:avLst/>
          </a:prstGeom>
        </p:spPr>
      </p:pic>
    </p:spTree>
    <p:extLst>
      <p:ext uri="{BB962C8B-B14F-4D97-AF65-F5344CB8AC3E}">
        <p14:creationId xmlns:p14="http://schemas.microsoft.com/office/powerpoint/2010/main" val="518839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843558"/>
            <a:ext cx="7344816" cy="38975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1400" b="1" dirty="0">
                <a:solidFill>
                  <a:srgbClr val="002060"/>
                </a:solidFill>
                <a:latin typeface="Times New Roman" panose="02020603050405020304" pitchFamily="18" charset="0"/>
                <a:cs typeface="Times New Roman" panose="02020603050405020304" pitchFamily="18" charset="0"/>
              </a:rPr>
              <a:t>Matice hodnocení rizik</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8C129802-C6C1-41CF-8246-64AC301314D8}"/>
              </a:ext>
            </a:extLst>
          </p:cNvPr>
          <p:cNvPicPr>
            <a:picLocks noChangeAspect="1"/>
          </p:cNvPicPr>
          <p:nvPr/>
        </p:nvPicPr>
        <p:blipFill>
          <a:blip r:embed="rId3"/>
          <a:stretch>
            <a:fillRect/>
          </a:stretch>
        </p:blipFill>
        <p:spPr>
          <a:xfrm>
            <a:off x="2280688" y="1169893"/>
            <a:ext cx="3947496" cy="3457150"/>
          </a:xfrm>
          <a:prstGeom prst="rect">
            <a:avLst/>
          </a:prstGeom>
        </p:spPr>
      </p:pic>
    </p:spTree>
    <p:extLst>
      <p:ext uri="{BB962C8B-B14F-4D97-AF65-F5344CB8AC3E}">
        <p14:creationId xmlns:p14="http://schemas.microsoft.com/office/powerpoint/2010/main" val="1194689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Kvantitativní postupy </a:t>
            </a:r>
            <a:r>
              <a:rPr lang="cs-CZ" altLang="cs-CZ" sz="1400" dirty="0">
                <a:solidFill>
                  <a:srgbClr val="002060"/>
                </a:solidFill>
                <a:latin typeface="Times New Roman" panose="02020603050405020304" pitchFamily="18" charset="0"/>
                <a:cs typeface="Times New Roman" panose="02020603050405020304" pitchFamily="18" charset="0"/>
              </a:rPr>
              <a:t>analýzy rizika určit absolutní rozsahy hodnot společně s rozdělením pravděpodobností pro výstup subjektu/projektu:</a:t>
            </a:r>
          </a:p>
          <a:p>
            <a:r>
              <a:rPr lang="cs-CZ" altLang="cs-CZ" sz="1400" b="1" dirty="0">
                <a:solidFill>
                  <a:srgbClr val="002060"/>
                </a:solidFill>
                <a:latin typeface="Times New Roman" panose="02020603050405020304" pitchFamily="18" charset="0"/>
                <a:cs typeface="Times New Roman" panose="02020603050405020304" pitchFamily="18" charset="0"/>
              </a:rPr>
              <a:t>Rozhodovací stromy. </a:t>
            </a:r>
            <a:r>
              <a:rPr lang="cs-CZ" altLang="cs-CZ" sz="1400" dirty="0">
                <a:solidFill>
                  <a:srgbClr val="002060"/>
                </a:solidFill>
                <a:latin typeface="Times New Roman" panose="02020603050405020304" pitchFamily="18" charset="0"/>
                <a:cs typeface="Times New Roman" panose="02020603050405020304" pitchFamily="18" charset="0"/>
              </a:rPr>
              <a:t>Tato metoda zkoumá různé varianty, které jsou k dispozici pro rozhodování za přítomnosti rizika a jsou graficky znázorněny ve formě následného rozhodnutí a pravděpodobnosti dějů.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Simulace Monte Carlo. </a:t>
            </a:r>
            <a:r>
              <a:rPr lang="cs-CZ" altLang="cs-CZ" sz="1400" dirty="0">
                <a:solidFill>
                  <a:srgbClr val="002060"/>
                </a:solidFill>
                <a:latin typeface="Times New Roman" panose="02020603050405020304" pitchFamily="18" charset="0"/>
                <a:cs typeface="Times New Roman" panose="02020603050405020304" pitchFamily="18" charset="0"/>
              </a:rPr>
              <a:t>Podstatou této metody je generování velkého množství scénářů a propočet kritérií hodnocení pro každý scénář. V konečném důsledku to umožňuje stanovit rozdělení pravděpodobnosti těchto kritérií.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Analýza citlivosti. </a:t>
            </a:r>
            <a:r>
              <a:rPr lang="cs-CZ" altLang="cs-CZ" sz="1400" dirty="0">
                <a:solidFill>
                  <a:srgbClr val="002060"/>
                </a:solidFill>
                <a:latin typeface="Times New Roman" panose="02020603050405020304" pitchFamily="18" charset="0"/>
                <a:cs typeface="Times New Roman" panose="02020603050405020304" pitchFamily="18" charset="0"/>
              </a:rPr>
              <a:t>Tato metoda zkoumá citlivost zvoleného kritéria hodnocení rizikových variant na možné změny hodnot faktorů rizika, které toto kritérium ovlivňují.</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177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Analýza citlivosti – hodnocení výsledku na 10 % změnu vybraného faktoru a dopad na zisk.</a:t>
            </a:r>
          </a:p>
          <a:p>
            <a:pPr lvl="1"/>
            <a:r>
              <a:rPr lang="cs-CZ" altLang="cs-CZ" sz="1200" dirty="0">
                <a:solidFill>
                  <a:srgbClr val="002060"/>
                </a:solidFill>
                <a:latin typeface="Times New Roman" panose="02020603050405020304" pitchFamily="18" charset="0"/>
                <a:cs typeface="Times New Roman" panose="02020603050405020304" pitchFamily="18" charset="0"/>
              </a:rPr>
              <a:t>Např. při poklesu ceny o 10 % došlo ke snížení hodnoty zisku v absolutním vyjádření o 400 000 Kč (z původních 500 000 Kč na 100 000Kč).</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9834C7AE-FAFD-4DCB-8805-9434493EF681}"/>
              </a:ext>
            </a:extLst>
          </p:cNvPr>
          <p:cNvPicPr>
            <a:picLocks noChangeAspect="1"/>
          </p:cNvPicPr>
          <p:nvPr/>
        </p:nvPicPr>
        <p:blipFill>
          <a:blip r:embed="rId3"/>
          <a:stretch>
            <a:fillRect/>
          </a:stretch>
        </p:blipFill>
        <p:spPr>
          <a:xfrm>
            <a:off x="1244015" y="1923678"/>
            <a:ext cx="5647857" cy="2068557"/>
          </a:xfrm>
          <a:prstGeom prst="rect">
            <a:avLst/>
          </a:prstGeom>
        </p:spPr>
      </p:pic>
    </p:spTree>
    <p:extLst>
      <p:ext uri="{BB962C8B-B14F-4D97-AF65-F5344CB8AC3E}">
        <p14:creationId xmlns:p14="http://schemas.microsoft.com/office/powerpoint/2010/main" val="83932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z problematiky řízení rizik s důrazem na rizika spojená s podnikáním. Představená klasifikace, druhy rizik a zdroje rizik jsou základem pro pochopení významu a role hrozeb, které mohou být přetaveny do podoby reálných pravděpodobných jevů (rizik), které každý začínající subjekt musí akceptovat.</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Proces řízení rizik je jedním s důležitých aspektů každého podnikatelského plánu, protože znalost scénářů a opatření snižující pravděpodobnost či zmírňující dopad rizika na podnikatelské „aktiva“ je klíčový.</a:t>
            </a: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přednášky je…</a:t>
            </a:r>
          </a:p>
        </p:txBody>
      </p:sp>
      <p:sp>
        <p:nvSpPr>
          <p:cNvPr id="7" name="Zástupný symbol pro obsah 2">
            <a:extLst>
              <a:ext uri="{FF2B5EF4-FFF2-40B4-BE49-F238E27FC236}">
                <a16:creationId xmlns:a16="http://schemas.microsoft.com/office/drawing/2014/main" id="{EEBBD7C4-1A6D-49EE-9C8B-23D0D7205AE0}"/>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0245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Z pohledu významnosti faktoru rizika (hodnoceno dle strmosti lineární závislosti), nejrizikovější faktor je cena. </a:t>
            </a:r>
          </a:p>
        </p:txBody>
      </p:sp>
      <p:sp>
        <p:nvSpPr>
          <p:cNvPr id="6" name="Nadpis 5"/>
          <p:cNvSpPr>
            <a:spLocks noGrp="1"/>
          </p:cNvSpPr>
          <p:nvPr>
            <p:ph type="title"/>
          </p:nvPr>
        </p:nvSpPr>
        <p:spPr>
          <a:xfrm>
            <a:off x="179512" y="195486"/>
            <a:ext cx="3888432" cy="507703"/>
          </a:xfrm>
        </p:spPr>
        <p:txBody>
          <a:bodyPr/>
          <a:lstStyle/>
          <a:p>
            <a:r>
              <a:rPr lang="cs-CZ" dirty="0"/>
              <a:t>Měření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2FEDF122-B3E1-437A-96A0-1DAF40EC5343}"/>
              </a:ext>
            </a:extLst>
          </p:cNvPr>
          <p:cNvPicPr>
            <a:picLocks noChangeAspect="1"/>
          </p:cNvPicPr>
          <p:nvPr/>
        </p:nvPicPr>
        <p:blipFill>
          <a:blip r:embed="rId3"/>
          <a:stretch>
            <a:fillRect/>
          </a:stretch>
        </p:blipFill>
        <p:spPr>
          <a:xfrm>
            <a:off x="1817635" y="1459051"/>
            <a:ext cx="4500617" cy="3075123"/>
          </a:xfrm>
          <a:prstGeom prst="rect">
            <a:avLst/>
          </a:prstGeom>
        </p:spPr>
      </p:pic>
    </p:spTree>
    <p:extLst>
      <p:ext uri="{BB962C8B-B14F-4D97-AF65-F5344CB8AC3E}">
        <p14:creationId xmlns:p14="http://schemas.microsoft.com/office/powerpoint/2010/main" val="312921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Metoda RIPRAN vychází z principu rizikového inženýrství, že pro analýzu rizika je potřeba určit nejprve následující čtveřici kroků a připravit jejich relevantní seznam:</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cs-CZ" altLang="cs-CZ" sz="1400" b="1" dirty="0">
                <a:solidFill>
                  <a:srgbClr val="002060"/>
                </a:solidFill>
                <a:latin typeface="Times New Roman" panose="02020603050405020304" pitchFamily="18" charset="0"/>
                <a:cs typeface="Times New Roman" panose="02020603050405020304" pitchFamily="18" charset="0"/>
              </a:rPr>
              <a:t>Hrozba - Scénář - Pravděpodobnost – Ztráta</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Počet náhodných událostí nelze nikdy přesně určit, nemůže být seznam úplný. Neúplnost seznamu je způsobena i znalostmi resp. neznalostmi podnikatele.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Reprezentativní seznam - prezentuje všechna významná rizika, která jsme byly schopni určit a která bereme jako základ pro konkrétní analýzu rizik.</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Celý proces analýzy rizik dle této metody se skládá ze čtyř základních kroků:</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Identifikace nebezpečí projektu</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Kvantifikace rizik projektu</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3. Reakce na rizika projektu</a:t>
            </a: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4. Celkové posouzení rizik projektu</a:t>
            </a:r>
          </a:p>
        </p:txBody>
      </p:sp>
      <p:sp>
        <p:nvSpPr>
          <p:cNvPr id="6" name="Nadpis 5"/>
          <p:cNvSpPr>
            <a:spLocks noGrp="1"/>
          </p:cNvSpPr>
          <p:nvPr>
            <p:ph type="title"/>
          </p:nvPr>
        </p:nvSpPr>
        <p:spPr>
          <a:xfrm>
            <a:off x="179512" y="195486"/>
            <a:ext cx="5040560" cy="507703"/>
          </a:xfrm>
        </p:spPr>
        <p:txBody>
          <a:bodyPr/>
          <a:lstStyle/>
          <a:p>
            <a:r>
              <a:rPr lang="cs-CZ" dirty="0"/>
              <a:t>Risk Project </a:t>
            </a:r>
            <a:r>
              <a:rPr lang="cs-CZ" dirty="0" err="1"/>
              <a:t>Analysis</a:t>
            </a:r>
            <a:r>
              <a:rPr lang="cs-CZ" dirty="0"/>
              <a:t> (RIPRAN)</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405059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Ofenzivní řízení firmy</a:t>
            </a:r>
            <a:r>
              <a:rPr lang="cs-CZ" altLang="cs-CZ" sz="1400" dirty="0">
                <a:solidFill>
                  <a:srgbClr val="002060"/>
                </a:solidFill>
                <a:latin typeface="Times New Roman" panose="02020603050405020304" pitchFamily="18" charset="0"/>
                <a:cs typeface="Times New Roman" panose="02020603050405020304" pitchFamily="18" charset="0"/>
              </a:rPr>
              <a:t>. Vyznačuje se správnou volbou rozvojové strategie firmy a její správnou implementací ve firmě, preferencí a rozvojem silných stránek firmy a snahou o dosažení pružnosti firmy.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Redukce rizika</a:t>
            </a:r>
            <a:r>
              <a:rPr lang="cs-CZ" altLang="cs-CZ" sz="1400" dirty="0">
                <a:solidFill>
                  <a:srgbClr val="002060"/>
                </a:solidFill>
                <a:latin typeface="Times New Roman" panose="02020603050405020304" pitchFamily="18" charset="0"/>
                <a:cs typeface="Times New Roman" panose="02020603050405020304" pitchFamily="18" charset="0"/>
              </a:rPr>
              <a:t>. Tato metoda snižování rizik spočívá v odstranění příčin vzniku rizik nebo ve snížení nepříznivých důsledků rizika. Riziko lze redukovat mnoha způsoby jako například jeho přesunem na jiné podnikatelské subjekty, pojištění nebo diverzifikací.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Přesun</a:t>
            </a:r>
            <a:r>
              <a:rPr lang="cs-CZ" altLang="cs-CZ" sz="1400" dirty="0">
                <a:solidFill>
                  <a:srgbClr val="002060"/>
                </a:solidFill>
                <a:latin typeface="Times New Roman" panose="02020603050405020304" pitchFamily="18" charset="0"/>
                <a:cs typeface="Times New Roman" panose="02020603050405020304" pitchFamily="18" charset="0"/>
              </a:rPr>
              <a:t> rizika na jiné podnikatelské subjekty. Již z názvu je patrné, že se jedná o defenzivní přístup k řízení rizik, který zahrnuje uzavírání dlouhodobých kupním smluv na dodávky surovin a komponentů za předem stanové ceny, leasing, odkup pohledávkám, bankovní záruku.</a:t>
            </a:r>
          </a:p>
          <a:p>
            <a:r>
              <a:rPr lang="cs-CZ" altLang="cs-CZ" sz="1400" dirty="0">
                <a:solidFill>
                  <a:srgbClr val="002060"/>
                </a:solidFill>
                <a:latin typeface="Times New Roman" panose="02020603050405020304" pitchFamily="18" charset="0"/>
                <a:cs typeface="Times New Roman" panose="02020603050405020304" pitchFamily="18" charset="0"/>
              </a:rPr>
              <a:t> </a:t>
            </a:r>
          </a:p>
          <a:p>
            <a:r>
              <a:rPr lang="cs-CZ" altLang="cs-CZ" sz="1400" b="1" dirty="0">
                <a:solidFill>
                  <a:srgbClr val="002060"/>
                </a:solidFill>
                <a:latin typeface="Times New Roman" panose="02020603050405020304" pitchFamily="18" charset="0"/>
                <a:cs typeface="Times New Roman" panose="02020603050405020304" pitchFamily="18" charset="0"/>
              </a:rPr>
              <a:t>Diverzifikace rizika</a:t>
            </a:r>
            <a:r>
              <a:rPr lang="cs-CZ" altLang="cs-CZ" sz="1400" dirty="0">
                <a:solidFill>
                  <a:srgbClr val="002060"/>
                </a:solidFill>
                <a:latin typeface="Times New Roman" panose="02020603050405020304" pitchFamily="18" charset="0"/>
                <a:cs typeface="Times New Roman" panose="02020603050405020304" pitchFamily="18" charset="0"/>
              </a:rPr>
              <a:t>. Cílem této metody je rozložit rizika na co největší základu. Diverzifikaci je možné spatřovat již ve volbě právní formy podnikání, ve volbě a rozhodování o struktuře dodavatelů a odběratelů.</a:t>
            </a:r>
          </a:p>
        </p:txBody>
      </p:sp>
      <p:sp>
        <p:nvSpPr>
          <p:cNvPr id="6" name="Nadpis 5"/>
          <p:cNvSpPr>
            <a:spLocks noGrp="1"/>
          </p:cNvSpPr>
          <p:nvPr>
            <p:ph type="title"/>
          </p:nvPr>
        </p:nvSpPr>
        <p:spPr>
          <a:xfrm>
            <a:off x="179512" y="195486"/>
            <a:ext cx="5040560" cy="507703"/>
          </a:xfrm>
        </p:spPr>
        <p:txBody>
          <a:bodyPr/>
          <a:lstStyle/>
          <a:p>
            <a:r>
              <a:rPr lang="cs-CZ" dirty="0"/>
              <a:t>Metody snižování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60632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Pružnost firmy</a:t>
            </a:r>
            <a:r>
              <a:rPr lang="cs-CZ" altLang="cs-CZ" sz="1400" dirty="0">
                <a:solidFill>
                  <a:srgbClr val="002060"/>
                </a:solidFill>
                <a:latin typeface="Times New Roman" panose="02020603050405020304" pitchFamily="18" charset="0"/>
                <a:cs typeface="Times New Roman" panose="02020603050405020304" pitchFamily="18" charset="0"/>
              </a:rPr>
              <a:t>. Je jeden z možných způsobů eliminace některých rizik. Je dána jejích schopností z hlediska výroby a struktury flexibilně reagovat na změny.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Sdílení rizika. </a:t>
            </a:r>
            <a:r>
              <a:rPr lang="cs-CZ" altLang="cs-CZ" sz="1400" dirty="0">
                <a:solidFill>
                  <a:srgbClr val="002060"/>
                </a:solidFill>
                <a:latin typeface="Times New Roman" panose="02020603050405020304" pitchFamily="18" charset="0"/>
                <a:cs typeface="Times New Roman" panose="02020603050405020304" pitchFamily="18" charset="0"/>
              </a:rPr>
              <a:t>Tato metoda snižování rizik je založena na rozložení rizikové expozice mezi několik účastníků podnikatelské činnosti a jejich kooperace.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Pojištění</a:t>
            </a:r>
            <a:r>
              <a:rPr lang="cs-CZ" altLang="cs-CZ" sz="1400" dirty="0">
                <a:solidFill>
                  <a:srgbClr val="002060"/>
                </a:solidFill>
                <a:latin typeface="Times New Roman" panose="02020603050405020304" pitchFamily="18" charset="0"/>
                <a:cs typeface="Times New Roman" panose="02020603050405020304" pitchFamily="18" charset="0"/>
              </a:rPr>
              <a:t>. Ve své podstatě pojištění znamená směnu rizika velké ztráty (škody)za jistotu malé ztráty (pojistné).</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Vyhýbání se rizikům</a:t>
            </a:r>
            <a:r>
              <a:rPr lang="cs-CZ" altLang="cs-CZ" sz="1400" dirty="0">
                <a:solidFill>
                  <a:srgbClr val="002060"/>
                </a:solidFill>
                <a:latin typeface="Times New Roman" panose="02020603050405020304" pitchFamily="18" charset="0"/>
                <a:cs typeface="Times New Roman" panose="02020603050405020304" pitchFamily="18" charset="0"/>
              </a:rPr>
              <a:t>. Tato metoda je založena na averzi vůči podstupování jakéhokoliv rizika, vyhýbání se rizikům ve svém důsledku může způsobit více škody než užitku.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Získávání dodatečných informací</a:t>
            </a:r>
            <a:r>
              <a:rPr lang="cs-CZ" altLang="cs-CZ" sz="1400" dirty="0">
                <a:solidFill>
                  <a:srgbClr val="002060"/>
                </a:solidFill>
                <a:latin typeface="Times New Roman" panose="02020603050405020304" pitchFamily="18" charset="0"/>
                <a:cs typeface="Times New Roman" panose="02020603050405020304" pitchFamily="18" charset="0"/>
              </a:rPr>
              <a:t>. Jedná se o získávání informací za účelem zkvalitnění rozhodování. Tato metoda je jednou z nejdůležitějších a nejefektivnějších metod snižování rizika.</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Vytváření podnikových rezerv</a:t>
            </a:r>
            <a:r>
              <a:rPr lang="cs-CZ" altLang="cs-CZ" sz="1400" dirty="0">
                <a:solidFill>
                  <a:srgbClr val="002060"/>
                </a:solidFill>
                <a:latin typeface="Times New Roman" panose="02020603050405020304" pitchFamily="18" charset="0"/>
                <a:cs typeface="Times New Roman" panose="02020603050405020304" pitchFamily="18" charset="0"/>
              </a:rPr>
              <a:t>. Rezervy představují aktiva určená pro použití za mimořádných okolností, do kterých se podnikatelský subjekt může dostat.</a:t>
            </a:r>
          </a:p>
        </p:txBody>
      </p:sp>
      <p:sp>
        <p:nvSpPr>
          <p:cNvPr id="6" name="Nadpis 5"/>
          <p:cNvSpPr>
            <a:spLocks noGrp="1"/>
          </p:cNvSpPr>
          <p:nvPr>
            <p:ph type="title"/>
          </p:nvPr>
        </p:nvSpPr>
        <p:spPr>
          <a:xfrm>
            <a:off x="179512" y="195486"/>
            <a:ext cx="5040560" cy="507703"/>
          </a:xfrm>
        </p:spPr>
        <p:txBody>
          <a:bodyPr/>
          <a:lstStyle/>
          <a:p>
            <a:r>
              <a:rPr lang="cs-CZ" dirty="0"/>
              <a:t>Metody snižování rizik</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791498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Fáze řízení rizik je složena ze základních 4 částí, které je nutno realizovat při každém plánovaném zahájení podnikatelské činnosti.</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Identifikace rizikových faktorů </a:t>
            </a:r>
            <a:r>
              <a:rPr lang="cs-CZ" altLang="cs-CZ" sz="1400" dirty="0">
                <a:solidFill>
                  <a:srgbClr val="002060"/>
                </a:solidFill>
                <a:latin typeface="Times New Roman" panose="02020603050405020304" pitchFamily="18" charset="0"/>
                <a:cs typeface="Times New Roman" panose="02020603050405020304" pitchFamily="18" charset="0"/>
              </a:rPr>
              <a:t>a stanovení jejich významnosti. Náplní této fáze je rozpoznání všech faktorů, které se mohou vyvíjet nepříznivým směrem, a ohrožovat tak podnikatelskou úspěšnost a finanční stabilitu firmy. Posoudit významnost rizikových faktorů. Základní nástroje stanovení významnosti rizikových faktorů představují expertní hodnocení a analýza citlivosti.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Stanovení rizika </a:t>
            </a:r>
            <a:r>
              <a:rPr lang="cs-CZ" altLang="cs-CZ" sz="1400" dirty="0">
                <a:solidFill>
                  <a:srgbClr val="002060"/>
                </a:solidFill>
                <a:latin typeface="Times New Roman" panose="02020603050405020304" pitchFamily="18" charset="0"/>
                <a:cs typeface="Times New Roman" panose="02020603050405020304" pitchFamily="18" charset="0"/>
              </a:rPr>
              <a:t>firemních aktivit, podnikatelských projektů. Stanovení rizika dosavadní podnikatelské činnosti firmy, resp. nových projektů, kterými firma rozšiřuje své podnikatelské aktivity.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Příprava a realizace opatření </a:t>
            </a:r>
            <a:r>
              <a:rPr lang="cs-CZ" altLang="cs-CZ" sz="1400" dirty="0">
                <a:solidFill>
                  <a:srgbClr val="002060"/>
                </a:solidFill>
                <a:latin typeface="Times New Roman" panose="02020603050405020304" pitchFamily="18" charset="0"/>
                <a:cs typeface="Times New Roman" panose="02020603050405020304" pitchFamily="18" charset="0"/>
              </a:rPr>
              <a:t>k snížení rizika. Riziko podnikatelské činnosti není pevně dáno, ale manažer či podnikatel může toto riziko uplatněním vhodných postupů a opatření snížit, popř. je ve výjimečných případech zcela eliminovat:</a:t>
            </a:r>
          </a:p>
          <a:p>
            <a:pPr lvl="1"/>
            <a:r>
              <a:rPr lang="cs-CZ" altLang="cs-CZ" sz="1000" dirty="0">
                <a:solidFill>
                  <a:srgbClr val="002060"/>
                </a:solidFill>
                <a:latin typeface="Times New Roman" panose="02020603050405020304" pitchFamily="18" charset="0"/>
                <a:cs typeface="Times New Roman" panose="02020603050405020304" pitchFamily="18" charset="0"/>
              </a:rPr>
              <a:t>odstranění příčin vzniku rizika</a:t>
            </a:r>
          </a:p>
          <a:p>
            <a:pPr lvl="1"/>
            <a:r>
              <a:rPr lang="cs-CZ" altLang="cs-CZ" sz="1000" dirty="0">
                <a:solidFill>
                  <a:srgbClr val="002060"/>
                </a:solidFill>
                <a:latin typeface="Times New Roman" panose="02020603050405020304" pitchFamily="18" charset="0"/>
                <a:cs typeface="Times New Roman" panose="02020603050405020304" pitchFamily="18" charset="0"/>
              </a:rPr>
              <a:t>snížení nepříznivých důsledků rizika</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Operativní řízení rizika</a:t>
            </a:r>
            <a:r>
              <a:rPr lang="cs-CZ" altLang="cs-CZ" sz="1400" dirty="0">
                <a:solidFill>
                  <a:srgbClr val="002060"/>
                </a:solidFill>
                <a:latin typeface="Times New Roman" panose="02020603050405020304" pitchFamily="18" charset="0"/>
                <a:cs typeface="Times New Roman" panose="02020603050405020304" pitchFamily="18" charset="0"/>
              </a:rPr>
              <a:t>. Operativní řízení rizika představuje určitou závěrečnou fázi managementu rizika, jejíž náplní je především systematické sledování významných (především externích) faktorů, které by mohly ohrozit prosperitu firmy, identifikace rizikových situací vyžadujících realizaci určitých plánů korekčních opatření a vlastní realizace těchto plánů.</a:t>
            </a:r>
          </a:p>
        </p:txBody>
      </p:sp>
      <p:sp>
        <p:nvSpPr>
          <p:cNvPr id="6" name="Nadpis 5"/>
          <p:cNvSpPr>
            <a:spLocks noGrp="1"/>
          </p:cNvSpPr>
          <p:nvPr>
            <p:ph type="title"/>
          </p:nvPr>
        </p:nvSpPr>
        <p:spPr>
          <a:xfrm>
            <a:off x="179512" y="195486"/>
            <a:ext cx="5040560" cy="507703"/>
          </a:xfrm>
        </p:spPr>
        <p:txBody>
          <a:bodyPr/>
          <a:lstStyle/>
          <a:p>
            <a:r>
              <a:rPr lang="cs-CZ" dirty="0"/>
              <a:t>Shrnutí </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179605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431713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92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Riziko</a:t>
            </a:r>
            <a:r>
              <a:rPr lang="cs-CZ" altLang="cs-CZ" sz="1400" dirty="0">
                <a:solidFill>
                  <a:srgbClr val="002060"/>
                </a:solidFill>
                <a:latin typeface="Times New Roman" panose="02020603050405020304" pitchFamily="18" charset="0"/>
                <a:cs typeface="Times New Roman" panose="02020603050405020304" pitchFamily="18" charset="0"/>
              </a:rPr>
              <a:t> - nebezpečí, že dosažené výsledky podnikání se budou odchylovat od výsledků předpokládaných.</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Tyto odchylky mohou být:</a:t>
            </a:r>
          </a:p>
          <a:p>
            <a:r>
              <a:rPr lang="cs-CZ" altLang="cs-CZ" sz="1400" b="1" dirty="0">
                <a:solidFill>
                  <a:srgbClr val="002060"/>
                </a:solidFill>
                <a:latin typeface="Times New Roman" panose="02020603050405020304" pitchFamily="18" charset="0"/>
                <a:cs typeface="Times New Roman" panose="02020603050405020304" pitchFamily="18" charset="0"/>
              </a:rPr>
              <a:t>Příznivé</a:t>
            </a:r>
            <a:r>
              <a:rPr lang="cs-CZ" altLang="cs-CZ" sz="1400" dirty="0">
                <a:solidFill>
                  <a:srgbClr val="002060"/>
                </a:solidFill>
                <a:latin typeface="Times New Roman" panose="02020603050405020304" pitchFamily="18" charset="0"/>
                <a:cs typeface="Times New Roman" panose="02020603050405020304" pitchFamily="18" charset="0"/>
              </a:rPr>
              <a:t> (žádoucí), směrem k zisku; nebo nepříznivé (nežádoucí), směrem ke ztrátě.</a:t>
            </a:r>
          </a:p>
          <a:p>
            <a:r>
              <a:rPr lang="cs-CZ" altLang="cs-CZ" sz="1400" dirty="0">
                <a:solidFill>
                  <a:srgbClr val="002060"/>
                </a:solidFill>
                <a:latin typeface="Times New Roman" panose="02020603050405020304" pitchFamily="18" charset="0"/>
                <a:cs typeface="Times New Roman" panose="02020603050405020304" pitchFamily="18" charset="0"/>
              </a:rPr>
              <a:t>Odchylky mohou být také různě intenzivní.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Podnikatelské riziko </a:t>
            </a:r>
            <a:r>
              <a:rPr lang="cs-CZ" altLang="cs-CZ" sz="1400" dirty="0">
                <a:solidFill>
                  <a:srgbClr val="002060"/>
                </a:solidFill>
                <a:latin typeface="Times New Roman" panose="02020603050405020304" pitchFamily="18" charset="0"/>
                <a:cs typeface="Times New Roman" panose="02020603050405020304" pitchFamily="18" charset="0"/>
              </a:rPr>
              <a:t>- nebezpečí podnikatelského neúspěchu spojené zároveň s nadějí na dosažení zvláště dobrých hospodářských výsledků.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Finanční teorie obvykle definuje riziko jako </a:t>
            </a:r>
            <a:r>
              <a:rPr lang="cs-CZ" altLang="cs-CZ" sz="1400" b="1" dirty="0">
                <a:solidFill>
                  <a:srgbClr val="002060"/>
                </a:solidFill>
                <a:latin typeface="Times New Roman" panose="02020603050405020304" pitchFamily="18" charset="0"/>
                <a:cs typeface="Times New Roman" panose="02020603050405020304" pitchFamily="18" charset="0"/>
              </a:rPr>
              <a:t>volatilitu</a:t>
            </a:r>
            <a:r>
              <a:rPr lang="cs-CZ" altLang="cs-CZ" sz="1400" dirty="0">
                <a:solidFill>
                  <a:srgbClr val="002060"/>
                </a:solidFill>
                <a:latin typeface="Times New Roman" panose="02020603050405020304" pitchFamily="18" charset="0"/>
                <a:cs typeface="Times New Roman" panose="02020603050405020304" pitchFamily="18" charset="0"/>
              </a:rPr>
              <a:t> (kolísavost) finanční veličiny (hodnoty portfolia, zisku atd.) okolo očekávané hodnoty v důsledku změn řady parametrů.</a:t>
            </a:r>
          </a:p>
        </p:txBody>
      </p:sp>
      <p:sp>
        <p:nvSpPr>
          <p:cNvPr id="6" name="Nadpis 5"/>
          <p:cNvSpPr>
            <a:spLocks noGrp="1"/>
          </p:cNvSpPr>
          <p:nvPr>
            <p:ph type="title"/>
          </p:nvPr>
        </p:nvSpPr>
        <p:spPr>
          <a:xfrm>
            <a:off x="179512" y="195486"/>
            <a:ext cx="3888432" cy="507703"/>
          </a:xfrm>
        </p:spPr>
        <p:txBody>
          <a:bodyPr/>
          <a:lstStyle/>
          <a:p>
            <a:r>
              <a:rPr lang="cs-CZ" dirty="0"/>
              <a:t>Riziko - vymezení</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5960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dirty="0">
                <a:solidFill>
                  <a:srgbClr val="002060"/>
                </a:solidFill>
                <a:latin typeface="Times New Roman" panose="02020603050405020304" pitchFamily="18" charset="0"/>
                <a:cs typeface="Times New Roman" panose="02020603050405020304" pitchFamily="18" charset="0"/>
              </a:rPr>
              <a:t>Pojem </a:t>
            </a:r>
            <a:r>
              <a:rPr lang="cs-CZ" altLang="cs-CZ" sz="1400" b="1" dirty="0">
                <a:solidFill>
                  <a:srgbClr val="002060"/>
                </a:solidFill>
                <a:latin typeface="Times New Roman" panose="02020603050405020304" pitchFamily="18" charset="0"/>
                <a:cs typeface="Times New Roman" panose="02020603050405020304" pitchFamily="18" charset="0"/>
              </a:rPr>
              <a:t>neurčitého výsledku</a:t>
            </a:r>
            <a:r>
              <a:rPr lang="cs-CZ" altLang="cs-CZ" sz="1400" dirty="0">
                <a:solidFill>
                  <a:srgbClr val="002060"/>
                </a:solidFill>
                <a:latin typeface="Times New Roman" panose="02020603050405020304" pitchFamily="18" charset="0"/>
                <a:cs typeface="Times New Roman" panose="02020603050405020304" pitchFamily="18" charset="0"/>
              </a:rPr>
              <a:t>, o němž se implicitně uvažuje ve všech definicích rizika – výsledek musí být nejistý. Máme-li hovořit o riziku, musí existovat alespoň dvě varianty řešení.  Alespoň jeden z možných výsledků je nežádoucí.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Někdy se </a:t>
            </a:r>
            <a:r>
              <a:rPr lang="cs-CZ" altLang="cs-CZ" sz="1400" b="1" dirty="0">
                <a:solidFill>
                  <a:srgbClr val="002060"/>
                </a:solidFill>
                <a:latin typeface="Times New Roman" panose="02020603050405020304" pitchFamily="18" charset="0"/>
                <a:cs typeface="Times New Roman" panose="02020603050405020304" pitchFamily="18" charset="0"/>
              </a:rPr>
              <a:t>podnikatelské riziko definuje jen jako možnost vzniku ztrát v hospodářské činnosti</a:t>
            </a:r>
            <a:r>
              <a:rPr lang="cs-CZ" altLang="cs-CZ" sz="1400" dirty="0">
                <a:solidFill>
                  <a:srgbClr val="002060"/>
                </a:solidFill>
                <a:latin typeface="Times New Roman" panose="02020603050405020304" pitchFamily="18" charset="0"/>
                <a:cs typeface="Times New Roman" panose="02020603050405020304" pitchFamily="18" charset="0"/>
              </a:rPr>
              <a: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O riziku můžeme mluvit také v souvislosti s dosažením </a:t>
            </a:r>
            <a:r>
              <a:rPr lang="cs-CZ" altLang="cs-CZ" sz="1400" b="1" dirty="0">
                <a:solidFill>
                  <a:srgbClr val="002060"/>
                </a:solidFill>
                <a:latin typeface="Times New Roman" panose="02020603050405020304" pitchFamily="18" charset="0"/>
                <a:cs typeface="Times New Roman" panose="02020603050405020304" pitchFamily="18" charset="0"/>
              </a:rPr>
              <a:t>nižších efektů (zisků) </a:t>
            </a:r>
            <a:r>
              <a:rPr lang="cs-CZ" altLang="cs-CZ" sz="1400" dirty="0">
                <a:solidFill>
                  <a:srgbClr val="002060"/>
                </a:solidFill>
                <a:latin typeface="Times New Roman" panose="02020603050405020304" pitchFamily="18" charset="0"/>
                <a:cs typeface="Times New Roman" panose="02020603050405020304" pitchFamily="18" charset="0"/>
              </a:rPr>
              <a:t>než je obvyklé nebo než bylo dosaženo v minulosti. Proto je riziko nutno hodnotit vždy ze dvou stránek:</a:t>
            </a:r>
          </a:p>
          <a:p>
            <a:pPr lvl="1"/>
            <a:r>
              <a:rPr lang="cs-CZ" altLang="cs-CZ" sz="1400" dirty="0">
                <a:solidFill>
                  <a:srgbClr val="002060"/>
                </a:solidFill>
                <a:latin typeface="Times New Roman" panose="02020603050405020304" pitchFamily="18" charset="0"/>
                <a:cs typeface="Times New Roman" panose="02020603050405020304" pitchFamily="18" charset="0"/>
              </a:rPr>
              <a:t>Pozitivní stránka – naděje vyššího úspěchu, vyššího zisku.</a:t>
            </a:r>
          </a:p>
          <a:p>
            <a:pPr lvl="1"/>
            <a:r>
              <a:rPr lang="cs-CZ" altLang="cs-CZ" sz="1400" dirty="0">
                <a:solidFill>
                  <a:srgbClr val="002060"/>
                </a:solidFill>
                <a:latin typeface="Times New Roman" panose="02020603050405020304" pitchFamily="18" charset="0"/>
                <a:cs typeface="Times New Roman" panose="02020603050405020304" pitchFamily="18" charset="0"/>
              </a:rPr>
              <a:t>Negativní stránka – nebezpečí horších hospodářských výsledků.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Riziko je pravděpodobná hodnota ztráty vzniklé nositeli</a:t>
            </a:r>
            <a:r>
              <a:rPr lang="cs-CZ" altLang="cs-CZ" sz="1400" dirty="0">
                <a:solidFill>
                  <a:srgbClr val="002060"/>
                </a:solidFill>
                <a:latin typeface="Times New Roman" panose="02020603050405020304" pitchFamily="18" charset="0"/>
                <a:cs typeface="Times New Roman" panose="02020603050405020304" pitchFamily="18" charset="0"/>
              </a:rPr>
              <a:t>, popř. příjemci rizika realizací scénáře nebezpečí, vyjádřená v peněžních nebo jiných jednotkách.</a:t>
            </a:r>
          </a:p>
        </p:txBody>
      </p:sp>
      <p:sp>
        <p:nvSpPr>
          <p:cNvPr id="6" name="Nadpis 5"/>
          <p:cNvSpPr>
            <a:spLocks noGrp="1"/>
          </p:cNvSpPr>
          <p:nvPr>
            <p:ph type="title"/>
          </p:nvPr>
        </p:nvSpPr>
        <p:spPr>
          <a:xfrm>
            <a:off x="179512" y="195486"/>
            <a:ext cx="3888432" cy="507703"/>
          </a:xfrm>
        </p:spPr>
        <p:txBody>
          <a:bodyPr/>
          <a:lstStyle/>
          <a:p>
            <a:r>
              <a:rPr lang="cs-CZ" dirty="0"/>
              <a:t>Riziko - vymezení</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3153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Zdrojem nejistoty a tím i možných odchylek od předpokládaných a skutečně dosažených výsledků podnikatelského projektu může být:</a:t>
            </a:r>
          </a:p>
          <a:p>
            <a:r>
              <a:rPr lang="cs-CZ" altLang="cs-CZ" sz="1400" b="1" dirty="0">
                <a:solidFill>
                  <a:srgbClr val="002060"/>
                </a:solidFill>
                <a:latin typeface="Times New Roman" panose="02020603050405020304" pitchFamily="18" charset="0"/>
                <a:cs typeface="Times New Roman" panose="02020603050405020304" pitchFamily="18" charset="0"/>
              </a:rPr>
              <a:t>Podcenění fixních investičních nákladů a pracovního kapitálu</a:t>
            </a:r>
            <a:r>
              <a:rPr lang="cs-CZ" altLang="cs-CZ" sz="1400" dirty="0">
                <a:solidFill>
                  <a:srgbClr val="002060"/>
                </a:solidFill>
                <a:latin typeface="Times New Roman" panose="02020603050405020304" pitchFamily="18" charset="0"/>
                <a:cs typeface="Times New Roman" panose="02020603050405020304" pitchFamily="18" charset="0"/>
              </a:rPr>
              <a:t>, vyplývající z prodloužení doby výstavby a zaběhlého provozu projektu (zvýšení výrobních nákladů vlivem odpisů a pokles výnosů z prodeje).</a:t>
            </a:r>
          </a:p>
          <a:p>
            <a:r>
              <a:rPr lang="cs-CZ" altLang="cs-CZ" sz="1400" dirty="0">
                <a:solidFill>
                  <a:srgbClr val="002060"/>
                </a:solidFill>
                <a:latin typeface="Times New Roman" panose="02020603050405020304" pitchFamily="18" charset="0"/>
                <a:cs typeface="Times New Roman" panose="02020603050405020304" pitchFamily="18" charset="0"/>
              </a:rPr>
              <a:t>Nedosažení projektové </a:t>
            </a:r>
            <a:r>
              <a:rPr lang="cs-CZ" altLang="cs-CZ" sz="1400" b="1" dirty="0">
                <a:solidFill>
                  <a:srgbClr val="002060"/>
                </a:solidFill>
                <a:latin typeface="Times New Roman" panose="02020603050405020304" pitchFamily="18" charset="0"/>
                <a:cs typeface="Times New Roman" panose="02020603050405020304" pitchFamily="18" charset="0"/>
              </a:rPr>
              <a:t>výrobní kapacity, </a:t>
            </a:r>
            <a:r>
              <a:rPr lang="cs-CZ" altLang="cs-CZ" sz="1400" dirty="0">
                <a:solidFill>
                  <a:srgbClr val="002060"/>
                </a:solidFill>
                <a:latin typeface="Times New Roman" panose="02020603050405020304" pitchFamily="18" charset="0"/>
                <a:cs typeface="Times New Roman" panose="02020603050405020304" pitchFamily="18" charset="0"/>
              </a:rPr>
              <a:t>ovlivňující opět výši prodejů i výrobních nákladů.</a:t>
            </a:r>
          </a:p>
          <a:p>
            <a:r>
              <a:rPr lang="cs-CZ" altLang="cs-CZ" sz="1400" b="1" dirty="0">
                <a:solidFill>
                  <a:srgbClr val="002060"/>
                </a:solidFill>
                <a:latin typeface="Times New Roman" panose="02020603050405020304" pitchFamily="18" charset="0"/>
                <a:cs typeface="Times New Roman" panose="02020603050405020304" pitchFamily="18" charset="0"/>
              </a:rPr>
              <a:t>Změny techniky a technologie</a:t>
            </a:r>
            <a:r>
              <a:rPr lang="cs-CZ" altLang="cs-CZ" sz="1400" dirty="0">
                <a:solidFill>
                  <a:srgbClr val="002060"/>
                </a:solidFill>
                <a:latin typeface="Times New Roman" panose="02020603050405020304" pitchFamily="18" charset="0"/>
                <a:cs typeface="Times New Roman" panose="02020603050405020304" pitchFamily="18" charset="0"/>
              </a:rPr>
              <a:t>, které mohou způsobit morální zastarání podnikatelského projektu.</a:t>
            </a:r>
          </a:p>
          <a:p>
            <a:r>
              <a:rPr lang="cs-CZ" altLang="cs-CZ" sz="1400" dirty="0">
                <a:solidFill>
                  <a:srgbClr val="002060"/>
                </a:solidFill>
                <a:latin typeface="Times New Roman" panose="02020603050405020304" pitchFamily="18" charset="0"/>
                <a:cs typeface="Times New Roman" panose="02020603050405020304" pitchFamily="18" charset="0"/>
              </a:rPr>
              <a:t>Výraznější </a:t>
            </a:r>
            <a:r>
              <a:rPr lang="cs-CZ" altLang="cs-CZ" sz="1400" b="1" dirty="0">
                <a:solidFill>
                  <a:srgbClr val="002060"/>
                </a:solidFill>
                <a:latin typeface="Times New Roman" panose="02020603050405020304" pitchFamily="18" charset="0"/>
                <a:cs typeface="Times New Roman" panose="02020603050405020304" pitchFamily="18" charset="0"/>
              </a:rPr>
              <a:t>změny poptávky </a:t>
            </a:r>
            <a:r>
              <a:rPr lang="cs-CZ" altLang="cs-CZ" sz="1400" dirty="0">
                <a:solidFill>
                  <a:srgbClr val="002060"/>
                </a:solidFill>
                <a:latin typeface="Times New Roman" panose="02020603050405020304" pitchFamily="18" charset="0"/>
                <a:cs typeface="Times New Roman" panose="02020603050405020304" pitchFamily="18" charset="0"/>
              </a:rPr>
              <a:t>(vlivem změn spotřebitelských preferencí, vstupem nových konkurentů na trh), vedoucí k poklesu prodeje.</a:t>
            </a:r>
          </a:p>
          <a:p>
            <a:r>
              <a:rPr lang="cs-CZ" altLang="cs-CZ" sz="1400" dirty="0">
                <a:solidFill>
                  <a:srgbClr val="002060"/>
                </a:solidFill>
                <a:latin typeface="Times New Roman" panose="02020603050405020304" pitchFamily="18" charset="0"/>
                <a:cs typeface="Times New Roman" panose="02020603050405020304" pitchFamily="18" charset="0"/>
              </a:rPr>
              <a:t>Změny </a:t>
            </a:r>
            <a:r>
              <a:rPr lang="cs-CZ" altLang="cs-CZ" sz="1400" b="1" dirty="0">
                <a:solidFill>
                  <a:srgbClr val="002060"/>
                </a:solidFill>
                <a:latin typeface="Times New Roman" panose="02020603050405020304" pitchFamily="18" charset="0"/>
                <a:cs typeface="Times New Roman" panose="02020603050405020304" pitchFamily="18" charset="0"/>
              </a:rPr>
              <a:t>prodejních cen </a:t>
            </a:r>
            <a:r>
              <a:rPr lang="cs-CZ" altLang="cs-CZ" sz="1400" dirty="0">
                <a:solidFill>
                  <a:srgbClr val="002060"/>
                </a:solidFill>
                <a:latin typeface="Times New Roman" panose="02020603050405020304" pitchFamily="18" charset="0"/>
                <a:cs typeface="Times New Roman" panose="02020603050405020304" pitchFamily="18" charset="0"/>
              </a:rPr>
              <a:t>vyráběných produktů i změny cen jednotlivých vstupů (surovin a základních materiálů, energií, úrovní mezd atd.).</a:t>
            </a:r>
          </a:p>
          <a:p>
            <a:r>
              <a:rPr lang="cs-CZ" altLang="cs-CZ" sz="1400" dirty="0">
                <a:solidFill>
                  <a:srgbClr val="002060"/>
                </a:solidFill>
                <a:latin typeface="Times New Roman" panose="02020603050405020304" pitchFamily="18" charset="0"/>
                <a:cs typeface="Times New Roman" panose="02020603050405020304" pitchFamily="18" charset="0"/>
              </a:rPr>
              <a:t>Změny </a:t>
            </a:r>
            <a:r>
              <a:rPr lang="cs-CZ" altLang="cs-CZ" sz="1400" b="1" dirty="0">
                <a:solidFill>
                  <a:srgbClr val="002060"/>
                </a:solidFill>
                <a:latin typeface="Times New Roman" panose="02020603050405020304" pitchFamily="18" charset="0"/>
                <a:cs typeface="Times New Roman" panose="02020603050405020304" pitchFamily="18" charset="0"/>
              </a:rPr>
              <a:t>makroekonomické a hospodářské politiky </a:t>
            </a:r>
            <a:r>
              <a:rPr lang="cs-CZ" altLang="cs-CZ" sz="1400" dirty="0">
                <a:solidFill>
                  <a:srgbClr val="002060"/>
                </a:solidFill>
                <a:latin typeface="Times New Roman" panose="02020603050405020304" pitchFamily="18" charset="0"/>
                <a:cs typeface="Times New Roman" panose="02020603050405020304" pitchFamily="18" charset="0"/>
              </a:rPr>
              <a:t>(změna daňové soustavy, změny zákonných úprav týkajících se ochrany životního prostředí).</a:t>
            </a:r>
          </a:p>
          <a:p>
            <a:r>
              <a:rPr lang="cs-CZ" altLang="cs-CZ" sz="1400" dirty="0">
                <a:solidFill>
                  <a:srgbClr val="002060"/>
                </a:solidFill>
                <a:latin typeface="Times New Roman" panose="02020603050405020304" pitchFamily="18" charset="0"/>
                <a:cs typeface="Times New Roman" panose="02020603050405020304" pitchFamily="18" charset="0"/>
              </a:rPr>
              <a:t>Změny </a:t>
            </a:r>
            <a:r>
              <a:rPr lang="cs-CZ" altLang="cs-CZ" sz="1400" b="1" dirty="0">
                <a:solidFill>
                  <a:srgbClr val="002060"/>
                </a:solidFill>
                <a:latin typeface="Times New Roman" panose="02020603050405020304" pitchFamily="18" charset="0"/>
                <a:cs typeface="Times New Roman" panose="02020603050405020304" pitchFamily="18" charset="0"/>
              </a:rPr>
              <a:t>mezinárodního ekonomického a politického okolí </a:t>
            </a:r>
            <a:r>
              <a:rPr lang="cs-CZ" altLang="cs-CZ" sz="1400" dirty="0">
                <a:solidFill>
                  <a:srgbClr val="002060"/>
                </a:solidFill>
                <a:latin typeface="Times New Roman" panose="02020603050405020304" pitchFamily="18" charset="0"/>
                <a:cs typeface="Times New Roman" panose="02020603050405020304" pitchFamily="18" charset="0"/>
              </a:rPr>
              <a:t>(vytváření ekonomických seskupení, politické konflikty a krize v určitých regionech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Zdroje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5432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Pro vyhnutí se základním příčinám neúspěchu podnikání, je nutno zvolit:</a:t>
            </a:r>
          </a:p>
          <a:p>
            <a:r>
              <a:rPr lang="cs-CZ" altLang="cs-CZ" sz="1400" dirty="0">
                <a:solidFill>
                  <a:srgbClr val="002060"/>
                </a:solidFill>
                <a:latin typeface="Times New Roman" panose="02020603050405020304" pitchFamily="18" charset="0"/>
                <a:cs typeface="Times New Roman" panose="02020603050405020304" pitchFamily="18" charset="0"/>
              </a:rPr>
              <a:t>vhodný předmět podnikání</a:t>
            </a:r>
          </a:p>
          <a:p>
            <a:r>
              <a:rPr lang="cs-CZ" altLang="cs-CZ" sz="1400" dirty="0">
                <a:solidFill>
                  <a:srgbClr val="002060"/>
                </a:solidFill>
                <a:latin typeface="Times New Roman" panose="02020603050405020304" pitchFamily="18" charset="0"/>
                <a:cs typeface="Times New Roman" panose="02020603050405020304" pitchFamily="18" charset="0"/>
              </a:rPr>
              <a:t>vhodnou lokalizaci podniku</a:t>
            </a:r>
          </a:p>
          <a:p>
            <a:r>
              <a:rPr lang="cs-CZ" altLang="cs-CZ" sz="1400" dirty="0">
                <a:solidFill>
                  <a:srgbClr val="002060"/>
                </a:solidFill>
                <a:latin typeface="Times New Roman" panose="02020603050405020304" pitchFamily="18" charset="0"/>
                <a:cs typeface="Times New Roman" panose="02020603050405020304" pitchFamily="18" charset="0"/>
              </a:rPr>
              <a:t>vhodné zaměstnance</a:t>
            </a:r>
          </a:p>
          <a:p>
            <a:r>
              <a:rPr lang="cs-CZ" altLang="cs-CZ" sz="1400" dirty="0">
                <a:solidFill>
                  <a:srgbClr val="002060"/>
                </a:solidFill>
                <a:latin typeface="Times New Roman" panose="02020603050405020304" pitchFamily="18" charset="0"/>
                <a:cs typeface="Times New Roman" panose="02020603050405020304" pitchFamily="18" charset="0"/>
              </a:rPr>
              <a:t>management</a:t>
            </a:r>
          </a:p>
          <a:p>
            <a:r>
              <a:rPr lang="cs-CZ" altLang="cs-CZ" sz="1400" dirty="0">
                <a:solidFill>
                  <a:srgbClr val="002060"/>
                </a:solidFill>
                <a:latin typeface="Times New Roman" panose="02020603050405020304" pitchFamily="18" charset="0"/>
                <a:cs typeface="Times New Roman" panose="02020603050405020304" pitchFamily="18" charset="0"/>
              </a:rPr>
              <a:t>marketingovou strategii, apod.</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Faktory buď </a:t>
            </a:r>
            <a:r>
              <a:rPr lang="cs-CZ" altLang="cs-CZ" sz="1400" b="1" dirty="0">
                <a:solidFill>
                  <a:srgbClr val="002060"/>
                </a:solidFill>
                <a:latin typeface="Times New Roman" panose="02020603050405020304" pitchFamily="18" charset="0"/>
                <a:cs typeface="Times New Roman" panose="02020603050405020304" pitchFamily="18" charset="0"/>
              </a:rPr>
              <a:t>nemůžeme vůbec ovlivňovat </a:t>
            </a:r>
            <a:r>
              <a:rPr lang="cs-CZ" altLang="cs-CZ" sz="1400" dirty="0">
                <a:solidFill>
                  <a:srgbClr val="002060"/>
                </a:solidFill>
                <a:latin typeface="Times New Roman" panose="02020603050405020304" pitchFamily="18" charset="0"/>
                <a:cs typeface="Times New Roman" panose="02020603050405020304" pitchFamily="18" charset="0"/>
              </a:rPr>
              <a:t>(např. devizové kurzy, poptávka na zahraničních trzích, daňové sazby aj.) nebo pouze </a:t>
            </a:r>
            <a:r>
              <a:rPr lang="cs-CZ" altLang="cs-CZ" sz="1400" b="1" dirty="0">
                <a:solidFill>
                  <a:srgbClr val="002060"/>
                </a:solidFill>
                <a:latin typeface="Times New Roman" panose="02020603050405020304" pitchFamily="18" charset="0"/>
                <a:cs typeface="Times New Roman" panose="02020603050405020304" pitchFamily="18" charset="0"/>
              </a:rPr>
              <a:t>v určité omezené míře </a:t>
            </a:r>
            <a:r>
              <a:rPr lang="cs-CZ" altLang="cs-CZ" sz="1400" dirty="0">
                <a:solidFill>
                  <a:srgbClr val="002060"/>
                </a:solidFill>
                <a:latin typeface="Times New Roman" panose="02020603050405020304" pitchFamily="18" charset="0"/>
                <a:cs typeface="Times New Roman" panose="02020603050405020304" pitchFamily="18" charset="0"/>
              </a:rPr>
              <a:t>(např. dosahované prodejní ceny prostřednictvím kvality produkce, ceny základních materiálů a surovin uzavřením dlouhodobých kontraktů s dodavateli, úspěšnost výzkumu a vývoje kvalifikací vývojového týmu aj.)</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Zdroje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4978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Rizika dle věcného zaměření:</a:t>
            </a:r>
          </a:p>
          <a:p>
            <a:r>
              <a:rPr lang="cs-CZ" altLang="cs-CZ" sz="1400" b="1" dirty="0">
                <a:solidFill>
                  <a:srgbClr val="002060"/>
                </a:solidFill>
                <a:latin typeface="Times New Roman" panose="02020603050405020304" pitchFamily="18" charset="0"/>
                <a:cs typeface="Times New Roman" panose="02020603050405020304" pitchFamily="18" charset="0"/>
              </a:rPr>
              <a:t>Technická</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dirty="0" err="1">
                <a:solidFill>
                  <a:srgbClr val="002060"/>
                </a:solidFill>
                <a:latin typeface="Times New Roman" panose="02020603050405020304" pitchFamily="18" charset="0"/>
                <a:cs typeface="Times New Roman" panose="02020603050405020304" pitchFamily="18" charset="0"/>
              </a:rPr>
              <a:t>technicko-technologická</a:t>
            </a:r>
            <a:r>
              <a:rPr lang="cs-CZ" altLang="cs-CZ" sz="1400" dirty="0">
                <a:solidFill>
                  <a:srgbClr val="002060"/>
                </a:solidFill>
                <a:latin typeface="Times New Roman" panose="02020603050405020304" pitchFamily="18" charset="0"/>
                <a:cs typeface="Times New Roman" panose="02020603050405020304" pitchFamily="18" charset="0"/>
              </a:rPr>
              <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Výrobní</a:t>
            </a:r>
            <a:r>
              <a:rPr lang="cs-CZ" altLang="cs-CZ" sz="1400" dirty="0">
                <a:solidFill>
                  <a:srgbClr val="002060"/>
                </a:solidFill>
                <a:latin typeface="Times New Roman" panose="02020603050405020304" pitchFamily="18" charset="0"/>
                <a:cs typeface="Times New Roman" panose="02020603050405020304" pitchFamily="18" charset="0"/>
              </a:rPr>
              <a:t> - charakter omezenosti, nedostatku zdrojů různé povahy (např. surovin a materiálů, polotovarů, energií, pracovních sil aj.) a mohou ohrozit proces výrobního procesu a jeho výsledky.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Ekonomická</a:t>
            </a:r>
            <a:r>
              <a:rPr lang="cs-CZ" altLang="cs-CZ" sz="1400" dirty="0">
                <a:solidFill>
                  <a:srgbClr val="002060"/>
                </a:solidFill>
                <a:latin typeface="Times New Roman" panose="02020603050405020304" pitchFamily="18" charset="0"/>
                <a:cs typeface="Times New Roman" panose="02020603050405020304" pitchFamily="18" charset="0"/>
              </a:rPr>
              <a:t> - rizika nákladová, jež jsou vyvolána růstem cen jednotlivých nákladových položek, dále zahrnují inflaci, rizika spojená s peněžní a rozpočtovou politikou a významnou složkou těchto rizik tvoří rizika spojená se zahraničně obchodními činnostmi (kursovní rizika ovlivňující příjmy a náklady operací na zahraničních trzích realizovaných v měnách těchto trhů, rizika návratnosti pohledávek aj.) a s podnikáním v zahraničí.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Tržní</a:t>
            </a:r>
            <a:r>
              <a:rPr lang="cs-CZ" altLang="cs-CZ" sz="1400" dirty="0">
                <a:solidFill>
                  <a:srgbClr val="002060"/>
                </a:solidFill>
                <a:latin typeface="Times New Roman" panose="02020603050405020304" pitchFamily="18" charset="0"/>
                <a:cs typeface="Times New Roman" panose="02020603050405020304" pitchFamily="18" charset="0"/>
              </a:rPr>
              <a:t> </a:t>
            </a:r>
            <a:r>
              <a:rPr lang="cs-CZ" altLang="cs-CZ" sz="1400" b="1" dirty="0">
                <a:solidFill>
                  <a:srgbClr val="002060"/>
                </a:solidFill>
                <a:latin typeface="Times New Roman" panose="02020603050405020304" pitchFamily="18" charset="0"/>
                <a:cs typeface="Times New Roman" panose="02020603050405020304" pitchFamily="18" charset="0"/>
              </a:rPr>
              <a:t>rizika</a:t>
            </a:r>
            <a:r>
              <a:rPr lang="cs-CZ" altLang="cs-CZ" sz="1400" dirty="0">
                <a:solidFill>
                  <a:srgbClr val="002060"/>
                </a:solidFill>
                <a:latin typeface="Times New Roman" panose="02020603050405020304" pitchFamily="18" charset="0"/>
                <a:cs typeface="Times New Roman" panose="02020603050405020304" pitchFamily="18" charset="0"/>
              </a:rPr>
              <a:t> - úspěšnost výrobků na domácích i zahraničních trzích mají převážně povahu rizik prodejních (poptávkových) ve vztahu k výši prodejů a rizik cenových z hlediska dosahovaných prodejních cen. Zdrojem tržních rizik je často chování konkurence (zavádění nových výrobků, cenová politika), změny spotřebitelských preferencí aj.</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Klasifikace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2210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53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Rizika dle věcného zaměření:</a:t>
            </a:r>
          </a:p>
          <a:p>
            <a:r>
              <a:rPr lang="cs-CZ" altLang="cs-CZ" sz="1400" b="1" dirty="0">
                <a:solidFill>
                  <a:srgbClr val="002060"/>
                </a:solidFill>
                <a:latin typeface="Times New Roman" panose="02020603050405020304" pitchFamily="18" charset="0"/>
                <a:cs typeface="Times New Roman" panose="02020603050405020304" pitchFamily="18" charset="0"/>
              </a:rPr>
              <a:t>Finanční</a:t>
            </a:r>
            <a:r>
              <a:rPr lang="cs-CZ" altLang="cs-CZ" sz="1400" dirty="0">
                <a:solidFill>
                  <a:srgbClr val="002060"/>
                </a:solidFill>
                <a:latin typeface="Times New Roman" panose="02020603050405020304" pitchFamily="18" charset="0"/>
                <a:cs typeface="Times New Roman" panose="02020603050405020304" pitchFamily="18" charset="0"/>
              </a:rPr>
              <a:t> - rizika souvisejí např. s dostupností bankovních úvěrů, se změnami úrokových sazeb, resp. s dalšími faktory a projevují se finanční nestabilitou firmy a neschopností hradit své závazky.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Politická</a:t>
            </a:r>
            <a:r>
              <a:rPr lang="cs-CZ" altLang="cs-CZ" sz="1400" dirty="0">
                <a:solidFill>
                  <a:srgbClr val="002060"/>
                </a:solidFill>
                <a:latin typeface="Times New Roman" panose="02020603050405020304" pitchFamily="18" charset="0"/>
                <a:cs typeface="Times New Roman" panose="02020603050405020304" pitchFamily="18" charset="0"/>
              </a:rPr>
              <a:t> (sociálně politická) - rizika vyvolávaná makroekonomickou a sociální politikou vlády (v oblasti rozpočtové, peněžní, obchodní, investiční, daňové, ochrany životního prostředí, ochrany spotřebitelů aj.), jednak rizika vyvolaná činností, která je vzhledem k existujícímu politickému systému nelegitimní (např. povstání, národnostní a rasové nepokoje, války, teroristické akce aj.).</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Značný vliv na podnikatelské riziko má i </a:t>
            </a:r>
            <a:r>
              <a:rPr lang="cs-CZ" altLang="cs-CZ" sz="1400" b="1" dirty="0">
                <a:solidFill>
                  <a:srgbClr val="002060"/>
                </a:solidFill>
                <a:latin typeface="Times New Roman" panose="02020603050405020304" pitchFamily="18" charset="0"/>
                <a:cs typeface="Times New Roman" panose="02020603050405020304" pitchFamily="18" charset="0"/>
              </a:rPr>
              <a:t>stupeň diverzifikace výroby a prodeje a stupeň zatíženosti podniku fixními náklady</a:t>
            </a:r>
            <a:r>
              <a:rPr lang="cs-CZ" altLang="cs-CZ" sz="14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Klasifikace rizika</a:t>
            </a:r>
          </a:p>
        </p:txBody>
      </p:sp>
      <p:sp>
        <p:nvSpPr>
          <p:cNvPr id="5" name="Zástupný symbol pro obsah 2">
            <a:extLst>
              <a:ext uri="{FF2B5EF4-FFF2-40B4-BE49-F238E27FC236}">
                <a16:creationId xmlns:a16="http://schemas.microsoft.com/office/drawing/2014/main" id="{200C4E1B-665E-4B58-9167-D184C7A1F09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9. Přednáška – Podnikatelské riziko</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815528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11054</TotalTime>
  <Words>3717</Words>
  <Application>Microsoft Office PowerPoint</Application>
  <PresentationFormat>Předvádění na obrazovce (16:9)</PresentationFormat>
  <Paragraphs>409</Paragraphs>
  <Slides>36</Slides>
  <Notes>33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36</vt:i4>
      </vt:variant>
    </vt:vector>
  </HeadingPairs>
  <TitlesOfParts>
    <vt:vector size="41" baseType="lpstr">
      <vt:lpstr>Arial</vt:lpstr>
      <vt:lpstr>Calibri</vt:lpstr>
      <vt:lpstr>Enriqueta</vt:lpstr>
      <vt:lpstr>Times New Roman</vt:lpstr>
      <vt:lpstr>SLU</vt:lpstr>
      <vt:lpstr>Podnikatelské riziko </vt:lpstr>
      <vt:lpstr>Struktura přednášky</vt:lpstr>
      <vt:lpstr>Cílem přednášky je…</vt:lpstr>
      <vt:lpstr>Riziko - vymezení</vt:lpstr>
      <vt:lpstr>Riziko - vymezení</vt:lpstr>
      <vt:lpstr>Zdroje rizika</vt:lpstr>
      <vt:lpstr>Zdroje rizika</vt:lpstr>
      <vt:lpstr>Klasifikace rizika</vt:lpstr>
      <vt:lpstr>Klasifikace rizika</vt:lpstr>
      <vt:lpstr>Klasifikace rizika</vt:lpstr>
      <vt:lpstr>Klasifikace rizika</vt:lpstr>
      <vt:lpstr>Klasifikace rizika</vt:lpstr>
      <vt:lpstr>Druhy rizik</vt:lpstr>
      <vt:lpstr>Druhy rizik</vt:lpstr>
      <vt:lpstr>Klasifikace rizik dle jejich velikosti a dopadu</vt:lpstr>
      <vt:lpstr>Druhy rizik</vt:lpstr>
      <vt:lpstr>Řízení rizik</vt:lpstr>
      <vt:lpstr>Řízení rizik</vt:lpstr>
      <vt:lpstr>Řízení rizik</vt:lpstr>
      <vt:lpstr>Řízení rizik</vt:lpstr>
      <vt:lpstr>Řízení rizik</vt:lpstr>
      <vt:lpstr>Analýza rizik</vt:lpstr>
      <vt:lpstr>Analýza rizik</vt:lpstr>
      <vt:lpstr>Měření rizik</vt:lpstr>
      <vt:lpstr>Měření rizik</vt:lpstr>
      <vt:lpstr>Měření rizik</vt:lpstr>
      <vt:lpstr>Měření rizik</vt:lpstr>
      <vt:lpstr>Měření rizik</vt:lpstr>
      <vt:lpstr>Měření rizik</vt:lpstr>
      <vt:lpstr>Měření rizik</vt:lpstr>
      <vt:lpstr>Risk Project Analysis (RIPRAN)</vt:lpstr>
      <vt:lpstr>Metody snižování rizik</vt:lpstr>
      <vt:lpstr>Metody snižování rizik</vt:lpstr>
      <vt:lpstr>Shrnutí </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168</cp:revision>
  <dcterms:created xsi:type="dcterms:W3CDTF">2016-07-06T15:42:34Z</dcterms:created>
  <dcterms:modified xsi:type="dcterms:W3CDTF">2019-01-04T14:10:52Z</dcterms:modified>
</cp:coreProperties>
</file>