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5"/>
  </p:notesMasterIdLst>
  <p:sldIdLst>
    <p:sldId id="256" r:id="rId2"/>
    <p:sldId id="348" r:id="rId3"/>
    <p:sldId id="257" r:id="rId4"/>
    <p:sldId id="322" r:id="rId5"/>
    <p:sldId id="330" r:id="rId6"/>
    <p:sldId id="331" r:id="rId7"/>
    <p:sldId id="332" r:id="rId8"/>
    <p:sldId id="323" r:id="rId9"/>
    <p:sldId id="324" r:id="rId10"/>
    <p:sldId id="325" r:id="rId11"/>
    <p:sldId id="326" r:id="rId12"/>
    <p:sldId id="327" r:id="rId13"/>
    <p:sldId id="334" r:id="rId14"/>
    <p:sldId id="335" r:id="rId15"/>
    <p:sldId id="338" r:id="rId16"/>
    <p:sldId id="328" r:id="rId17"/>
    <p:sldId id="329" r:id="rId18"/>
    <p:sldId id="333" r:id="rId19"/>
    <p:sldId id="349" r:id="rId20"/>
    <p:sldId id="350" r:id="rId21"/>
    <p:sldId id="342" r:id="rId22"/>
    <p:sldId id="343" r:id="rId23"/>
    <p:sldId id="344" r:id="rId24"/>
    <p:sldId id="347" r:id="rId25"/>
    <p:sldId id="340" r:id="rId26"/>
    <p:sldId id="341" r:id="rId27"/>
    <p:sldId id="351" r:id="rId28"/>
    <p:sldId id="353" r:id="rId29"/>
    <p:sldId id="354" r:id="rId30"/>
    <p:sldId id="355" r:id="rId31"/>
    <p:sldId id="356" r:id="rId32"/>
    <p:sldId id="357" r:id="rId33"/>
    <p:sldId id="358" r:id="rId34"/>
    <p:sldId id="359" r:id="rId35"/>
    <p:sldId id="360" r:id="rId36"/>
    <p:sldId id="361" r:id="rId37"/>
    <p:sldId id="362" r:id="rId38"/>
    <p:sldId id="363" r:id="rId39"/>
    <p:sldId id="365" r:id="rId40"/>
    <p:sldId id="366" r:id="rId41"/>
    <p:sldId id="367" r:id="rId42"/>
    <p:sldId id="368" r:id="rId43"/>
    <p:sldId id="369" r:id="rId44"/>
    <p:sldId id="370" r:id="rId45"/>
    <p:sldId id="371" r:id="rId46"/>
    <p:sldId id="372" r:id="rId47"/>
    <p:sldId id="373" r:id="rId48"/>
    <p:sldId id="374" r:id="rId49"/>
    <p:sldId id="375" r:id="rId50"/>
    <p:sldId id="376" r:id="rId51"/>
    <p:sldId id="377" r:id="rId52"/>
    <p:sldId id="378" r:id="rId53"/>
    <p:sldId id="379" r:id="rId54"/>
    <p:sldId id="380" r:id="rId55"/>
    <p:sldId id="381" r:id="rId56"/>
    <p:sldId id="382" r:id="rId57"/>
    <p:sldId id="383" r:id="rId58"/>
    <p:sldId id="384" r:id="rId59"/>
    <p:sldId id="385" r:id="rId60"/>
    <p:sldId id="386" r:id="rId61"/>
    <p:sldId id="387" r:id="rId62"/>
    <p:sldId id="388" r:id="rId63"/>
    <p:sldId id="389" r:id="rId64"/>
    <p:sldId id="390" r:id="rId65"/>
    <p:sldId id="391" r:id="rId66"/>
    <p:sldId id="392" r:id="rId67"/>
    <p:sldId id="393" r:id="rId68"/>
    <p:sldId id="394" r:id="rId69"/>
    <p:sldId id="395" r:id="rId70"/>
    <p:sldId id="396" r:id="rId71"/>
    <p:sldId id="397" r:id="rId72"/>
    <p:sldId id="398" r:id="rId73"/>
    <p:sldId id="399" r:id="rId74"/>
    <p:sldId id="400" r:id="rId75"/>
    <p:sldId id="401" r:id="rId76"/>
    <p:sldId id="402" r:id="rId77"/>
    <p:sldId id="403" r:id="rId78"/>
    <p:sldId id="404" r:id="rId79"/>
    <p:sldId id="405" r:id="rId80"/>
    <p:sldId id="406" r:id="rId81"/>
    <p:sldId id="407" r:id="rId82"/>
    <p:sldId id="408" r:id="rId83"/>
    <p:sldId id="409" r:id="rId84"/>
    <p:sldId id="410" r:id="rId85"/>
    <p:sldId id="411" r:id="rId86"/>
    <p:sldId id="412" r:id="rId87"/>
    <p:sldId id="413" r:id="rId88"/>
    <p:sldId id="414" r:id="rId89"/>
    <p:sldId id="415" r:id="rId90"/>
    <p:sldId id="416" r:id="rId91"/>
    <p:sldId id="417" r:id="rId92"/>
    <p:sldId id="418" r:id="rId93"/>
    <p:sldId id="419" r:id="rId94"/>
    <p:sldId id="420" r:id="rId95"/>
    <p:sldId id="421" r:id="rId96"/>
    <p:sldId id="422" r:id="rId97"/>
    <p:sldId id="423" r:id="rId98"/>
    <p:sldId id="424" r:id="rId99"/>
    <p:sldId id="425" r:id="rId100"/>
    <p:sldId id="426" r:id="rId101"/>
    <p:sldId id="427" r:id="rId102"/>
    <p:sldId id="428" r:id="rId103"/>
    <p:sldId id="429" r:id="rId104"/>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754" y="77"/>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07" Type="http://schemas.openxmlformats.org/officeDocument/2006/relationships/viewProps" Target="viewProps.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theme" Target="theme/theme1.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tableStyles" Target="tableStyles.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03.03.2023</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3</a:t>
            </a:fld>
            <a:endParaRPr lang="cs-CZ"/>
          </a:p>
        </p:txBody>
      </p:sp>
    </p:spTree>
    <p:extLst>
      <p:ext uri="{BB962C8B-B14F-4D97-AF65-F5344CB8AC3E}">
        <p14:creationId xmlns:p14="http://schemas.microsoft.com/office/powerpoint/2010/main" val="3310261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ailto:zapletalova@opf.slu.cz"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Podnikatelské prostředí</a:t>
            </a: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a:solidFill>
                  <a:schemeClr val="bg1"/>
                </a:solidFill>
                <a:latin typeface="Times New Roman" panose="02020603050405020304" pitchFamily="18" charset="0"/>
                <a:cs typeface="Times New Roman" panose="02020603050405020304" pitchFamily="18" charset="0"/>
              </a:rPr>
              <a:t>1. tutoriál</a:t>
            </a: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dirty="0">
                <a:solidFill>
                  <a:srgbClr val="307871"/>
                </a:solidFill>
                <a:latin typeface="Times New Roman" panose="02020603050405020304" pitchFamily="18" charset="0"/>
                <a:cs typeface="Times New Roman" panose="02020603050405020304" pitchFamily="18" charset="0"/>
              </a:rPr>
              <a:t>PODNIKATELSKÉ PROSTŘEDÍ</a:t>
            </a:r>
          </a:p>
        </p:txBody>
      </p:sp>
    </p:spTree>
    <p:extLst>
      <p:ext uri="{BB962C8B-B14F-4D97-AF65-F5344CB8AC3E}">
        <p14:creationId xmlns:p14="http://schemas.microsoft.com/office/powerpoint/2010/main" val="280633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2000" dirty="0"/>
              <a:t>Podnikatelské prostředí, jako celek má vrstvy, které strukturují prostředí a vytvářejí z podnikatelského prostředí tak určitý komplexní systém. </a:t>
            </a:r>
          </a:p>
          <a:p>
            <a:pPr lvl="0" algn="just"/>
            <a:r>
              <a:rPr lang="cs-CZ" sz="2000" dirty="0"/>
              <a:t>Strukturovat podnikatelské prostředí můžeme z různých hledisek a je pojímána různých autory různě. </a:t>
            </a:r>
          </a:p>
          <a:p>
            <a:pPr lvl="0" algn="just"/>
            <a:r>
              <a:rPr lang="cs-CZ" sz="2000" dirty="0"/>
              <a:t>Asi nejčastěji se setkáváme se strukturováním podnikatelského prostředí ze dvou pohledů, a to z pohledu směru vlivu faktorů na daný podnik a z prostorového pohledu působení daného podniku.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Struktura podnikatelského prostředí</a:t>
            </a:r>
          </a:p>
        </p:txBody>
      </p:sp>
    </p:spTree>
    <p:extLst>
      <p:ext uri="{BB962C8B-B14F-4D97-AF65-F5344CB8AC3E}">
        <p14:creationId xmlns:p14="http://schemas.microsoft.com/office/powerpoint/2010/main" val="2146151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Podniková kultura je jedním z významných prvků ovlivňujících celkovou efektivnost podniku. </a:t>
            </a:r>
          </a:p>
          <a:p>
            <a:pPr algn="just"/>
            <a:r>
              <a:rPr lang="cs-CZ" sz="1800" dirty="0"/>
              <a:t>Podniková kultura plní v organizaci důležité funkce, čímž současně ovlivňuje chování lidí uvnitř organizace, ale i chování organizace navenek, vůči svému konkurenčnímu prostředí. </a:t>
            </a:r>
          </a:p>
          <a:p>
            <a:pPr algn="just"/>
            <a:r>
              <a:rPr lang="cs-CZ" sz="1800" dirty="0"/>
              <a:t>Podniková kultura nepůsobí izolovaně. </a:t>
            </a:r>
          </a:p>
          <a:p>
            <a:pPr algn="just"/>
            <a:r>
              <a:rPr lang="cs-CZ" sz="1800" dirty="0"/>
              <a:t>Podle Lukášové a Nového (2004) působí podniková kultura ve vzájemných vztazích zejména s organizační strategií a organizační strukturou, přičemž právě strategie podniku je považována za faktor rozhodující o úspěchu nebo neúspěchu podnikatelské činnosti.</a:t>
            </a:r>
          </a:p>
          <a:p>
            <a:pPr algn="just"/>
            <a:r>
              <a:rPr lang="cs-CZ" sz="1800" dirty="0"/>
              <a:t>Lze tedy říci, že pokud má podniková kultura vhodný obsah, pak silná kultura podporuje výkonnost a konkurenceschopnost podniku.</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a:t>Management organizace a podniková kultura</a:t>
            </a:r>
          </a:p>
        </p:txBody>
      </p:sp>
    </p:spTree>
    <p:extLst>
      <p:ext uri="{BB962C8B-B14F-4D97-AF65-F5344CB8AC3E}">
        <p14:creationId xmlns:p14="http://schemas.microsoft.com/office/powerpoint/2010/main" val="2383782383"/>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Podle Vysekalové a Mikeše (2009, s. 67) podniková kultura vyjadřuje určitý charakter firmy, celkovou atmosféru, ovzduší, vnitřní život ovlivňující myšlení a chování spolupracovníků firmy.</a:t>
            </a:r>
          </a:p>
          <a:p>
            <a:pPr algn="just"/>
            <a:r>
              <a:rPr lang="cs-CZ" sz="1800" dirty="0"/>
              <a:t>„Kultura organizace neboli podniková kultura představuje soustavu hodnot, norem, přesvědčení, postojů a domněnek, která sice asi nebyla nikde výslovně zformulována, ale určuje způsob chování a jednání lidí a způsoby vykonávání práce. Hodnoty se týkají toho, o čem se věří, že je důležité v chování lidí a organizace. Normy jsou pak nepsaná pravidla chování”(Armstrong 2007, s. 257).</a:t>
            </a:r>
          </a:p>
          <a:p>
            <a:pPr algn="just"/>
            <a:r>
              <a:rPr lang="cs-CZ" sz="1800" dirty="0"/>
              <a:t>„Organizační kulturu lze chápat jako soubor základních předpokladů, hodnot, postojů a norem chování, které jsou sdíleny v rámci organizace, které se projevují v myšlení, cítění a chování členů organizace v artefaktech (výtvorech) materiální a nemateriální povahy” (Lukášová a Nový 2004, s. 22).</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a:t>Vymezení pojmu podniková kultura</a:t>
            </a:r>
          </a:p>
        </p:txBody>
      </p:sp>
    </p:spTree>
    <p:extLst>
      <p:ext uri="{BB962C8B-B14F-4D97-AF65-F5344CB8AC3E}">
        <p14:creationId xmlns:p14="http://schemas.microsoft.com/office/powerpoint/2010/main" val="84381837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Základní funkce podnikové kultury:</a:t>
            </a:r>
          </a:p>
          <a:p>
            <a:pPr lvl="0" algn="just"/>
            <a:r>
              <a:rPr lang="cs-CZ" sz="1800" dirty="0"/>
              <a:t>vnější – způsob adaptace podniku na okolní podmínky, tvář podniku, její image;</a:t>
            </a:r>
          </a:p>
          <a:p>
            <a:pPr lvl="0" algn="just"/>
            <a:r>
              <a:rPr lang="cs-CZ" sz="1800" dirty="0"/>
              <a:t>vnitřní – způsob integrace uvnitř podniku, průbojnost strategie podniku. </a:t>
            </a:r>
          </a:p>
          <a:p>
            <a:pPr marL="0" lvl="0" indent="0" algn="just">
              <a:buNone/>
            </a:pPr>
            <a:endParaRPr lang="cs-CZ" sz="1800" dirty="0"/>
          </a:p>
          <a:p>
            <a:pPr marL="0" indent="0" algn="just">
              <a:buNone/>
            </a:pPr>
            <a:r>
              <a:rPr lang="cs-CZ" sz="1800" b="1" dirty="0"/>
              <a:t>Mezi další funkce podnikové kultury patří: </a:t>
            </a:r>
          </a:p>
          <a:p>
            <a:pPr lvl="0" algn="just"/>
            <a:r>
              <a:rPr lang="cs-CZ" sz="1800" dirty="0"/>
              <a:t>snižuje konflikty uvnitř podniku;</a:t>
            </a:r>
          </a:p>
          <a:p>
            <a:pPr lvl="0" algn="just"/>
            <a:r>
              <a:rPr lang="cs-CZ" sz="1800" dirty="0"/>
              <a:t>snižuje nejistotu zaměstnanců a ovlivňuje pracovní spokojenost a emocionální pohodu;</a:t>
            </a:r>
          </a:p>
          <a:p>
            <a:pPr lvl="0" algn="just"/>
            <a:r>
              <a:rPr lang="cs-CZ" sz="1800" dirty="0"/>
              <a:t>je zdrojem motivace;</a:t>
            </a:r>
          </a:p>
          <a:p>
            <a:pPr algn="just"/>
            <a:r>
              <a:rPr lang="cs-CZ" sz="1800" dirty="0"/>
              <a:t>je konkurenční výhodou.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a:t>Funkce podnikové kultury</a:t>
            </a:r>
          </a:p>
        </p:txBody>
      </p:sp>
    </p:spTree>
    <p:extLst>
      <p:ext uri="{BB962C8B-B14F-4D97-AF65-F5344CB8AC3E}">
        <p14:creationId xmlns:p14="http://schemas.microsoft.com/office/powerpoint/2010/main" val="558776159"/>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a:t>Prvky podnikové kultury jsou pojímány jako „slupky cibule“, přičemž hodnoty se nacházejí uprostřed cibule a nelze je víceméně pozorovat okem, zatímco symboly jsou na povrchu cibule a představují viditelnou část kultury, která je rozpoznatelná pro lidi, kteří danou kulturu sdílejí, jako slova, gestikulace, obrazy, či předměty.</a:t>
            </a:r>
          </a:p>
          <a:p>
            <a:pPr lvl="0" algn="just"/>
            <a:r>
              <a:rPr lang="cs-CZ" sz="1800" dirty="0"/>
              <a:t>Za </a:t>
            </a:r>
            <a:r>
              <a:rPr lang="cs-CZ" sz="1800" b="1" dirty="0"/>
              <a:t>vnitřní prvky podnikové kultury </a:t>
            </a:r>
            <a:r>
              <a:rPr lang="cs-CZ" sz="1800" dirty="0"/>
              <a:t>jsou považovány symboly, hrdinové, rituály a hodnoty. K těmto prvkům se dále přidávají další prvky, a to základní předpoklady, normy, postoje a artefakty materiální i nemateriální povahy.</a:t>
            </a:r>
          </a:p>
          <a:p>
            <a:pPr lvl="0" algn="just"/>
            <a:r>
              <a:rPr lang="cs-CZ" sz="1800" b="1" dirty="0"/>
              <a:t>Vnější prvky podnikové kultury </a:t>
            </a:r>
            <a:r>
              <a:rPr lang="cs-CZ" sz="1800" dirty="0"/>
              <a:t>tvoří artefakty. Pro jednodušší pochopení jsou artefakty rozděleny na dvě části, kde první část představují nemateriální artefakty a druhou část naopak materiální artefakty.</a:t>
            </a:r>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a:t>Prvky podnikové kultury</a:t>
            </a:r>
          </a:p>
        </p:txBody>
      </p:sp>
    </p:spTree>
    <p:extLst>
      <p:ext uri="{BB962C8B-B14F-4D97-AF65-F5344CB8AC3E}">
        <p14:creationId xmlns:p14="http://schemas.microsoft.com/office/powerpoint/2010/main" val="36349393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gn="just">
              <a:buNone/>
            </a:pPr>
            <a:r>
              <a:rPr lang="cs-CZ" sz="2000" b="1" dirty="0"/>
              <a:t>Struktura podnikatelského prostředí z pohledu směru vlivu faktorů na daný podnik</a:t>
            </a:r>
            <a:r>
              <a:rPr lang="cs-CZ" sz="2000" dirty="0"/>
              <a:t> rozlišuje podnikatelské prostředí na externí (vnější) a prostředí interní (vnitřní). </a:t>
            </a:r>
          </a:p>
          <a:p>
            <a:pPr lvl="0" algn="just"/>
            <a:r>
              <a:rPr lang="cs-CZ" sz="2000" b="1" i="1" dirty="0"/>
              <a:t>Externí prostředí</a:t>
            </a:r>
            <a:r>
              <a:rPr lang="cs-CZ" sz="2000" dirty="0"/>
              <a:t> je prostředí, které se nachází mimo podnikatelský subjekt. Toto externí prostředí můžeme rozčlenit do dvou vrstev, a to na makroprostředí a tržní prostředí. Makroprostředí je chápáno jako vzdálenější prostředí a tržní prostředí jako tzv. bližší prostředí. </a:t>
            </a:r>
            <a:r>
              <a:rPr lang="cs-CZ" sz="2000" dirty="0" err="1"/>
              <a:t>Kotler</a:t>
            </a:r>
            <a:r>
              <a:rPr lang="cs-CZ" sz="2000" dirty="0"/>
              <a:t> a Keller (2013) nazývají makroprostředí jako širší prostředí a tržní prostředí jako tzv. činné prostředí.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Struktura podnikatelského prostředí</a:t>
            </a:r>
          </a:p>
        </p:txBody>
      </p:sp>
    </p:spTree>
    <p:extLst>
      <p:ext uri="{BB962C8B-B14F-4D97-AF65-F5344CB8AC3E}">
        <p14:creationId xmlns:p14="http://schemas.microsoft.com/office/powerpoint/2010/main" val="441864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b="1" i="1" dirty="0"/>
              <a:t>Interní prostředí</a:t>
            </a:r>
            <a:r>
              <a:rPr lang="cs-CZ" sz="2000" dirty="0"/>
              <a:t> je pak chápáno jako prostředí konkrétního podnikatelského subjektu. </a:t>
            </a:r>
          </a:p>
          <a:p>
            <a:pPr algn="just"/>
            <a:endParaRPr lang="cs-CZ" sz="2000" dirty="0"/>
          </a:p>
          <a:p>
            <a:pPr algn="just"/>
            <a:r>
              <a:rPr lang="cs-CZ" sz="2000" dirty="0"/>
              <a:t>Někteří autoři, jako třeba P. </a:t>
            </a:r>
            <a:r>
              <a:rPr lang="cs-CZ" sz="2000" dirty="0" err="1"/>
              <a:t>Kotler</a:t>
            </a:r>
            <a:r>
              <a:rPr lang="cs-CZ" sz="2000" dirty="0"/>
              <a:t> s G. Armstrongem (2001), člení prostředí do třech vrstev: makroprostředí, mikroprostředí (tržní prostředí) a vnitřní prostředí, přičemž makroprostředí a mikroprostředí jsou součástí vnějšího prostředí. </a:t>
            </a:r>
          </a:p>
          <a:p>
            <a:pPr algn="just"/>
            <a:r>
              <a:rPr lang="cs-CZ" sz="2000" dirty="0"/>
              <a:t>Další autoři (jako např. Jakubíková 2008, s. 82-84) rozčleňují podnikatelské prostředí na makroprostředí a mikroprostředí (zahrnující trh a podnik). Z tohoto je vidět, že co autor, to jiný názor a jiné pojmenování.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Struktura podnikatelského prostředí</a:t>
            </a:r>
          </a:p>
        </p:txBody>
      </p:sp>
    </p:spTree>
    <p:extLst>
      <p:ext uri="{BB962C8B-B14F-4D97-AF65-F5344CB8AC3E}">
        <p14:creationId xmlns:p14="http://schemas.microsoft.com/office/powerpoint/2010/main" val="568593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Struktura podnikatelského prostředí</a:t>
            </a:r>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1720" y="829323"/>
            <a:ext cx="3867894" cy="3867894"/>
          </a:xfrm>
          <a:prstGeom prst="rect">
            <a:avLst/>
          </a:prstGeom>
        </p:spPr>
      </p:pic>
      <p:cxnSp>
        <p:nvCxnSpPr>
          <p:cNvPr id="5" name="Přímá spojnice se šipkou 4">
            <a:extLst>
              <a:ext uri="{FF2B5EF4-FFF2-40B4-BE49-F238E27FC236}">
                <a16:creationId xmlns:a16="http://schemas.microsoft.com/office/drawing/2014/main" id="{24DF17F5-4E55-40F6-A120-08C94A87EA71}"/>
              </a:ext>
            </a:extLst>
          </p:cNvPr>
          <p:cNvCxnSpPr/>
          <p:nvPr/>
        </p:nvCxnSpPr>
        <p:spPr>
          <a:xfrm>
            <a:off x="4283968" y="2715766"/>
            <a:ext cx="201622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 name="TextovéPole 5">
            <a:extLst>
              <a:ext uri="{FF2B5EF4-FFF2-40B4-BE49-F238E27FC236}">
                <a16:creationId xmlns:a16="http://schemas.microsoft.com/office/drawing/2014/main" id="{6FF3C315-69B6-43D4-8884-06D5E80C4721}"/>
              </a:ext>
            </a:extLst>
          </p:cNvPr>
          <p:cNvSpPr txBox="1"/>
          <p:nvPr/>
        </p:nvSpPr>
        <p:spPr>
          <a:xfrm>
            <a:off x="6300192" y="2499742"/>
            <a:ext cx="1368152" cy="307777"/>
          </a:xfrm>
          <a:prstGeom prst="rect">
            <a:avLst/>
          </a:prstGeom>
          <a:noFill/>
        </p:spPr>
        <p:txBody>
          <a:bodyPr wrap="square" rtlCol="0">
            <a:spAutoFit/>
          </a:bodyPr>
          <a:lstStyle/>
          <a:p>
            <a:r>
              <a:rPr lang="cs-CZ" sz="1400" dirty="0"/>
              <a:t>Interní prostředí</a:t>
            </a:r>
          </a:p>
        </p:txBody>
      </p:sp>
      <p:cxnSp>
        <p:nvCxnSpPr>
          <p:cNvPr id="8" name="Přímá spojnice se šipkou 7">
            <a:extLst>
              <a:ext uri="{FF2B5EF4-FFF2-40B4-BE49-F238E27FC236}">
                <a16:creationId xmlns:a16="http://schemas.microsoft.com/office/drawing/2014/main" id="{1DF868D1-286B-4966-BC4E-51E0FC7E4905}"/>
              </a:ext>
            </a:extLst>
          </p:cNvPr>
          <p:cNvCxnSpPr/>
          <p:nvPr/>
        </p:nvCxnSpPr>
        <p:spPr>
          <a:xfrm>
            <a:off x="5004048" y="1203598"/>
            <a:ext cx="18002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Přímá spojnice se šipkou 10">
            <a:extLst>
              <a:ext uri="{FF2B5EF4-FFF2-40B4-BE49-F238E27FC236}">
                <a16:creationId xmlns:a16="http://schemas.microsoft.com/office/drawing/2014/main" id="{2D013863-FE17-4CBC-BFF3-49E075E7A48B}"/>
              </a:ext>
            </a:extLst>
          </p:cNvPr>
          <p:cNvCxnSpPr/>
          <p:nvPr/>
        </p:nvCxnSpPr>
        <p:spPr>
          <a:xfrm flipV="1">
            <a:off x="4788024" y="1203598"/>
            <a:ext cx="2016224" cy="100811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TextovéPole 11">
            <a:extLst>
              <a:ext uri="{FF2B5EF4-FFF2-40B4-BE49-F238E27FC236}">
                <a16:creationId xmlns:a16="http://schemas.microsoft.com/office/drawing/2014/main" id="{F08FFFE1-05E6-448F-B7AB-2E6EA4FF00B8}"/>
              </a:ext>
            </a:extLst>
          </p:cNvPr>
          <p:cNvSpPr txBox="1"/>
          <p:nvPr/>
        </p:nvSpPr>
        <p:spPr>
          <a:xfrm>
            <a:off x="6804248" y="987574"/>
            <a:ext cx="1440160" cy="307777"/>
          </a:xfrm>
          <a:prstGeom prst="rect">
            <a:avLst/>
          </a:prstGeom>
          <a:noFill/>
        </p:spPr>
        <p:txBody>
          <a:bodyPr wrap="square" rtlCol="0">
            <a:spAutoFit/>
          </a:bodyPr>
          <a:lstStyle/>
          <a:p>
            <a:r>
              <a:rPr lang="cs-CZ" sz="1400" dirty="0"/>
              <a:t>Externí prostředí</a:t>
            </a:r>
          </a:p>
        </p:txBody>
      </p:sp>
      <p:cxnSp>
        <p:nvCxnSpPr>
          <p:cNvPr id="14" name="Přímá spojnice se šipkou 13">
            <a:extLst>
              <a:ext uri="{FF2B5EF4-FFF2-40B4-BE49-F238E27FC236}">
                <a16:creationId xmlns:a16="http://schemas.microsoft.com/office/drawing/2014/main" id="{B5505512-82AF-42CD-BC77-653B725FE0BC}"/>
              </a:ext>
            </a:extLst>
          </p:cNvPr>
          <p:cNvCxnSpPr>
            <a:cxnSpLocks/>
          </p:cNvCxnSpPr>
          <p:nvPr/>
        </p:nvCxnSpPr>
        <p:spPr>
          <a:xfrm flipH="1">
            <a:off x="2123728" y="1131590"/>
            <a:ext cx="144016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Přímá spojnice se šipkou 17">
            <a:extLst>
              <a:ext uri="{FF2B5EF4-FFF2-40B4-BE49-F238E27FC236}">
                <a16:creationId xmlns:a16="http://schemas.microsoft.com/office/drawing/2014/main" id="{A15EB839-B1AF-4D7C-A366-BBF46EB92489}"/>
              </a:ext>
            </a:extLst>
          </p:cNvPr>
          <p:cNvCxnSpPr>
            <a:cxnSpLocks/>
          </p:cNvCxnSpPr>
          <p:nvPr/>
        </p:nvCxnSpPr>
        <p:spPr>
          <a:xfrm flipH="1">
            <a:off x="1835696" y="1995686"/>
            <a:ext cx="1728192" cy="65794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 name="TextovéPole 18">
            <a:extLst>
              <a:ext uri="{FF2B5EF4-FFF2-40B4-BE49-F238E27FC236}">
                <a16:creationId xmlns:a16="http://schemas.microsoft.com/office/drawing/2014/main" id="{DC831B63-6D38-4351-90C6-560F69AB77FA}"/>
              </a:ext>
            </a:extLst>
          </p:cNvPr>
          <p:cNvSpPr txBox="1"/>
          <p:nvPr/>
        </p:nvSpPr>
        <p:spPr>
          <a:xfrm>
            <a:off x="611560" y="843558"/>
            <a:ext cx="1440160" cy="1631216"/>
          </a:xfrm>
          <a:prstGeom prst="rect">
            <a:avLst/>
          </a:prstGeom>
          <a:noFill/>
        </p:spPr>
        <p:txBody>
          <a:bodyPr wrap="square" rtlCol="0">
            <a:spAutoFit/>
          </a:bodyPr>
          <a:lstStyle/>
          <a:p>
            <a:r>
              <a:rPr lang="cs-CZ" sz="1400" b="1" dirty="0"/>
              <a:t>Makroprostředí </a:t>
            </a:r>
          </a:p>
          <a:p>
            <a:pPr marL="285750" indent="-285750">
              <a:buFont typeface="Arial" panose="020B0604020202020204" pitchFamily="34" charset="0"/>
              <a:buChar char="•"/>
            </a:pPr>
            <a:r>
              <a:rPr lang="cs-CZ" sz="1200" dirty="0"/>
              <a:t>Nepřímý vliv zainteresovaných skupin: vlády,  regulátoři, komunity apod.</a:t>
            </a:r>
          </a:p>
          <a:p>
            <a:pPr marL="285750" indent="-285750">
              <a:buFontTx/>
              <a:buChar char="-"/>
            </a:pPr>
            <a:endParaRPr lang="cs-CZ" sz="1400" dirty="0"/>
          </a:p>
        </p:txBody>
      </p:sp>
      <p:sp>
        <p:nvSpPr>
          <p:cNvPr id="21" name="TextovéPole 20">
            <a:extLst>
              <a:ext uri="{FF2B5EF4-FFF2-40B4-BE49-F238E27FC236}">
                <a16:creationId xmlns:a16="http://schemas.microsoft.com/office/drawing/2014/main" id="{52F97650-E7EF-408B-8665-BD6A863F66E6}"/>
              </a:ext>
            </a:extLst>
          </p:cNvPr>
          <p:cNvSpPr txBox="1"/>
          <p:nvPr/>
        </p:nvSpPr>
        <p:spPr>
          <a:xfrm>
            <a:off x="395536" y="2561877"/>
            <a:ext cx="1558441" cy="1600438"/>
          </a:xfrm>
          <a:prstGeom prst="rect">
            <a:avLst/>
          </a:prstGeom>
          <a:noFill/>
        </p:spPr>
        <p:txBody>
          <a:bodyPr wrap="square" rtlCol="0">
            <a:spAutoFit/>
          </a:bodyPr>
          <a:lstStyle/>
          <a:p>
            <a:r>
              <a:rPr lang="cs-CZ" sz="1400" b="1" dirty="0"/>
              <a:t>Tržní prostředí</a:t>
            </a:r>
          </a:p>
          <a:p>
            <a:pPr marL="285750" indent="-285750">
              <a:buFont typeface="Arial" panose="020B0604020202020204" pitchFamily="34" charset="0"/>
              <a:buChar char="•"/>
            </a:pPr>
            <a:r>
              <a:rPr lang="cs-CZ" sz="1200" dirty="0"/>
              <a:t>Přímý vliv zainteresovaných skupin: zákazníci, konkurence, akcionáři, dodavatelé atd.</a:t>
            </a:r>
          </a:p>
        </p:txBody>
      </p:sp>
    </p:spTree>
    <p:extLst>
      <p:ext uri="{BB962C8B-B14F-4D97-AF65-F5344CB8AC3E}">
        <p14:creationId xmlns:p14="http://schemas.microsoft.com/office/powerpoint/2010/main" val="41341232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Externí podnikatelské prostředí je vnějším prostředím podniku, které na podnik působí a ovlivňuje jej. </a:t>
            </a:r>
          </a:p>
          <a:p>
            <a:pPr algn="just"/>
            <a:r>
              <a:rPr lang="cs-CZ" sz="2000" dirty="0"/>
              <a:t>Externí podnikatelské prostředí můžeme rozčlenit do dvou úrovní, a to na vzdálenější a bližší prostředí (okolí). </a:t>
            </a:r>
          </a:p>
          <a:p>
            <a:pPr algn="just"/>
            <a:r>
              <a:rPr lang="cs-CZ" sz="2000" dirty="0"/>
              <a:t>Vzdálenější prostředí se obvykle nazývá makroprostředí a bližší prostředí jako tržní prostředí. </a:t>
            </a:r>
          </a:p>
          <a:p>
            <a:pPr algn="just"/>
            <a:r>
              <a:rPr lang="cs-CZ" sz="2000" dirty="0"/>
              <a:t>Pojmenování těchto úrovní není v odborné literatuře vždy jednotné. Například trh nazývají </a:t>
            </a:r>
            <a:r>
              <a:rPr lang="cs-CZ" sz="2000" dirty="0" err="1"/>
              <a:t>Kotler</a:t>
            </a:r>
            <a:r>
              <a:rPr lang="cs-CZ" sz="2000" dirty="0"/>
              <a:t> a Keller ve své publikaci činným prostředím. Dvořáček a </a:t>
            </a:r>
            <a:r>
              <a:rPr lang="cs-CZ" sz="2000" dirty="0" err="1"/>
              <a:t>Slunčík</a:t>
            </a:r>
            <a:r>
              <a:rPr lang="cs-CZ" sz="2000" dirty="0"/>
              <a:t> (2012) označuje makroprostředí jako prostředí všeobecné a trh jako prostředí specifické.</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Externí podnikatelské prostředí</a:t>
            </a:r>
          </a:p>
        </p:txBody>
      </p:sp>
    </p:spTree>
    <p:extLst>
      <p:ext uri="{BB962C8B-B14F-4D97-AF65-F5344CB8AC3E}">
        <p14:creationId xmlns:p14="http://schemas.microsoft.com/office/powerpoint/2010/main" val="4180357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Interní prostředí podniku, nazývané často jako mikroprostředí, z pohledu podnikatelského prostředí představují schopnosti podniku, které by měla být zdůrazněny, vyzdviženy.</a:t>
            </a:r>
          </a:p>
          <a:p>
            <a:pPr algn="just"/>
            <a:r>
              <a:rPr lang="cs-CZ" sz="1800" dirty="0"/>
              <a:t>Interní prostředí podniku můžeme označit jako organizační úroveň podnikatelského prostředí, jelikož se týká čistě podniku jako organizace.</a:t>
            </a:r>
          </a:p>
          <a:p>
            <a:pPr algn="just"/>
            <a:r>
              <a:rPr lang="cs-CZ" sz="1800" dirty="0"/>
              <a:t>Faktory nebo také síly, které ovlivňují realizaci podnikatelských aktivit a směřují do prostředí podniku, můžeme rozdělit do dvou skupin, a to na faktory strategické a faktory organizační. Všechny tyto faktory jsou plně pod kontrolou podniku a zájmových skupin. </a:t>
            </a:r>
          </a:p>
          <a:p>
            <a:pPr algn="just"/>
            <a:r>
              <a:rPr lang="cs-CZ" sz="1800" dirty="0"/>
              <a:t>Samozřejmě, že významným a nepomíjitelný faktorem tohoto prostředí je finanční hospodaření podniku a celková ekonomika podniku. Ale vzhledem k tomu, že těmto stránkám podniku jsou věnovány jiné studijní materiály, které studují tuto problematiku do hloubky, tak se jim v tento studijní text věnuje pouze okrajově.</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Interní podnikatelské prostředí</a:t>
            </a:r>
          </a:p>
        </p:txBody>
      </p:sp>
    </p:spTree>
    <p:extLst>
      <p:ext uri="{BB962C8B-B14F-4D97-AF65-F5344CB8AC3E}">
        <p14:creationId xmlns:p14="http://schemas.microsoft.com/office/powerpoint/2010/main" val="3913333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Další pohled na strukturu podnikatelského prostředí můžeme odvozovat </a:t>
            </a:r>
            <a:r>
              <a:rPr lang="cs-CZ" sz="1800" b="1" dirty="0"/>
              <a:t>z prostorového (geografického) pohledu působení daného podniku</a:t>
            </a:r>
            <a:r>
              <a:rPr lang="cs-CZ" sz="1800" dirty="0"/>
              <a:t>. Dvořáček a </a:t>
            </a:r>
            <a:r>
              <a:rPr lang="cs-CZ" sz="1800" dirty="0" err="1"/>
              <a:t>Slunčík</a:t>
            </a:r>
            <a:r>
              <a:rPr lang="cs-CZ" sz="1800" dirty="0"/>
              <a:t> (2012) ve své publikaci uvádějí tzv. komplexní pohled na podnikatelské prostředí, který člení podnikatelské prostředí na globální, národní, lokální, odvětví a podnik. Vzhledem k prostorovému uspořádání podnikatelského prostředí, pak tedy rozlišujeme:</a:t>
            </a:r>
          </a:p>
          <a:p>
            <a:pPr lvl="0" algn="just"/>
            <a:r>
              <a:rPr lang="cs-CZ" sz="1800" b="1" dirty="0"/>
              <a:t>Globální podnikatelské prostředí</a:t>
            </a:r>
            <a:r>
              <a:rPr lang="cs-CZ" sz="1800" dirty="0"/>
              <a:t> představuje nejširší podnikatelské prostředí. Toto prostředí v sobě zahrnuje mezinárodní aspekt, jelikož je tvořeno prostředím světové ekonomiky a faktory mezinárodního ekonomického řádu. Globální podnikatelské prostředí působí tzv. </a:t>
            </a:r>
            <a:r>
              <a:rPr lang="cs-CZ" sz="1800" dirty="0" err="1"/>
              <a:t>supranárodním</a:t>
            </a:r>
            <a:r>
              <a:rPr lang="cs-CZ" sz="1800" dirty="0"/>
              <a:t> vlivem na podniky. </a:t>
            </a:r>
            <a:r>
              <a:rPr lang="cs-CZ" sz="1800" dirty="0" err="1"/>
              <a:t>Supranárodní</a:t>
            </a:r>
            <a:r>
              <a:rPr lang="cs-CZ" sz="1800" dirty="0"/>
              <a:t> vliv ovlivňuje všechny podnikatelské subjekty na celém světě a vychází z působení subjektů světové ekonomiky.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Struktura podnikatelského prostředí</a:t>
            </a:r>
          </a:p>
        </p:txBody>
      </p:sp>
    </p:spTree>
    <p:extLst>
      <p:ext uri="{BB962C8B-B14F-4D97-AF65-F5344CB8AC3E}">
        <p14:creationId xmlns:p14="http://schemas.microsoft.com/office/powerpoint/2010/main" val="2992506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b="1" dirty="0"/>
              <a:t>Národní podnikatelské prostředí</a:t>
            </a:r>
            <a:r>
              <a:rPr lang="cs-CZ" sz="1800" dirty="0"/>
              <a:t> je představováno konkrétními faktory (politické, legislativní, ekologické, demografické, technologické a další) konkrétní země, se kterou se konkrétní podnikatelský subjekt identifikuje. Národní podnikatelské prostředí působí tzv. národním vlivem na podniky, který vychází a je dán politikou a rozhodnutími vlády příslušné země. </a:t>
            </a:r>
          </a:p>
          <a:p>
            <a:pPr lvl="0" algn="just"/>
            <a:endParaRPr lang="cs-CZ" sz="1800" dirty="0"/>
          </a:p>
          <a:p>
            <a:pPr lvl="0" algn="just"/>
            <a:r>
              <a:rPr lang="cs-CZ" sz="1800" b="1" dirty="0"/>
              <a:t>Lokální podnikatelské prostředí</a:t>
            </a:r>
            <a:r>
              <a:rPr lang="cs-CZ" sz="1800" dirty="0"/>
              <a:t> je chápáno jako konkrétní prostředí (lokalita, město, oblast), ve kterém je podnik umístěn a realizuje své podnikatelské aktivity. Lokální podnikatelské prostředí působí tzv. sub-národním vlivem na podniky, který je dán působením lokálních autorit v příslušné oblasti.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Struktura podnikatelského prostředí</a:t>
            </a:r>
          </a:p>
        </p:txBody>
      </p:sp>
    </p:spTree>
    <p:extLst>
      <p:ext uri="{BB962C8B-B14F-4D97-AF65-F5344CB8AC3E}">
        <p14:creationId xmlns:p14="http://schemas.microsoft.com/office/powerpoint/2010/main" val="230202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Struktura podnikatelského prostředí</a:t>
            </a:r>
          </a:p>
        </p:txBody>
      </p:sp>
      <p:pic>
        <p:nvPicPr>
          <p:cNvPr id="2" name="Obrázek 1"/>
          <p:cNvPicPr>
            <a:picLocks noChangeAspect="1"/>
          </p:cNvPicPr>
          <p:nvPr/>
        </p:nvPicPr>
        <p:blipFill rotWithShape="1">
          <a:blip r:embed="rId2">
            <a:extLst>
              <a:ext uri="{28A0092B-C50C-407E-A947-70E740481C1C}">
                <a14:useLocalDpi xmlns:a14="http://schemas.microsoft.com/office/drawing/2010/main" val="0"/>
              </a:ext>
            </a:extLst>
          </a:blip>
          <a:srcRect t="18000"/>
          <a:stretch/>
        </p:blipFill>
        <p:spPr>
          <a:xfrm>
            <a:off x="755576" y="987574"/>
            <a:ext cx="6624736" cy="3600400"/>
          </a:xfrm>
          <a:prstGeom prst="rect">
            <a:avLst/>
          </a:prstGeom>
        </p:spPr>
      </p:pic>
    </p:spTree>
    <p:extLst>
      <p:ext uri="{BB962C8B-B14F-4D97-AF65-F5344CB8AC3E}">
        <p14:creationId xmlns:p14="http://schemas.microsoft.com/office/powerpoint/2010/main" val="1151750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Struktura podnikatelského prostředí</a:t>
            </a:r>
          </a:p>
        </p:txBody>
      </p:sp>
      <p:sp>
        <p:nvSpPr>
          <p:cNvPr id="4" name="Vývojový diagram: spojnice 3">
            <a:extLst>
              <a:ext uri="{FF2B5EF4-FFF2-40B4-BE49-F238E27FC236}">
                <a16:creationId xmlns:a16="http://schemas.microsoft.com/office/drawing/2014/main" id="{0B63A38A-70C4-4E3C-9412-A47AE20D3567}"/>
              </a:ext>
            </a:extLst>
          </p:cNvPr>
          <p:cNvSpPr/>
          <p:nvPr/>
        </p:nvSpPr>
        <p:spPr>
          <a:xfrm>
            <a:off x="4410491" y="2245803"/>
            <a:ext cx="648072" cy="64807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TextovéPole 4">
            <a:extLst>
              <a:ext uri="{FF2B5EF4-FFF2-40B4-BE49-F238E27FC236}">
                <a16:creationId xmlns:a16="http://schemas.microsoft.com/office/drawing/2014/main" id="{75986947-31B3-45A3-85DE-0381F0233C8B}"/>
              </a:ext>
            </a:extLst>
          </p:cNvPr>
          <p:cNvSpPr txBox="1"/>
          <p:nvPr/>
        </p:nvSpPr>
        <p:spPr>
          <a:xfrm>
            <a:off x="4410491" y="2415950"/>
            <a:ext cx="720080" cy="307777"/>
          </a:xfrm>
          <a:prstGeom prst="rect">
            <a:avLst/>
          </a:prstGeom>
          <a:noFill/>
        </p:spPr>
        <p:txBody>
          <a:bodyPr wrap="square" rtlCol="0">
            <a:spAutoFit/>
          </a:bodyPr>
          <a:lstStyle/>
          <a:p>
            <a:r>
              <a:rPr lang="cs-CZ" sz="1400" dirty="0">
                <a:solidFill>
                  <a:schemeClr val="bg1"/>
                </a:solidFill>
              </a:rPr>
              <a:t>podnik</a:t>
            </a:r>
          </a:p>
        </p:txBody>
      </p:sp>
      <p:sp>
        <p:nvSpPr>
          <p:cNvPr id="6" name="Vývojový diagram: spojnice 5">
            <a:extLst>
              <a:ext uri="{FF2B5EF4-FFF2-40B4-BE49-F238E27FC236}">
                <a16:creationId xmlns:a16="http://schemas.microsoft.com/office/drawing/2014/main" id="{0CED4D51-0EA2-48F4-B005-2443F84215ED}"/>
              </a:ext>
            </a:extLst>
          </p:cNvPr>
          <p:cNvSpPr/>
          <p:nvPr/>
        </p:nvSpPr>
        <p:spPr>
          <a:xfrm>
            <a:off x="4067944" y="1927963"/>
            <a:ext cx="1314531" cy="1294048"/>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Vývojový diagram: spojnice 8">
            <a:extLst>
              <a:ext uri="{FF2B5EF4-FFF2-40B4-BE49-F238E27FC236}">
                <a16:creationId xmlns:a16="http://schemas.microsoft.com/office/drawing/2014/main" id="{AC99B50F-52B6-44D8-B098-3D1C5BA41B4C}"/>
              </a:ext>
            </a:extLst>
          </p:cNvPr>
          <p:cNvSpPr/>
          <p:nvPr/>
        </p:nvSpPr>
        <p:spPr>
          <a:xfrm>
            <a:off x="3779912" y="1712732"/>
            <a:ext cx="1881826" cy="1770298"/>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Vývojový diagram: spojnice 10">
            <a:extLst>
              <a:ext uri="{FF2B5EF4-FFF2-40B4-BE49-F238E27FC236}">
                <a16:creationId xmlns:a16="http://schemas.microsoft.com/office/drawing/2014/main" id="{356E9ECC-EB8D-4895-9FA8-DD5644BD5F08}"/>
              </a:ext>
            </a:extLst>
          </p:cNvPr>
          <p:cNvSpPr/>
          <p:nvPr/>
        </p:nvSpPr>
        <p:spPr>
          <a:xfrm>
            <a:off x="3525480" y="1341512"/>
            <a:ext cx="2453081" cy="2456656"/>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2" name="Vývojový diagram: spojnice 11">
            <a:extLst>
              <a:ext uri="{FF2B5EF4-FFF2-40B4-BE49-F238E27FC236}">
                <a16:creationId xmlns:a16="http://schemas.microsoft.com/office/drawing/2014/main" id="{8F05DD1B-86C5-4BB4-A10E-2DB29C71154E}"/>
              </a:ext>
            </a:extLst>
          </p:cNvPr>
          <p:cNvSpPr/>
          <p:nvPr/>
        </p:nvSpPr>
        <p:spPr>
          <a:xfrm>
            <a:off x="3059833" y="966615"/>
            <a:ext cx="3384376" cy="3333327"/>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cxnSp>
        <p:nvCxnSpPr>
          <p:cNvPr id="8" name="Přímá spojnice se šipkou 7">
            <a:extLst>
              <a:ext uri="{FF2B5EF4-FFF2-40B4-BE49-F238E27FC236}">
                <a16:creationId xmlns:a16="http://schemas.microsoft.com/office/drawing/2014/main" id="{9AE6D78E-0E45-4D2A-B48C-A41BEC1F5D25}"/>
              </a:ext>
            </a:extLst>
          </p:cNvPr>
          <p:cNvCxnSpPr/>
          <p:nvPr/>
        </p:nvCxnSpPr>
        <p:spPr>
          <a:xfrm>
            <a:off x="6084168" y="1779662"/>
            <a:ext cx="100811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Přímá spojnice se šipkou 13">
            <a:extLst>
              <a:ext uri="{FF2B5EF4-FFF2-40B4-BE49-F238E27FC236}">
                <a16:creationId xmlns:a16="http://schemas.microsoft.com/office/drawing/2014/main" id="{7A19ADE1-B55D-45E4-88B3-5FBD94F3B84F}"/>
              </a:ext>
            </a:extLst>
          </p:cNvPr>
          <p:cNvCxnSpPr/>
          <p:nvPr/>
        </p:nvCxnSpPr>
        <p:spPr>
          <a:xfrm>
            <a:off x="5796136" y="3075806"/>
            <a:ext cx="1080120" cy="64807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Přímá spojnice se šipkou 16">
            <a:extLst>
              <a:ext uri="{FF2B5EF4-FFF2-40B4-BE49-F238E27FC236}">
                <a16:creationId xmlns:a16="http://schemas.microsoft.com/office/drawing/2014/main" id="{22980013-5A21-4F1F-9A11-5B88B7051D78}"/>
              </a:ext>
            </a:extLst>
          </p:cNvPr>
          <p:cNvCxnSpPr>
            <a:cxnSpLocks/>
          </p:cNvCxnSpPr>
          <p:nvPr/>
        </p:nvCxnSpPr>
        <p:spPr>
          <a:xfrm flipH="1">
            <a:off x="2411760" y="2893875"/>
            <a:ext cx="158417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 name="TextovéPole 18">
            <a:extLst>
              <a:ext uri="{FF2B5EF4-FFF2-40B4-BE49-F238E27FC236}">
                <a16:creationId xmlns:a16="http://schemas.microsoft.com/office/drawing/2014/main" id="{BD4FB612-E500-4876-8994-B901D07AF04E}"/>
              </a:ext>
            </a:extLst>
          </p:cNvPr>
          <p:cNvSpPr txBox="1"/>
          <p:nvPr/>
        </p:nvSpPr>
        <p:spPr>
          <a:xfrm>
            <a:off x="7092280" y="1563638"/>
            <a:ext cx="1224136" cy="369332"/>
          </a:xfrm>
          <a:prstGeom prst="rect">
            <a:avLst/>
          </a:prstGeom>
          <a:noFill/>
        </p:spPr>
        <p:txBody>
          <a:bodyPr wrap="square" rtlCol="0">
            <a:spAutoFit/>
          </a:bodyPr>
          <a:lstStyle/>
          <a:p>
            <a:r>
              <a:rPr lang="cs-CZ" b="1" dirty="0"/>
              <a:t>Celý svět</a:t>
            </a:r>
          </a:p>
        </p:txBody>
      </p:sp>
      <p:cxnSp>
        <p:nvCxnSpPr>
          <p:cNvPr id="21" name="Přímá spojnice se šipkou 20">
            <a:extLst>
              <a:ext uri="{FF2B5EF4-FFF2-40B4-BE49-F238E27FC236}">
                <a16:creationId xmlns:a16="http://schemas.microsoft.com/office/drawing/2014/main" id="{75C2A518-4376-4869-92D8-8582F793580D}"/>
              </a:ext>
            </a:extLst>
          </p:cNvPr>
          <p:cNvCxnSpPr>
            <a:cxnSpLocks/>
          </p:cNvCxnSpPr>
          <p:nvPr/>
        </p:nvCxnSpPr>
        <p:spPr>
          <a:xfrm flipH="1" flipV="1">
            <a:off x="2771800" y="1419623"/>
            <a:ext cx="1800200" cy="64870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3" name="TextovéPole 22">
            <a:extLst>
              <a:ext uri="{FF2B5EF4-FFF2-40B4-BE49-F238E27FC236}">
                <a16:creationId xmlns:a16="http://schemas.microsoft.com/office/drawing/2014/main" id="{456E22DB-2713-411D-BFA4-BCFB740F2F57}"/>
              </a:ext>
            </a:extLst>
          </p:cNvPr>
          <p:cNvSpPr txBox="1"/>
          <p:nvPr/>
        </p:nvSpPr>
        <p:spPr>
          <a:xfrm>
            <a:off x="6948264" y="3483030"/>
            <a:ext cx="1512168" cy="369332"/>
          </a:xfrm>
          <a:prstGeom prst="rect">
            <a:avLst/>
          </a:prstGeom>
          <a:noFill/>
        </p:spPr>
        <p:txBody>
          <a:bodyPr wrap="square" rtlCol="0">
            <a:spAutoFit/>
          </a:bodyPr>
          <a:lstStyle/>
          <a:p>
            <a:r>
              <a:rPr lang="cs-CZ" b="1" dirty="0"/>
              <a:t>Region světa</a:t>
            </a:r>
          </a:p>
        </p:txBody>
      </p:sp>
      <p:sp>
        <p:nvSpPr>
          <p:cNvPr id="24" name="TextovéPole 23">
            <a:extLst>
              <a:ext uri="{FF2B5EF4-FFF2-40B4-BE49-F238E27FC236}">
                <a16:creationId xmlns:a16="http://schemas.microsoft.com/office/drawing/2014/main" id="{7CFD89B4-F5DF-4FD9-9816-4CAD45864F97}"/>
              </a:ext>
            </a:extLst>
          </p:cNvPr>
          <p:cNvSpPr txBox="1"/>
          <p:nvPr/>
        </p:nvSpPr>
        <p:spPr>
          <a:xfrm>
            <a:off x="323528" y="2643758"/>
            <a:ext cx="2088232" cy="369332"/>
          </a:xfrm>
          <a:prstGeom prst="rect">
            <a:avLst/>
          </a:prstGeom>
          <a:noFill/>
        </p:spPr>
        <p:txBody>
          <a:bodyPr wrap="square" rtlCol="0">
            <a:spAutoFit/>
          </a:bodyPr>
          <a:lstStyle/>
          <a:p>
            <a:r>
              <a:rPr lang="cs-CZ" b="1" dirty="0"/>
              <a:t>Národní prostředí</a:t>
            </a:r>
          </a:p>
        </p:txBody>
      </p:sp>
      <p:sp>
        <p:nvSpPr>
          <p:cNvPr id="25" name="TextovéPole 24">
            <a:extLst>
              <a:ext uri="{FF2B5EF4-FFF2-40B4-BE49-F238E27FC236}">
                <a16:creationId xmlns:a16="http://schemas.microsoft.com/office/drawing/2014/main" id="{FF596031-B27C-4881-96EE-58196BC55243}"/>
              </a:ext>
            </a:extLst>
          </p:cNvPr>
          <p:cNvSpPr txBox="1"/>
          <p:nvPr/>
        </p:nvSpPr>
        <p:spPr>
          <a:xfrm>
            <a:off x="755576" y="1059582"/>
            <a:ext cx="2016224" cy="369332"/>
          </a:xfrm>
          <a:prstGeom prst="rect">
            <a:avLst/>
          </a:prstGeom>
          <a:noFill/>
        </p:spPr>
        <p:txBody>
          <a:bodyPr wrap="square" rtlCol="0">
            <a:spAutoFit/>
          </a:bodyPr>
          <a:lstStyle/>
          <a:p>
            <a:r>
              <a:rPr lang="cs-CZ" b="1" dirty="0"/>
              <a:t>Místní komunita</a:t>
            </a:r>
          </a:p>
        </p:txBody>
      </p:sp>
    </p:spTree>
    <p:extLst>
      <p:ext uri="{BB962C8B-B14F-4D97-AF65-F5344CB8AC3E}">
        <p14:creationId xmlns:p14="http://schemas.microsoft.com/office/powerpoint/2010/main" val="26341019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Přednášející: Ing. Šárka Zapletalová, Ph.D.</a:t>
            </a:r>
          </a:p>
          <a:p>
            <a:pPr lvl="1" algn="just"/>
            <a:r>
              <a:rPr lang="cs-CZ" sz="1400" dirty="0"/>
              <a:t>Kancelář: B202</a:t>
            </a:r>
          </a:p>
          <a:p>
            <a:pPr lvl="1" algn="just"/>
            <a:r>
              <a:rPr lang="cs-CZ" sz="1400" dirty="0"/>
              <a:t>Konzultační hodiny: úterý 10,00 – 12,00 a 13,00 – 14,00 nebo online přes MS </a:t>
            </a:r>
            <a:r>
              <a:rPr lang="cs-CZ" sz="1400" dirty="0" err="1"/>
              <a:t>Teams</a:t>
            </a:r>
            <a:endParaRPr lang="cs-CZ" sz="1400" dirty="0"/>
          </a:p>
          <a:p>
            <a:pPr lvl="1" algn="just"/>
            <a:r>
              <a:rPr lang="cs-CZ" sz="1400" dirty="0"/>
              <a:t>Email: </a:t>
            </a:r>
            <a:r>
              <a:rPr lang="cs-CZ" sz="1400" dirty="0" err="1">
                <a:hlinkClick r:id="rId2"/>
              </a:rPr>
              <a:t>zapletalova</a:t>
            </a:r>
            <a:r>
              <a:rPr lang="en-US" sz="1400" dirty="0">
                <a:hlinkClick r:id="rId2"/>
              </a:rPr>
              <a:t>@</a:t>
            </a:r>
            <a:r>
              <a:rPr lang="cs-CZ" sz="1400" dirty="0">
                <a:hlinkClick r:id="rId2"/>
              </a:rPr>
              <a:t>opf.slu.cz</a:t>
            </a:r>
            <a:endParaRPr lang="cs-CZ" sz="1400" dirty="0"/>
          </a:p>
          <a:p>
            <a:pPr lvl="1" algn="just"/>
            <a:r>
              <a:rPr lang="cs-CZ" sz="1400" dirty="0"/>
              <a:t>Telefon: 596 398 433</a:t>
            </a:r>
          </a:p>
          <a:p>
            <a:pPr algn="just"/>
            <a:r>
              <a:rPr lang="cs-CZ" sz="1800" dirty="0"/>
              <a:t>Veškeré materiály, informace a podklady ke studiu: IS SU</a:t>
            </a:r>
          </a:p>
          <a:p>
            <a:pPr algn="just"/>
            <a:r>
              <a:rPr lang="cs-CZ" sz="1800" dirty="0"/>
              <a:t>Požadavky na ukončení předmětu:</a:t>
            </a:r>
          </a:p>
          <a:p>
            <a:pPr lvl="1" algn="just"/>
            <a:r>
              <a:rPr lang="cs-CZ" sz="1400" dirty="0"/>
              <a:t>Absolvování průběžného testu na přednášce v týdnu 2. 4. – 7. 4. 2023 – 20% hodnocení</a:t>
            </a:r>
          </a:p>
          <a:p>
            <a:pPr lvl="1" algn="just"/>
            <a:r>
              <a:rPr lang="cs-CZ" sz="1400" dirty="0"/>
              <a:t>Vypracování seminární práce nejpozději do 1. 5. 2023 (do 23:00) přes </a:t>
            </a:r>
            <a:r>
              <a:rPr lang="cs-CZ" sz="1400" dirty="0" err="1"/>
              <a:t>Odevzdávárnu</a:t>
            </a:r>
            <a:r>
              <a:rPr lang="cs-CZ" sz="1400" dirty="0"/>
              <a:t> IS SU – 20% hodnocení</a:t>
            </a:r>
          </a:p>
          <a:p>
            <a:pPr lvl="1" algn="just"/>
            <a:r>
              <a:rPr lang="cs-CZ" sz="1400" dirty="0"/>
              <a:t>Absolvování zkoušky – písemná forma zkoušky, 60% hodnocení</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sz="2200" dirty="0"/>
              <a:t>Základní informace k předmětu</a:t>
            </a:r>
          </a:p>
        </p:txBody>
      </p:sp>
    </p:spTree>
    <p:extLst>
      <p:ext uri="{BB962C8B-B14F-4D97-AF65-F5344CB8AC3E}">
        <p14:creationId xmlns:p14="http://schemas.microsoft.com/office/powerpoint/2010/main" val="1824641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Struktura podnikatelského prostředí</a:t>
            </a:r>
          </a:p>
        </p:txBody>
      </p:sp>
      <p:sp>
        <p:nvSpPr>
          <p:cNvPr id="5" name="TextovéPole 4">
            <a:extLst>
              <a:ext uri="{FF2B5EF4-FFF2-40B4-BE49-F238E27FC236}">
                <a16:creationId xmlns:a16="http://schemas.microsoft.com/office/drawing/2014/main" id="{75986947-31B3-45A3-85DE-0381F0233C8B}"/>
              </a:ext>
            </a:extLst>
          </p:cNvPr>
          <p:cNvSpPr txBox="1"/>
          <p:nvPr/>
        </p:nvSpPr>
        <p:spPr>
          <a:xfrm>
            <a:off x="4410491" y="2415950"/>
            <a:ext cx="720080" cy="307777"/>
          </a:xfrm>
          <a:prstGeom prst="rect">
            <a:avLst/>
          </a:prstGeom>
          <a:noFill/>
        </p:spPr>
        <p:txBody>
          <a:bodyPr wrap="square" rtlCol="0">
            <a:spAutoFit/>
          </a:bodyPr>
          <a:lstStyle/>
          <a:p>
            <a:r>
              <a:rPr lang="cs-CZ" sz="1400" dirty="0">
                <a:solidFill>
                  <a:schemeClr val="bg1"/>
                </a:solidFill>
              </a:rPr>
              <a:t>podnik</a:t>
            </a:r>
          </a:p>
        </p:txBody>
      </p:sp>
      <p:graphicFrame>
        <p:nvGraphicFramePr>
          <p:cNvPr id="2" name="Tabulka 1">
            <a:extLst>
              <a:ext uri="{FF2B5EF4-FFF2-40B4-BE49-F238E27FC236}">
                <a16:creationId xmlns:a16="http://schemas.microsoft.com/office/drawing/2014/main" id="{3CF80C0E-AAB4-41A8-91CE-5CF97B807BF1}"/>
              </a:ext>
            </a:extLst>
          </p:cNvPr>
          <p:cNvGraphicFramePr>
            <a:graphicFrameLocks noGrp="1"/>
          </p:cNvGraphicFramePr>
          <p:nvPr>
            <p:extLst>
              <p:ext uri="{D42A27DB-BD31-4B8C-83A1-F6EECF244321}">
                <p14:modId xmlns:p14="http://schemas.microsoft.com/office/powerpoint/2010/main" val="126618309"/>
              </p:ext>
            </p:extLst>
          </p:nvPr>
        </p:nvGraphicFramePr>
        <p:xfrm>
          <a:off x="251520" y="627534"/>
          <a:ext cx="8424936" cy="4320475"/>
        </p:xfrm>
        <a:graphic>
          <a:graphicData uri="http://schemas.openxmlformats.org/drawingml/2006/table">
            <a:tbl>
              <a:tblPr firstRow="1" bandRow="1">
                <a:tableStyleId>{5C22544A-7EE6-4342-B048-85BDC9FD1C3A}</a:tableStyleId>
              </a:tblPr>
              <a:tblGrid>
                <a:gridCol w="1299853">
                  <a:extLst>
                    <a:ext uri="{9D8B030D-6E8A-4147-A177-3AD203B41FA5}">
                      <a16:colId xmlns:a16="http://schemas.microsoft.com/office/drawing/2014/main" val="2166685122"/>
                    </a:ext>
                  </a:extLst>
                </a:gridCol>
                <a:gridCol w="1831508">
                  <a:extLst>
                    <a:ext uri="{9D8B030D-6E8A-4147-A177-3AD203B41FA5}">
                      <a16:colId xmlns:a16="http://schemas.microsoft.com/office/drawing/2014/main" val="2042408925"/>
                    </a:ext>
                  </a:extLst>
                </a:gridCol>
                <a:gridCol w="1923601">
                  <a:extLst>
                    <a:ext uri="{9D8B030D-6E8A-4147-A177-3AD203B41FA5}">
                      <a16:colId xmlns:a16="http://schemas.microsoft.com/office/drawing/2014/main" val="2382284113"/>
                    </a:ext>
                  </a:extLst>
                </a:gridCol>
                <a:gridCol w="1684987">
                  <a:extLst>
                    <a:ext uri="{9D8B030D-6E8A-4147-A177-3AD203B41FA5}">
                      <a16:colId xmlns:a16="http://schemas.microsoft.com/office/drawing/2014/main" val="3277187748"/>
                    </a:ext>
                  </a:extLst>
                </a:gridCol>
                <a:gridCol w="1684987">
                  <a:extLst>
                    <a:ext uri="{9D8B030D-6E8A-4147-A177-3AD203B41FA5}">
                      <a16:colId xmlns:a16="http://schemas.microsoft.com/office/drawing/2014/main" val="1447616580"/>
                    </a:ext>
                  </a:extLst>
                </a:gridCol>
              </a:tblGrid>
              <a:tr h="394737">
                <a:tc>
                  <a:txBody>
                    <a:bodyPr/>
                    <a:lstStyle/>
                    <a:p>
                      <a:r>
                        <a:rPr lang="cs-CZ" sz="1000" dirty="0" err="1"/>
                        <a:t>Vrsty</a:t>
                      </a:r>
                      <a:r>
                        <a:rPr lang="cs-CZ" sz="1000" dirty="0"/>
                        <a:t> a dimenze</a:t>
                      </a:r>
                    </a:p>
                  </a:txBody>
                  <a:tcPr/>
                </a:tc>
                <a:tc>
                  <a:txBody>
                    <a:bodyPr/>
                    <a:lstStyle/>
                    <a:p>
                      <a:r>
                        <a:rPr lang="cs-CZ" sz="1000" dirty="0"/>
                        <a:t>Místní komunita</a:t>
                      </a:r>
                    </a:p>
                  </a:txBody>
                  <a:tcPr/>
                </a:tc>
                <a:tc>
                  <a:txBody>
                    <a:bodyPr/>
                    <a:lstStyle/>
                    <a:p>
                      <a:r>
                        <a:rPr lang="cs-CZ" sz="1000" dirty="0"/>
                        <a:t>Národní prostředí</a:t>
                      </a:r>
                    </a:p>
                  </a:txBody>
                  <a:tcPr/>
                </a:tc>
                <a:tc>
                  <a:txBody>
                    <a:bodyPr/>
                    <a:lstStyle/>
                    <a:p>
                      <a:r>
                        <a:rPr lang="cs-CZ" sz="1000" dirty="0"/>
                        <a:t>Region světa</a:t>
                      </a:r>
                    </a:p>
                  </a:txBody>
                  <a:tcPr/>
                </a:tc>
                <a:tc>
                  <a:txBody>
                    <a:bodyPr/>
                    <a:lstStyle/>
                    <a:p>
                      <a:r>
                        <a:rPr lang="cs-CZ" sz="1000" dirty="0"/>
                        <a:t>Celý svět</a:t>
                      </a:r>
                    </a:p>
                  </a:txBody>
                  <a:tcPr/>
                </a:tc>
                <a:extLst>
                  <a:ext uri="{0D108BD9-81ED-4DB2-BD59-A6C34878D82A}">
                    <a16:rowId xmlns:a16="http://schemas.microsoft.com/office/drawing/2014/main" val="3225497138"/>
                  </a:ext>
                </a:extLst>
              </a:tr>
              <a:tr h="583994">
                <a:tc>
                  <a:txBody>
                    <a:bodyPr/>
                    <a:lstStyle/>
                    <a:p>
                      <a:r>
                        <a:rPr lang="cs-CZ" sz="1000" dirty="0"/>
                        <a:t>Soci-kulturní </a:t>
                      </a:r>
                    </a:p>
                  </a:txBody>
                  <a:tcPr/>
                </a:tc>
                <a:tc>
                  <a:txBody>
                    <a:bodyPr/>
                    <a:lstStyle/>
                    <a:p>
                      <a:r>
                        <a:rPr lang="cs-CZ" sz="1000" dirty="0"/>
                        <a:t>Rodiny, místní zákazníci, školy, města a venkov</a:t>
                      </a:r>
                    </a:p>
                  </a:txBody>
                  <a:tcPr/>
                </a:tc>
                <a:tc>
                  <a:txBody>
                    <a:bodyPr/>
                    <a:lstStyle/>
                    <a:p>
                      <a:r>
                        <a:rPr lang="cs-CZ" sz="1000" dirty="0"/>
                        <a:t>Národní kultura, jazyk, vnímání sdílené historie</a:t>
                      </a:r>
                    </a:p>
                  </a:txBody>
                  <a:tcPr/>
                </a:tc>
                <a:tc>
                  <a:txBody>
                    <a:bodyPr/>
                    <a:lstStyle/>
                    <a:p>
                      <a:r>
                        <a:rPr lang="cs-CZ" sz="1000" dirty="0"/>
                        <a:t>Kulturní příbuznost v celém regionu, pohyb obyvatel mezi zeměmi </a:t>
                      </a:r>
                    </a:p>
                  </a:txBody>
                  <a:tcPr/>
                </a:tc>
                <a:tc>
                  <a:txBody>
                    <a:bodyPr/>
                    <a:lstStyle/>
                    <a:p>
                      <a:r>
                        <a:rPr lang="cs-CZ" sz="1000" dirty="0"/>
                        <a:t>Lidská práva, světová náboženství</a:t>
                      </a:r>
                    </a:p>
                  </a:txBody>
                  <a:tcPr/>
                </a:tc>
                <a:extLst>
                  <a:ext uri="{0D108BD9-81ED-4DB2-BD59-A6C34878D82A}">
                    <a16:rowId xmlns:a16="http://schemas.microsoft.com/office/drawing/2014/main" val="3442906448"/>
                  </a:ext>
                </a:extLst>
              </a:tr>
              <a:tr h="583994">
                <a:tc>
                  <a:txBody>
                    <a:bodyPr/>
                    <a:lstStyle/>
                    <a:p>
                      <a:r>
                        <a:rPr lang="cs-CZ" sz="1000" dirty="0"/>
                        <a:t>Ekonomická</a:t>
                      </a:r>
                    </a:p>
                  </a:txBody>
                  <a:tcPr/>
                </a:tc>
                <a:tc>
                  <a:txBody>
                    <a:bodyPr/>
                    <a:lstStyle/>
                    <a:p>
                      <a:r>
                        <a:rPr lang="cs-CZ" sz="1000" dirty="0"/>
                        <a:t>Lokální  podnikání, převládající odvětví</a:t>
                      </a:r>
                    </a:p>
                  </a:txBody>
                  <a:tcPr/>
                </a:tc>
                <a:tc>
                  <a:txBody>
                    <a:bodyPr/>
                    <a:lstStyle/>
                    <a:p>
                      <a:r>
                        <a:rPr lang="cs-CZ" sz="1000" dirty="0"/>
                        <a:t>Národní odvětví, odvětvová struktura, národní příjem a ekonomický růst</a:t>
                      </a:r>
                    </a:p>
                  </a:txBody>
                  <a:tcPr/>
                </a:tc>
                <a:tc>
                  <a:txBody>
                    <a:bodyPr/>
                    <a:lstStyle/>
                    <a:p>
                      <a:r>
                        <a:rPr lang="cs-CZ" sz="1000" dirty="0"/>
                        <a:t>Stupeň ekonomické integrace, regionální obchodní vztahy</a:t>
                      </a:r>
                    </a:p>
                  </a:txBody>
                  <a:tcPr/>
                </a:tc>
                <a:tc>
                  <a:txBody>
                    <a:bodyPr/>
                    <a:lstStyle/>
                    <a:p>
                      <a:r>
                        <a:rPr lang="cs-CZ" sz="1000" dirty="0"/>
                        <a:t>Globální ekonomická integrace, globální podniky a odvětví (WTO)</a:t>
                      </a:r>
                    </a:p>
                  </a:txBody>
                  <a:tcPr/>
                </a:tc>
                <a:extLst>
                  <a:ext uri="{0D108BD9-81ED-4DB2-BD59-A6C34878D82A}">
                    <a16:rowId xmlns:a16="http://schemas.microsoft.com/office/drawing/2014/main" val="3483415710"/>
                  </a:ext>
                </a:extLst>
              </a:tr>
              <a:tr h="421774">
                <a:tc>
                  <a:txBody>
                    <a:bodyPr/>
                    <a:lstStyle/>
                    <a:p>
                      <a:r>
                        <a:rPr lang="cs-CZ" sz="1000" dirty="0"/>
                        <a:t>Politická </a:t>
                      </a:r>
                    </a:p>
                  </a:txBody>
                  <a:tcPr/>
                </a:tc>
                <a:tc>
                  <a:txBody>
                    <a:bodyPr/>
                    <a:lstStyle/>
                    <a:p>
                      <a:r>
                        <a:rPr lang="cs-CZ" sz="1000" dirty="0"/>
                        <a:t>Lokální  vláda a politika</a:t>
                      </a:r>
                    </a:p>
                  </a:txBody>
                  <a:tcPr/>
                </a:tc>
                <a:tc>
                  <a:txBody>
                    <a:bodyPr/>
                    <a:lstStyle/>
                    <a:p>
                      <a:r>
                        <a:rPr lang="cs-CZ" sz="1000" dirty="0"/>
                        <a:t>Politický systém: stupeň občasné a politické svobody</a:t>
                      </a:r>
                    </a:p>
                  </a:txBody>
                  <a:tcPr/>
                </a:tc>
                <a:tc>
                  <a:txBody>
                    <a:bodyPr/>
                    <a:lstStyle/>
                    <a:p>
                      <a:r>
                        <a:rPr lang="cs-CZ" sz="1000" dirty="0"/>
                        <a:t>Stupeň politické spolupráce, sdílení institucí (EU)</a:t>
                      </a:r>
                    </a:p>
                  </a:txBody>
                  <a:tcPr/>
                </a:tc>
                <a:tc>
                  <a:txBody>
                    <a:bodyPr/>
                    <a:lstStyle/>
                    <a:p>
                      <a:r>
                        <a:rPr lang="cs-CZ" sz="1000" dirty="0"/>
                        <a:t>Mezinárodní vládní spolupráce (UN)</a:t>
                      </a:r>
                    </a:p>
                  </a:txBody>
                  <a:tcPr/>
                </a:tc>
                <a:extLst>
                  <a:ext uri="{0D108BD9-81ED-4DB2-BD59-A6C34878D82A}">
                    <a16:rowId xmlns:a16="http://schemas.microsoft.com/office/drawing/2014/main" val="3684801773"/>
                  </a:ext>
                </a:extLst>
              </a:tr>
              <a:tr h="583994">
                <a:tc>
                  <a:txBody>
                    <a:bodyPr/>
                    <a:lstStyle/>
                    <a:p>
                      <a:r>
                        <a:rPr lang="cs-CZ" sz="1000" dirty="0"/>
                        <a:t>Právní </a:t>
                      </a:r>
                    </a:p>
                  </a:txBody>
                  <a:tcPr/>
                </a:tc>
                <a:tc>
                  <a:txBody>
                    <a:bodyPr/>
                    <a:lstStyle/>
                    <a:p>
                      <a:r>
                        <a:rPr lang="cs-CZ" sz="1000" dirty="0"/>
                        <a:t>Přenesené zákonodárství, plánování, zdraví a bezpečnost</a:t>
                      </a:r>
                    </a:p>
                  </a:txBody>
                  <a:tcPr/>
                </a:tc>
                <a:tc>
                  <a:txBody>
                    <a:bodyPr/>
                    <a:lstStyle/>
                    <a:p>
                      <a:r>
                        <a:rPr lang="cs-CZ" sz="1000" dirty="0"/>
                        <a:t>Právní stát, nezávislost justice a soudní systém, národní legislativa</a:t>
                      </a:r>
                    </a:p>
                  </a:txBody>
                  <a:tcPr/>
                </a:tc>
                <a:tc>
                  <a:txBody>
                    <a:bodyPr/>
                    <a:lstStyle/>
                    <a:p>
                      <a:r>
                        <a:rPr lang="cs-CZ" sz="1000" dirty="0"/>
                        <a:t>Harmonizace práva, vzájemné uznávání soudních rozhodnutí</a:t>
                      </a:r>
                    </a:p>
                  </a:txBody>
                  <a:tcPr/>
                </a:tc>
                <a:tc>
                  <a:txBody>
                    <a:bodyPr/>
                    <a:lstStyle/>
                    <a:p>
                      <a:r>
                        <a:rPr lang="cs-CZ" sz="1000" dirty="0"/>
                        <a:t>Mezinárodní právo a mezinárodní soudní dvůr </a:t>
                      </a:r>
                    </a:p>
                  </a:txBody>
                  <a:tcPr/>
                </a:tc>
                <a:extLst>
                  <a:ext uri="{0D108BD9-81ED-4DB2-BD59-A6C34878D82A}">
                    <a16:rowId xmlns:a16="http://schemas.microsoft.com/office/drawing/2014/main" val="3372603925"/>
                  </a:ext>
                </a:extLst>
              </a:tr>
              <a:tr h="583994">
                <a:tc>
                  <a:txBody>
                    <a:bodyPr/>
                    <a:lstStyle/>
                    <a:p>
                      <a:r>
                        <a:rPr lang="cs-CZ" sz="1000" dirty="0"/>
                        <a:t>Technologická</a:t>
                      </a:r>
                    </a:p>
                  </a:txBody>
                  <a:tcPr/>
                </a:tc>
                <a:tc>
                  <a:txBody>
                    <a:bodyPr/>
                    <a:lstStyle/>
                    <a:p>
                      <a:r>
                        <a:rPr lang="cs-CZ" sz="1000" dirty="0"/>
                        <a:t>Školy, výzkumná centra</a:t>
                      </a:r>
                    </a:p>
                  </a:txBody>
                  <a:tcPr/>
                </a:tc>
                <a:tc>
                  <a:txBody>
                    <a:bodyPr/>
                    <a:lstStyle/>
                    <a:p>
                      <a:r>
                        <a:rPr lang="cs-CZ" sz="1000" dirty="0"/>
                        <a:t>Národní školský systém, university, vládní podpora výzkumu a vývoje</a:t>
                      </a:r>
                    </a:p>
                  </a:txBody>
                  <a:tcPr/>
                </a:tc>
                <a:tc>
                  <a:txBody>
                    <a:bodyPr/>
                    <a:lstStyle/>
                    <a:p>
                      <a:r>
                        <a:rPr lang="cs-CZ" sz="1000" dirty="0"/>
                        <a:t>Přeshraniční výzkum, spolupráce mezi univerzitami (ERASMUS)</a:t>
                      </a:r>
                    </a:p>
                  </a:txBody>
                  <a:tcPr/>
                </a:tc>
                <a:tc>
                  <a:txBody>
                    <a:bodyPr/>
                    <a:lstStyle/>
                    <a:p>
                      <a:r>
                        <a:rPr lang="cs-CZ" sz="1000" dirty="0"/>
                        <a:t>Globální šíření průlomových technologií, globální sítě výzkumu a vývoje</a:t>
                      </a:r>
                    </a:p>
                  </a:txBody>
                  <a:tcPr/>
                </a:tc>
                <a:extLst>
                  <a:ext uri="{0D108BD9-81ED-4DB2-BD59-A6C34878D82A}">
                    <a16:rowId xmlns:a16="http://schemas.microsoft.com/office/drawing/2014/main" val="1895989661"/>
                  </a:ext>
                </a:extLst>
              </a:tr>
              <a:tr h="583994">
                <a:tc>
                  <a:txBody>
                    <a:bodyPr/>
                    <a:lstStyle/>
                    <a:p>
                      <a:r>
                        <a:rPr lang="cs-CZ" sz="1000" dirty="0"/>
                        <a:t>Finanční</a:t>
                      </a:r>
                    </a:p>
                  </a:txBody>
                  <a:tcPr/>
                </a:tc>
                <a:tc>
                  <a:txBody>
                    <a:bodyPr/>
                    <a:lstStyle/>
                    <a:p>
                      <a:r>
                        <a:rPr lang="cs-CZ" sz="1000" dirty="0"/>
                        <a:t>Penetrace bank a finanční služeb</a:t>
                      </a:r>
                    </a:p>
                  </a:txBody>
                  <a:tcPr/>
                </a:tc>
                <a:tc>
                  <a:txBody>
                    <a:bodyPr/>
                    <a:lstStyle/>
                    <a:p>
                      <a:r>
                        <a:rPr lang="cs-CZ" sz="1000" dirty="0"/>
                        <a:t>Národní finanční systém, regulatorní systém</a:t>
                      </a:r>
                    </a:p>
                  </a:txBody>
                  <a:tcPr/>
                </a:tc>
                <a:tc>
                  <a:txBody>
                    <a:bodyPr/>
                    <a:lstStyle/>
                    <a:p>
                      <a:r>
                        <a:rPr lang="cs-CZ" sz="1000" dirty="0"/>
                        <a:t>Přeshraniční finanční toky, regionální regulace (</a:t>
                      </a:r>
                      <a:r>
                        <a:rPr lang="cs-CZ" sz="1000" dirty="0" err="1"/>
                        <a:t>European</a:t>
                      </a:r>
                      <a:r>
                        <a:rPr lang="cs-CZ" sz="1000" dirty="0"/>
                        <a:t> </a:t>
                      </a:r>
                      <a:r>
                        <a:rPr lang="cs-CZ" sz="1000" dirty="0" err="1"/>
                        <a:t>Central</a:t>
                      </a:r>
                      <a:r>
                        <a:rPr lang="cs-CZ" sz="1000" dirty="0"/>
                        <a:t> Bank)</a:t>
                      </a:r>
                    </a:p>
                  </a:txBody>
                  <a:tcPr/>
                </a:tc>
                <a:tc>
                  <a:txBody>
                    <a:bodyPr/>
                    <a:lstStyle/>
                    <a:p>
                      <a:r>
                        <a:rPr lang="cs-CZ" sz="1000" dirty="0"/>
                        <a:t>Globální finanční toky, mezinárodní instituce (IMF, </a:t>
                      </a:r>
                      <a:r>
                        <a:rPr lang="cs-CZ" sz="1000" dirty="0" err="1"/>
                        <a:t>World</a:t>
                      </a:r>
                      <a:r>
                        <a:rPr lang="cs-CZ" sz="1000" dirty="0"/>
                        <a:t> Bank)</a:t>
                      </a:r>
                    </a:p>
                  </a:txBody>
                  <a:tcPr/>
                </a:tc>
                <a:extLst>
                  <a:ext uri="{0D108BD9-81ED-4DB2-BD59-A6C34878D82A}">
                    <a16:rowId xmlns:a16="http://schemas.microsoft.com/office/drawing/2014/main" val="4187158569"/>
                  </a:ext>
                </a:extLst>
              </a:tr>
              <a:tr h="583994">
                <a:tc>
                  <a:txBody>
                    <a:bodyPr/>
                    <a:lstStyle/>
                    <a:p>
                      <a:r>
                        <a:rPr lang="cs-CZ" sz="1000" dirty="0"/>
                        <a:t>Environmentální </a:t>
                      </a:r>
                    </a:p>
                  </a:txBody>
                  <a:tcPr/>
                </a:tc>
                <a:tc>
                  <a:txBody>
                    <a:bodyPr/>
                    <a:lstStyle/>
                    <a:p>
                      <a:r>
                        <a:rPr lang="cs-CZ" sz="1000" dirty="0"/>
                        <a:t>Ekosystém,  úroveň znečištění, kvalita ovzduší</a:t>
                      </a:r>
                    </a:p>
                  </a:txBody>
                  <a:tcPr/>
                </a:tc>
                <a:tc>
                  <a:txBody>
                    <a:bodyPr/>
                    <a:lstStyle/>
                    <a:p>
                      <a:r>
                        <a:rPr lang="cs-CZ" sz="1000" dirty="0"/>
                        <a:t>Oblast environmentální stresu, právní ochrana životního prostředí</a:t>
                      </a:r>
                    </a:p>
                  </a:txBody>
                  <a:tcPr/>
                </a:tc>
                <a:tc>
                  <a:txBody>
                    <a:bodyPr/>
                    <a:lstStyle/>
                    <a:p>
                      <a:r>
                        <a:rPr lang="cs-CZ" sz="1000" dirty="0"/>
                        <a:t>Regionální instituce, spolupráce nad regionálními zdroji</a:t>
                      </a:r>
                    </a:p>
                  </a:txBody>
                  <a:tcPr/>
                </a:tc>
                <a:tc>
                  <a:txBody>
                    <a:bodyPr/>
                    <a:lstStyle/>
                    <a:p>
                      <a:r>
                        <a:rPr lang="cs-CZ" sz="1000" dirty="0"/>
                        <a:t>Změny klimatu, mezinárodní spolupráce na redukci emisí</a:t>
                      </a:r>
                    </a:p>
                  </a:txBody>
                  <a:tcPr/>
                </a:tc>
                <a:extLst>
                  <a:ext uri="{0D108BD9-81ED-4DB2-BD59-A6C34878D82A}">
                    <a16:rowId xmlns:a16="http://schemas.microsoft.com/office/drawing/2014/main" val="1942615760"/>
                  </a:ext>
                </a:extLst>
              </a:tr>
            </a:tbl>
          </a:graphicData>
        </a:graphic>
      </p:graphicFrame>
    </p:spTree>
    <p:extLst>
      <p:ext uri="{BB962C8B-B14F-4D97-AF65-F5344CB8AC3E}">
        <p14:creationId xmlns:p14="http://schemas.microsoft.com/office/powerpoint/2010/main" val="27436952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708026"/>
            <a:ext cx="7416824" cy="3807940"/>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Podnikatelské subjekty dnes nemohou vnímat svět „podnikání“ jenom v kontextu národního státu, kde působí, ale v kontextu celosvětovém. A týká se to i podniků, které působí pouze na tuzemských trzích. </a:t>
            </a:r>
          </a:p>
          <a:p>
            <a:pPr algn="just"/>
            <a:r>
              <a:rPr lang="cs-CZ" sz="1800" dirty="0"/>
              <a:t>Pochopení vztahů a interakcí mezi podnikem a globálním podnikatelským prostředím je významným faktorem pro úspěch podniku a jeho konkurenceschopnost. </a:t>
            </a:r>
          </a:p>
          <a:p>
            <a:pPr algn="just"/>
            <a:r>
              <a:rPr lang="cs-CZ" sz="1800" dirty="0"/>
              <a:t>Globální podnikatelské prostředí lze vymezit jako prostředí různých suverénních států, které působí na podnikatelský subjekt, ovlivňuje jeho aktivity a rozhodování.</a:t>
            </a:r>
          </a:p>
          <a:p>
            <a:pPr algn="just"/>
            <a:r>
              <a:rPr lang="cs-CZ" sz="1800" dirty="0"/>
              <a:t>Globální podnikatelské prostředí je definováno jako prostředí, ve kterém více suverénních států mimo domácí prostředí organizace ovlivňuje způsoby, jakými organizace přijímá rozhodnutí a využívá své zdroje.</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Globální podnikatelské prostředí</a:t>
            </a:r>
          </a:p>
        </p:txBody>
      </p:sp>
    </p:spTree>
    <p:extLst>
      <p:ext uri="{BB962C8B-B14F-4D97-AF65-F5344CB8AC3E}">
        <p14:creationId xmlns:p14="http://schemas.microsoft.com/office/powerpoint/2010/main" val="3348923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19057"/>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Teritoriem realizace mezinárodních podnikatelských aktivit je světové hospodářské prostředí (světová ekonomika), které je tvořeno faktory a silami významným způsobem ovlivňujícími činnost podnikatelských subjektů. </a:t>
            </a:r>
          </a:p>
          <a:p>
            <a:pPr algn="just"/>
            <a:r>
              <a:rPr lang="cs-CZ" sz="1800" dirty="0"/>
              <a:t>Světová ekonomika, která je chápána jako </a:t>
            </a:r>
            <a:r>
              <a:rPr lang="cs-CZ" sz="1800" dirty="0" err="1"/>
              <a:t>ekonomickopolitická</a:t>
            </a:r>
            <a:r>
              <a:rPr lang="cs-CZ" sz="1800" dirty="0"/>
              <a:t> polycentrická soustava složená z různých relativně výrobně uzavřených a ekonomicky samostatných státních celků, se zformovala v poslední třetině 19. století jako světová kapitalistická (tržní) ekonomika založená na nerovných vztazích mezi vysoce rozvinutými centry a zaostávající koloniální periférií.</a:t>
            </a:r>
          </a:p>
          <a:p>
            <a:pPr algn="just"/>
            <a:r>
              <a:rPr lang="cs-CZ" sz="1800" dirty="0"/>
              <a:t>Mezi nejvýznamnější externí faktory působící z úrovně světové ekonomiky a ovlivňující rozvoj mezinárodních podnikatelských aktivit můžeme zařadit proces liberalizace a globalizace světové ekonomiky.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Prostředí mezinárodního managementu</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a:t>Prostředí světové ekonomiky</a:t>
            </a:r>
          </a:p>
        </p:txBody>
      </p:sp>
    </p:spTree>
    <p:extLst>
      <p:ext uri="{BB962C8B-B14F-4D97-AF65-F5344CB8AC3E}">
        <p14:creationId xmlns:p14="http://schemas.microsoft.com/office/powerpoint/2010/main" val="721625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19057"/>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900" b="1" dirty="0"/>
              <a:t>Subjekty světové ekonomiky </a:t>
            </a:r>
            <a:r>
              <a:rPr lang="cs-CZ" sz="1900" dirty="0"/>
              <a:t>jsou obecně nazývány jako ekonomické celky. Základním subsystémem světové ekonomiky je státní ekonomický celek (</a:t>
            </a:r>
            <a:r>
              <a:rPr lang="cs-CZ" sz="1900" i="1" dirty="0"/>
              <a:t>národní ekonomika</a:t>
            </a:r>
            <a:r>
              <a:rPr lang="cs-CZ" sz="1900" dirty="0"/>
              <a:t>). K dalším subjektům světové ekonomiky patří </a:t>
            </a:r>
            <a:r>
              <a:rPr lang="cs-CZ" sz="1900" i="1" dirty="0"/>
              <a:t>mezinárodní integrační seskupení </a:t>
            </a:r>
            <a:r>
              <a:rPr lang="cs-CZ" sz="1900" dirty="0"/>
              <a:t>(institucionalizované integrační celky), </a:t>
            </a:r>
            <a:r>
              <a:rPr lang="cs-CZ" sz="1900" i="1" dirty="0"/>
              <a:t>nadnárodní celky </a:t>
            </a:r>
            <a:r>
              <a:rPr lang="cs-CZ" sz="1900" dirty="0"/>
              <a:t>(neinstitucionalizované integrační celky) a </a:t>
            </a:r>
            <a:r>
              <a:rPr lang="cs-CZ" sz="1900" i="1" dirty="0"/>
              <a:t>podnikatelské subjekty </a:t>
            </a:r>
            <a:r>
              <a:rPr lang="cs-CZ" sz="1900" dirty="0"/>
              <a:t>působící uvnitř národní ekonomiky. </a:t>
            </a:r>
          </a:p>
          <a:p>
            <a:pPr algn="just"/>
            <a:r>
              <a:rPr lang="cs-CZ" sz="1900" dirty="0"/>
              <a:t>Subjekty tak rozdělujeme na subjekty makroekonomického typu a mikroekonomického typu. K subjektům </a:t>
            </a:r>
            <a:r>
              <a:rPr lang="cs-CZ" sz="1900" b="1" i="1" dirty="0"/>
              <a:t>makroekonomického typu </a:t>
            </a:r>
            <a:r>
              <a:rPr lang="cs-CZ" sz="1900" dirty="0"/>
              <a:t>zařazujeme národní ekonomiky a mezinárodní integrační seskupení.</a:t>
            </a:r>
          </a:p>
          <a:p>
            <a:pPr algn="just"/>
            <a:r>
              <a:rPr lang="cs-CZ" sz="1900" dirty="0"/>
              <a:t>Podnikatelské subjekty tuzemské (rezidenti) i zahraniční (nerezidenti), které realizují mezinárodní podnikatelské aktivity, patří k subjektům světové ekonomiky tzv. </a:t>
            </a:r>
            <a:r>
              <a:rPr lang="cs-CZ" sz="1900" b="1" i="1" dirty="0"/>
              <a:t>mikroekonomického typu</a:t>
            </a:r>
            <a:r>
              <a:rPr lang="cs-CZ" sz="1900" dirty="0"/>
              <a:t>.</a:t>
            </a:r>
          </a:p>
          <a:p>
            <a:pPr algn="just"/>
            <a:endParaRPr lang="cs-CZ" sz="19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Prostředí mezinárodního managementu</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a:t>Prostředí světové ekonomiky</a:t>
            </a:r>
          </a:p>
        </p:txBody>
      </p:sp>
    </p:spTree>
    <p:extLst>
      <p:ext uri="{BB962C8B-B14F-4D97-AF65-F5344CB8AC3E}">
        <p14:creationId xmlns:p14="http://schemas.microsoft.com/office/powerpoint/2010/main" val="3780057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6359" y="627534"/>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Mezi nejvýznamnější externí faktory působící z úrovně světové ekonomiky a ovlivňující rozvoj mezinárodních podnikatelských aktivit můžeme zařadit proces liberalizace a globalizace světové ekonomiky. </a:t>
            </a:r>
          </a:p>
          <a:p>
            <a:pPr algn="just"/>
            <a:r>
              <a:rPr lang="cs-CZ" sz="1600" dirty="0"/>
              <a:t>Globalizace je nejčastěji vnímána jako soubor ekonomických procesů vyvolávající celou řadu společenských důsledků, a to nejvíce v oblasti kultury, ekonomiky a životního prostředí země. </a:t>
            </a:r>
          </a:p>
          <a:p>
            <a:pPr algn="just"/>
            <a:r>
              <a:rPr lang="cs-CZ" sz="1600" dirty="0"/>
              <a:t>Mezinárodní měnový fond (IMF, 1997) globalizaci definuje jako rostoucí ekonomickou vzájemnou závislost zemí ve světovém měřítku v důsledku rostoucího objemu a druhu přeshraničních transakcí zboží a služeb a toku mezinárodního kapitálu, jakož i rychlejšího a rozsáhlejšího šíření technologií.</a:t>
            </a:r>
          </a:p>
          <a:p>
            <a:pPr algn="just"/>
            <a:r>
              <a:rPr lang="cs-CZ" sz="1600" dirty="0"/>
              <a:t>Globalizace světové ekonomiky je pokračováním vývoje internacionalizace světového hospodářství. Globalizace je potom chápána jako pokročilejší a komplexnější forma internacionalizace, která zahrnuje i funkcionální integraci mezinárodně rozptýlených aktivit. V rámci globalizace vzniká nový ekonomický řád a nová dělba práce, nový politický řád s novou strukturou i režimem světového politického systému, kosmopolitní kultura. </a:t>
            </a:r>
          </a:p>
          <a:p>
            <a:pPr algn="just"/>
            <a:endParaRPr lang="cs-CZ" sz="1600" dirty="0"/>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Prostředí mezinárodního managementu</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840760" cy="507703"/>
          </a:xfrm>
        </p:spPr>
        <p:txBody>
          <a:bodyPr/>
          <a:lstStyle/>
          <a:p>
            <a:r>
              <a:rPr lang="cs-CZ" dirty="0"/>
              <a:t>Prostředí světové ekonomiky</a:t>
            </a:r>
          </a:p>
        </p:txBody>
      </p:sp>
    </p:spTree>
    <p:extLst>
      <p:ext uri="{BB962C8B-B14F-4D97-AF65-F5344CB8AC3E}">
        <p14:creationId xmlns:p14="http://schemas.microsoft.com/office/powerpoint/2010/main" val="481149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Prostředí národního státu, z pohledu podnikatele, představuje viditelné a neviditelné instituce, které ovlivňují normativní a kognitivní dimenze podnikání. </a:t>
            </a:r>
          </a:p>
          <a:p>
            <a:pPr algn="just"/>
            <a:r>
              <a:rPr lang="cs-CZ" sz="2000" b="1" i="1" dirty="0"/>
              <a:t>Viditelnými institucemi </a:t>
            </a:r>
            <a:r>
              <a:rPr lang="cs-CZ" sz="2000" dirty="0"/>
              <a:t>jsou formální instituce a organizace poskytující podporu a pomoc podnikatelským subjektům. </a:t>
            </a:r>
          </a:p>
          <a:p>
            <a:pPr algn="just"/>
            <a:r>
              <a:rPr lang="cs-CZ" sz="2000" dirty="0"/>
              <a:t>K </a:t>
            </a:r>
            <a:r>
              <a:rPr lang="cs-CZ" sz="2000" b="1" i="1" dirty="0"/>
              <a:t>neviditelným institucím </a:t>
            </a:r>
            <a:r>
              <a:rPr lang="cs-CZ" sz="2000" dirty="0"/>
              <a:t>patří kulturní hodnoty, vzdělávací systémy, regulace a procedury, ekonomický systém a vládní politika. </a:t>
            </a:r>
          </a:p>
          <a:p>
            <a:pPr algn="just"/>
            <a:r>
              <a:rPr lang="cs-CZ" sz="2000" dirty="0"/>
              <a:t>Nastavení podmínek národního státu vychází převážně z ekonomického, politického a legislativního prostředí daného státu.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Prostředí mezinárodního managementu</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688632" cy="507703"/>
          </a:xfrm>
        </p:spPr>
        <p:txBody>
          <a:bodyPr/>
          <a:lstStyle/>
          <a:p>
            <a:r>
              <a:rPr lang="cs-CZ" dirty="0"/>
              <a:t>Prostředí národního státu</a:t>
            </a:r>
          </a:p>
        </p:txBody>
      </p:sp>
    </p:spTree>
    <p:extLst>
      <p:ext uri="{BB962C8B-B14F-4D97-AF65-F5344CB8AC3E}">
        <p14:creationId xmlns:p14="http://schemas.microsoft.com/office/powerpoint/2010/main" val="2987805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Jednotlivé ekonomické celky jsou považovány za samostatné systémy a jako takové si samy stanovují podmínky pro působení tuzemských a zahraničních podnikatelských subjektů. Všechny státy mají snahu zasahovat do podnikatelských aktivit přesahujících hranice státu v různých stupních. </a:t>
            </a:r>
          </a:p>
          <a:p>
            <a:pPr algn="just"/>
            <a:r>
              <a:rPr lang="cs-CZ" sz="1800" dirty="0"/>
              <a:t>Intervence mají většinou charakter politických rozhodnutí s cílem získání co nejlepších možností pro národ a jeho obyvatele. </a:t>
            </a:r>
          </a:p>
          <a:p>
            <a:pPr algn="just"/>
            <a:r>
              <a:rPr lang="cs-CZ" sz="1800" dirty="0"/>
              <a:t>Důvody intervencí vlád můžeme rozdělit na důvody ekonomické a důvody neekonomické. Mezi </a:t>
            </a:r>
            <a:r>
              <a:rPr lang="cs-CZ" sz="1800" b="1" i="1" dirty="0"/>
              <a:t>ekonomické důvody </a:t>
            </a:r>
            <a:r>
              <a:rPr lang="cs-CZ" sz="1800" dirty="0"/>
              <a:t>patří například prevence nezaměstnanosti, ochrana vznikajících odvětví, podpora industrializace nebo zlepšování ekonomických vztahů s jinými zeměmi. Mezi nejčastější </a:t>
            </a:r>
            <a:r>
              <a:rPr lang="cs-CZ" sz="1800" b="1" i="1" dirty="0"/>
              <a:t>neekonomické důvody </a:t>
            </a:r>
            <a:r>
              <a:rPr lang="cs-CZ" sz="1800" dirty="0"/>
              <a:t>bývá zařazováno zachování nezbytného průmyslu (odvětví), zachování nebo rozšíření sfér vlivu nebo ochrana aktivit pomáhající zachovávat národní identitu.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Prostředí mezinárodního managementu</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a:t>Prostředí národního státu </a:t>
            </a:r>
          </a:p>
        </p:txBody>
      </p:sp>
    </p:spTree>
    <p:extLst>
      <p:ext uri="{BB962C8B-B14F-4D97-AF65-F5344CB8AC3E}">
        <p14:creationId xmlns:p14="http://schemas.microsoft.com/office/powerpoint/2010/main" val="3080824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Externí podnikatelské prostředí</a:t>
            </a: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a:solidFill>
                  <a:schemeClr val="bg1"/>
                </a:solidFill>
                <a:latin typeface="Times New Roman" panose="02020603050405020304" pitchFamily="18" charset="0"/>
                <a:cs typeface="Times New Roman" panose="02020603050405020304" pitchFamily="18" charset="0"/>
              </a:rPr>
              <a:t>Makroprostředí</a:t>
            </a:r>
          </a:p>
          <a:p>
            <a:pPr marL="0" indent="0" algn="r">
              <a:buNone/>
            </a:pPr>
            <a:r>
              <a:rPr lang="cs-CZ" sz="1400" dirty="0">
                <a:solidFill>
                  <a:schemeClr val="bg1"/>
                </a:solidFill>
                <a:latin typeface="Times New Roman" panose="02020603050405020304" pitchFamily="18" charset="0"/>
                <a:cs typeface="Times New Roman" panose="02020603050405020304" pitchFamily="18" charset="0"/>
              </a:rPr>
              <a:t>Tržní prostředí</a:t>
            </a: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dirty="0">
                <a:solidFill>
                  <a:srgbClr val="307871"/>
                </a:solidFill>
                <a:latin typeface="Times New Roman" panose="02020603050405020304" pitchFamily="18" charset="0"/>
                <a:cs typeface="Times New Roman" panose="02020603050405020304" pitchFamily="18" charset="0"/>
              </a:rPr>
              <a:t>PODNIKATELSKÉ PROSTŘEDÍ</a:t>
            </a:r>
          </a:p>
        </p:txBody>
      </p:sp>
    </p:spTree>
    <p:extLst>
      <p:ext uri="{BB962C8B-B14F-4D97-AF65-F5344CB8AC3E}">
        <p14:creationId xmlns:p14="http://schemas.microsoft.com/office/powerpoint/2010/main" val="19247740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Externí podnikatelské prostředí</a:t>
            </a:r>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1560" y="1090116"/>
            <a:ext cx="6763712" cy="3175645"/>
          </a:xfrm>
          <a:prstGeom prst="rect">
            <a:avLst/>
          </a:prstGeom>
        </p:spPr>
      </p:pic>
    </p:spTree>
    <p:extLst>
      <p:ext uri="{BB962C8B-B14F-4D97-AF65-F5344CB8AC3E}">
        <p14:creationId xmlns:p14="http://schemas.microsoft.com/office/powerpoint/2010/main" val="6507826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Vzdálenější podnikatelské prostředí je nejširším prostředím, které působí na podnikatelský subjekt. </a:t>
            </a:r>
          </a:p>
          <a:p>
            <a:pPr algn="just"/>
            <a:r>
              <a:rPr lang="cs-CZ" sz="2000" dirty="0"/>
              <a:t>Toto prostředí se nejčastěji označuje jako tzv. makroprostředí.</a:t>
            </a:r>
          </a:p>
          <a:p>
            <a:pPr algn="just"/>
            <a:r>
              <a:rPr lang="cs-CZ" sz="2000" dirty="0"/>
              <a:t>Makroprostředí je vytvořeno společenským a historickým vývojem konkrétní společnosti v konkrétní lokalitě, proto se také označuje jako „kontextuální úroveň“. Což znamená, že podnik funguje a existuje v určitém širším kontextu, širších souvislostech.</a:t>
            </a:r>
          </a:p>
          <a:p>
            <a:pPr algn="just"/>
            <a:r>
              <a:rPr lang="cs-CZ" sz="2000" dirty="0"/>
              <a:t>Samotný podnikatelský subjekt nemůže ovlivnit makroprostředí a jeho části. Podnik faktory z makroprostředí pouze reflektuje, může je využívat a negativním faktorům se případně bránit.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Makroprostředí</a:t>
            </a:r>
          </a:p>
        </p:txBody>
      </p:sp>
    </p:spTree>
    <p:extLst>
      <p:ext uri="{BB962C8B-B14F-4D97-AF65-F5344CB8AC3E}">
        <p14:creationId xmlns:p14="http://schemas.microsoft.com/office/powerpoint/2010/main" val="36982241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915566"/>
            <a:ext cx="8280920" cy="1440160"/>
          </a:xfrm>
          <a:prstGeom prst="rect">
            <a:avLst/>
          </a:prstGeom>
        </p:spPr>
        <p:txBody>
          <a:bodyPr>
            <a:noAutofit/>
          </a:bodyPr>
          <a:lstStyle/>
          <a:p>
            <a:r>
              <a:rPr lang="cs-CZ" sz="1600" dirty="0">
                <a:solidFill>
                  <a:srgbClr val="307871"/>
                </a:solidFill>
                <a:latin typeface="Times New Roman" panose="02020603050405020304" pitchFamily="18" charset="0"/>
                <a:cs typeface="Times New Roman" panose="02020603050405020304" pitchFamily="18" charset="0"/>
              </a:rPr>
              <a:t>Podstata a vymezení podnikatelského prostředí</a:t>
            </a:r>
          </a:p>
          <a:p>
            <a:r>
              <a:rPr lang="cs-CZ" sz="1600" dirty="0">
                <a:solidFill>
                  <a:srgbClr val="307871"/>
                </a:solidFill>
                <a:latin typeface="Times New Roman" panose="02020603050405020304" pitchFamily="18" charset="0"/>
                <a:cs typeface="Times New Roman" panose="02020603050405020304" pitchFamily="18" charset="0"/>
              </a:rPr>
              <a:t>Typologie podnikatelského prostředí</a:t>
            </a:r>
          </a:p>
          <a:p>
            <a:r>
              <a:rPr lang="cs-CZ" sz="1600" dirty="0">
                <a:solidFill>
                  <a:srgbClr val="307871"/>
                </a:solidFill>
                <a:latin typeface="Times New Roman" panose="02020603050405020304" pitchFamily="18" charset="0"/>
                <a:cs typeface="Times New Roman" panose="02020603050405020304" pitchFamily="18" charset="0"/>
              </a:rPr>
              <a:t>Struktura podnikatelského prostředí</a:t>
            </a:r>
          </a:p>
          <a:p>
            <a:r>
              <a:rPr lang="cs-CZ" sz="1600" dirty="0">
                <a:solidFill>
                  <a:srgbClr val="307871"/>
                </a:solidFill>
                <a:latin typeface="Times New Roman" panose="02020603050405020304" pitchFamily="18" charset="0"/>
                <a:cs typeface="Times New Roman" panose="02020603050405020304" pitchFamily="18" charset="0"/>
              </a:rPr>
              <a:t>Význam podnikatelského prostředí</a:t>
            </a:r>
          </a:p>
          <a:p>
            <a:endParaRPr lang="cs-CZ" sz="16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dirty="0"/>
              <a:t>Osnova tématu</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99754379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b="1" dirty="0"/>
              <a:t>Demografické prostředí</a:t>
            </a:r>
            <a:r>
              <a:rPr lang="cs-CZ" sz="2000" dirty="0"/>
              <a:t> je tvořeno lidmi, kteří žijí v určitém teritoriu. Pro řízení podnikatelských aktivit jsou důležité informace týkající se velikosti a tempa růstu populace v regionech a zemích, o věkovou a národnostní strukturu obyvatel, jeho postoje a chování a očekávané rozvojové trendy.</a:t>
            </a:r>
          </a:p>
          <a:p>
            <a:pPr algn="just"/>
            <a:r>
              <a:rPr lang="cs-CZ" sz="2000" b="1" dirty="0"/>
              <a:t>Ekonomické prostředí</a:t>
            </a:r>
            <a:r>
              <a:rPr lang="cs-CZ" sz="2000" dirty="0"/>
              <a:t> se zaměřuje hlavně na disponibilní kupní sílu obyvatel, na ceny, úspory, dluhy a dostupnost peněžních prostředků (úvěrů). Vliv ekonomického prostředí může být přímý a jasně identifikovatelný na prostředí, podniky nebo konkurenty. Ale vliv můžeme sledovat také v nepřímé souvislosti například vliv na podnikové aktivity a konečný hospodářský výsledek podniku.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Prvky makroprostředí</a:t>
            </a:r>
          </a:p>
        </p:txBody>
      </p:sp>
    </p:spTree>
    <p:extLst>
      <p:ext uri="{BB962C8B-B14F-4D97-AF65-F5344CB8AC3E}">
        <p14:creationId xmlns:p14="http://schemas.microsoft.com/office/powerpoint/2010/main" val="40104735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b="1" dirty="0"/>
              <a:t>Politické prostředí</a:t>
            </a:r>
            <a:r>
              <a:rPr lang="cs-CZ" sz="2000" dirty="0"/>
              <a:t> a jeho vliv vychází z politických rozhodnutí nebo politických událostí v zemi. Politické prostředí každého státu je ovlivněno typem politického systému. </a:t>
            </a:r>
          </a:p>
          <a:p>
            <a:pPr algn="just"/>
            <a:r>
              <a:rPr lang="cs-CZ" sz="2000" dirty="0"/>
              <a:t>Můžeme rozeznat čtyři odlišné typy politických systémů: liberálně demokratický, autoritářský a absolutistický, komunistický, teokratický. </a:t>
            </a:r>
          </a:p>
          <a:p>
            <a:pPr algn="just"/>
            <a:r>
              <a:rPr lang="cs-CZ" sz="2000" dirty="0"/>
              <a:t>Podle rozdělení moci na určitých úrovních můžeme dále politické režimy rozdělit na jednotné (unitářské) a federální. Stát působí, v rámci politického prostředí, prostřednictvím vytvořených institucí zákonodárných (parlament), výkonných (vláda) a soudních. S politickým systémem dané země je silně spojeno ekonomické a legislativní prostředí.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Prvky makroprostředí</a:t>
            </a:r>
          </a:p>
        </p:txBody>
      </p:sp>
    </p:spTree>
    <p:extLst>
      <p:ext uri="{BB962C8B-B14F-4D97-AF65-F5344CB8AC3E}">
        <p14:creationId xmlns:p14="http://schemas.microsoft.com/office/powerpoint/2010/main" val="98774458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900" b="1" dirty="0"/>
              <a:t>Legislativní prostředí</a:t>
            </a:r>
            <a:r>
              <a:rPr lang="cs-CZ" sz="1900" dirty="0"/>
              <a:t> vytváří legislativní rámec pro aktivity podnikatelských subjektů prostřednictvím právních norem regulujících podnikatelské postupy, práva a povinnosti při realizaci těchto aktivit. </a:t>
            </a:r>
          </a:p>
          <a:p>
            <a:pPr algn="just"/>
            <a:r>
              <a:rPr lang="cs-CZ" sz="1900" dirty="0"/>
              <a:t>Toto prostředí sleduje zákony, vládní organizace a nátlakové skupiny ovlivňující a omezující jednotlivce a podnikatelské subjekty. Ve světě existují čtyři hlavní legislativní systémy: zvykové právo, občanské právo, náboženské právo. Legislativní systém v konkrétní zemi je výsledkem historického, společenského, kulturního, sociální a ekonomického vývoje dané země.</a:t>
            </a:r>
          </a:p>
          <a:p>
            <a:pPr algn="just"/>
            <a:r>
              <a:rPr lang="cs-CZ" sz="1900" b="1" dirty="0"/>
              <a:t>Přírodní prostředí</a:t>
            </a:r>
            <a:r>
              <a:rPr lang="cs-CZ" sz="1900" dirty="0"/>
              <a:t> je zaměřeno na současný stav a zhoršování životního prostředí, na ubývání přírodních zdrojů a zvyšující se náklady na energii.</a:t>
            </a:r>
          </a:p>
          <a:p>
            <a:pPr algn="just"/>
            <a:endParaRPr lang="cs-CZ" sz="19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Prvky makroprostředí</a:t>
            </a:r>
          </a:p>
        </p:txBody>
      </p:sp>
    </p:spTree>
    <p:extLst>
      <p:ext uri="{BB962C8B-B14F-4D97-AF65-F5344CB8AC3E}">
        <p14:creationId xmlns:p14="http://schemas.microsoft.com/office/powerpoint/2010/main" val="41239374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Sociální prostředí</a:t>
            </a:r>
            <a:r>
              <a:rPr lang="cs-CZ" sz="1800" dirty="0"/>
              <a:t> formuje základní mínění, hodnoty a normy lidí v něm žijící. Lidé vlivem sociálního prostředí definují svůj vztah k sobě samým, k ostatním, k přírodě a k vesmíru. Ve světě můžeme rozlišit tři sociální modely: liberálně sociální model, korporativní model a sociálně demokratický model</a:t>
            </a:r>
          </a:p>
          <a:p>
            <a:pPr algn="just"/>
            <a:r>
              <a:rPr lang="cs-CZ" sz="1800" b="1" dirty="0"/>
              <a:t>Kulturní prostředí</a:t>
            </a:r>
            <a:r>
              <a:rPr lang="cs-CZ" sz="1800" dirty="0"/>
              <a:t> je dáno kulturou, která je obecně chápána jako komplex hodnot, zvyklostí, tradic, jednání a dalších faktorů osvojených a sdílených osobami určité skupiny, společnosti. Tyto základní hodnoty a postoje lidí žijících v konkrétní kultuře jsou předávány z generace na generaci a jsou posilovány hlavními institucemi (škola, církve, podnikatelské instituce, vládní instituce). </a:t>
            </a:r>
          </a:p>
          <a:p>
            <a:pPr algn="just"/>
            <a:r>
              <a:rPr lang="cs-CZ" sz="1800" b="1" dirty="0"/>
              <a:t>Technologické prostředí</a:t>
            </a:r>
            <a:r>
              <a:rPr lang="cs-CZ" sz="1800" dirty="0"/>
              <a:t> sleduje vývoj a využívání nových technologií v aktivitách podniku.</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Prvky makroprostředí</a:t>
            </a:r>
          </a:p>
        </p:txBody>
      </p:sp>
    </p:spTree>
    <p:extLst>
      <p:ext uri="{BB962C8B-B14F-4D97-AF65-F5344CB8AC3E}">
        <p14:creationId xmlns:p14="http://schemas.microsoft.com/office/powerpoint/2010/main" val="381189284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040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Hlavními zdroji dat pro analýzu makroprostředí jsou sekundární zdroje:  různé statistiky, analýzy, studie, rešerše, statě odborných časopisů apod. </a:t>
            </a:r>
          </a:p>
          <a:p>
            <a:pPr marL="0" indent="0" algn="just">
              <a:buNone/>
            </a:pPr>
            <a:endParaRPr lang="cs-CZ" sz="1600" dirty="0"/>
          </a:p>
          <a:p>
            <a:pPr algn="just"/>
            <a:r>
              <a:rPr lang="cs-CZ" sz="1600" dirty="0"/>
              <a:t>PEST, PESTLE, STEP, STEEPLED, STEER</a:t>
            </a:r>
          </a:p>
          <a:p>
            <a:pPr algn="just"/>
            <a:r>
              <a:rPr lang="cs-CZ" sz="1600" dirty="0"/>
              <a:t>Extrapolace trendů (prognózování) - prognostická metoda určující pravděpodobný průběh určitého jevu z jeho dosavadního vývoje.  </a:t>
            </a:r>
          </a:p>
          <a:p>
            <a:pPr algn="just"/>
            <a:r>
              <a:rPr lang="cs-CZ" sz="1600" dirty="0"/>
              <a:t>Expertní metody – Metoda QUEST (</a:t>
            </a:r>
            <a:r>
              <a:rPr lang="cs-CZ" sz="1600" dirty="0" err="1"/>
              <a:t>Quick</a:t>
            </a:r>
            <a:r>
              <a:rPr lang="cs-CZ" sz="1600" dirty="0"/>
              <a:t> </a:t>
            </a:r>
            <a:r>
              <a:rPr lang="cs-CZ" sz="1600" dirty="0" err="1"/>
              <a:t>Environmental</a:t>
            </a:r>
            <a:r>
              <a:rPr lang="cs-CZ" sz="1600" dirty="0"/>
              <a:t> </a:t>
            </a:r>
            <a:r>
              <a:rPr lang="cs-CZ" sz="1600" dirty="0" err="1"/>
              <a:t>Scanning</a:t>
            </a:r>
            <a:r>
              <a:rPr lang="cs-CZ" sz="1600" dirty="0"/>
              <a:t> </a:t>
            </a:r>
            <a:r>
              <a:rPr lang="cs-CZ" sz="1600" dirty="0" err="1"/>
              <a:t>Technique</a:t>
            </a:r>
            <a:r>
              <a:rPr lang="cs-CZ" sz="1600" dirty="0"/>
              <a:t>), Delfská metoda, Brainstorming – využití oborníků pro činnost vyžadující zvláštní znalosti a odborné posouzení problému a jeho dalšího vývoje v budoucnosti.</a:t>
            </a:r>
          </a:p>
          <a:p>
            <a:pPr algn="just"/>
            <a:r>
              <a:rPr lang="cs-CZ" sz="1600" dirty="0"/>
              <a:t>Metoda scénářů</a:t>
            </a:r>
          </a:p>
          <a:p>
            <a:pPr algn="just"/>
            <a:r>
              <a:rPr lang="cs-CZ" sz="1600" dirty="0"/>
              <a:t>Metody statistické analýzy (analýzy časových řad, regresní a korelační analýzy)</a:t>
            </a:r>
          </a:p>
          <a:p>
            <a:pPr algn="just"/>
            <a:r>
              <a:rPr lang="cs-CZ" sz="1600" dirty="0"/>
              <a:t>Metody demografické statistiky</a:t>
            </a:r>
          </a:p>
          <a:p>
            <a:pPr algn="just"/>
            <a:r>
              <a:rPr lang="cs-CZ" sz="1600" dirty="0"/>
              <a:t>Politologie a makroekonomické teorie </a:t>
            </a:r>
          </a:p>
          <a:p>
            <a:pPr algn="just"/>
            <a:r>
              <a:rPr lang="cs-CZ" sz="1600" dirty="0"/>
              <a:t>Metody kauzální analýzy</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a:t>Metody analýzy makroprostředí</a:t>
            </a:r>
          </a:p>
        </p:txBody>
      </p:sp>
    </p:spTree>
    <p:extLst>
      <p:ext uri="{BB962C8B-B14F-4D97-AF65-F5344CB8AC3E}">
        <p14:creationId xmlns:p14="http://schemas.microsoft.com/office/powerpoint/2010/main" val="345977091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cap="small" dirty="0"/>
              <a:t>PEST analýza </a:t>
            </a:r>
          </a:p>
          <a:p>
            <a:pPr algn="just"/>
            <a:r>
              <a:rPr lang="cs-CZ" sz="1800" dirty="0"/>
              <a:t>PEST analýza je moderní metoda rozboru makroprostředí. Jejím cílem je najít a analyzovat ty složky prostředí, které mají pro podnik význam a mohou pro něj znamenat příležitost nebo hrozbu. Analýza sleduje také vývoj kritických faktorů v čase. PEST analýza se zaměřuje na ty trhy, na kterých firma skutečně působí. PEST analýza dělí makroprostředí podniku do čtyř základních skupin faktorů: </a:t>
            </a:r>
          </a:p>
          <a:p>
            <a:pPr lvl="0" algn="just"/>
            <a:r>
              <a:rPr lang="cs-CZ" sz="1800" dirty="0"/>
              <a:t>politické a legislativní faktory </a:t>
            </a:r>
            <a:r>
              <a:rPr lang="cs-CZ" sz="1800" b="1" dirty="0"/>
              <a:t>P</a:t>
            </a:r>
            <a:r>
              <a:rPr lang="cs-CZ" sz="1800" dirty="0"/>
              <a:t>;</a:t>
            </a:r>
            <a:r>
              <a:rPr lang="cs-CZ" sz="1800" b="1" dirty="0"/>
              <a:t> </a:t>
            </a:r>
            <a:endParaRPr lang="cs-CZ" sz="1800" dirty="0"/>
          </a:p>
          <a:p>
            <a:pPr lvl="0" algn="just"/>
            <a:r>
              <a:rPr lang="cs-CZ" sz="1800" dirty="0"/>
              <a:t>ekonomické faktory </a:t>
            </a:r>
            <a:r>
              <a:rPr lang="cs-CZ" sz="1800" b="1" dirty="0"/>
              <a:t>E</a:t>
            </a:r>
            <a:r>
              <a:rPr lang="cs-CZ" sz="1800" dirty="0"/>
              <a:t>;</a:t>
            </a:r>
          </a:p>
          <a:p>
            <a:pPr lvl="0" algn="just"/>
            <a:r>
              <a:rPr lang="cs-CZ" sz="1800" dirty="0"/>
              <a:t>sociální a demografické faktory </a:t>
            </a:r>
            <a:r>
              <a:rPr lang="cs-CZ" sz="1800" b="1" dirty="0"/>
              <a:t>S</a:t>
            </a:r>
            <a:r>
              <a:rPr lang="cs-CZ" sz="1800" dirty="0"/>
              <a:t>;</a:t>
            </a:r>
            <a:r>
              <a:rPr lang="cs-CZ" sz="1800" b="1" dirty="0"/>
              <a:t> </a:t>
            </a:r>
            <a:endParaRPr lang="cs-CZ" sz="1800" dirty="0"/>
          </a:p>
          <a:p>
            <a:pPr lvl="0" algn="just"/>
            <a:r>
              <a:rPr lang="cs-CZ" sz="1800" dirty="0"/>
              <a:t>technické a technologické faktory </a:t>
            </a:r>
            <a:r>
              <a:rPr lang="cs-CZ" sz="1800" b="1" dirty="0"/>
              <a:t>T</a:t>
            </a:r>
            <a:r>
              <a:rPr lang="cs-CZ" sz="1800" dirty="0"/>
              <a:t>.</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makroprostředí</a:t>
            </a:r>
          </a:p>
        </p:txBody>
      </p:sp>
    </p:spTree>
    <p:extLst>
      <p:ext uri="{BB962C8B-B14F-4D97-AF65-F5344CB8AC3E}">
        <p14:creationId xmlns:p14="http://schemas.microsoft.com/office/powerpoint/2010/main" val="55170218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cap="small" dirty="0"/>
              <a:t>PEST analýza </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makroprostředí</a:t>
            </a:r>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03648" y="1059582"/>
            <a:ext cx="5492567" cy="3510916"/>
          </a:xfrm>
          <a:prstGeom prst="rect">
            <a:avLst/>
          </a:prstGeom>
        </p:spPr>
      </p:pic>
    </p:spTree>
    <p:extLst>
      <p:ext uri="{BB962C8B-B14F-4D97-AF65-F5344CB8AC3E}">
        <p14:creationId xmlns:p14="http://schemas.microsoft.com/office/powerpoint/2010/main" val="88186825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750" b="1" cap="small" dirty="0"/>
              <a:t>PESTLE analýza </a:t>
            </a:r>
          </a:p>
          <a:p>
            <a:pPr algn="just"/>
            <a:r>
              <a:rPr lang="cs-CZ" sz="1750" dirty="0"/>
              <a:t>Jednou z modifikací PEST analýzy je hodnotící metoda PESTLE, v</a:t>
            </a:r>
            <a:r>
              <a:rPr lang="cs-CZ" sz="1750" b="1" dirty="0"/>
              <a:t> </a:t>
            </a:r>
            <a:r>
              <a:rPr lang="cs-CZ" sz="1750" dirty="0"/>
              <a:t>níž každé písmeno představuje určitý segment podnikového vnějšího prostředí (okolí). Současně tento metodický přístup spojuje dříve používané metody „PEST“ a „SLEPT“. Jak je zřejmé z jednotlivých písmen názvu metody, provádíme následující analýzu těchto segmentů vnějšího podnikového prostředí: </a:t>
            </a:r>
          </a:p>
          <a:p>
            <a:pPr lvl="0" algn="just"/>
            <a:r>
              <a:rPr lang="cs-CZ" sz="1750" b="1" dirty="0"/>
              <a:t>P</a:t>
            </a:r>
            <a:r>
              <a:rPr lang="cs-CZ" sz="1750" dirty="0"/>
              <a:t> – politický segment, který představuje souhrn mocenských zájmů jednotlivých skupin a směrů v daném územním celku;</a:t>
            </a:r>
          </a:p>
          <a:p>
            <a:pPr lvl="0" algn="just"/>
            <a:r>
              <a:rPr lang="cs-CZ" sz="1750" b="1" dirty="0"/>
              <a:t>E</a:t>
            </a:r>
            <a:r>
              <a:rPr lang="cs-CZ" sz="1750" dirty="0"/>
              <a:t> – ekonomický segment, který vytváří základ pro ekonomické chování podniku a podklad pro proces rozhodování vedení podniku; </a:t>
            </a:r>
          </a:p>
          <a:p>
            <a:pPr lvl="0" algn="just"/>
            <a:r>
              <a:rPr lang="cs-CZ" sz="1750" b="1" dirty="0"/>
              <a:t>S</a:t>
            </a:r>
            <a:r>
              <a:rPr lang="cs-CZ" sz="1750" dirty="0"/>
              <a:t> – sociální segment vytvářející základní vztahy prostředí mezi ekonomickou realitou a sociální odpovědností i zvyklostmi obyvatelstva dané lokality. Zde patří i sledování jeho kulturnosti, náboženství a tradic;</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makroprostředí</a:t>
            </a:r>
          </a:p>
        </p:txBody>
      </p:sp>
    </p:spTree>
    <p:extLst>
      <p:ext uri="{BB962C8B-B14F-4D97-AF65-F5344CB8AC3E}">
        <p14:creationId xmlns:p14="http://schemas.microsoft.com/office/powerpoint/2010/main" val="345169056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50" b="1" dirty="0"/>
              <a:t>T</a:t>
            </a:r>
            <a:r>
              <a:rPr lang="cs-CZ" sz="1650" dirty="0"/>
              <a:t> – technologický segment, jež je zdrojem přínosů i problémů technického charakteru a ovlivňuje svými dopady jak sociální tak ekologické prostředí; </a:t>
            </a:r>
          </a:p>
          <a:p>
            <a:pPr lvl="0" algn="just"/>
            <a:r>
              <a:rPr lang="cs-CZ" sz="1650" b="1" dirty="0"/>
              <a:t>L</a:t>
            </a:r>
            <a:r>
              <a:rPr lang="cs-CZ" sz="1650" dirty="0"/>
              <a:t> – legislativní segment, který tvoří v podstatě praktický a zároveň oficiální rámec všech podnikatelských aktivit;</a:t>
            </a:r>
          </a:p>
          <a:p>
            <a:pPr algn="just"/>
            <a:r>
              <a:rPr lang="cs-CZ" sz="1650" b="1" dirty="0"/>
              <a:t>E</a:t>
            </a:r>
            <a:r>
              <a:rPr lang="cs-CZ" sz="1650" dirty="0"/>
              <a:t> – ekologický segment představuje ochranu životního prostředí a může ve svém dopadu velmi intenzivně ovlivňovat aktivity podniku. </a:t>
            </a:r>
          </a:p>
          <a:p>
            <a:pPr algn="just"/>
            <a:r>
              <a:rPr lang="cs-CZ" sz="1650" dirty="0"/>
              <a:t>Mimo tyto základní vlivy vnějšího prostředí je vhodné podle konkrétní situace sledovat i další segmenty, jejichž vliv na podnik může mít významnější vliv. Proto se doporučuje sledovat například </a:t>
            </a:r>
            <a:r>
              <a:rPr lang="cs-CZ" sz="1650" b="1" dirty="0"/>
              <a:t>geografický segment</a:t>
            </a:r>
            <a:r>
              <a:rPr lang="cs-CZ" sz="1650" dirty="0"/>
              <a:t>, který nám lokalizuje polohu podniku a má vliv na logistiku. Dále se jedná o sledování </a:t>
            </a:r>
            <a:r>
              <a:rPr lang="cs-CZ" sz="1650" b="1" dirty="0"/>
              <a:t>etického segmentu, </a:t>
            </a:r>
            <a:r>
              <a:rPr lang="cs-CZ" sz="1650" dirty="0"/>
              <a:t>který vypovídá o tvorbě určitých morálních principů, které doplňují legislativu a informuje nás o vlivu médií na veřejnost a také o možném charakteru veřejného mínění. Sociální segment bývá často rozšířen o </a:t>
            </a:r>
            <a:r>
              <a:rPr lang="cs-CZ" sz="1650" b="1" dirty="0"/>
              <a:t>kulturně historický segment </a:t>
            </a:r>
            <a:r>
              <a:rPr lang="cs-CZ" sz="1650" dirty="0"/>
              <a:t>představující nejen celkovou kulturní a vzdělanostní úroveň obyvatelstva, ale i jeho životní úroveň, nákupní zvyklosti, národnostní jevy apod.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makroprostředí</a:t>
            </a:r>
          </a:p>
        </p:txBody>
      </p:sp>
    </p:spTree>
    <p:extLst>
      <p:ext uri="{BB962C8B-B14F-4D97-AF65-F5344CB8AC3E}">
        <p14:creationId xmlns:p14="http://schemas.microsoft.com/office/powerpoint/2010/main" val="238526779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a:t>STEEPLED analýza a STEER analýza </a:t>
            </a:r>
          </a:p>
          <a:p>
            <a:pPr algn="just"/>
            <a:r>
              <a:rPr lang="cs-CZ" sz="2000" dirty="0"/>
              <a:t>Dalšími modifikacemi PEST analýzy je STEEPLED analýza a STEER analýza. STEEPLED analýza přidává faktory etické (E – </a:t>
            </a:r>
            <a:r>
              <a:rPr lang="cs-CZ" sz="2000" dirty="0" err="1"/>
              <a:t>ethics</a:t>
            </a:r>
            <a:r>
              <a:rPr lang="cs-CZ" sz="2000" dirty="0"/>
              <a:t>) a demografické (D- </a:t>
            </a:r>
            <a:r>
              <a:rPr lang="cs-CZ" sz="2000" dirty="0" err="1"/>
              <a:t>demographic</a:t>
            </a:r>
            <a:r>
              <a:rPr lang="cs-CZ" sz="2000" dirty="0"/>
              <a:t>). STEER analýza má faktory uspořádány takto: </a:t>
            </a:r>
          </a:p>
          <a:p>
            <a:pPr lvl="0" algn="just"/>
            <a:r>
              <a:rPr lang="cs-CZ" sz="2000" b="1" dirty="0"/>
              <a:t>S </a:t>
            </a:r>
            <a:r>
              <a:rPr lang="cs-CZ" sz="2000" dirty="0"/>
              <a:t>– (</a:t>
            </a:r>
            <a:r>
              <a:rPr lang="cs-CZ" sz="2000" dirty="0" err="1"/>
              <a:t>socio-cultural</a:t>
            </a:r>
            <a:r>
              <a:rPr lang="cs-CZ" sz="2000" dirty="0"/>
              <a:t>) </a:t>
            </a:r>
            <a:r>
              <a:rPr lang="cs-CZ" sz="2000" dirty="0" err="1"/>
              <a:t>socio</a:t>
            </a:r>
            <a:r>
              <a:rPr lang="cs-CZ" sz="2000" dirty="0"/>
              <a:t>-kulturní faktory; </a:t>
            </a:r>
          </a:p>
          <a:p>
            <a:pPr lvl="0" algn="just"/>
            <a:r>
              <a:rPr lang="cs-CZ" sz="2000" b="1" dirty="0"/>
              <a:t>T</a:t>
            </a:r>
            <a:r>
              <a:rPr lang="cs-CZ" sz="2000" dirty="0"/>
              <a:t> – (</a:t>
            </a:r>
            <a:r>
              <a:rPr lang="cs-CZ" sz="2000" dirty="0" err="1"/>
              <a:t>technological</a:t>
            </a:r>
            <a:r>
              <a:rPr lang="cs-CZ" sz="2000" dirty="0"/>
              <a:t>) technologické faktory; </a:t>
            </a:r>
          </a:p>
          <a:p>
            <a:pPr lvl="0" algn="just"/>
            <a:r>
              <a:rPr lang="cs-CZ" sz="2000" b="1" dirty="0"/>
              <a:t>E</a:t>
            </a:r>
            <a:r>
              <a:rPr lang="cs-CZ" sz="2000" dirty="0"/>
              <a:t> – (</a:t>
            </a:r>
            <a:r>
              <a:rPr lang="cs-CZ" sz="2000" dirty="0" err="1"/>
              <a:t>economic</a:t>
            </a:r>
            <a:r>
              <a:rPr lang="cs-CZ" sz="2000" dirty="0"/>
              <a:t>) ekonomické faktory;</a:t>
            </a:r>
          </a:p>
          <a:p>
            <a:pPr lvl="0" algn="just"/>
            <a:r>
              <a:rPr lang="cs-CZ" sz="2000" b="1" dirty="0"/>
              <a:t>E</a:t>
            </a:r>
            <a:r>
              <a:rPr lang="cs-CZ" sz="2000" dirty="0"/>
              <a:t> – (</a:t>
            </a:r>
            <a:r>
              <a:rPr lang="cs-CZ" sz="2000" dirty="0" err="1"/>
              <a:t>ecological</a:t>
            </a:r>
            <a:r>
              <a:rPr lang="cs-CZ" sz="2000" dirty="0"/>
              <a:t>) ekologické faktory;</a:t>
            </a:r>
          </a:p>
          <a:p>
            <a:pPr algn="just"/>
            <a:r>
              <a:rPr lang="cs-CZ" sz="2000" b="1" dirty="0"/>
              <a:t>R</a:t>
            </a:r>
            <a:r>
              <a:rPr lang="cs-CZ" sz="2000" dirty="0"/>
              <a:t> – (regulátory) regulující faktory (legislativa jako regulace).</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makroprostředí</a:t>
            </a:r>
          </a:p>
        </p:txBody>
      </p:sp>
    </p:spTree>
    <p:extLst>
      <p:ext uri="{BB962C8B-B14F-4D97-AF65-F5344CB8AC3E}">
        <p14:creationId xmlns:p14="http://schemas.microsoft.com/office/powerpoint/2010/main" val="23370660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Každý podnik je otevřený systém, který má vztahy k okolím, ve kterém a působí a výsledky podniku pak ve značné míře závisí na faktorech vnějšího a vnitřního prostředí. Tyto síly a faktory mohou působit buď přímo, nebo nepřímo na aktivity a výsledky aktivit podniku.</a:t>
            </a:r>
          </a:p>
          <a:p>
            <a:pPr algn="just"/>
            <a:r>
              <a:rPr lang="cs-CZ" sz="2000" dirty="0"/>
              <a:t>Podnikatelské prostředí musíme chápat v celistvosti, jako určitý komplex faktorů, vztahů a vlivů působících na daný podnikatelský subjekt.</a:t>
            </a:r>
          </a:p>
          <a:p>
            <a:pPr algn="just"/>
            <a:r>
              <a:rPr lang="cs-CZ" sz="2000" dirty="0"/>
              <a:t>Podnikatelské prostředí představuje veškeré síly a vlivy, které působí na konkrétní podnikatelský subjekt, ať už z vnějšího (externího) prostředí nebo z vnitřního (interního) prostředí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Podnikatelské prostředí</a:t>
            </a:r>
          </a:p>
        </p:txBody>
      </p:sp>
    </p:spTree>
    <p:extLst>
      <p:ext uri="{BB962C8B-B14F-4D97-AF65-F5344CB8AC3E}">
        <p14:creationId xmlns:p14="http://schemas.microsoft.com/office/powerpoint/2010/main" val="3972040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700" b="1" cap="small" dirty="0"/>
              <a:t>Prognostické metody</a:t>
            </a:r>
          </a:p>
          <a:p>
            <a:pPr algn="just"/>
            <a:r>
              <a:rPr lang="cs-CZ" sz="1700" dirty="0"/>
              <a:t>Prognózování představuje odborné posouzení budoucího vývoje, kdy na základě zkoumání minulých a stávajících procesů a jevů jsou určovány možné budoucí procesy a jevy, přičemž charakteristickým rysem těchto procesů a jevů je jejich nejistota, resp. neurčitost. </a:t>
            </a:r>
          </a:p>
          <a:p>
            <a:pPr algn="just"/>
            <a:r>
              <a:rPr lang="cs-CZ" sz="1700" dirty="0"/>
              <a:t>Výsledkem prognózování je prognóza. Prognóza je</a:t>
            </a:r>
            <a:r>
              <a:rPr lang="cs-CZ" sz="1700" i="1" dirty="0"/>
              <a:t> </a:t>
            </a:r>
            <a:r>
              <a:rPr lang="cs-CZ" sz="1700" dirty="0"/>
              <a:t>kvalifikované a zdůvodněné vyjádření vztahující se k neznámé budoucí události, jejímž obsahem je pravděpodobnostní výpověď o budoucnosti s relativně vysokým stupněm spolehlivosti. </a:t>
            </a:r>
            <a:r>
              <a:rPr lang="cs-CZ" sz="1700" dirty="0" err="1"/>
              <a:t>Grasseová</a:t>
            </a:r>
            <a:r>
              <a:rPr lang="cs-CZ" sz="1700" dirty="0"/>
              <a:t> (2013) vymezuje prognózu jako systém alternativních možných budoucích a variantních cest k nim vedoucích. </a:t>
            </a:r>
          </a:p>
          <a:p>
            <a:pPr algn="just"/>
            <a:r>
              <a:rPr lang="cs-CZ" sz="1700" dirty="0"/>
              <a:t>Prognózy se opírají o vědecké poznatky a konkrétní metody, jsou systematicky odvozené, spolehlivě ohodnotitelné a nastávají za určitých podmínek a v určitém čase. Každá prognóza má určité časové i prostorové rozměry, a proto si musíme být vědomi, že přesnost předpovědi budoucnosti klesá s delším časovým obdobím a zvětšujícím se prostorem, pro něž je prognóza určena.</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makroprostředí</a:t>
            </a:r>
          </a:p>
        </p:txBody>
      </p:sp>
    </p:spTree>
    <p:extLst>
      <p:ext uri="{BB962C8B-B14F-4D97-AF65-F5344CB8AC3E}">
        <p14:creationId xmlns:p14="http://schemas.microsoft.com/office/powerpoint/2010/main" val="256237639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a:t>Prognostické metody</a:t>
            </a:r>
          </a:p>
          <a:p>
            <a:pPr algn="just"/>
            <a:r>
              <a:rPr lang="cs-CZ" sz="2000" dirty="0"/>
              <a:t>Prognostické metody</a:t>
            </a:r>
            <a:r>
              <a:rPr lang="cs-CZ" sz="2000" b="1" dirty="0"/>
              <a:t> </a:t>
            </a:r>
            <a:r>
              <a:rPr lang="cs-CZ" sz="2000" dirty="0"/>
              <a:t>jsou soustavy teoretických a praktických pravidel převzatých z různých vědních oborů, které vedou k sestavení prognózy s určitou vypovídací schopností. </a:t>
            </a:r>
          </a:p>
          <a:p>
            <a:pPr algn="just"/>
            <a:r>
              <a:rPr lang="cs-CZ" sz="2000" dirty="0"/>
              <a:t>Úspěch prognostických metod závisí na správném ocenění jejich použitelnosti pro daný účel. </a:t>
            </a:r>
          </a:p>
          <a:p>
            <a:pPr algn="just"/>
            <a:r>
              <a:rPr lang="cs-CZ" sz="2000" dirty="0"/>
              <a:t>Je vhodné využívat několik, principálně odlišných metod. </a:t>
            </a:r>
          </a:p>
          <a:p>
            <a:pPr algn="just"/>
            <a:r>
              <a:rPr lang="cs-CZ" sz="2000" dirty="0"/>
              <a:t>Volba konkrétní prognostické metody závisí především na předmětu prognózy, věcné náplni daného jevu, časovém horizontu, čase a nákladech nutných pro zpracování prognózy, požadavku přesnosti a spolehlivosti předpovědi.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makroprostředí</a:t>
            </a:r>
          </a:p>
        </p:txBody>
      </p:sp>
    </p:spTree>
    <p:extLst>
      <p:ext uri="{BB962C8B-B14F-4D97-AF65-F5344CB8AC3E}">
        <p14:creationId xmlns:p14="http://schemas.microsoft.com/office/powerpoint/2010/main" val="54875637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a:t>Prognostické metody</a:t>
            </a:r>
          </a:p>
          <a:p>
            <a:pPr marL="0" indent="0" algn="just">
              <a:buNone/>
            </a:pPr>
            <a:r>
              <a:rPr lang="cs-CZ" sz="2000" dirty="0"/>
              <a:t>Prognostické metody můžeme klasifikovat z několika hledisek:</a:t>
            </a:r>
          </a:p>
          <a:p>
            <a:pPr marL="0" lvl="0" indent="0" algn="just">
              <a:buNone/>
            </a:pPr>
            <a:r>
              <a:rPr lang="cs-CZ" sz="2000" i="1" dirty="0"/>
              <a:t>z hlediska přístupu k prognózování</a:t>
            </a:r>
            <a:endParaRPr lang="cs-CZ" sz="2000" dirty="0"/>
          </a:p>
          <a:p>
            <a:pPr algn="just"/>
            <a:r>
              <a:rPr lang="cs-CZ" sz="2000" b="1" dirty="0"/>
              <a:t>Kvantitativní metody </a:t>
            </a:r>
            <a:r>
              <a:rPr lang="cs-CZ" sz="2000" dirty="0"/>
              <a:t>– jsou založeny na předpokladu, že budoucí vývoj je předvídatelným a přímým pokračováním (extrapolací) existujících trendů. Aplikuje se v tomto případě statistická analýza dat z minulosti v různých časových pohledech. </a:t>
            </a:r>
          </a:p>
          <a:p>
            <a:pPr algn="just"/>
            <a:r>
              <a:rPr lang="cs-CZ" sz="2000" dirty="0"/>
              <a:t>Prognostik s využitím historických dat identifikuje cestu předpovědi, k ní přidá vhodný matematický model a pomocí rovnic modelu předpovídá body v budoucnosti. </a:t>
            </a:r>
          </a:p>
          <a:p>
            <a:pPr algn="just"/>
            <a:r>
              <a:rPr lang="cs-CZ" sz="2000" dirty="0"/>
              <a:t>Takový přístup předpokládá, že identifikovaná cesta pro předpověď pokračuje i do budoucnosti.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makroprostředí</a:t>
            </a:r>
          </a:p>
        </p:txBody>
      </p:sp>
    </p:spTree>
    <p:extLst>
      <p:ext uri="{BB962C8B-B14F-4D97-AF65-F5344CB8AC3E}">
        <p14:creationId xmlns:p14="http://schemas.microsoft.com/office/powerpoint/2010/main" val="285038455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a:t>Prognostické metody</a:t>
            </a:r>
          </a:p>
          <a:p>
            <a:pPr algn="just"/>
            <a:r>
              <a:rPr lang="cs-CZ" sz="2000" dirty="0"/>
              <a:t>Kvantitativní metody členíme do tří základních skupin, a to </a:t>
            </a:r>
            <a:r>
              <a:rPr lang="cs-CZ" sz="2000" i="1" dirty="0"/>
              <a:t>statistické metody </a:t>
            </a:r>
            <a:r>
              <a:rPr lang="cs-CZ" sz="2000" dirty="0"/>
              <a:t>(metoda extrapolace trendu a časové řady, metoda regresní a korelační analýzy, metody založené na Box-</a:t>
            </a:r>
            <a:r>
              <a:rPr lang="cs-CZ" sz="2000" dirty="0" err="1"/>
              <a:t>Jenkinsově</a:t>
            </a:r>
            <a:r>
              <a:rPr lang="cs-CZ" sz="2000" dirty="0"/>
              <a:t> metodologii, klasifikační a regresní stromy, metody shlukové analýzy, metody spektrální analýzy časových řad, metody faktorové analýzy, adaptivní metody), </a:t>
            </a:r>
            <a:r>
              <a:rPr lang="cs-CZ" sz="2000" i="1" dirty="0"/>
              <a:t>metody operačního výzkumu </a:t>
            </a:r>
            <a:r>
              <a:rPr lang="cs-CZ" sz="2000" dirty="0"/>
              <a:t>(metody matematického programování, simulační metody a hry, metody teorie rozhodování, modifikované síťové grafy) a </a:t>
            </a:r>
            <a:r>
              <a:rPr lang="cs-CZ" sz="2000" i="1" dirty="0"/>
              <a:t>metody modelových experimentů</a:t>
            </a:r>
            <a:r>
              <a:rPr lang="cs-CZ" sz="2000" dirty="0"/>
              <a:t> (modely růstové, modely strukturování, modely globální).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makroprostředí</a:t>
            </a:r>
          </a:p>
        </p:txBody>
      </p:sp>
    </p:spTree>
    <p:extLst>
      <p:ext uri="{BB962C8B-B14F-4D97-AF65-F5344CB8AC3E}">
        <p14:creationId xmlns:p14="http://schemas.microsoft.com/office/powerpoint/2010/main" val="43260218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cap="small" dirty="0"/>
              <a:t>Prognostické metody</a:t>
            </a:r>
          </a:p>
          <a:p>
            <a:pPr algn="just"/>
            <a:r>
              <a:rPr lang="cs-CZ" sz="1800" b="1" dirty="0"/>
              <a:t>Kvalitativní metody </a:t>
            </a:r>
            <a:r>
              <a:rPr lang="cs-CZ" sz="1800" dirty="0"/>
              <a:t>– využívají lidského činitele, vycházejí z variantnosti, mnohoznačnosti a pravděpodobnostního charakteru vývoje budoucích událostí. Někdy též nazývané subjektivní či úvahové, jsou v prvém případě uplatněny tehdy, pokud historická data, týkající se k předpovídané události, jsou nedostačující nebo nejsou k dispozici a ve druhém případě pokud předpovídané události nelze postihnout kvantifikovatelnými informacemi či se jedná o technologické změny. Ke kvalitativní (heuristickým) metodám se zařazuje metoda delfská, brainstorming, </a:t>
            </a:r>
            <a:r>
              <a:rPr lang="cs-CZ" sz="1800" dirty="0" err="1"/>
              <a:t>brainwriting</a:t>
            </a:r>
            <a:r>
              <a:rPr lang="cs-CZ" sz="1800" dirty="0"/>
              <a:t>, panelová metoda, osobní hodnocení, výzkum trhu a scénáře budoucnosti.</a:t>
            </a:r>
          </a:p>
          <a:p>
            <a:pPr marL="0" lvl="0" indent="0" algn="just">
              <a:buNone/>
            </a:pPr>
            <a:r>
              <a:rPr lang="cs-CZ" sz="1800" i="1" dirty="0"/>
              <a:t>z hlediska míry subjektivity</a:t>
            </a:r>
            <a:r>
              <a:rPr lang="cs-CZ" sz="1800" dirty="0"/>
              <a:t> - subjektivní metody, objektivní metody, systémové metody;</a:t>
            </a:r>
          </a:p>
          <a:p>
            <a:pPr marL="0" lvl="0" indent="0" algn="just">
              <a:buNone/>
            </a:pPr>
            <a:r>
              <a:rPr lang="cs-CZ" sz="1800" i="1" dirty="0"/>
              <a:t>další členění metod</a:t>
            </a:r>
            <a:r>
              <a:rPr lang="cs-CZ" sz="1800" dirty="0"/>
              <a:t> - metoda explorativní (průzkumná), metoda normativní (cílová), metoda integrálního prognózování.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makroprostředí</a:t>
            </a:r>
          </a:p>
        </p:txBody>
      </p:sp>
    </p:spTree>
    <p:extLst>
      <p:ext uri="{BB962C8B-B14F-4D97-AF65-F5344CB8AC3E}">
        <p14:creationId xmlns:p14="http://schemas.microsoft.com/office/powerpoint/2010/main" val="252414593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72768"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Volná diskuse týmu k získání nových tvůrčích nápadů a myšlenek na zlepšení nebo nalezení správného řešení v krátkém čase.</a:t>
            </a:r>
          </a:p>
          <a:p>
            <a:pPr algn="just"/>
            <a:r>
              <a:rPr lang="cs-CZ" sz="1600" dirty="0"/>
              <a:t>Logické myšlení je nahrazeno intuitivním</a:t>
            </a:r>
          </a:p>
          <a:p>
            <a:pPr algn="just"/>
            <a:r>
              <a:rPr lang="cs-CZ" sz="1600" dirty="0"/>
              <a:t>Při řešení zamlženého problému, rámcově vymezená oblast</a:t>
            </a:r>
          </a:p>
          <a:p>
            <a:pPr algn="just"/>
            <a:r>
              <a:rPr lang="cs-CZ" sz="1600" dirty="0"/>
              <a:t>Účastníci – odborníci z oboru 50%, odborníci z příbuzných oborů 30%, osoby bez spojitosti s daným oborem 20%</a:t>
            </a:r>
          </a:p>
          <a:p>
            <a:pPr algn="just"/>
            <a:r>
              <a:rPr lang="cs-CZ" sz="1600" dirty="0"/>
              <a:t>Pravidla – zákaz kritiky, uvolnění fantazie, vzájemná inspirace, co největší množství, rovnost účastníků</a:t>
            </a:r>
          </a:p>
          <a:p>
            <a:pPr algn="just"/>
            <a:r>
              <a:rPr lang="cs-CZ" sz="1600" dirty="0"/>
              <a:t>Průběh brainstormingu:</a:t>
            </a:r>
          </a:p>
          <a:p>
            <a:pPr marL="514350" indent="-514350" algn="just">
              <a:buFont typeface="+mj-lt"/>
              <a:buAutoNum type="arabicPeriod"/>
            </a:pPr>
            <a:r>
              <a:rPr lang="cs-CZ" sz="1600" dirty="0"/>
              <a:t>Vedoucí zopakuje základní pravidla brainstormingu</a:t>
            </a:r>
          </a:p>
          <a:p>
            <a:pPr marL="514350" indent="-514350" algn="just">
              <a:buFont typeface="+mj-lt"/>
              <a:buAutoNum type="arabicPeriod"/>
            </a:pPr>
            <a:r>
              <a:rPr lang="cs-CZ" sz="1600" dirty="0"/>
              <a:t>Seznámení účastníků s problémem, který bude diskutován a řešen</a:t>
            </a:r>
          </a:p>
          <a:p>
            <a:pPr marL="514350" indent="-514350" algn="just">
              <a:buFont typeface="+mj-lt"/>
              <a:buAutoNum type="arabicPeriod"/>
            </a:pPr>
            <a:r>
              <a:rPr lang="cs-CZ" sz="1600" dirty="0"/>
              <a:t>Rozcvička – odreagování účastníků a naladění na tvůrčí myšlení</a:t>
            </a:r>
          </a:p>
          <a:p>
            <a:pPr marL="514350" indent="-514350" algn="just">
              <a:buFont typeface="+mj-lt"/>
              <a:buAutoNum type="arabicPeriod"/>
            </a:pPr>
            <a:r>
              <a:rPr lang="cs-CZ" sz="1600" dirty="0"/>
              <a:t>Diskuse k samotnému tématu </a:t>
            </a:r>
          </a:p>
          <a:p>
            <a:pPr marL="514350" indent="-514350" algn="just">
              <a:buFont typeface="+mj-lt"/>
              <a:buAutoNum type="arabicPeriod"/>
            </a:pPr>
            <a:r>
              <a:rPr lang="cs-CZ" sz="1600" dirty="0"/>
              <a:t>Zpracování a vyhodnocení námětů</a:t>
            </a:r>
          </a:p>
          <a:p>
            <a:pPr algn="just"/>
            <a:endParaRPr lang="cs-CZ" sz="1600" dirty="0"/>
          </a:p>
          <a:p>
            <a:pPr marL="457200" lvl="1"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a:t>Brainstorming</a:t>
            </a:r>
          </a:p>
        </p:txBody>
      </p:sp>
    </p:spTree>
    <p:extLst>
      <p:ext uri="{BB962C8B-B14F-4D97-AF65-F5344CB8AC3E}">
        <p14:creationId xmlns:p14="http://schemas.microsoft.com/office/powerpoint/2010/main" val="285962778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Účelem je získání prognostických informací nebo názorů od vybrané skupiny expertů vztahujících se k identifikaci nebo předpovědi budoucích událostí, vývojových problémů nebo trendů</a:t>
            </a:r>
          </a:p>
          <a:p>
            <a:pPr algn="just"/>
            <a:r>
              <a:rPr lang="cs-CZ" sz="1600" b="1" i="1" dirty="0"/>
              <a:t>Formy</a:t>
            </a:r>
            <a:r>
              <a:rPr lang="cs-CZ" sz="1600" dirty="0"/>
              <a:t>: </a:t>
            </a:r>
            <a:r>
              <a:rPr lang="cs-CZ" sz="1600" dirty="0" err="1"/>
              <a:t>Conventional</a:t>
            </a:r>
            <a:r>
              <a:rPr lang="cs-CZ" sz="1600" dirty="0"/>
              <a:t> </a:t>
            </a:r>
            <a:r>
              <a:rPr lang="cs-CZ" sz="1600" dirty="0" err="1"/>
              <a:t>Delphi</a:t>
            </a:r>
            <a:r>
              <a:rPr lang="cs-CZ" sz="1600" dirty="0"/>
              <a:t>, Argument </a:t>
            </a:r>
            <a:r>
              <a:rPr lang="cs-CZ" sz="1600" dirty="0" err="1"/>
              <a:t>Delphi</a:t>
            </a:r>
            <a:r>
              <a:rPr lang="cs-CZ" sz="1600" dirty="0"/>
              <a:t>, </a:t>
            </a:r>
            <a:r>
              <a:rPr lang="cs-CZ" sz="1600" dirty="0" err="1"/>
              <a:t>Policy</a:t>
            </a:r>
            <a:r>
              <a:rPr lang="cs-CZ" sz="1600" dirty="0"/>
              <a:t> </a:t>
            </a:r>
            <a:r>
              <a:rPr lang="cs-CZ" sz="1600" dirty="0" err="1"/>
              <a:t>Delphi</a:t>
            </a:r>
            <a:endParaRPr lang="cs-CZ" sz="1600" dirty="0"/>
          </a:p>
          <a:p>
            <a:pPr algn="just"/>
            <a:r>
              <a:rPr lang="cs-CZ" sz="1600" b="1" i="1" dirty="0"/>
              <a:t>Základní principy</a:t>
            </a:r>
            <a:r>
              <a:rPr lang="cs-CZ" sz="1600" dirty="0"/>
              <a:t>: anonymita, interakce, kontrolovaná zpětná vazba, statistické vyhodnocení odpovědí</a:t>
            </a:r>
          </a:p>
          <a:p>
            <a:pPr algn="just"/>
            <a:r>
              <a:rPr lang="cs-CZ" sz="1600" b="1" i="1" dirty="0"/>
              <a:t>Podstata</a:t>
            </a:r>
            <a:r>
              <a:rPr lang="cs-CZ" sz="1600" dirty="0"/>
              <a:t>: </a:t>
            </a:r>
          </a:p>
          <a:p>
            <a:pPr lvl="1" algn="just"/>
            <a:r>
              <a:rPr lang="cs-CZ" sz="1600" dirty="0"/>
              <a:t>Zasílání promyšleně volené série otázek (formalizovaný dotazník)</a:t>
            </a:r>
          </a:p>
          <a:p>
            <a:pPr lvl="1" algn="just"/>
            <a:r>
              <a:rPr lang="cs-CZ" sz="1600" dirty="0"/>
              <a:t>Nezávislí odborníci</a:t>
            </a:r>
          </a:p>
          <a:p>
            <a:pPr lvl="1" algn="just"/>
            <a:r>
              <a:rPr lang="cs-CZ" sz="1600" dirty="0"/>
              <a:t>Opakované zasílání – sblížení názorů</a:t>
            </a:r>
          </a:p>
          <a:p>
            <a:pPr lvl="1" algn="just"/>
            <a:r>
              <a:rPr lang="cs-CZ" sz="1600" dirty="0"/>
              <a:t>Konsenzu je dosaženo teprve nad správným řešením</a:t>
            </a:r>
          </a:p>
          <a:p>
            <a:pPr lvl="1" algn="just"/>
            <a:r>
              <a:rPr lang="cs-CZ" sz="1600" dirty="0"/>
              <a:t>Nahrazuje přímou diskusi nebo seminář</a:t>
            </a:r>
          </a:p>
          <a:p>
            <a:pPr marL="457200" lvl="1"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a:t>Metoda DELPHI</a:t>
            </a:r>
          </a:p>
        </p:txBody>
      </p:sp>
    </p:spTree>
    <p:extLst>
      <p:ext uri="{BB962C8B-B14F-4D97-AF65-F5344CB8AC3E}">
        <p14:creationId xmlns:p14="http://schemas.microsoft.com/office/powerpoint/2010/main" val="318057289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Využívána v případě existence nekontinuálních změn v okolí podniku.</a:t>
            </a:r>
          </a:p>
          <a:p>
            <a:pPr algn="just"/>
            <a:r>
              <a:rPr lang="cs-CZ" sz="1600" b="1" dirty="0"/>
              <a:t>Scénář</a:t>
            </a:r>
            <a:r>
              <a:rPr lang="cs-CZ" sz="1600" dirty="0"/>
              <a:t> je obraz uspořádaný ze všech dosažitelných a významných prognóz a informací. orientační, kontextově závislý popis možné budoucí situace, která vede z výchozího (současného) stavu skrze logické souvislosti řetězce událostí k předpokládanému stavu konečné situace </a:t>
            </a:r>
          </a:p>
          <a:p>
            <a:pPr algn="just"/>
            <a:r>
              <a:rPr lang="cs-CZ" sz="1600" dirty="0"/>
              <a:t>Cílem scénářů je určit kritické okamžiky vývoje, u který je třeba uskutečnit zásadní rozhodnutí.</a:t>
            </a:r>
          </a:p>
          <a:p>
            <a:pPr algn="just"/>
            <a:endParaRPr lang="cs-CZ" sz="1600" dirty="0"/>
          </a:p>
          <a:p>
            <a:pPr algn="just"/>
            <a:r>
              <a:rPr lang="cs-CZ" sz="1600" dirty="0"/>
              <a:t>Základní skupiny scénářů:</a:t>
            </a:r>
          </a:p>
          <a:p>
            <a:pPr lvl="1" algn="just"/>
            <a:r>
              <a:rPr lang="cs-CZ" sz="1600" dirty="0"/>
              <a:t>Scénáře možných událostí</a:t>
            </a:r>
          </a:p>
          <a:p>
            <a:pPr lvl="1" algn="just"/>
            <a:r>
              <a:rPr lang="cs-CZ" sz="1600" dirty="0"/>
              <a:t>Simulační scénáře</a:t>
            </a:r>
          </a:p>
          <a:p>
            <a:pPr lvl="1" algn="just"/>
            <a:r>
              <a:rPr lang="cs-CZ" sz="1600" dirty="0"/>
              <a:t>Scénáře stavu okolí</a:t>
            </a:r>
          </a:p>
          <a:p>
            <a:pPr lvl="1" algn="just"/>
            <a:r>
              <a:rPr lang="cs-CZ" sz="1600" dirty="0"/>
              <a:t>Scénáře procesu okolí</a:t>
            </a:r>
          </a:p>
          <a:p>
            <a:pPr marL="457200" lvl="1"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896544" cy="507703"/>
          </a:xfrm>
        </p:spPr>
        <p:txBody>
          <a:bodyPr/>
          <a:lstStyle/>
          <a:p>
            <a:r>
              <a:rPr lang="cs-CZ" dirty="0"/>
              <a:t>Metoda scénářů</a:t>
            </a:r>
          </a:p>
        </p:txBody>
      </p:sp>
    </p:spTree>
    <p:extLst>
      <p:ext uri="{BB962C8B-B14F-4D97-AF65-F5344CB8AC3E}">
        <p14:creationId xmlns:p14="http://schemas.microsoft.com/office/powerpoint/2010/main" val="250566798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63284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750" b="1" cap="small" dirty="0"/>
              <a:t>Analýza globalizačních trendů</a:t>
            </a:r>
          </a:p>
          <a:p>
            <a:pPr algn="just"/>
            <a:r>
              <a:rPr lang="cs-CZ" sz="1750" dirty="0"/>
              <a:t>Analýza globalizačních trendů se používá k analýze faktorů globalizace. Je vhodná pro podniky, kterým již domácí trh nestačí, a rozhodují se o vstupu na další, zahraniční trhy. Metoda je spíše známá pod zkratkou 4C, přičemž její název je odvozen z anglických zkratek názvů faktorů, jimiž se zabývá.</a:t>
            </a:r>
          </a:p>
          <a:p>
            <a:pPr lvl="0" algn="just"/>
            <a:r>
              <a:rPr lang="cs-CZ" sz="1750" dirty="0"/>
              <a:t>CUSTOMER (zákazník) – požadavky zákazníků a možnost uplatnění jednotných forem marketingu. </a:t>
            </a:r>
          </a:p>
          <a:p>
            <a:pPr lvl="0" algn="just"/>
            <a:r>
              <a:rPr lang="cs-CZ" sz="1750" dirty="0"/>
              <a:t>COUNTRY (národní specifika) – podpora podnikání a protekce státu, uplatňování technických standardů, institucionální normy, celní bariéry jednotlivých států.	</a:t>
            </a:r>
          </a:p>
          <a:p>
            <a:pPr lvl="0" algn="just"/>
            <a:r>
              <a:rPr lang="cs-CZ" sz="1750" dirty="0"/>
              <a:t>COMPETITION (konkurence) – projevy globální konkurence v její „super“ a „hyper“ podobě, včetně provázaností činností.</a:t>
            </a:r>
          </a:p>
          <a:p>
            <a:pPr lvl="0" algn="just"/>
            <a:r>
              <a:rPr lang="cs-CZ" sz="1750" dirty="0"/>
              <a:t>COST (náklady) – náklady na vývoj a zavádění technologií, dopravu a zdroje.</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makroprostředí</a:t>
            </a:r>
          </a:p>
        </p:txBody>
      </p:sp>
    </p:spTree>
    <p:extLst>
      <p:ext uri="{BB962C8B-B14F-4D97-AF65-F5344CB8AC3E}">
        <p14:creationId xmlns:p14="http://schemas.microsoft.com/office/powerpoint/2010/main" val="70484192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63284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700" b="1" cap="small" dirty="0"/>
              <a:t>Analýza globalizačních trendů</a:t>
            </a:r>
          </a:p>
          <a:p>
            <a:pPr algn="just"/>
            <a:r>
              <a:rPr lang="cs-CZ" sz="1700" dirty="0"/>
              <a:t>Výsledkem této analýzy by mělo být navržení země, do které podnik umístí svůj závod, na kolika trzích bude podnik své produkty nabízet a další rozhodnutí. </a:t>
            </a:r>
          </a:p>
          <a:p>
            <a:pPr algn="just"/>
            <a:r>
              <a:rPr lang="cs-CZ" sz="1700" dirty="0"/>
              <a:t>Po zhodnocení všech zmíněných faktorů této metody může firma dojít ke třem možným závěrům, variantám: </a:t>
            </a:r>
          </a:p>
          <a:p>
            <a:pPr lvl="0" algn="just"/>
            <a:r>
              <a:rPr lang="cs-CZ" sz="1700" b="1" dirty="0"/>
              <a:t>Globální strategie není potřebná ani efektivní – </a:t>
            </a:r>
            <a:r>
              <a:rPr lang="cs-CZ" sz="1700" dirty="0"/>
              <a:t>mezi regiony jsou významné rozdíly a překážky, které mají za následek, že lokální ekonomické subjekty nejsou podstatou oboru zvýhodnění a konkurence tedy se odehrává na lokální úrovni. </a:t>
            </a:r>
          </a:p>
          <a:p>
            <a:pPr lvl="0" algn="just"/>
            <a:r>
              <a:rPr lang="cs-CZ" sz="1700" b="1" dirty="0"/>
              <a:t>Multiregionální strategie – </a:t>
            </a:r>
            <a:r>
              <a:rPr lang="cs-CZ" sz="1700" dirty="0"/>
              <a:t>regiony jsou určitým způsobem heterogenní, ale ekonomické a konkurenční podmínky požadují velké objemy produkce a podnik se tak rozšiřuje na nové trhy. </a:t>
            </a:r>
          </a:p>
          <a:p>
            <a:pPr lvl="0" algn="just"/>
            <a:r>
              <a:rPr lang="cs-CZ" sz="1700" b="1" dirty="0"/>
              <a:t>Globální homogenní strategie – </a:t>
            </a:r>
            <a:r>
              <a:rPr lang="cs-CZ" sz="1700" dirty="0"/>
              <a:t>typické jsou stejnorodé regiony, globální konkurence a žádné překážky vstupu na mezinárodní trhy. Vyvolává nákladovou efektivnost a zlepšení konkurenční pozice.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makroprostředí</a:t>
            </a:r>
          </a:p>
        </p:txBody>
      </p:sp>
    </p:spTree>
    <p:extLst>
      <p:ext uri="{BB962C8B-B14F-4D97-AF65-F5344CB8AC3E}">
        <p14:creationId xmlns:p14="http://schemas.microsoft.com/office/powerpoint/2010/main" val="36937399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a:t>Podnikání a podnik spolu velmi úzce souvisí, protože z ekonomického hlediska ke každému podnikání je zapotřebí určitých podnikatelských zdrojů, které jsou typickým způsobem uspořádány a institucionalizovány v celek, který se nazývá podnik. </a:t>
            </a:r>
          </a:p>
          <a:p>
            <a:pPr lvl="0" algn="just"/>
            <a:r>
              <a:rPr lang="cs-CZ" sz="1800" dirty="0"/>
              <a:t>Od konce minulého století je vnímán vliv podnikatelského prostředí na úspěch podnikání jako velmi významný, ne-li přímo určující. Můžeme objevit v </a:t>
            </a:r>
            <a:r>
              <a:rPr lang="cs-CZ" sz="1800" dirty="0" err="1"/>
              <a:t>Timmonsově</a:t>
            </a:r>
            <a:r>
              <a:rPr lang="cs-CZ" sz="1800" dirty="0"/>
              <a:t> modelu z roku 2001 podnikatelské prostředí jako jeden ze tří faktorů úspěchů podnikání. V tomto svém modelu jej </a:t>
            </a:r>
            <a:r>
              <a:rPr lang="cs-CZ" sz="1800" dirty="0" err="1"/>
              <a:t>Timmons</a:t>
            </a:r>
            <a:r>
              <a:rPr lang="cs-CZ" sz="1800" dirty="0"/>
              <a:t> označuje jako hnací síly. </a:t>
            </a:r>
          </a:p>
          <a:p>
            <a:pPr lvl="0" algn="just"/>
            <a:r>
              <a:rPr lang="cs-CZ" sz="1800" dirty="0"/>
              <a:t>Také systémový model faktorů úspěchů v podnikání zařazuje podnikatelské prostředí mezi tzv. objektivní faktory úspěchů podnikání, spolu s faktorem vlastnictví. Z tohoto pohledu je vidět, že význam podnikatelského prostředí pro úspěch podnikání je nezanedbatelným.</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Význam podnikatelského prostředí</a:t>
            </a:r>
          </a:p>
        </p:txBody>
      </p:sp>
    </p:spTree>
    <p:extLst>
      <p:ext uri="{BB962C8B-B14F-4D97-AF65-F5344CB8AC3E}">
        <p14:creationId xmlns:p14="http://schemas.microsoft.com/office/powerpoint/2010/main" val="2902143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Spíše než pojem bližší podnikatelské prostředí se používá pojem trh nebo odvětví, nebo také </a:t>
            </a:r>
            <a:r>
              <a:rPr lang="cs-CZ" sz="2000" dirty="0" err="1"/>
              <a:t>mezoprostředí</a:t>
            </a:r>
            <a:r>
              <a:rPr lang="cs-CZ" sz="2000" dirty="0"/>
              <a:t>. Někteří autoři začleňují toto prostředí do mikroprostředí, tj. do prostředí podniku. </a:t>
            </a:r>
          </a:p>
          <a:p>
            <a:pPr algn="just"/>
            <a:r>
              <a:rPr lang="cs-CZ" sz="2000" dirty="0"/>
              <a:t>Základní charakteristikou tržního prostředí je to, že podniky mohou ovlivňovat subjekty a síly tohoto podnikatelského prostředí. Toto ovlivňování je cílené a záměrné. </a:t>
            </a:r>
          </a:p>
          <a:p>
            <a:pPr algn="just"/>
            <a:r>
              <a:rPr lang="cs-CZ" sz="2000" dirty="0"/>
              <a:t>Tržní prostředí můžeme označit jako úroveň transakční, protože právě v tomto prostředí dochází k transakcím spojených s realizací podnikatelských aktivit.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Tržní prostředí</a:t>
            </a:r>
          </a:p>
        </p:txBody>
      </p:sp>
    </p:spTree>
    <p:extLst>
      <p:ext uri="{BB962C8B-B14F-4D97-AF65-F5344CB8AC3E}">
        <p14:creationId xmlns:p14="http://schemas.microsoft.com/office/powerpoint/2010/main" val="399955927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50" dirty="0"/>
              <a:t>Subjekty tržního prostředí zahrnují skupiny lidí nebo organizace mající bezprostřední vztah ke konkrétnímu podnikatelskému subjektu. Mezi subjekty tržního prostředí patří:</a:t>
            </a:r>
          </a:p>
          <a:p>
            <a:pPr lvl="0" algn="just"/>
            <a:r>
              <a:rPr lang="cs-CZ" sz="1650" b="1" dirty="0"/>
              <a:t>zákazníci</a:t>
            </a:r>
            <a:r>
              <a:rPr lang="cs-CZ" sz="1650" dirty="0"/>
              <a:t> - lidé nebo organizace nakupující produkty určité firmy k uspokojení svých přání a požadavků;</a:t>
            </a:r>
          </a:p>
          <a:p>
            <a:pPr lvl="0" algn="just"/>
            <a:r>
              <a:rPr lang="cs-CZ" sz="1650" b="1" dirty="0"/>
              <a:t>konkurence</a:t>
            </a:r>
            <a:r>
              <a:rPr lang="cs-CZ" sz="1650" dirty="0"/>
              <a:t> - veškeré skutečné nebo potenciální substituční nabídky, o kterých může zákazník při svém kupním rozhodování uvažovat;</a:t>
            </a:r>
          </a:p>
          <a:p>
            <a:pPr lvl="0" algn="just"/>
            <a:r>
              <a:rPr lang="cs-CZ" sz="1650" b="1" dirty="0"/>
              <a:t>distribuční články</a:t>
            </a:r>
            <a:r>
              <a:rPr lang="cs-CZ" sz="1650" dirty="0"/>
              <a:t> – organizace nebo jednotlivci zajišťující nebo podílející se na zpřístupňování produktů zákazníkům;</a:t>
            </a:r>
          </a:p>
          <a:p>
            <a:pPr lvl="0" algn="just"/>
            <a:r>
              <a:rPr lang="cs-CZ" sz="1650" b="1" dirty="0"/>
              <a:t>veřejnost</a:t>
            </a:r>
            <a:r>
              <a:rPr lang="cs-CZ" sz="1650" dirty="0"/>
              <a:t> – skupiny lidí mající zájem nebo vliv na schopnost podniku dosahovat stanoveného cíle: finanční veřejnost, mediální veřejnost, vládní veřejnost, občanská sdružení, občanská veřejnost, interní veřejnost;</a:t>
            </a:r>
          </a:p>
          <a:p>
            <a:pPr algn="just"/>
            <a:r>
              <a:rPr lang="cs-CZ" sz="1650" b="1" dirty="0"/>
              <a:t>vnější </a:t>
            </a:r>
            <a:r>
              <a:rPr lang="cs-CZ" sz="1650" b="1" dirty="0" err="1"/>
              <a:t>ovlivňovatelé</a:t>
            </a:r>
            <a:r>
              <a:rPr lang="cs-CZ" sz="1650" dirty="0"/>
              <a:t> – neformální a neziskové organizace, vládní a politické organizace vystupující mimo svoji oficiální funkci, poloilegální a nelegální </a:t>
            </a:r>
            <a:r>
              <a:rPr lang="cs-CZ" sz="1650" dirty="0" err="1"/>
              <a:t>ovlivňovatelé</a:t>
            </a:r>
            <a:r>
              <a:rPr lang="cs-CZ" sz="1650" dirty="0"/>
              <a:t> (mafie, klany, gangy, černý trh apod.).</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Subjekty tržního prostředí</a:t>
            </a:r>
          </a:p>
        </p:txBody>
      </p:sp>
    </p:spTree>
    <p:extLst>
      <p:ext uri="{BB962C8B-B14F-4D97-AF65-F5344CB8AC3E}">
        <p14:creationId xmlns:p14="http://schemas.microsoft.com/office/powerpoint/2010/main" val="275155544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Odvětví je konkrétní oblast podnikatelského působení podniku. Jak uvádí Dvořáček a </a:t>
            </a:r>
            <a:r>
              <a:rPr lang="cs-CZ" sz="2000" dirty="0" err="1"/>
              <a:t>Slunčík</a:t>
            </a:r>
            <a:r>
              <a:rPr lang="cs-CZ" sz="2000" dirty="0"/>
              <a:t> (2012) odvětví zahrnuje podniky s velice podobnými činnostmi.</a:t>
            </a:r>
          </a:p>
          <a:p>
            <a:pPr algn="just"/>
            <a:r>
              <a:rPr lang="cs-CZ" sz="2000" dirty="0"/>
              <a:t>Odvětví, resp. ekonomické činnosti jsou v ČR i v rámci Evropské unie povinně zatřiďovány podle klasifikace NACE-CZ, která je odvozena z mezinárodní klasifikace ISIC (Mezinárodní klasifikace všech ekonomických činností), kterou používá mezinárodní organizace OSN. </a:t>
            </a:r>
          </a:p>
          <a:p>
            <a:pPr algn="just"/>
            <a:r>
              <a:rPr lang="cs-CZ" sz="2000" dirty="0"/>
              <a:t>Z pohledu klasifikace NACE-CZ rozlišujeme tato základní odvětví (ČSÚ, 2015):</a:t>
            </a:r>
          </a:p>
          <a:p>
            <a:pPr lvl="0" algn="just"/>
            <a:r>
              <a:rPr lang="cs-CZ" sz="2000" dirty="0"/>
              <a:t>zemědělství, lesnictví a rybářství A;</a:t>
            </a:r>
          </a:p>
          <a:p>
            <a:pPr lvl="0" algn="just"/>
            <a:r>
              <a:rPr lang="cs-CZ" sz="2000" dirty="0"/>
              <a:t>zpracovatelský průmysl C;</a:t>
            </a:r>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Odvětví</a:t>
            </a:r>
          </a:p>
        </p:txBody>
      </p:sp>
    </p:spTree>
    <p:extLst>
      <p:ext uri="{BB962C8B-B14F-4D97-AF65-F5344CB8AC3E}">
        <p14:creationId xmlns:p14="http://schemas.microsoft.com/office/powerpoint/2010/main" val="110155575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výroba a rozvod elektřiny, plynu a tepla D;</a:t>
            </a:r>
          </a:p>
          <a:p>
            <a:pPr lvl="0" algn="just"/>
            <a:r>
              <a:rPr lang="cs-CZ" sz="1600" dirty="0"/>
              <a:t>zásobování vodou E;</a:t>
            </a:r>
          </a:p>
          <a:p>
            <a:pPr lvl="0" algn="just"/>
            <a:r>
              <a:rPr lang="cs-CZ" sz="1600" dirty="0"/>
              <a:t>stavebnictví F;</a:t>
            </a:r>
          </a:p>
          <a:p>
            <a:pPr lvl="0" algn="just"/>
            <a:r>
              <a:rPr lang="cs-CZ" sz="1600" dirty="0"/>
              <a:t>velkoobchod, maloobchod, opravy a údržby motorových vozidel G;</a:t>
            </a:r>
          </a:p>
          <a:p>
            <a:pPr lvl="0" algn="just"/>
            <a:r>
              <a:rPr lang="cs-CZ" sz="1600" dirty="0"/>
              <a:t>doprava a skladování H;</a:t>
            </a:r>
          </a:p>
          <a:p>
            <a:pPr lvl="0" algn="just"/>
            <a:r>
              <a:rPr lang="cs-CZ" sz="1600" dirty="0"/>
              <a:t>ubytování, stravování, pohostinství I;</a:t>
            </a:r>
          </a:p>
          <a:p>
            <a:pPr lvl="0" algn="just"/>
            <a:r>
              <a:rPr lang="cs-CZ" sz="1600" dirty="0"/>
              <a:t>informační a komunikační činnosti J;</a:t>
            </a:r>
          </a:p>
          <a:p>
            <a:pPr lvl="0" algn="just"/>
            <a:r>
              <a:rPr lang="cs-CZ" sz="1600" dirty="0"/>
              <a:t>peněžnictví a pojišťovnictví K;</a:t>
            </a:r>
          </a:p>
          <a:p>
            <a:pPr lvl="0" algn="just"/>
            <a:r>
              <a:rPr lang="cs-CZ" sz="1600" dirty="0"/>
              <a:t>činnosti v oblasti nemovitostí L;</a:t>
            </a:r>
          </a:p>
          <a:p>
            <a:pPr lvl="0" algn="just"/>
            <a:r>
              <a:rPr lang="cs-CZ" sz="1600" dirty="0"/>
              <a:t>profesní, vědecké a technické činnosti M;</a:t>
            </a:r>
          </a:p>
          <a:p>
            <a:pPr lvl="0" algn="just"/>
            <a:r>
              <a:rPr lang="cs-CZ" sz="1600" dirty="0"/>
              <a:t>administrativní a podpůrné činnosti N;</a:t>
            </a:r>
          </a:p>
          <a:p>
            <a:pPr lvl="0" algn="just"/>
            <a:r>
              <a:rPr lang="cs-CZ" sz="1600" dirty="0"/>
              <a:t>zdravotní a sociální péče Q;</a:t>
            </a:r>
          </a:p>
          <a:p>
            <a:pPr lvl="0" algn="just"/>
            <a:r>
              <a:rPr lang="cs-CZ" sz="1600" dirty="0"/>
              <a:t>kulturní, zábavní a rekreační činnost R.</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Odvětví</a:t>
            </a:r>
          </a:p>
        </p:txBody>
      </p:sp>
    </p:spTree>
    <p:extLst>
      <p:ext uri="{BB962C8B-B14F-4D97-AF65-F5344CB8AC3E}">
        <p14:creationId xmlns:p14="http://schemas.microsoft.com/office/powerpoint/2010/main" val="273252791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Postavení jednotlivých odvětví v ekonomice státu pak vyjadřuje odvětvová struktura, kterou tvoří jednotlivé ekonomické činnosti podle NACE-CZ a vztahy mezi nimi. </a:t>
            </a:r>
          </a:p>
          <a:p>
            <a:pPr algn="just"/>
            <a:endParaRPr lang="cs-CZ" sz="2000" dirty="0"/>
          </a:p>
          <a:p>
            <a:pPr marL="0" indent="0" algn="just">
              <a:buNone/>
            </a:pPr>
            <a:r>
              <a:rPr lang="cs-CZ" sz="2000" b="1" i="1" dirty="0"/>
              <a:t>Odvětví můžeme členit:</a:t>
            </a:r>
          </a:p>
          <a:p>
            <a:pPr lvl="0" algn="just"/>
            <a:r>
              <a:rPr lang="cs-CZ" sz="2000" dirty="0"/>
              <a:t>podle závislosti na průběhu hospodářského cyklu: cyklická, neutrální, anticyklická;</a:t>
            </a:r>
          </a:p>
          <a:p>
            <a:pPr lvl="0" algn="just"/>
            <a:r>
              <a:rPr lang="cs-CZ" sz="2000" dirty="0"/>
              <a:t>podle náročnosti na výrobní faktory: pracovně náročné, kapitálově náročné, investičně náročné;</a:t>
            </a:r>
          </a:p>
          <a:p>
            <a:pPr lvl="0" algn="just"/>
            <a:r>
              <a:rPr lang="cs-CZ" sz="2000" dirty="0"/>
              <a:t>podle počtu disponibilních konkurenčních výhod: objemová, ve slepé uličce, fragmentovaná, specializovaná.</a:t>
            </a:r>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Odvětví</a:t>
            </a:r>
          </a:p>
        </p:txBody>
      </p:sp>
    </p:spTree>
    <p:extLst>
      <p:ext uri="{BB962C8B-B14F-4D97-AF65-F5344CB8AC3E}">
        <p14:creationId xmlns:p14="http://schemas.microsoft.com/office/powerpoint/2010/main" val="169062024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Odvětví je tak představováno specifickou skupinou podniků, které operují v témže sektoru ekonomiky. Přičemž sektor je jedním ze základních elementů každé národní ekonomiky. </a:t>
            </a:r>
          </a:p>
          <a:p>
            <a:pPr algn="just"/>
            <a:r>
              <a:rPr lang="cs-CZ" sz="2000" dirty="0"/>
              <a:t>Ekonomika se zpravidla člení podle základních činností, které se v ní odehrávají, na čtyři sektory. </a:t>
            </a:r>
          </a:p>
          <a:p>
            <a:pPr algn="just"/>
            <a:r>
              <a:rPr lang="cs-CZ" sz="2000" dirty="0"/>
              <a:t>Primární sektor je tvořen zemědělstvím a těžebním průmyslem. Sekundární sektor je typický činnostmi v oblasti zpracovatelského průmyslu a stavebnictví. Terciární sektor je sektor obchodu a služeb. Kvartérní sektor zahrnuje pak vědu a výzkum.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Odvětví</a:t>
            </a:r>
          </a:p>
        </p:txBody>
      </p:sp>
    </p:spTree>
    <p:extLst>
      <p:ext uri="{BB962C8B-B14F-4D97-AF65-F5344CB8AC3E}">
        <p14:creationId xmlns:p14="http://schemas.microsoft.com/office/powerpoint/2010/main" val="369906675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Trh</a:t>
            </a:r>
            <a:r>
              <a:rPr lang="cs-CZ" sz="1800" dirty="0"/>
              <a:t> představuje, z pohledu podniku a marketingového chápání, skupinu zákazníků podniku, ať už cílových nebo potenciálních.</a:t>
            </a:r>
          </a:p>
          <a:p>
            <a:pPr algn="just"/>
            <a:r>
              <a:rPr lang="cs-CZ" sz="1800" dirty="0"/>
              <a:t>Podle typu zákazníků rozlišujeme trh spotřebitelský a trh organizací. Na trhu spotřebitelském se pohybují jednotlivci a domácnosti, které nakupují produkty a služby za účelem spotřeby (hovoříme o nich jako o konečných spotřebitelích). Na trhu organizací působí podniky, organizace, které nakupují zboží a služby za účelem dalšího prodeje (obchodní podniky), přepracování (výrobní podniky) nebo užití pro společnost (vláda, neziskové organizace). Odvětví pak produkuje a poté prodává výrobky a služby pro zákazníky s cílem uspokojení jejich potřeb. </a:t>
            </a:r>
          </a:p>
          <a:p>
            <a:pPr algn="just"/>
            <a:r>
              <a:rPr lang="cs-CZ" sz="1800" dirty="0" err="1"/>
              <a:t>Kotler</a:t>
            </a:r>
            <a:r>
              <a:rPr lang="cs-CZ" sz="1800" dirty="0"/>
              <a:t> a Keller (2013) člení trhy do pěti skupin, které jsou vzájemně provázány určitými vazbami směny a probíhají mezi nimi toky. Jedná se o trh zdrojů (trh surovin, práce a peněz), trh výrobců, trh prostředníků, spotřební trh a vládní trh.</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Trh</a:t>
            </a:r>
          </a:p>
        </p:txBody>
      </p:sp>
    </p:spTree>
    <p:extLst>
      <p:ext uri="{BB962C8B-B14F-4D97-AF65-F5344CB8AC3E}">
        <p14:creationId xmlns:p14="http://schemas.microsoft.com/office/powerpoint/2010/main" val="164060775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700" dirty="0"/>
              <a:t>Michael E. Porter rozdělil trh (na základě životního cyklu odvětví., míry koncentrace podniků v odvětví, fází cyklu produktu a míře vystavení trhu mezinárodní konkurenci) na pět typů:</a:t>
            </a:r>
          </a:p>
          <a:p>
            <a:pPr lvl="0" algn="just"/>
            <a:r>
              <a:rPr lang="cs-CZ" sz="1700" b="1" dirty="0"/>
              <a:t>Trhy nově vznikající (mladé trhy, rozvojové, růstové trhy)</a:t>
            </a:r>
            <a:r>
              <a:rPr lang="cs-CZ" sz="1700" dirty="0"/>
              <a:t> jsou nově formované nebo zreformované trhy, které v podstatě odpovídají fázi zavádění produktu na trh. Mladé trhy jsou charakteristické pomalým růstem. Na tomto trhu ještě nejsou zákaznické potřeby a požadavky jasně diferencovány, zákaznické preference mají podobný charakter. Nediferencovanost zákaznických potřeb a požadavků ovlivňuje možnost použití nástrojů cíleného marketingu. Mladé trhy poskytují větší příležitost k dosažení konkurenční výhody. Dalším typickým znakem těchto trhů je značná technologická turbulence a s ní spojená nejistota. Mladé trhy jsou více otevřeny novým produktům a inovacím. Vlastní vstup na tento trh může mít formu vlastní podnikové inovační činnosti, akvizice produktů nebo podniků nebo kooperační strategie.</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Trh</a:t>
            </a:r>
          </a:p>
        </p:txBody>
      </p:sp>
    </p:spTree>
    <p:extLst>
      <p:ext uri="{BB962C8B-B14F-4D97-AF65-F5344CB8AC3E}">
        <p14:creationId xmlns:p14="http://schemas.microsoft.com/office/powerpoint/2010/main" val="182340167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2200" b="1" dirty="0"/>
              <a:t>Rostoucí trh</a:t>
            </a:r>
            <a:r>
              <a:rPr lang="cs-CZ" sz="2200" b="1" i="1" dirty="0"/>
              <a:t> </a:t>
            </a:r>
            <a:r>
              <a:rPr lang="cs-CZ" sz="2200" dirty="0"/>
              <a:t>je charakteristický menší nejistotou než mladý trh. Na rostoucím trhu již můžeme identifikovat a charakterizovat různé skupiny zákaznických potřeb a požadavků. Tato různorodost již umožňuje provádět segmentaci na trhu spotřebitelském i trhu organizací. Analýza trhu pomocí segmentace je určitým vodítkem pro vytvoření odhadu tržního potenciálu. Razantní růst trhu způsobuje vysokou atraktivitu trhu a poskytuje významné konkurenční výhody.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Trh</a:t>
            </a:r>
          </a:p>
        </p:txBody>
      </p:sp>
    </p:spTree>
    <p:extLst>
      <p:ext uri="{BB962C8B-B14F-4D97-AF65-F5344CB8AC3E}">
        <p14:creationId xmlns:p14="http://schemas.microsoft.com/office/powerpoint/2010/main" val="288408894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2000" b="1" dirty="0"/>
              <a:t>Dospělé a upadající trhy</a:t>
            </a:r>
            <a:r>
              <a:rPr lang="cs-CZ" sz="2000" i="1" dirty="0"/>
              <a:t> </a:t>
            </a:r>
            <a:r>
              <a:rPr lang="cs-CZ" sz="2000" dirty="0"/>
              <a:t>jsou charakteristické nasyceností dané klesajícím počtem zákazníků, uživatelskou intenzitou, intenzitou konkurence, globálními změnami aj. Typickou strukturu odvětví tvoří několik velkých dominantních firem v odvětví a několik vyzyvatelů.</a:t>
            </a:r>
          </a:p>
          <a:p>
            <a:pPr lvl="0" algn="just"/>
            <a:endParaRPr lang="cs-CZ" sz="2000" dirty="0"/>
          </a:p>
          <a:p>
            <a:pPr lvl="0" algn="just"/>
            <a:r>
              <a:rPr lang="cs-CZ" sz="2000" b="1" dirty="0"/>
              <a:t>Globální trhy</a:t>
            </a:r>
            <a:r>
              <a:rPr lang="cs-CZ" sz="2000" dirty="0"/>
              <a:t> představují trhy, na kterých firmy soutěží na globálním základě, to je na celkové ploše světového trhu s mezinárodní konkurencí.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Trh</a:t>
            </a:r>
          </a:p>
        </p:txBody>
      </p:sp>
    </p:spTree>
    <p:extLst>
      <p:ext uri="{BB962C8B-B14F-4D97-AF65-F5344CB8AC3E}">
        <p14:creationId xmlns:p14="http://schemas.microsoft.com/office/powerpoint/2010/main" val="9760449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694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Když bychom stručně měli shrnout význam podnikatelského prostředí pro podnikání, tak můžeme vyjít z tvrzení </a:t>
            </a:r>
            <a:r>
              <a:rPr lang="cs-CZ" sz="1800" dirty="0" err="1"/>
              <a:t>Jüngera</a:t>
            </a:r>
            <a:r>
              <a:rPr lang="cs-CZ" sz="1800" dirty="0"/>
              <a:t> a Fialová (2004), že podnikatelské prostředí vytváří:</a:t>
            </a:r>
          </a:p>
          <a:p>
            <a:pPr lvl="0" algn="just"/>
            <a:r>
              <a:rPr lang="cs-CZ" sz="1800" dirty="0"/>
              <a:t>podmínky pro start podnikatelské činnosti;</a:t>
            </a:r>
          </a:p>
          <a:p>
            <a:pPr lvl="0" algn="just"/>
            <a:r>
              <a:rPr lang="cs-CZ" sz="1800" dirty="0"/>
              <a:t>podmínky pro rozvoj podnikatelské činnosti;</a:t>
            </a:r>
          </a:p>
          <a:p>
            <a:pPr lvl="0" algn="just"/>
            <a:r>
              <a:rPr lang="cs-CZ" sz="1800" dirty="0"/>
              <a:t>podmínky pro kvalitní podnikatelské aktivity.</a:t>
            </a:r>
          </a:p>
          <a:p>
            <a:pPr marL="0" indent="0" algn="just">
              <a:buNone/>
            </a:pPr>
            <a:r>
              <a:rPr lang="cs-CZ" sz="1800" dirty="0"/>
              <a:t>Jak uvádí Dvořáček a </a:t>
            </a:r>
            <a:r>
              <a:rPr lang="cs-CZ" sz="1800" dirty="0" err="1"/>
              <a:t>Slunčík</a:t>
            </a:r>
            <a:r>
              <a:rPr lang="cs-CZ" sz="1800" dirty="0"/>
              <a:t> (2012) znalost podnikatelské prostředí je důležitá, mimo jiné, z těchto důvodů:</a:t>
            </a:r>
          </a:p>
          <a:p>
            <a:pPr lvl="0" algn="just"/>
            <a:r>
              <a:rPr lang="cs-CZ" sz="1800" dirty="0"/>
              <a:t>umožňuje pochopit vztahů podnikatelského subjektu s okolím,</a:t>
            </a:r>
          </a:p>
          <a:p>
            <a:pPr lvl="0" algn="just"/>
            <a:r>
              <a:rPr lang="cs-CZ" sz="1800" dirty="0"/>
              <a:t>zvyšuje schopnost adaptace na konkrétní podnikatelské prostředí,</a:t>
            </a:r>
          </a:p>
          <a:p>
            <a:pPr lvl="0" algn="just"/>
            <a:r>
              <a:rPr lang="cs-CZ" sz="1800" dirty="0"/>
              <a:t>umožňuje využívat možnosti pro ovlivňování konkrétního podnikatelského prostředí.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Význam podnikatelského prostředí</a:t>
            </a:r>
          </a:p>
        </p:txBody>
      </p:sp>
    </p:spTree>
    <p:extLst>
      <p:ext uri="{BB962C8B-B14F-4D97-AF65-F5344CB8AC3E}">
        <p14:creationId xmlns:p14="http://schemas.microsoft.com/office/powerpoint/2010/main" val="307866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Analýza tržního prostředí se zaměřuje na hodnocení základních parametrů trhu a situaci v konkrétním odvětví. Proto analýza tržního prostředí probíhá ve dvou rovinách. </a:t>
            </a:r>
          </a:p>
          <a:p>
            <a:pPr algn="just"/>
            <a:r>
              <a:rPr lang="cs-CZ" sz="2000" dirty="0"/>
              <a:t>Analýza odvětví se zaměřují na identifikaci hlavních konkurentů daného podniku, jejich sílu a celkovou strukturu odvětví. </a:t>
            </a:r>
          </a:p>
          <a:p>
            <a:pPr algn="just"/>
            <a:r>
              <a:rPr lang="cs-CZ" sz="2000" dirty="0"/>
              <a:t>Analýza trhu se poté zaměřuje na specifikaci a popis zákazníků a zákaznických skupin. </a:t>
            </a:r>
          </a:p>
          <a:p>
            <a:pPr algn="just"/>
            <a:r>
              <a:rPr lang="cs-CZ" sz="2000" dirty="0"/>
              <a:t>Informačními zdroji k analýze tržního prostředí jsou především sekundární informace vztahující se k cílovému trhu, primární informace získané výzkumem, informace z  informačního systému podniku.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127472289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a:t>Analýza odvětví</a:t>
            </a:r>
          </a:p>
          <a:p>
            <a:pPr algn="just"/>
            <a:r>
              <a:rPr lang="cs-CZ" sz="2000" dirty="0"/>
              <a:t>Objektem analýzy odvětví jsou podnikatelské subjekty v konkrétním odvětví. Analýza odvětví pak má za cíl popsat strukturu konkrétního odvětví, identifikovat hlavní hybné síly odvětví, zhodnotit atraktivitu odvětví a úroveň odvětví.</a:t>
            </a:r>
          </a:p>
          <a:p>
            <a:pPr marL="0" indent="0" algn="just">
              <a:buNone/>
            </a:pPr>
            <a:r>
              <a:rPr lang="cs-CZ" sz="2000" b="1" i="1" dirty="0"/>
              <a:t>Odvětvová struktura</a:t>
            </a:r>
            <a:r>
              <a:rPr lang="cs-CZ" sz="2000" i="1" dirty="0"/>
              <a:t> </a:t>
            </a:r>
            <a:r>
              <a:rPr lang="cs-CZ" sz="2000" dirty="0"/>
              <a:t>sleduje základní charakteristiky konkrétního odvětví:</a:t>
            </a:r>
          </a:p>
          <a:p>
            <a:pPr lvl="0" algn="just"/>
            <a:r>
              <a:rPr lang="cs-CZ" sz="2000" dirty="0"/>
              <a:t>počet a velikosti podniků v odvětví;</a:t>
            </a:r>
          </a:p>
          <a:p>
            <a:pPr lvl="0" algn="just"/>
            <a:r>
              <a:rPr lang="cs-CZ" sz="2000" dirty="0"/>
              <a:t>typy produktů a služeb na daném odvětví;</a:t>
            </a:r>
          </a:p>
          <a:p>
            <a:pPr lvl="0" algn="just"/>
            <a:r>
              <a:rPr lang="cs-CZ" sz="2000" dirty="0"/>
              <a:t>sílu jednotlivých podniků v daném odvětví;</a:t>
            </a:r>
          </a:p>
          <a:p>
            <a:pPr lvl="0" algn="just"/>
            <a:r>
              <a:rPr lang="cs-CZ" sz="2000" dirty="0"/>
              <a:t>velikost tržních bariér daného odvětví.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404240776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a:t>Analýza odvětví</a:t>
            </a:r>
          </a:p>
          <a:p>
            <a:pPr marL="0" indent="0" algn="just">
              <a:buNone/>
            </a:pPr>
            <a:r>
              <a:rPr lang="cs-CZ" sz="2000" b="1" i="1" dirty="0"/>
              <a:t>Analýza hybných sil </a:t>
            </a:r>
            <a:r>
              <a:rPr lang="cs-CZ" sz="2000" dirty="0"/>
              <a:t>odvětví má za účel vymezit síly v odvětví, které jsou určující pro podnik v konkrétním odvětví. Postup při analýze hybných sil odvětví zahrnuje tyto kroky:</a:t>
            </a:r>
          </a:p>
          <a:p>
            <a:pPr lvl="0" algn="just"/>
            <a:r>
              <a:rPr lang="cs-CZ" sz="2000" dirty="0"/>
              <a:t>definování relevantního odvětví;</a:t>
            </a:r>
          </a:p>
          <a:p>
            <a:pPr lvl="0" algn="just"/>
            <a:r>
              <a:rPr lang="cs-CZ" sz="2000" dirty="0"/>
              <a:t>identifikace klíčových hráčů, sil v jednotlivých skupinách podle </a:t>
            </a:r>
            <a:r>
              <a:rPr lang="cs-CZ" sz="2000" dirty="0" err="1"/>
              <a:t>Porterovy</a:t>
            </a:r>
            <a:r>
              <a:rPr lang="cs-CZ" sz="2000" dirty="0"/>
              <a:t> analýzy konkurence;</a:t>
            </a:r>
          </a:p>
          <a:p>
            <a:pPr lvl="0" algn="just"/>
            <a:r>
              <a:rPr lang="cs-CZ" sz="2000" dirty="0"/>
              <a:t>určení síly jednotlivých sil a zdrojů jejich síly;</a:t>
            </a:r>
          </a:p>
          <a:p>
            <a:pPr lvl="0" algn="just"/>
            <a:r>
              <a:rPr lang="cs-CZ" sz="2000" dirty="0"/>
              <a:t>zhodnocení celkové struktury odvětví.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182555068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cap="small" dirty="0"/>
              <a:t>Analýza odvětví</a:t>
            </a:r>
          </a:p>
          <a:p>
            <a:pPr marL="0" indent="0" algn="just">
              <a:buNone/>
            </a:pPr>
            <a:r>
              <a:rPr lang="cs-CZ" sz="1600" b="1" i="1" dirty="0"/>
              <a:t>Atraktivita odvětví</a:t>
            </a:r>
            <a:r>
              <a:rPr lang="cs-CZ" sz="1600" i="1" dirty="0"/>
              <a:t> </a:t>
            </a:r>
            <a:r>
              <a:rPr lang="cs-CZ" sz="1600" dirty="0"/>
              <a:t>představuje multikriteriální hodnocení daného odvětví na základě vybraných faktorů a jejich váženého hodnocení. Váchal a Váchalová (2001) uvádějí, že těchto faktorů je 15 a hodnotí se pomocí stupnice 1 až 10. Čím je atraktivita vyšší, tak tím větší možnost má podnik uplatnit své zdroje a schopnosti. Různí autoři zahrnují do faktorů hodnotících atraktivitu odvětví různé prvky. </a:t>
            </a:r>
          </a:p>
          <a:p>
            <a:pPr algn="just"/>
            <a:r>
              <a:rPr lang="cs-CZ" sz="1600" b="1" i="1" dirty="0"/>
              <a:t>Faktory atraktivity dle </a:t>
            </a:r>
            <a:r>
              <a:rPr lang="cs-CZ" sz="1600" b="1" i="1" dirty="0" err="1"/>
              <a:t>Shrivastava</a:t>
            </a:r>
            <a:r>
              <a:rPr lang="cs-CZ" sz="1600" b="1" dirty="0"/>
              <a:t> </a:t>
            </a:r>
            <a:r>
              <a:rPr lang="cs-CZ" sz="1600" dirty="0"/>
              <a:t>(1994) – faktory trhu (velikost trhu, velikost klíčových segmentů, roční míra růstu, různorodost trhu, citlivost na cenu a vnější faktory, cykličnost a sezónnost), faktory konkurence (míra a typ konkurence, vstupy a výstupy, změny podílů, substituce novou technologií, míra a typy integrace, způsob oceňování výrobků), finanční a ekonomické faktory (marže, faktory finanční páky, bariéry vstupu a výstupu, využití kapacity), technologické faktory (dospělost a nestálost, komplexnost, diferenciace, patenty a autorská práva, potřebná technologie výroby), </a:t>
            </a:r>
            <a:r>
              <a:rPr lang="cs-CZ" sz="1600" dirty="0" err="1"/>
              <a:t>socio</a:t>
            </a:r>
            <a:r>
              <a:rPr lang="cs-CZ" sz="1600" dirty="0"/>
              <a:t>-politické faktory prostředí (společenské postoje a trendy, zákony a vládní regulace, vliv zájmových skupin a vládních představitelů, lidský faktor).</a:t>
            </a:r>
          </a:p>
          <a:p>
            <a:pPr marL="0"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144096379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cap="small" dirty="0"/>
              <a:t>Analýza odvětví</a:t>
            </a:r>
          </a:p>
          <a:p>
            <a:pPr lvl="0" algn="just"/>
            <a:r>
              <a:rPr lang="cs-CZ" sz="1800" b="1" i="1" dirty="0"/>
              <a:t>Faktory atraktivity dle Sedláčkové</a:t>
            </a:r>
            <a:r>
              <a:rPr lang="cs-CZ" sz="1800" b="1" dirty="0"/>
              <a:t> </a:t>
            </a:r>
            <a:r>
              <a:rPr lang="cs-CZ" sz="1800" dirty="0"/>
              <a:t>(2000) – velikost trhu, růstový potenciál, etapa životního cyklu, struktura odvětví, vliv hybných </a:t>
            </a:r>
            <a:r>
              <a:rPr lang="cs-CZ" sz="1800" dirty="0" err="1"/>
              <a:t>změnotvorných</a:t>
            </a:r>
            <a:r>
              <a:rPr lang="cs-CZ" sz="1800" dirty="0"/>
              <a:t> sil, pravděpodobnost vstupu nebo odchodu velkého podniku, nároky na kapitál, stabilita poptávky, technologická úroveň a inovace, nákladové podmínky, intenzita konkurenčního boje v odvětví, legislativní, politické a jiné regulace odvětví.</a:t>
            </a:r>
          </a:p>
          <a:p>
            <a:pPr lvl="0" algn="just"/>
            <a:endParaRPr lang="cs-CZ" sz="1800" dirty="0"/>
          </a:p>
          <a:p>
            <a:pPr lvl="0" algn="just"/>
            <a:r>
              <a:rPr lang="cs-CZ" sz="1800" b="1" i="1" dirty="0"/>
              <a:t>Faktory atraktivity dle Tiché a Hrona </a:t>
            </a:r>
            <a:r>
              <a:rPr lang="cs-CZ" sz="1800" dirty="0"/>
              <a:t>(2003) – růstový potenciál, diversita trhu, ziskovost, exponovanost, koncentrace, odbyt, specializace, značka, distribuce, cenová politika, nákladová pozice, služby, technologie, integrace, možnost vstupu a výstupu.</a:t>
            </a:r>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403563765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cap="small" dirty="0"/>
              <a:t>Analýza odvětví</a:t>
            </a:r>
          </a:p>
          <a:p>
            <a:pPr lvl="0" algn="just"/>
            <a:r>
              <a:rPr lang="cs-CZ" sz="1800" b="1" i="1" dirty="0"/>
              <a:t>Faktory atraktivity dle Kováře</a:t>
            </a:r>
            <a:r>
              <a:rPr lang="cs-CZ" sz="1800" b="1" dirty="0"/>
              <a:t> </a:t>
            </a:r>
            <a:r>
              <a:rPr lang="cs-CZ" sz="1800" dirty="0"/>
              <a:t>– velikost trhu, trendy růstu trhu (politické, ekonomické, sociální a technické), ziskovost trhu (nedostatek kupní síly, nedostatečná síla dodavatelů, intenzita vnitřní rivality), zranitelnost trhu (hrozba nových vstupů, dostupnost efektivních substitučních výrobků).</a:t>
            </a:r>
          </a:p>
          <a:p>
            <a:pPr lvl="0" algn="just"/>
            <a:endParaRPr lang="cs-CZ" sz="1800" dirty="0"/>
          </a:p>
          <a:p>
            <a:pPr lvl="0" algn="just"/>
            <a:r>
              <a:rPr lang="cs-CZ" sz="1800" b="1" i="1" dirty="0"/>
              <a:t>Faktory atraktivity dle </a:t>
            </a:r>
            <a:r>
              <a:rPr lang="cs-CZ" sz="1800" b="1" i="1" dirty="0" err="1"/>
              <a:t>Portera</a:t>
            </a:r>
            <a:r>
              <a:rPr lang="cs-CZ" sz="1800" b="1" dirty="0"/>
              <a:t> </a:t>
            </a:r>
            <a:r>
              <a:rPr lang="cs-CZ" sz="1800" dirty="0"/>
              <a:t>– zisky převyšující náklady na vstup, příležitost růstu, překážky vstupu do odvětví, investiční náklady nezbytné pro zapojení se do nového podnikání, dodatečné investice na překonání dalších překážek vstupu, očekávané náklady způsobené odvetou členů odvětví vůči vstupu, očekávané hotovostní toky spojené s přítomností v odvětví, možnost pro nový podnik si v odvětví vytvořit dlouhodobě obranyschopnou pozici atd. </a:t>
            </a:r>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202077669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cap="small" dirty="0"/>
              <a:t>Analýza odvětví</a:t>
            </a:r>
          </a:p>
          <a:p>
            <a:pPr algn="just"/>
            <a:r>
              <a:rPr lang="cs-CZ" sz="1800" dirty="0"/>
              <a:t>K hodnocení konkurenceschopnosti odvětví se používá metoda Michaela E. </a:t>
            </a:r>
            <a:r>
              <a:rPr lang="cs-CZ" sz="1800" dirty="0" err="1"/>
              <a:t>Portera</a:t>
            </a:r>
            <a:r>
              <a:rPr lang="cs-CZ" sz="1800" dirty="0"/>
              <a:t> nazývaná jako tzv. </a:t>
            </a:r>
            <a:r>
              <a:rPr lang="cs-CZ" sz="1800" b="1" dirty="0" err="1"/>
              <a:t>Porterův</a:t>
            </a:r>
            <a:r>
              <a:rPr lang="cs-CZ" sz="1800" b="1" dirty="0"/>
              <a:t> diamant</a:t>
            </a:r>
            <a:r>
              <a:rPr lang="cs-CZ" sz="1800" dirty="0"/>
              <a:t>. Konkurenční výhoda podniku je závislá na typu odvětví, v němž podnik působí, a na geografické poloze podniku. Každý podnik tak může mít svůj unikátní zdroj konkurenční výhody, který jej tak odlišuje od ostatních. Tyto zdroje jsou popsány diamantem konkurenční výhody.</a:t>
            </a:r>
          </a:p>
          <a:p>
            <a:pPr algn="just"/>
            <a:r>
              <a:rPr lang="cs-CZ" sz="1800" dirty="0"/>
              <a:t>Podle </a:t>
            </a:r>
            <a:r>
              <a:rPr lang="cs-CZ" sz="1800" dirty="0" err="1"/>
              <a:t>Portera</a:t>
            </a:r>
            <a:r>
              <a:rPr lang="cs-CZ" sz="1800" dirty="0"/>
              <a:t> je celková konkurenceschopnost determinována čtyřmi atributy, které  umožňují danému podniku získat konkurenční výhodu v mezinárodním srovnání. Jedná se o podmínky výrobních faktorů; podmínky na straně poptávky; související a podpůrná odvětví a poslední čtvrtý atribut je představován firemní strategií, strukturou a rivalitou. </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74189114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a:t>Analýza odvětví</a:t>
            </a:r>
          </a:p>
          <a:p>
            <a:pPr lvl="0" algn="just"/>
            <a:r>
              <a:rPr lang="cs-CZ" sz="2000" b="1" i="1" dirty="0"/>
              <a:t>Podmínky výrobních faktorů (faktor podmínek)</a:t>
            </a:r>
            <a:r>
              <a:rPr lang="cs-CZ" sz="2000" dirty="0"/>
              <a:t> – představují podmínky na straně vstupů. Výše produkce v daném odvětví je determinován vybaveností těmito základními výrobními faktory, tj. práci, půdou, přírodními zdroji a kapitálem. Pokud ale dané odvětví nedisponuje potřebným množstvím a kvalitou těchto potřebných vstupů, tak nastává snaha chybějící faktor nahradit, což podporuje vývoj inovací. Aby tento efekt fungoval, je potřeba, aby i v ostatních částech diamantu byly pro tento efekty nastoleny příznivé podmínky.</a:t>
            </a:r>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332294641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a:t>Analýza odvětví</a:t>
            </a:r>
          </a:p>
          <a:p>
            <a:pPr lvl="0"/>
            <a:r>
              <a:rPr lang="cs-CZ" sz="2000" b="1" i="1" dirty="0"/>
              <a:t>Podmínky na straně poptávky (poptávkové podmínky)</a:t>
            </a:r>
            <a:r>
              <a:rPr lang="cs-CZ" sz="2000" dirty="0"/>
              <a:t> – působí na podniky pozitivním vlivem v tom smyslu, že jsou podniky motivovány uspokojovat náročnou domácí poptávku a snaží se nabídnout co možná nejlepší produkt, což působí pozitivně na rychlejší vývoj inovací a na tvorbu sofistikovanější produkce. V odvětvích, kde domácí poptávka udává nabízejícím jasnější a včasnější obraz po vznikajících potřebách, tak podnik získává konkurenční výhodu, kterou může dále uplatnit na mezinárodním trhu.</a:t>
            </a:r>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413702310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cap="small" dirty="0"/>
              <a:t>Analýza odvětví</a:t>
            </a:r>
          </a:p>
          <a:p>
            <a:pPr lvl="0" algn="just"/>
            <a:r>
              <a:rPr lang="cs-CZ" sz="1800" b="1" i="1" dirty="0"/>
              <a:t>Související a podpůrná odvětví (příbuzné a podpůrné odvětví)</a:t>
            </a:r>
            <a:r>
              <a:rPr lang="cs-CZ" sz="1800" dirty="0"/>
              <a:t> – v jejich vzájemné interakci působí pozitivně na vývoj inovací. Pokud jeden z článků výrobního řetězce je vysoce konkurenceschopný a úspěšný ve vývoji inovací, tak tlačí na ostatní články řetězce ke zvýšení efektivnosti a tím pádem na snížení nákladů. Tyto další články jsou úspěšnějšími motivovány k vývoji inovací, protože společně tak dosáhnou větší konkurenční výhody.</a:t>
            </a:r>
          </a:p>
          <a:p>
            <a:pPr algn="just"/>
            <a:r>
              <a:rPr lang="cs-CZ" sz="1800" b="1" i="1" dirty="0"/>
              <a:t>Podniková strategie, struktura a rivalita v odvětví</a:t>
            </a:r>
            <a:r>
              <a:rPr lang="cs-CZ" sz="1800" dirty="0"/>
              <a:t> souvisí s konkrétním odvětvím a jedná se o jeden z nejdůležitějších faktorů, který stimuluje aktivitu podniků. Vzájemná rivalita mezi jednotlivými podniky ve stejném odvětví motivuje každou k tomu být lepší, tedy vyvíjet inovace. Tedy můžeme říci, že čím je větší a koncentrovanější vzájemná rivalita, tím je pozitivnější vliv na konkurenceschopnost daného odvětví.</a:t>
            </a:r>
          </a:p>
          <a:p>
            <a:pPr lvl="0"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18756506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694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Charakteristickou vlastností podnikatelského prostředí je neustálý proces událostí a změn, které mají různě dlouhé doby trvání a rozličnou míru vlivu na společnost. Z pohledu doby trvání a míry vlivu na společnost rozlišujeme:</a:t>
            </a:r>
          </a:p>
          <a:p>
            <a:pPr lvl="0" algn="just"/>
            <a:r>
              <a:rPr lang="cs-CZ" sz="1800" b="1" dirty="0"/>
              <a:t>Módní jevy (výkyvy)</a:t>
            </a:r>
            <a:r>
              <a:rPr lang="cs-CZ" sz="1800" dirty="0"/>
              <a:t> jsou nepředvídatelné, krátkodobé události bez významnějšího vlivu na dlouhodobou sociální, ekonomickou a politickou oblast.</a:t>
            </a:r>
          </a:p>
          <a:p>
            <a:pPr lvl="0" algn="just"/>
            <a:r>
              <a:rPr lang="cs-CZ" sz="1800" b="1" dirty="0"/>
              <a:t>Trend</a:t>
            </a:r>
            <a:r>
              <a:rPr lang="cs-CZ" sz="1800" dirty="0"/>
              <a:t> je charakteristický směr nebo posloupnost vývoje událostí, který se vyznačuje dlouhodobou tendencí. </a:t>
            </a:r>
          </a:p>
          <a:p>
            <a:pPr lvl="0" algn="just"/>
            <a:r>
              <a:rPr lang="cs-CZ" sz="1800" b="1" dirty="0" err="1"/>
              <a:t>Megatrendy</a:t>
            </a:r>
            <a:r>
              <a:rPr lang="cs-CZ" sz="1800" dirty="0"/>
              <a:t> jsou reprezentovány velkými sociálními, ekonomickými, politickými a technologickými změnami, které se vyvíjejí pozvolna a dlouhodobě a výrazným způsobem ovlivňují život jednotlivce i společnosti. Mezi nejčastěji uváděné </a:t>
            </a:r>
            <a:r>
              <a:rPr lang="cs-CZ" sz="1800" dirty="0" err="1"/>
              <a:t>megatrendy</a:t>
            </a:r>
            <a:r>
              <a:rPr lang="cs-CZ" sz="1800" dirty="0"/>
              <a:t> patří globalizace, liberalizace, regionalizace apod.</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Změny v podnikatelském prostředí</a:t>
            </a:r>
          </a:p>
        </p:txBody>
      </p:sp>
    </p:spTree>
    <p:extLst>
      <p:ext uri="{BB962C8B-B14F-4D97-AF65-F5344CB8AC3E}">
        <p14:creationId xmlns:p14="http://schemas.microsoft.com/office/powerpoint/2010/main" val="110785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cap="small" dirty="0"/>
              <a:t>Analýza odvětví – </a:t>
            </a:r>
            <a:r>
              <a:rPr lang="cs-CZ" sz="1800" b="1" cap="small" dirty="0" err="1"/>
              <a:t>Porterův</a:t>
            </a:r>
            <a:r>
              <a:rPr lang="cs-CZ" sz="1800" b="1" cap="small" dirty="0"/>
              <a:t> diamant</a:t>
            </a:r>
          </a:p>
          <a:p>
            <a:pPr lvl="0"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pic>
        <p:nvPicPr>
          <p:cNvPr id="5" name="Obrázek 4" descr="VYSOKÁ ŠKOLA EKONOMIE A MANAGEMENTU DIPLOMOVÁ PRÁCE - PDF Free Download"/>
          <p:cNvPicPr/>
          <p:nvPr/>
        </p:nvPicPr>
        <p:blipFill>
          <a:blip r:embed="rId2">
            <a:extLst>
              <a:ext uri="{28A0092B-C50C-407E-A947-70E740481C1C}">
                <a14:useLocalDpi xmlns:a14="http://schemas.microsoft.com/office/drawing/2010/main" val="0"/>
              </a:ext>
            </a:extLst>
          </a:blip>
          <a:srcRect/>
          <a:stretch>
            <a:fillRect/>
          </a:stretch>
        </p:blipFill>
        <p:spPr bwMode="auto">
          <a:xfrm>
            <a:off x="1043608" y="1333500"/>
            <a:ext cx="6150942" cy="3254474"/>
          </a:xfrm>
          <a:prstGeom prst="rect">
            <a:avLst/>
          </a:prstGeom>
          <a:noFill/>
          <a:ln>
            <a:noFill/>
          </a:ln>
        </p:spPr>
      </p:pic>
    </p:spTree>
    <p:extLst>
      <p:ext uri="{BB962C8B-B14F-4D97-AF65-F5344CB8AC3E}">
        <p14:creationId xmlns:p14="http://schemas.microsoft.com/office/powerpoint/2010/main" val="222428856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cap="small" dirty="0"/>
              <a:t>Analýza odvětví</a:t>
            </a:r>
          </a:p>
          <a:p>
            <a:pPr marL="0" indent="0" algn="just">
              <a:buNone/>
            </a:pPr>
            <a:r>
              <a:rPr lang="cs-CZ" sz="1600" b="1" dirty="0" err="1"/>
              <a:t>Porterova</a:t>
            </a:r>
            <a:r>
              <a:rPr lang="cs-CZ" sz="1600" b="1" dirty="0"/>
              <a:t> analýza konkurence</a:t>
            </a:r>
            <a:r>
              <a:rPr lang="cs-CZ" sz="1600" dirty="0"/>
              <a:t> (Analýza 5F – </a:t>
            </a:r>
            <a:r>
              <a:rPr lang="cs-CZ" sz="1600" dirty="0" err="1"/>
              <a:t>Five</a:t>
            </a:r>
            <a:r>
              <a:rPr lang="cs-CZ" sz="1600" dirty="0"/>
              <a:t> </a:t>
            </a:r>
            <a:r>
              <a:rPr lang="cs-CZ" sz="1600" dirty="0" err="1"/>
              <a:t>Forces</a:t>
            </a:r>
            <a:r>
              <a:rPr lang="cs-CZ" sz="1600" dirty="0"/>
              <a:t>) je dílem Michaela E. </a:t>
            </a:r>
            <a:r>
              <a:rPr lang="cs-CZ" sz="1600" dirty="0" err="1"/>
              <a:t>Portera</a:t>
            </a:r>
            <a:r>
              <a:rPr lang="cs-CZ" sz="1600" dirty="0"/>
              <a:t>. Jde o způsob analýzy odvětví a jeho rizik. Použitý model pracuje s pěti prvky (</a:t>
            </a:r>
            <a:r>
              <a:rPr lang="cs-CZ" sz="1600" dirty="0" err="1"/>
              <a:t>Five</a:t>
            </a:r>
            <a:r>
              <a:rPr lang="cs-CZ" sz="1600" dirty="0"/>
              <a:t> </a:t>
            </a:r>
            <a:r>
              <a:rPr lang="cs-CZ" sz="1600" dirty="0" err="1"/>
              <a:t>Forces</a:t>
            </a:r>
            <a:r>
              <a:rPr lang="cs-CZ" sz="1600" dirty="0"/>
              <a:t> – odtud název 5F). Podstatou metody je prognózování vývoje konkurenční situace ve zkoumaném odvětví na základě odhadu možného chování následujících subjektů a objektů působících na daném trhu a rizika hrozícího podniku z jejich strany : </a:t>
            </a:r>
          </a:p>
          <a:p>
            <a:pPr lvl="0" algn="just"/>
            <a:r>
              <a:rPr lang="cs-CZ" sz="1600" dirty="0"/>
              <a:t>Stávající konkurenti – jejich schopnost ovlivnit cenu a nabízené množství daného výrobku/služby. </a:t>
            </a:r>
          </a:p>
          <a:p>
            <a:pPr lvl="0" algn="just"/>
            <a:r>
              <a:rPr lang="cs-CZ" sz="1600" dirty="0"/>
              <a:t>Potenciální konkurenti – možnost, že vstoupí na trh a ovlivní cenu a nabízené množství daného výrobku/služby. </a:t>
            </a:r>
          </a:p>
          <a:p>
            <a:pPr lvl="0" algn="just"/>
            <a:r>
              <a:rPr lang="cs-CZ" sz="1600" dirty="0"/>
              <a:t>Dodavatelé – jejich schopnost ovlivnit cenu a nabízené množství potřebných vstupů. </a:t>
            </a:r>
          </a:p>
          <a:p>
            <a:pPr lvl="0" algn="just"/>
            <a:r>
              <a:rPr lang="cs-CZ" sz="1600" dirty="0"/>
              <a:t>Kupující – jejich schopnost ovlivnit cenu a poptávané množství daného </a:t>
            </a:r>
            <a:r>
              <a:rPr lang="cs-CZ" sz="1600" dirty="0" err="1"/>
              <a:t>vý-robku</a:t>
            </a:r>
            <a:r>
              <a:rPr lang="cs-CZ" sz="1600" dirty="0"/>
              <a:t>/služby. </a:t>
            </a:r>
          </a:p>
          <a:p>
            <a:pPr algn="just"/>
            <a:r>
              <a:rPr lang="cs-CZ" sz="1600" dirty="0"/>
              <a:t>Substituty – cena a nabízené množství výrobků/služeb aspoň částečně schopných nahradit daný výrobek/službu.</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312978829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cap="small" dirty="0"/>
              <a:t>Analýza odvětví – </a:t>
            </a:r>
            <a:r>
              <a:rPr lang="cs-CZ" sz="1600" b="1" cap="small" dirty="0" err="1"/>
              <a:t>Porterova</a:t>
            </a:r>
            <a:r>
              <a:rPr lang="cs-CZ" sz="1600" b="1" cap="small" dirty="0"/>
              <a:t> analýza konkurence</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pic>
        <p:nvPicPr>
          <p:cNvPr id="5" name="Obrázek 4"/>
          <p:cNvPicPr/>
          <p:nvPr/>
        </p:nvPicPr>
        <p:blipFill>
          <a:blip r:embed="rId2">
            <a:extLst>
              <a:ext uri="{28A0092B-C50C-407E-A947-70E740481C1C}">
                <a14:useLocalDpi xmlns:a14="http://schemas.microsoft.com/office/drawing/2010/main" val="0"/>
              </a:ext>
            </a:extLst>
          </a:blip>
          <a:srcRect/>
          <a:stretch>
            <a:fillRect/>
          </a:stretch>
        </p:blipFill>
        <p:spPr bwMode="auto">
          <a:xfrm>
            <a:off x="1331640" y="1210892"/>
            <a:ext cx="6048672" cy="3305073"/>
          </a:xfrm>
          <a:prstGeom prst="rect">
            <a:avLst/>
          </a:prstGeom>
          <a:noFill/>
          <a:ln>
            <a:noFill/>
          </a:ln>
        </p:spPr>
      </p:pic>
    </p:spTree>
    <p:extLst>
      <p:ext uri="{BB962C8B-B14F-4D97-AF65-F5344CB8AC3E}">
        <p14:creationId xmlns:p14="http://schemas.microsoft.com/office/powerpoint/2010/main" val="419362152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a:t>Analýza odvětví</a:t>
            </a:r>
          </a:p>
          <a:p>
            <a:pPr algn="just"/>
            <a:r>
              <a:rPr lang="cs-CZ" sz="2000" b="1" dirty="0"/>
              <a:t>Strategické mapy</a:t>
            </a:r>
            <a:r>
              <a:rPr lang="cs-CZ" sz="2000" dirty="0"/>
              <a:t> jsou významným, užitečným a jednoduchým nástrojem analýzy odvětví. Umožňují lépe poznat charakter odvětvové konkurence a provést změnu odvětví nebo strategické skupiny zákazníků. Strategické mapy jsou vytvářeny na základě zkoumání odlišností podniků v daném odvětví. Mají smysl zejména v těch odvětvích, ve kterých existuje více skupin konkurentů lišících se různými charakteristikami a mající významné postavení na trhu. Tyto skupiny podniků jsou poté podle vybraných charakteristik znázorněny na mapě o dvou proměnných. Tím se vytvoří na celkovém trhu jakési strategické oblasti, prostory, strategické skupiny konkurentů. Přičemž velikost jednotlivých kružnic označuje podíl strategické skupiny na celkovém trhu.  </a:t>
            </a:r>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13840514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cap="small" dirty="0"/>
              <a:t>Analýza odvětví – strategické mapy</a:t>
            </a:r>
          </a:p>
          <a:p>
            <a:pPr algn="just"/>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pic>
        <p:nvPicPr>
          <p:cNvPr id="5" name="Obrázek 4" descr="Seminární projekt z předmětu STRATEGICKÝ MARKETING. Vodafone Czech Republic  a.s. / Vodafone - PDF Stažení zdarma"/>
          <p:cNvPicPr/>
          <p:nvPr/>
        </p:nvPicPr>
        <p:blipFill rotWithShape="1">
          <a:blip r:embed="rId2">
            <a:extLst>
              <a:ext uri="{28A0092B-C50C-407E-A947-70E740481C1C}">
                <a14:useLocalDpi xmlns:a14="http://schemas.microsoft.com/office/drawing/2010/main" val="0"/>
              </a:ext>
            </a:extLst>
          </a:blip>
          <a:srcRect t="51088" b="9872"/>
          <a:stretch/>
        </p:blipFill>
        <p:spPr bwMode="auto">
          <a:xfrm>
            <a:off x="1547664" y="1210892"/>
            <a:ext cx="5465911" cy="3426624"/>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4660936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700" b="1" cap="small" dirty="0"/>
              <a:t>Analýza trhu</a:t>
            </a:r>
          </a:p>
          <a:p>
            <a:pPr marL="0" indent="0" algn="just">
              <a:buNone/>
            </a:pPr>
            <a:r>
              <a:rPr lang="cs-CZ" sz="1700" dirty="0"/>
              <a:t>Pokud chápeme trh jako určitou skupinu zákazníků, pak </a:t>
            </a:r>
            <a:r>
              <a:rPr lang="cs-CZ" sz="1700" b="1" dirty="0"/>
              <a:t>analýza zákazníků</a:t>
            </a:r>
            <a:r>
              <a:rPr lang="cs-CZ" sz="1700" dirty="0"/>
              <a:t> slouží k identifikaci zákazníků, kteří přicházejí v úvahu v souvislosti s konkrétní tržní nabídkou. Podle </a:t>
            </a:r>
            <a:r>
              <a:rPr lang="cs-CZ" sz="1700" dirty="0" err="1"/>
              <a:t>Kotlera</a:t>
            </a:r>
            <a:r>
              <a:rPr lang="cs-CZ" sz="1700" dirty="0"/>
              <a:t> (2001) můžeme trh rozdělit na tyto skupiny zákazníků:</a:t>
            </a:r>
          </a:p>
          <a:p>
            <a:pPr lvl="0" algn="just"/>
            <a:r>
              <a:rPr lang="cs-CZ" sz="1700" i="1" dirty="0"/>
              <a:t>Tržní potenciál</a:t>
            </a:r>
            <a:r>
              <a:rPr lang="cs-CZ" sz="1700" dirty="0"/>
              <a:t>, který je tvořen souborem potenciálních zákazníků projevující zájem o konkrétní tržní nabídku</a:t>
            </a:r>
          </a:p>
          <a:p>
            <a:pPr lvl="0" algn="just"/>
            <a:r>
              <a:rPr lang="cs-CZ" sz="1700" i="1" dirty="0"/>
              <a:t>Disponibilní trh</a:t>
            </a:r>
            <a:r>
              <a:rPr lang="cs-CZ" sz="1700" dirty="0"/>
              <a:t>, který je tvořen potenciálními zákazníky, kteří mají dostatek peněžních prostředků a nabízený produkt je pro ně dostupný.</a:t>
            </a:r>
          </a:p>
          <a:p>
            <a:pPr lvl="0" algn="just"/>
            <a:r>
              <a:rPr lang="cs-CZ" sz="1700" i="1" dirty="0"/>
              <a:t>Kompetenční disponibilní trh</a:t>
            </a:r>
            <a:r>
              <a:rPr lang="cs-CZ" sz="1700" dirty="0"/>
              <a:t>, který je tvořen potenciálními zákazníky s dostatkem peněžních prostředků, kteří jsou kompetentní výrobek používat. </a:t>
            </a:r>
          </a:p>
          <a:p>
            <a:pPr lvl="0" algn="just"/>
            <a:r>
              <a:rPr lang="cs-CZ" sz="1700" i="1" dirty="0"/>
              <a:t>Obsluhovaný (cílový) trh</a:t>
            </a:r>
            <a:r>
              <a:rPr lang="cs-CZ" sz="1700" dirty="0"/>
              <a:t> je tou částí kompetenčního trhu, o kterou se rozhodl podnik usilovat.</a:t>
            </a:r>
          </a:p>
          <a:p>
            <a:pPr lvl="0" algn="just"/>
            <a:r>
              <a:rPr lang="cs-CZ" sz="1700" i="1" dirty="0"/>
              <a:t>Proniknutý trh</a:t>
            </a:r>
            <a:r>
              <a:rPr lang="cs-CZ" sz="1700" dirty="0"/>
              <a:t> tvoří zákazníci, kteří si již zakoupili produkt konkrétního podniku.</a:t>
            </a:r>
          </a:p>
          <a:p>
            <a:pPr algn="just"/>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260012332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700" b="1" cap="small" dirty="0"/>
              <a:t>Analýza trhu</a:t>
            </a:r>
          </a:p>
          <a:p>
            <a:pPr marL="0" indent="0" algn="just">
              <a:buNone/>
            </a:pPr>
            <a:r>
              <a:rPr lang="cs-CZ" sz="1700" dirty="0"/>
              <a:t>Pro analýzu trhu je potřeba si vymezit základní pojmy související s měřením trhu:</a:t>
            </a:r>
          </a:p>
          <a:p>
            <a:pPr lvl="0" algn="just"/>
            <a:r>
              <a:rPr lang="cs-CZ" sz="1700" b="1" i="1" dirty="0"/>
              <a:t>Potenciál trhu</a:t>
            </a:r>
            <a:r>
              <a:rPr lang="cs-CZ" sz="1700" dirty="0"/>
              <a:t> je horní limit poptávky uspokojitelné všemi dodavateli na určitém trhu. Tržní potenciál představuje maximum možných nákupů produktů, skupin produktů nebo služeb jako celek během určitého období, zpravidla kalendářního roku.</a:t>
            </a:r>
          </a:p>
          <a:p>
            <a:pPr lvl="0" algn="just"/>
            <a:r>
              <a:rPr lang="cs-CZ" sz="1700" b="1" i="1" dirty="0"/>
              <a:t>Velikost trhu</a:t>
            </a:r>
            <a:r>
              <a:rPr lang="cs-CZ" sz="1700" dirty="0"/>
              <a:t> představuje úroveň poptávaného množství uspokojeného všemi dodavateli na určitém trhu během určitého období. Velikost trhu také nazývaná tržní kapacita a je to celková hodnota všech skutečně realizovaných nákupů zákazníky za určité časové období.</a:t>
            </a:r>
          </a:p>
          <a:p>
            <a:pPr algn="just"/>
            <a:r>
              <a:rPr lang="cs-CZ" sz="1700" b="1" i="1" dirty="0"/>
              <a:t>Tržní podíl</a:t>
            </a:r>
            <a:r>
              <a:rPr lang="cs-CZ" sz="1700" dirty="0"/>
              <a:t> je úroveň poptávky uspokojené jedním dodavatelem v určitém časovém období. Tržní podíl představuje celkovou hodnotu všech skutečně realizovaných nákupů produktů od jedné společnosti za určité časové období. Tržní podíl se uvádí absolutně nebo relativně vzhledem ke konkurenci.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411584925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700" b="1" cap="small" dirty="0"/>
              <a:t>Analýza trhu</a:t>
            </a:r>
          </a:p>
          <a:p>
            <a:pPr marL="0" indent="0" algn="just">
              <a:buNone/>
            </a:pPr>
            <a:r>
              <a:rPr lang="cs-CZ" sz="1700" b="1" dirty="0"/>
              <a:t>Výzkum trhu</a:t>
            </a:r>
            <a:r>
              <a:rPr lang="cs-CZ" sz="1700" dirty="0"/>
              <a:t> patří mezi nejvýznamnější metody analýzy trhu. Výzkum trhu představuje specifikaci, shromažďování, analýzu a interpretaci informací sloužící jako podklad pro rozhodování manažera. Výzkum trhu je částí podnikového informačního systému, který je tvořen: interním informačním systémem, externím zpravodajským systémem, výzkumným systémem, systém na podporu rozhodování. Proces výzkumu trhu</a:t>
            </a:r>
            <a:r>
              <a:rPr lang="cs-CZ" sz="1700" b="1" dirty="0"/>
              <a:t> </a:t>
            </a:r>
            <a:r>
              <a:rPr lang="cs-CZ" sz="1700" dirty="0"/>
              <a:t>představuje postupné kroky vedoucí od přípravy výzkumu směřující ke skutečné realizaci výzkumu. Přestože se každý výzkum a jeho průběh vyznačuje zvláštnostmi a odlišnostmi, můžeme jej rozdělit do třech základních fází:</a:t>
            </a:r>
          </a:p>
          <a:p>
            <a:pPr lvl="0" algn="just"/>
            <a:r>
              <a:rPr lang="cs-CZ" sz="1700" dirty="0"/>
              <a:t>fáze přípravná – stanovení cíle výzkumu, specifikace výzkumného problému, navržení plánu výzkumu;</a:t>
            </a:r>
          </a:p>
          <a:p>
            <a:pPr lvl="0" algn="just"/>
            <a:r>
              <a:rPr lang="cs-CZ" sz="1700" dirty="0"/>
              <a:t>fáze realizační – sběr informací, analýza dat, přeměna datové struktury do informace;</a:t>
            </a:r>
          </a:p>
          <a:p>
            <a:pPr lvl="0" algn="just"/>
            <a:r>
              <a:rPr lang="cs-CZ" sz="1700" dirty="0"/>
              <a:t>fáze prezentační – písemná a ústní prezentace výsledků výzkumu.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Metody analýzy tržního prostředí</a:t>
            </a:r>
          </a:p>
        </p:txBody>
      </p:sp>
    </p:spTree>
    <p:extLst>
      <p:ext uri="{BB962C8B-B14F-4D97-AF65-F5344CB8AC3E}">
        <p14:creationId xmlns:p14="http://schemas.microsoft.com/office/powerpoint/2010/main" val="202942188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Interní podnikatelské prostředí</a:t>
            </a: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dirty="0">
                <a:solidFill>
                  <a:srgbClr val="307871"/>
                </a:solidFill>
                <a:latin typeface="Times New Roman" panose="02020603050405020304" pitchFamily="18" charset="0"/>
                <a:cs typeface="Times New Roman" panose="02020603050405020304" pitchFamily="18" charset="0"/>
              </a:rPr>
              <a:t>PODNIKATELSKÉ PROSTŘEDÍ</a:t>
            </a:r>
          </a:p>
        </p:txBody>
      </p:sp>
    </p:spTree>
    <p:extLst>
      <p:ext uri="{BB962C8B-B14F-4D97-AF65-F5344CB8AC3E}">
        <p14:creationId xmlns:p14="http://schemas.microsoft.com/office/powerpoint/2010/main" val="341590129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Interní prostředí podniku, nazývané často jako mikroprostředí, z pohledu podnikatelského prostředí představují schopnosti podniku, které by měla být zdůrazněny, vyzdviženy.</a:t>
            </a:r>
          </a:p>
          <a:p>
            <a:pPr algn="just"/>
            <a:r>
              <a:rPr lang="cs-CZ" sz="1800" dirty="0"/>
              <a:t>Interní prostředí podniku můžeme označit jako organizační úroveň podnikatelského prostředí, jelikož se týká čistě podniku jako organizace.</a:t>
            </a:r>
          </a:p>
          <a:p>
            <a:pPr algn="just"/>
            <a:r>
              <a:rPr lang="cs-CZ" sz="1800" dirty="0"/>
              <a:t>Faktory nebo také síly, které ovlivňují realizaci podnikatelských aktivit a směřují do prostředí podniku, můžeme rozdělit do dvou skupin, a to na faktory strategické a faktory organizační. Všechny tyto faktory jsou plně pod kontrolou podniku a zájmových skupin. </a:t>
            </a:r>
          </a:p>
          <a:p>
            <a:pPr algn="just"/>
            <a:r>
              <a:rPr lang="cs-CZ" sz="1800" dirty="0"/>
              <a:t>Samozřejmě, že významným a nepomíjitelný faktorem tohoto prostředí je finanční hospodaření podniku a celková ekonomika podniku. Ale vzhledem k tomu, že těmto stránkám podniku jsou věnovány jiné studijní materiály, které studují tuto problematiku do hloubky, tak se jim v tento studijní text věnuje pouze okrajově.</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Interní podnikatelské prostředí</a:t>
            </a:r>
          </a:p>
        </p:txBody>
      </p:sp>
    </p:spTree>
    <p:extLst>
      <p:ext uri="{BB962C8B-B14F-4D97-AF65-F5344CB8AC3E}">
        <p14:creationId xmlns:p14="http://schemas.microsoft.com/office/powerpoint/2010/main" val="3768389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Podnikatelské prostředí můžeme posuzovat podle různých charakteristik. </a:t>
            </a:r>
          </a:p>
          <a:p>
            <a:pPr algn="just"/>
            <a:endParaRPr lang="cs-CZ" sz="1800" dirty="0"/>
          </a:p>
          <a:p>
            <a:pPr marL="0" indent="0" algn="just">
              <a:buNone/>
            </a:pPr>
            <a:r>
              <a:rPr lang="cs-CZ" sz="1800" dirty="0"/>
              <a:t>Dvořáček a </a:t>
            </a:r>
            <a:r>
              <a:rPr lang="cs-CZ" sz="1800" dirty="0" err="1"/>
              <a:t>Slunčík</a:t>
            </a:r>
            <a:r>
              <a:rPr lang="cs-CZ" sz="1800" dirty="0"/>
              <a:t> (2012) uvádějí čtyři základní typy podnikatelského prostředí, které byly identifikovány na základě těchto dvou faktorů:</a:t>
            </a:r>
          </a:p>
          <a:p>
            <a:pPr lvl="0" algn="just"/>
            <a:r>
              <a:rPr lang="cs-CZ" sz="1800" dirty="0"/>
              <a:t>míra komplexnosti faktorů podnikatelského prostředí: jednoduchá – komplexní;</a:t>
            </a:r>
          </a:p>
          <a:p>
            <a:pPr lvl="0" algn="just"/>
            <a:r>
              <a:rPr lang="cs-CZ" sz="1800" dirty="0"/>
              <a:t>dynamičnost vývoje faktorů prostředí v čase: statická – dynamická.</a:t>
            </a:r>
          </a:p>
          <a:p>
            <a:pPr marL="0" indent="0" algn="just">
              <a:buNone/>
            </a:pPr>
            <a:r>
              <a:rPr lang="cs-CZ" sz="1800" dirty="0"/>
              <a:t>Na základě těchto dvou faktorů byly tedy identifikovány tyto typy podnikatelského prostředí:</a:t>
            </a:r>
          </a:p>
          <a:p>
            <a:pPr lvl="0" algn="just"/>
            <a:r>
              <a:rPr lang="cs-CZ" sz="1800" i="1" dirty="0"/>
              <a:t>stabilní jednoduché podnikatelské prostředí</a:t>
            </a:r>
            <a:r>
              <a:rPr lang="cs-CZ" sz="1800" dirty="0"/>
              <a:t> – jedná se o prostředí statické s malou mírou nejistoty z hlediska identifikace vlivu faktorů působících na podnikatelský subjekt;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Typologie podnikatelského prostředí</a:t>
            </a:r>
          </a:p>
        </p:txBody>
      </p:sp>
    </p:spTree>
    <p:extLst>
      <p:ext uri="{BB962C8B-B14F-4D97-AF65-F5344CB8AC3E}">
        <p14:creationId xmlns:p14="http://schemas.microsoft.com/office/powerpoint/2010/main" val="3325617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Ke strategickým faktorům patří především strategie podniku, organizační struktura podniku a konkurenceschopnost podniku. </a:t>
            </a:r>
          </a:p>
          <a:p>
            <a:pPr marL="0" indent="0" algn="just">
              <a:buNone/>
            </a:pPr>
            <a:r>
              <a:rPr lang="cs-CZ" sz="1800" b="1" dirty="0"/>
              <a:t>Strategie</a:t>
            </a:r>
          </a:p>
          <a:p>
            <a:pPr algn="just"/>
            <a:r>
              <a:rPr lang="cs-CZ" sz="1800" dirty="0"/>
              <a:t>Strategie podniku představuje způsob naplnění strategických cílů podniku. Strategie předurčuje budoucí činnost podniku, jejíž realizací podnik dojde k naplnění svých cílů. </a:t>
            </a:r>
          </a:p>
          <a:p>
            <a:pPr algn="just"/>
            <a:r>
              <a:rPr lang="cs-CZ" sz="1800" dirty="0"/>
              <a:t>Strategie podniku je základním produktem strategického myšlení i rozhodování a stává se hlavním usměrňovatelem všech podnikových aktivit v budoucnu. </a:t>
            </a:r>
          </a:p>
          <a:p>
            <a:pPr algn="just"/>
            <a:r>
              <a:rPr lang="cs-CZ" sz="1800" dirty="0"/>
              <a:t>Každá podniková strategie se opírá o tři základní pilíře, které tvoří strategický záměr, analýza podniku i jeho okolí a vlastní implementace (zavedení do reálu) strategie</a:t>
            </a:r>
            <a:r>
              <a:rPr lang="cs-CZ" sz="1800" b="1" dirty="0"/>
              <a:t>. </a:t>
            </a:r>
            <a:r>
              <a:rPr lang="cs-CZ" sz="1800" dirty="0"/>
              <a:t>Jejich spojením pak vzniká jedinečný systém podnikatelského postupu, který je zaměřen do budoucnosti.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344816" cy="507703"/>
          </a:xfrm>
        </p:spPr>
        <p:txBody>
          <a:bodyPr/>
          <a:lstStyle/>
          <a:p>
            <a:r>
              <a:rPr lang="cs-CZ" dirty="0"/>
              <a:t>Strategické faktory interního podnikatelského prostředí</a:t>
            </a:r>
          </a:p>
        </p:txBody>
      </p:sp>
    </p:spTree>
    <p:extLst>
      <p:ext uri="{BB962C8B-B14F-4D97-AF65-F5344CB8AC3E}">
        <p14:creationId xmlns:p14="http://schemas.microsoft.com/office/powerpoint/2010/main" val="109626274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Ke strategickým faktorům patří především strategie podniku, organizační struktura podniku a konkurenceschopnost podniku. </a:t>
            </a:r>
          </a:p>
          <a:p>
            <a:pPr marL="0" indent="0" algn="just">
              <a:buNone/>
            </a:pPr>
            <a:r>
              <a:rPr lang="cs-CZ" sz="1800" b="1" dirty="0"/>
              <a:t>Strategie</a:t>
            </a:r>
          </a:p>
          <a:p>
            <a:pPr algn="just"/>
            <a:r>
              <a:rPr lang="cs-CZ" sz="1800" dirty="0"/>
              <a:t>Strategie podniku se stává výchozím nástrojem procesu naplňování stanoveného poslání firmy, představuje záměrné a aktivní formování cílů činnosti podniku, výběr nástrojů i postupů k jejich efektivnímu dosažení při optimálním využití zdrojů a příležitostí. </a:t>
            </a:r>
          </a:p>
          <a:p>
            <a:pPr algn="just"/>
            <a:r>
              <a:rPr lang="cs-CZ" sz="1800" dirty="0"/>
              <a:t>Strategie je výsledkem komplexního rozhodování managementu. V oblasti strategického plánování podnikatelských aktivit podle Schulze et al. (2009) je cílem podniků, většinou malých a středních podniků, provést rychlé rozhodnutí a rychlou akci s minimálně vydanými zdroji na analýzu tržních podmínek.</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344816" cy="507703"/>
          </a:xfrm>
        </p:spPr>
        <p:txBody>
          <a:bodyPr/>
          <a:lstStyle/>
          <a:p>
            <a:r>
              <a:rPr lang="cs-CZ" dirty="0"/>
              <a:t>Strategické faktory interního podnikatelského prostředí</a:t>
            </a:r>
          </a:p>
        </p:txBody>
      </p:sp>
    </p:spTree>
    <p:extLst>
      <p:ext uri="{BB962C8B-B14F-4D97-AF65-F5344CB8AC3E}">
        <p14:creationId xmlns:p14="http://schemas.microsoft.com/office/powerpoint/2010/main" val="1094119538"/>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Podniková strategie představuje unikátní systém zásad řízení, jehož cílem je co nejlepší využití budoucnosti. </a:t>
            </a:r>
          </a:p>
          <a:p>
            <a:pPr algn="just"/>
            <a:r>
              <a:rPr lang="cs-CZ" sz="1600" dirty="0"/>
              <a:t>Podniková strategie je otevřeným systémem sladěných záměrů a předpokladů pro dosažení stanoveného cíle. Přitom tento systém musí být schopen současně rychlé a efektivní reakce na měnící se možnosti podnikatelského uplatnění.</a:t>
            </a:r>
          </a:p>
          <a:p>
            <a:pPr algn="just"/>
            <a:r>
              <a:rPr lang="cs-CZ" sz="1600" dirty="0"/>
              <a:t>Strategie se tak stává základní plánovací základnou pro určení strategických cílů, potřeby zdrojů i postupů, které zajistí jejích dosažení. Jelikož budoucnost podniků není dobře známá, musí být podniková strategie dynamická a pružná. </a:t>
            </a:r>
          </a:p>
          <a:p>
            <a:pPr algn="just"/>
            <a:r>
              <a:rPr lang="cs-CZ" sz="1600" dirty="0"/>
              <a:t>Zároveň její hlavní tvůrci a uživatelé musí být současně pohotoví i rychlí aby optimálním způsobem využili všechny možnosti, které jim vývoj poskytne v budoucím období.</a:t>
            </a:r>
          </a:p>
          <a:p>
            <a:pPr algn="just"/>
            <a:endParaRPr lang="cs-CZ" sz="1600" dirty="0"/>
          </a:p>
          <a:p>
            <a:pPr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Podniková strategie</a:t>
            </a:r>
          </a:p>
        </p:txBody>
      </p:sp>
    </p:spTree>
    <p:extLst>
      <p:ext uri="{BB962C8B-B14F-4D97-AF65-F5344CB8AC3E}">
        <p14:creationId xmlns:p14="http://schemas.microsoft.com/office/powerpoint/2010/main" val="224386941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Podnikové strategie jakéhokoliv typu mohou být různorodého zaměření podle zvolené alternativy. Na základě </a:t>
            </a:r>
            <a:r>
              <a:rPr lang="cs-CZ" sz="1600" b="1" dirty="0"/>
              <a:t>charakteru alternativy </a:t>
            </a:r>
            <a:r>
              <a:rPr lang="cs-CZ" sz="1600" dirty="0"/>
              <a:t>lze rozdělit strategie:</a:t>
            </a:r>
          </a:p>
          <a:p>
            <a:pPr lvl="0" algn="just"/>
            <a:r>
              <a:rPr lang="cs-CZ" sz="1600" dirty="0"/>
              <a:t>na optimistické</a:t>
            </a:r>
          </a:p>
          <a:p>
            <a:pPr lvl="0" algn="just"/>
            <a:r>
              <a:rPr lang="cs-CZ" sz="1600" dirty="0"/>
              <a:t>na pesimistické</a:t>
            </a:r>
          </a:p>
          <a:p>
            <a:pPr lvl="0" algn="just"/>
            <a:r>
              <a:rPr lang="cs-CZ" sz="1600" dirty="0"/>
              <a:t>na realistické.</a:t>
            </a:r>
          </a:p>
          <a:p>
            <a:pPr marL="0" lvl="0" indent="0" algn="just">
              <a:buNone/>
            </a:pPr>
            <a:endParaRPr lang="cs-CZ" sz="1600" dirty="0"/>
          </a:p>
          <a:p>
            <a:pPr marL="0" indent="0" algn="just">
              <a:buNone/>
            </a:pPr>
            <a:r>
              <a:rPr lang="cs-CZ" sz="1600" b="1" dirty="0"/>
              <a:t>Podle zaměření </a:t>
            </a:r>
            <a:r>
              <a:rPr lang="cs-CZ" sz="1600" dirty="0"/>
              <a:t>je možno dělit strategie na strategie:</a:t>
            </a:r>
          </a:p>
          <a:p>
            <a:pPr lvl="0" algn="just"/>
            <a:r>
              <a:rPr lang="cs-CZ" sz="1600" dirty="0"/>
              <a:t>ofenzivní (útočné) - jsou růstově orientované a zaměřené na posílení tržního podílu a budoucích zisků;</a:t>
            </a:r>
          </a:p>
          <a:p>
            <a:pPr lvl="0" algn="just"/>
            <a:r>
              <a:rPr lang="cs-CZ" sz="1600" dirty="0"/>
              <a:t>defenzivní (obranné);</a:t>
            </a:r>
          </a:p>
          <a:p>
            <a:pPr lvl="0" algn="just"/>
            <a:r>
              <a:rPr lang="cs-CZ" sz="1600" dirty="0"/>
              <a:t>strategie soustředěné na udržení stávající pozice – stabilizační;</a:t>
            </a:r>
          </a:p>
          <a:p>
            <a:pPr lvl="0" algn="just"/>
            <a:r>
              <a:rPr lang="cs-CZ" sz="1600" dirty="0"/>
              <a:t>strategie kombinované, kdy se kombinuje útok s obranou, případně po určitou dobu se drží dosažená pozice.</a:t>
            </a:r>
          </a:p>
          <a:p>
            <a:pPr algn="just"/>
            <a:endParaRPr lang="cs-CZ" sz="1600" dirty="0"/>
          </a:p>
          <a:p>
            <a:pPr algn="just"/>
            <a:endParaRPr lang="cs-CZ" sz="1600" dirty="0"/>
          </a:p>
          <a:p>
            <a:pPr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Typologie strategií I</a:t>
            </a:r>
          </a:p>
        </p:txBody>
      </p:sp>
    </p:spTree>
    <p:extLst>
      <p:ext uri="{BB962C8B-B14F-4D97-AF65-F5344CB8AC3E}">
        <p14:creationId xmlns:p14="http://schemas.microsoft.com/office/powerpoint/2010/main" val="298273633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Pokud vycházíme z faktu, že strategie je vázaná na určitou organizační jednotku (podnik, instituci), tak lze z praktického hlediska zejména u středních a velkých podniků </a:t>
            </a:r>
            <a:r>
              <a:rPr lang="cs-CZ" sz="1600" b="1" dirty="0"/>
              <a:t>rozlišovat následující typy strategií:</a:t>
            </a:r>
            <a:endParaRPr lang="cs-CZ" sz="1600" dirty="0"/>
          </a:p>
          <a:p>
            <a:pPr lvl="0" algn="just"/>
            <a:r>
              <a:rPr lang="cs-CZ" sz="1600" b="1" dirty="0"/>
              <a:t>Celopodniková strategie (</a:t>
            </a:r>
            <a:r>
              <a:rPr lang="cs-CZ" sz="1600" b="1" dirty="0" err="1"/>
              <a:t>corporate</a:t>
            </a:r>
            <a:r>
              <a:rPr lang="cs-CZ" sz="1600" b="1" dirty="0"/>
              <a:t> </a:t>
            </a:r>
            <a:r>
              <a:rPr lang="cs-CZ" sz="1600" b="1" dirty="0" err="1"/>
              <a:t>strategy</a:t>
            </a:r>
            <a:r>
              <a:rPr lang="cs-CZ" sz="1600" b="1" dirty="0"/>
              <a:t>) – </a:t>
            </a:r>
            <a:r>
              <a:rPr lang="cs-CZ" sz="1600" dirty="0"/>
              <a:t>představuje základní, hlavní a završující strategii podniku, která obsahuje nosnou myšlenku podnikání v podobě zaměření podniku a jeho rozhodujícího cíle.</a:t>
            </a:r>
          </a:p>
          <a:p>
            <a:pPr lvl="0" algn="just"/>
            <a:r>
              <a:rPr lang="cs-CZ" sz="1600" b="1" dirty="0"/>
              <a:t>Obchodní strategie (business </a:t>
            </a:r>
            <a:r>
              <a:rPr lang="cs-CZ" sz="1600" b="1" dirty="0" err="1"/>
              <a:t>strategy</a:t>
            </a:r>
            <a:r>
              <a:rPr lang="cs-CZ" sz="1600" b="1" dirty="0"/>
              <a:t>) –</a:t>
            </a:r>
            <a:r>
              <a:rPr lang="cs-CZ" sz="1600" dirty="0"/>
              <a:t> označovaná mnohdy jako „podnikatelská strategie“ nebo „oborová strategie“ představuje strategii zaměřenou na konkrétní oblast podnikání, na konkrétní cíl.</a:t>
            </a:r>
          </a:p>
          <a:p>
            <a:pPr lvl="0" algn="just"/>
            <a:r>
              <a:rPr lang="cs-CZ" sz="1600" b="1" dirty="0"/>
              <a:t>Funkční strategie (</a:t>
            </a:r>
            <a:r>
              <a:rPr lang="cs-CZ" sz="1600" b="1" dirty="0" err="1"/>
              <a:t>functional</a:t>
            </a:r>
            <a:r>
              <a:rPr lang="cs-CZ" sz="1600" b="1" dirty="0"/>
              <a:t> </a:t>
            </a:r>
            <a:r>
              <a:rPr lang="cs-CZ" sz="1600" b="1" dirty="0" err="1"/>
              <a:t>strategy</a:t>
            </a:r>
            <a:r>
              <a:rPr lang="cs-CZ" sz="1600" b="1" dirty="0"/>
              <a:t>) –</a:t>
            </a:r>
            <a:r>
              <a:rPr lang="cs-CZ" sz="1600" dirty="0"/>
              <a:t> je typ strategie zahrnující aktivity určité oblasti podniku a proto se zde objevuje velmi často označení „dílčí strategie“.</a:t>
            </a:r>
          </a:p>
          <a:p>
            <a:pPr algn="just"/>
            <a:r>
              <a:rPr lang="cs-CZ" sz="1600" b="1" dirty="0"/>
              <a:t>Speciální strategie -</a:t>
            </a:r>
            <a:r>
              <a:rPr lang="cs-CZ" sz="1600" dirty="0"/>
              <a:t> představují strategie určené pro některé nečekané nebo zvláštní situace jako jsou krize, prosazení značky, zavádění inovace apod.</a:t>
            </a:r>
          </a:p>
          <a:p>
            <a:pPr algn="just"/>
            <a:endParaRPr lang="cs-CZ" sz="1600" dirty="0"/>
          </a:p>
          <a:p>
            <a:pPr algn="just"/>
            <a:endParaRPr lang="cs-CZ" sz="1600" dirty="0"/>
          </a:p>
          <a:p>
            <a:pPr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Typologie strategií II</a:t>
            </a:r>
          </a:p>
        </p:txBody>
      </p:sp>
    </p:spTree>
    <p:extLst>
      <p:ext uri="{BB962C8B-B14F-4D97-AF65-F5344CB8AC3E}">
        <p14:creationId xmlns:p14="http://schemas.microsoft.com/office/powerpoint/2010/main" val="3999063375"/>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Nabídka hodnoty pro zákazníka, která zaujme zájemce, odběratele i širokou veřejnost.</a:t>
            </a:r>
          </a:p>
          <a:p>
            <a:pPr lvl="0" algn="just"/>
            <a:r>
              <a:rPr lang="cs-CZ" sz="1600" dirty="0"/>
              <a:t>Nabídka zisku, která láká vlastníky, investory, podnikatele k zapojení do podnikových aktivit.</a:t>
            </a:r>
          </a:p>
          <a:p>
            <a:pPr lvl="0" algn="just"/>
            <a:r>
              <a:rPr lang="cs-CZ" sz="1600" dirty="0"/>
              <a:t>Nabídka hodnot pro zaměstnance, která vytváří potřebnou motivaci pracovníků.</a:t>
            </a:r>
          </a:p>
          <a:p>
            <a:pPr algn="just"/>
            <a:r>
              <a:rPr lang="cs-CZ" sz="1600" dirty="0"/>
              <a:t>Nabídka hodnot pro obchodní partnery, která se může stát základem zájmu jejich top managementu a základem pro budoucí spolupráci.</a:t>
            </a:r>
          </a:p>
          <a:p>
            <a:pPr marL="0" indent="0" algn="just">
              <a:buNone/>
            </a:pPr>
            <a:endParaRPr lang="cs-CZ" sz="1600" dirty="0"/>
          </a:p>
          <a:p>
            <a:pPr lvl="0" algn="just"/>
            <a:r>
              <a:rPr lang="cs-CZ" sz="1600" dirty="0"/>
              <a:t>Současně podniková strategie musí potlačit všechny zájmy, které nesledují výhradně podnikový prospěch. Zde se jedná o zájmy především jednotlivců, určitých zájmových skupin nebo dokonce o zájmy samostatných částí podniku (závody, divize)</a:t>
            </a:r>
          </a:p>
          <a:p>
            <a:pPr algn="just"/>
            <a:endParaRPr lang="cs-CZ" sz="1600" dirty="0"/>
          </a:p>
          <a:p>
            <a:pPr algn="just"/>
            <a:endParaRPr lang="cs-CZ" sz="1600" dirty="0"/>
          </a:p>
          <a:p>
            <a:pPr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480720" cy="507703"/>
          </a:xfrm>
        </p:spPr>
        <p:txBody>
          <a:bodyPr/>
          <a:lstStyle/>
          <a:p>
            <a:r>
              <a:rPr lang="cs-CZ" dirty="0"/>
              <a:t>Požadavky na úspěšnou celopodnikovou strategii</a:t>
            </a:r>
          </a:p>
        </p:txBody>
      </p:sp>
    </p:spTree>
    <p:extLst>
      <p:ext uri="{BB962C8B-B14F-4D97-AF65-F5344CB8AC3E}">
        <p14:creationId xmlns:p14="http://schemas.microsoft.com/office/powerpoint/2010/main" val="272421471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Vytvořit nepočetný řídící aparát s využitím jednoduché organizační formy a se snížením počtu řídících stupňů.</a:t>
            </a:r>
          </a:p>
          <a:p>
            <a:pPr lvl="0" algn="just"/>
            <a:r>
              <a:rPr lang="cs-CZ" sz="1600" dirty="0"/>
              <a:t>Důsledně využívat týmové práce v neformálně vedených týmech s výraznou motivací jejich členů pomocí cílových odměn a podporou soutěživosti mezi paralelně pracujícími týmy.</a:t>
            </a:r>
          </a:p>
          <a:p>
            <a:pPr lvl="0" algn="just"/>
            <a:r>
              <a:rPr lang="cs-CZ" sz="1600" dirty="0"/>
              <a:t>Vhodným způsobem využit počítačové podpory a vytvořit odpovídající informační systémy.</a:t>
            </a:r>
          </a:p>
          <a:p>
            <a:pPr lvl="0" algn="just"/>
            <a:r>
              <a:rPr lang="cs-CZ" sz="1600" dirty="0"/>
              <a:t>Zajistit kombinací řízení zaměstnanců „s přitaženou a volnou uzdou“ při podpoře a motivaci pro iniciativní, inovační, kreativní podnikatelské myšlení.</a:t>
            </a:r>
          </a:p>
          <a:p>
            <a:pPr lvl="0" algn="just"/>
            <a:r>
              <a:rPr lang="cs-CZ" sz="1600" dirty="0"/>
              <a:t>Vytvářet podmínky pro otevřenou komunikaci pracovníků bez ohledu na jejich zařazení a tím zajistit redukci hierarchické nadřazenosti.</a:t>
            </a:r>
          </a:p>
          <a:p>
            <a:pPr algn="just"/>
            <a:r>
              <a:rPr lang="cs-CZ" sz="1600" dirty="0"/>
              <a:t>Zvyšovat loajalitu pracovníků odpovídající personální politikou.</a:t>
            </a:r>
          </a:p>
          <a:p>
            <a:pPr algn="just"/>
            <a:endParaRPr lang="cs-CZ" sz="1600" dirty="0"/>
          </a:p>
          <a:p>
            <a:pPr algn="just"/>
            <a:endParaRPr lang="cs-CZ" sz="1600" dirty="0"/>
          </a:p>
          <a:p>
            <a:pPr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480720" cy="507703"/>
          </a:xfrm>
        </p:spPr>
        <p:txBody>
          <a:bodyPr/>
          <a:lstStyle/>
          <a:p>
            <a:r>
              <a:rPr lang="cs-CZ" dirty="0"/>
              <a:t>Podmínky pro úspěšnou celopodnikovou strategii</a:t>
            </a:r>
          </a:p>
        </p:txBody>
      </p:sp>
    </p:spTree>
    <p:extLst>
      <p:ext uri="{BB962C8B-B14F-4D97-AF65-F5344CB8AC3E}">
        <p14:creationId xmlns:p14="http://schemas.microsoft.com/office/powerpoint/2010/main" val="2642893478"/>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dirty="0"/>
              <a:t>Organizační struktura podniku</a:t>
            </a:r>
          </a:p>
          <a:p>
            <a:pPr algn="just"/>
            <a:r>
              <a:rPr lang="cs-CZ" sz="2000" dirty="0"/>
              <a:t>Pro úspěšnou implementaci zvolené strategie podniku je potřeba vytvořit odpovídající organizační strukturu a systém řízení. </a:t>
            </a:r>
          </a:p>
          <a:p>
            <a:pPr algn="just"/>
            <a:r>
              <a:rPr lang="cs-CZ" sz="2000" dirty="0"/>
              <a:t>Volba adekvátní organizační struktury z velké míry závisí na manažerském stylu práce manažerů, konkrétní situaci v podniku a životním cyklem podnikatelského prostředí podniku a na současném stupni poznání v oblasti řízení podniku. </a:t>
            </a:r>
          </a:p>
          <a:p>
            <a:pPr algn="just"/>
            <a:r>
              <a:rPr lang="cs-CZ" sz="2000" dirty="0"/>
              <a:t>Podle </a:t>
            </a:r>
            <a:r>
              <a:rPr lang="cs-CZ" sz="2000" dirty="0" err="1"/>
              <a:t>Dedouchové</a:t>
            </a:r>
            <a:r>
              <a:rPr lang="cs-CZ" sz="2000" dirty="0"/>
              <a:t> (2001) organizační uspořádání musí být navrženo tak, aby činnosti na jednotlivých funkčních úrovních byly řízeny společně a mohlo tak být dosaženo stanovených strategických cílů.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344816" cy="507703"/>
          </a:xfrm>
        </p:spPr>
        <p:txBody>
          <a:bodyPr/>
          <a:lstStyle/>
          <a:p>
            <a:r>
              <a:rPr lang="cs-CZ" dirty="0"/>
              <a:t>Strategické faktory interního podnikatelského prostředí</a:t>
            </a:r>
          </a:p>
        </p:txBody>
      </p:sp>
    </p:spTree>
    <p:extLst>
      <p:ext uri="{BB962C8B-B14F-4D97-AF65-F5344CB8AC3E}">
        <p14:creationId xmlns:p14="http://schemas.microsoft.com/office/powerpoint/2010/main" val="182326172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500933"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Organizační struktura </a:t>
            </a:r>
            <a:r>
              <a:rPr lang="cs-CZ" sz="1800" dirty="0"/>
              <a:t>zobrazuje kompetenční vztahy, vnitropodnikové úvary a vzájemné vazby a vztahy mezi těmito útvary. </a:t>
            </a:r>
          </a:p>
          <a:p>
            <a:pPr algn="just"/>
            <a:r>
              <a:rPr lang="cs-CZ" sz="1800" dirty="0"/>
              <a:t>Základní jednotkou organizační struktury je jednotka organizace práce, která je tvořena určitým počtem pracovníků podřízených jednomu vedoucímu pracovníkovi.</a:t>
            </a:r>
          </a:p>
          <a:p>
            <a:pPr algn="just"/>
            <a:r>
              <a:rPr lang="cs-CZ" sz="1800" dirty="0"/>
              <a:t>Organizační struktura je výsledkem manažerské funkce organizování.</a:t>
            </a:r>
          </a:p>
          <a:p>
            <a:pPr algn="just"/>
            <a:r>
              <a:rPr lang="cs-CZ" sz="1800" dirty="0"/>
              <a:t>Pro tvorbu organizační struktury je potřeba poznat a pochopit základní technické a technologické vztahy v aktivitách organizace, analyzovat základní prvky, kterými je organizace tvořena. </a:t>
            </a:r>
          </a:p>
          <a:p>
            <a:pPr algn="just"/>
            <a:r>
              <a:rPr lang="cs-CZ" sz="1800" dirty="0"/>
              <a:t>Jednotky organizace práce se podle principu hierarchie spojují v organizační jednotky větší, které představují organizační stupně. Organizační stupně představují v organizační struktuře její hierarchické uspořádání.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Organizační struktura I</a:t>
            </a:r>
          </a:p>
        </p:txBody>
      </p:sp>
    </p:spTree>
    <p:extLst>
      <p:ext uri="{BB962C8B-B14F-4D97-AF65-F5344CB8AC3E}">
        <p14:creationId xmlns:p14="http://schemas.microsoft.com/office/powerpoint/2010/main" val="1315749965"/>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500933"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Organizační struktura představuje strukturu systému řízení organizace.</a:t>
            </a:r>
          </a:p>
          <a:p>
            <a:pPr algn="just"/>
            <a:r>
              <a:rPr lang="cs-CZ" sz="1800" dirty="0"/>
              <a:t>Organizační struktura je relativně stabilní a předurčuje chování určitého systému. </a:t>
            </a:r>
          </a:p>
          <a:p>
            <a:pPr algn="just"/>
            <a:r>
              <a:rPr lang="cs-CZ" sz="1800" dirty="0"/>
              <a:t>V organizaci můžeme nalézt formální organizační struktury a neformální organizační struktury. </a:t>
            </a:r>
          </a:p>
          <a:p>
            <a:pPr algn="just"/>
            <a:r>
              <a:rPr lang="cs-CZ" sz="1800" b="1" dirty="0"/>
              <a:t>Formální organizační struktury</a:t>
            </a:r>
            <a:r>
              <a:rPr lang="cs-CZ" sz="1800" dirty="0"/>
              <a:t> zabezpečují dělbu práce (diferenciaci), k zajištění vhodného provádění stanovených činností, a celistvé řízení (integraci), vedoucí k dosažení stanovených společných cílů organizační jednotky. </a:t>
            </a:r>
          </a:p>
          <a:p>
            <a:pPr algn="just"/>
            <a:r>
              <a:rPr lang="cs-CZ" sz="1800" b="1" dirty="0"/>
              <a:t>Neformální organizační struktury</a:t>
            </a:r>
            <a:r>
              <a:rPr lang="cs-CZ" sz="1800" dirty="0"/>
              <a:t> vytvářejí spontánně na základě sdílených zájmů skupin lidí, jako je osobní přátelství, rodinná spřízněnost, vzájemné sympatie, hmotné zájmy apod.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Organizační struktura II</a:t>
            </a:r>
          </a:p>
        </p:txBody>
      </p:sp>
    </p:spTree>
    <p:extLst>
      <p:ext uri="{BB962C8B-B14F-4D97-AF65-F5344CB8AC3E}">
        <p14:creationId xmlns:p14="http://schemas.microsoft.com/office/powerpoint/2010/main" val="12466580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i="1" dirty="0"/>
              <a:t>stabilní komplexní podnikatelské prostředí</a:t>
            </a:r>
            <a:r>
              <a:rPr lang="cs-CZ" sz="1800" dirty="0"/>
              <a:t> – také v tomto případě se jedná o prostředí statické, ale tentokrát se střední mírou nejistoty z hlediska identifikace vlivu faktorů působících na podnikatelský subjekt, střední míra nejistoty je dána vyšší mírou komplexností faktorů podnikatelského prostředí;</a:t>
            </a:r>
          </a:p>
          <a:p>
            <a:pPr lvl="0" algn="just"/>
            <a:r>
              <a:rPr lang="cs-CZ" sz="1800" i="1" dirty="0"/>
              <a:t>dynamické jednoduché podnikatelské prostředí</a:t>
            </a:r>
            <a:r>
              <a:rPr lang="cs-CZ" sz="1800" dirty="0"/>
              <a:t> – zde se jedná o prostředí s vysokou dynamikou změn, která je příčinou vyšší míry nejistoty z hlediska identifikace faktorů působících na podnikatelský subjekt;</a:t>
            </a:r>
          </a:p>
          <a:p>
            <a:pPr lvl="0" algn="just"/>
            <a:r>
              <a:rPr lang="cs-CZ" sz="1800" i="1" dirty="0"/>
              <a:t>dynamické komplexní podnikatelské prostředí</a:t>
            </a:r>
            <a:r>
              <a:rPr lang="cs-CZ" sz="1800" dirty="0"/>
              <a:t> – nazývá se také jako turbulentní prostředí a je typické značnou nejistotou předpovědí o budoucím vývoji což vyžaduje rychlou reakci na změny v prostředí, a tím vyvolává vysoké náklady na přizpůsobení se změnám v prostředí.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Typologie podnikatelského prostředí</a:t>
            </a:r>
          </a:p>
        </p:txBody>
      </p:sp>
    </p:spTree>
    <p:extLst>
      <p:ext uri="{BB962C8B-B14F-4D97-AF65-F5344CB8AC3E}">
        <p14:creationId xmlns:p14="http://schemas.microsoft.com/office/powerpoint/2010/main" val="989050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500933"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Rozeznáváme organizační strukturu procesní a organizační strukturu útvarovou.</a:t>
            </a:r>
          </a:p>
          <a:p>
            <a:pPr algn="just"/>
            <a:r>
              <a:rPr lang="cs-CZ" sz="1800" b="1" dirty="0"/>
              <a:t>Struktura procesní</a:t>
            </a:r>
            <a:r>
              <a:rPr lang="cs-CZ" sz="1800" dirty="0"/>
              <a:t> je definována jako soubor činností a vztahů mezi těmito činnostmi. V případě struktury procesní jsou určující procesy a ne útvary. Procesní struktura se znázorňuje pomocí grafu, který se skládá z uzlů a hran.</a:t>
            </a:r>
          </a:p>
          <a:p>
            <a:pPr algn="just"/>
            <a:r>
              <a:rPr lang="cs-CZ" sz="1800" b="1" dirty="0"/>
              <a:t>Struktura útvarová</a:t>
            </a:r>
            <a:r>
              <a:rPr lang="cs-CZ" sz="1800" dirty="0"/>
              <a:t> je definována jako soubor pracovních míst a vztahů (mocenských, informačních a hmotně-energetických) mezi těmito pracovními místy. Zobrazením útvarové struktury je organizační schéma. Základním prvkem útvarové struktury je pracovní místo. Seskupením pracovních míst a přidělením příslušného řídícího prvku vzniká pracovní útvar. U útvarové struktury platí princip jednoty vedení, což znamená, že pracovník má vždy jen jednoho nadřízeného, který odpovídá za veškerou činnost daného pracovníka.</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Organizační struktura III</a:t>
            </a:r>
          </a:p>
        </p:txBody>
      </p:sp>
    </p:spTree>
    <p:extLst>
      <p:ext uri="{BB962C8B-B14F-4D97-AF65-F5344CB8AC3E}">
        <p14:creationId xmlns:p14="http://schemas.microsoft.com/office/powerpoint/2010/main" val="1081857656"/>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dirty="0"/>
              <a:t>Konkurenceschopnost podniku</a:t>
            </a:r>
          </a:p>
          <a:p>
            <a:pPr algn="just"/>
            <a:r>
              <a:rPr lang="cs-CZ" sz="2000" dirty="0"/>
              <a:t>Konkurenceschopnost podniku můžeme definovat jako schopnost podniku alespoň si udržet, případně zvyšovat svůj poddíl na trhu. </a:t>
            </a:r>
          </a:p>
          <a:p>
            <a:pPr algn="just"/>
            <a:r>
              <a:rPr lang="cs-CZ" sz="2000" dirty="0"/>
              <a:t>Se zvýšením konkurenceschopností podniku jsou velmi úzce specifické kompetence, které představují schopnosti podniku nasadit zdroje a vytvářet hodnotu. </a:t>
            </a:r>
          </a:p>
          <a:p>
            <a:pPr algn="just"/>
            <a:r>
              <a:rPr lang="cs-CZ" sz="2000" dirty="0"/>
              <a:t>Jde tedy o využití takových dovedností a schopností podniku, které umožňují vytvářet minimálně srovnatelnou ne-li lepší produkci, která bude převyšovat produkci ostatních účastníků na trhu.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344816" cy="507703"/>
          </a:xfrm>
        </p:spPr>
        <p:txBody>
          <a:bodyPr/>
          <a:lstStyle/>
          <a:p>
            <a:r>
              <a:rPr lang="cs-CZ" dirty="0"/>
              <a:t>Strategické faktory interního podnikatelského prostředí</a:t>
            </a:r>
          </a:p>
        </p:txBody>
      </p:sp>
    </p:spTree>
    <p:extLst>
      <p:ext uri="{BB962C8B-B14F-4D97-AF65-F5344CB8AC3E}">
        <p14:creationId xmlns:p14="http://schemas.microsoft.com/office/powerpoint/2010/main" val="2168464578"/>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Organizační faktory jsou úzce spojeny se specifickým charakterem každého podniku. K organizačním faktorům můžeme přiradit tyto faktory: charakteristika manažerského týmu, zdroje podniku a podniková kultura.</a:t>
            </a:r>
          </a:p>
          <a:p>
            <a:pPr marL="0" indent="0" algn="just">
              <a:buNone/>
            </a:pPr>
            <a:r>
              <a:rPr lang="cs-CZ" sz="1800" b="1" dirty="0"/>
              <a:t>Charakteristika manažerského týmu</a:t>
            </a:r>
          </a:p>
          <a:p>
            <a:pPr algn="just"/>
            <a:r>
              <a:rPr lang="cs-CZ" sz="1800" dirty="0"/>
              <a:t> Při realizaci podnikatelských aktivit hrají znalosti manažerů a podnikatelů významnou roli. </a:t>
            </a:r>
          </a:p>
          <a:p>
            <a:pPr algn="just"/>
            <a:r>
              <a:rPr lang="cs-CZ" sz="1800" dirty="0"/>
              <a:t>Obtížnost profese manažera vyplývá z mimořádné odpovědnosti a nezbytnosti soustředit veškerou energii do relativně krátkého okamžiku, v němž se projeví profesionalita, kvalita a intenzita přípravy, a to nejen u samotného obchodníka, ale i u všech odborníků, kteří tvoří jeho tým. </a:t>
            </a:r>
          </a:p>
          <a:p>
            <a:pPr algn="just"/>
            <a:r>
              <a:rPr lang="cs-CZ" sz="1800" dirty="0"/>
              <a:t>Náročnost profese se projevuje v oblasti nároků kladených na kvalifikaci manažerů, ale také na jejich osobnost.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344816" cy="507703"/>
          </a:xfrm>
        </p:spPr>
        <p:txBody>
          <a:bodyPr/>
          <a:lstStyle/>
          <a:p>
            <a:r>
              <a:rPr lang="cs-CZ" dirty="0"/>
              <a:t>Organizační faktory interního podnikatelského prostředí</a:t>
            </a:r>
          </a:p>
        </p:txBody>
      </p:sp>
    </p:spTree>
    <p:extLst>
      <p:ext uri="{BB962C8B-B14F-4D97-AF65-F5344CB8AC3E}">
        <p14:creationId xmlns:p14="http://schemas.microsoft.com/office/powerpoint/2010/main" val="218070801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dirty="0"/>
              <a:t>V oblasti kvalifikace jsou klíčové především znalosti komoditní, znalosti ekonomiky a techniky realizace podnikatelských aktivit, jazykové znalosti a základní znalosti práva souvisejícího s podnikatelskými aktivitami. </a:t>
            </a:r>
          </a:p>
          <a:p>
            <a:pPr algn="just"/>
            <a:r>
              <a:rPr lang="cs-CZ" sz="2000" dirty="0"/>
              <a:t>Kromě těchto znalostí manažerů vzrůstá v posledních létech význam znalostí o jiných kulturách především v souvislosti s mezinárodními podnikatelskými aktivitami. </a:t>
            </a:r>
          </a:p>
          <a:p>
            <a:pPr algn="just"/>
            <a:r>
              <a:rPr lang="cs-CZ" sz="2000" dirty="0"/>
              <a:t>Manažeři potřebují a požadují přesné a spolehlivé znalosti umožňující realizovat jejich vytvořenou strategii. Jak uvádí </a:t>
            </a:r>
            <a:r>
              <a:rPr lang="cs-CZ" sz="2000" dirty="0" err="1"/>
              <a:t>Bencsik</a:t>
            </a:r>
            <a:r>
              <a:rPr lang="cs-CZ" sz="2000" dirty="0"/>
              <a:t> (2014) samotná shromažďování znalostí nestačí, podnik může získat skutečnou konkurenční výhodu prostřednictvím znalostního managementu, který rozvíjí potřebné znalosti na osobní i organizační úrovni.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344816" cy="507703"/>
          </a:xfrm>
        </p:spPr>
        <p:txBody>
          <a:bodyPr/>
          <a:lstStyle/>
          <a:p>
            <a:r>
              <a:rPr lang="cs-CZ" dirty="0"/>
              <a:t>Organizační faktory interního podnikatelského prostředí</a:t>
            </a:r>
          </a:p>
        </p:txBody>
      </p:sp>
    </p:spTree>
    <p:extLst>
      <p:ext uri="{BB962C8B-B14F-4D97-AF65-F5344CB8AC3E}">
        <p14:creationId xmlns:p14="http://schemas.microsoft.com/office/powerpoint/2010/main" val="426405307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Zdroje podniku </a:t>
            </a:r>
          </a:p>
          <a:p>
            <a:pPr algn="just"/>
            <a:r>
              <a:rPr lang="cs-CZ" sz="1800" dirty="0"/>
              <a:t>Zdroje podniku zahrnují jak hmotné tak nehmotná aktiva, která podnik využívá k nalezení příležitostí a implementuje je do své strategie na trhu. </a:t>
            </a:r>
          </a:p>
          <a:p>
            <a:pPr algn="just"/>
            <a:r>
              <a:rPr lang="cs-CZ" sz="1800" dirty="0"/>
              <a:t>Hmotné zdroje a kapacita podniku jsou více pozorovatelné a mohou být kvantifikovatelné. </a:t>
            </a:r>
          </a:p>
          <a:p>
            <a:pPr algn="just"/>
            <a:r>
              <a:rPr lang="cs-CZ" sz="1800" dirty="0"/>
              <a:t>Hmotné zdroje podniku jsou tvořeny běžnými aktivy a unikátními aktivy. Především unikátní aktiva jsou významná svou schopností vytvářet a podporovat inovativní činnost podniku. </a:t>
            </a:r>
          </a:p>
          <a:p>
            <a:pPr algn="just"/>
            <a:r>
              <a:rPr lang="cs-CZ" sz="1800" dirty="0"/>
              <a:t>K hmotným zdrojům a schopnostem patří finanční schopnost podniku (interní zdroje, cizí zdroje pro strategie podniku), fyzická schopnost (stroje a zařízení závody pro operativní aktivity), technologická schopnost (dovednosti, odbornost, patenty, značky, autorská práva k vytváření unikátních produktů a služeb) a organizační schopnost (lidé, struktura, formální kontrolní mechanismy).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344816" cy="507703"/>
          </a:xfrm>
        </p:spPr>
        <p:txBody>
          <a:bodyPr/>
          <a:lstStyle/>
          <a:p>
            <a:r>
              <a:rPr lang="cs-CZ" dirty="0"/>
              <a:t>Organizační faktory interního podnikatelského prostředí</a:t>
            </a:r>
          </a:p>
        </p:txBody>
      </p:sp>
    </p:spTree>
    <p:extLst>
      <p:ext uri="{BB962C8B-B14F-4D97-AF65-F5344CB8AC3E}">
        <p14:creationId xmlns:p14="http://schemas.microsoft.com/office/powerpoint/2010/main" val="3491086483"/>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dirty="0"/>
              <a:t>Zdroje podniku </a:t>
            </a:r>
          </a:p>
          <a:p>
            <a:pPr algn="just"/>
            <a:r>
              <a:rPr lang="cs-CZ" sz="2000" dirty="0"/>
              <a:t>Nehmotné zdroje a schopnosti jsou méně viditelné a relativně hůře kvantifikovatelné, jako je organizační kultura, sdílení hodnot, </a:t>
            </a:r>
            <a:r>
              <a:rPr lang="cs-CZ" sz="2000" dirty="0" err="1"/>
              <a:t>leadership</a:t>
            </a:r>
            <a:r>
              <a:rPr lang="cs-CZ" sz="2000" dirty="0"/>
              <a:t> a manažerské schopnosti, vize, znalosti, informace, image a reputace podniku a morálka pracovníků, která kriticky ovlivňuje výkonnost podniku. </a:t>
            </a:r>
          </a:p>
          <a:p>
            <a:pPr algn="just"/>
            <a:r>
              <a:rPr lang="cs-CZ" sz="2000" dirty="0"/>
              <a:t>K nehmotným zdrojům patří také zakladatel a jeho vize, řízení podniku, vztahové schopnosti, kulturní empatie a tržní inteligence.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344816" cy="507703"/>
          </a:xfrm>
        </p:spPr>
        <p:txBody>
          <a:bodyPr/>
          <a:lstStyle/>
          <a:p>
            <a:r>
              <a:rPr lang="cs-CZ" dirty="0"/>
              <a:t>Organizační faktory interního podnikatelského prostředí</a:t>
            </a:r>
          </a:p>
        </p:txBody>
      </p:sp>
    </p:spTree>
    <p:extLst>
      <p:ext uri="{BB962C8B-B14F-4D97-AF65-F5344CB8AC3E}">
        <p14:creationId xmlns:p14="http://schemas.microsoft.com/office/powerpoint/2010/main" val="1647831347"/>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Prvky interního prostředí podniku</a:t>
            </a:r>
          </a:p>
        </p:txBody>
      </p:sp>
      <p:sp>
        <p:nvSpPr>
          <p:cNvPr id="5" name="Obdélník 4"/>
          <p:cNvSpPr/>
          <p:nvPr/>
        </p:nvSpPr>
        <p:spPr>
          <a:xfrm>
            <a:off x="827584" y="987574"/>
            <a:ext cx="1566174" cy="70207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b="1" dirty="0">
                <a:solidFill>
                  <a:srgbClr val="000000"/>
                </a:solidFill>
              </a:rPr>
              <a:t>Zdroje</a:t>
            </a:r>
          </a:p>
        </p:txBody>
      </p:sp>
      <p:sp>
        <p:nvSpPr>
          <p:cNvPr id="6" name="Obdélník 5"/>
          <p:cNvSpPr/>
          <p:nvPr/>
        </p:nvSpPr>
        <p:spPr>
          <a:xfrm>
            <a:off x="832580" y="2237626"/>
            <a:ext cx="1620180" cy="70207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b="1" dirty="0">
                <a:solidFill>
                  <a:srgbClr val="000000"/>
                </a:solidFill>
              </a:rPr>
              <a:t>Klíčové kompetence</a:t>
            </a:r>
          </a:p>
        </p:txBody>
      </p:sp>
      <p:sp>
        <p:nvSpPr>
          <p:cNvPr id="7" name="Obdélník 6"/>
          <p:cNvSpPr/>
          <p:nvPr/>
        </p:nvSpPr>
        <p:spPr>
          <a:xfrm>
            <a:off x="827584" y="3546611"/>
            <a:ext cx="1620180" cy="86409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b="1" dirty="0">
                <a:solidFill>
                  <a:srgbClr val="000000"/>
                </a:solidFill>
              </a:rPr>
              <a:t>Schopnosti</a:t>
            </a:r>
          </a:p>
        </p:txBody>
      </p:sp>
      <p:sp>
        <p:nvSpPr>
          <p:cNvPr id="8" name="Obdélník 7"/>
          <p:cNvSpPr/>
          <p:nvPr/>
        </p:nvSpPr>
        <p:spPr>
          <a:xfrm>
            <a:off x="3295950" y="2296560"/>
            <a:ext cx="1134126" cy="70207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b="1" dirty="0">
                <a:solidFill>
                  <a:srgbClr val="000000"/>
                </a:solidFill>
              </a:rPr>
              <a:t>Aktivity </a:t>
            </a:r>
          </a:p>
        </p:txBody>
      </p:sp>
      <p:sp>
        <p:nvSpPr>
          <p:cNvPr id="9" name="Obdélník 8"/>
          <p:cNvSpPr/>
          <p:nvPr/>
        </p:nvSpPr>
        <p:spPr>
          <a:xfrm>
            <a:off x="4860032" y="2296560"/>
            <a:ext cx="1368152" cy="70207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b="1" dirty="0">
                <a:solidFill>
                  <a:srgbClr val="000000"/>
                </a:solidFill>
              </a:rPr>
              <a:t>Konkurenční výhoda</a:t>
            </a:r>
          </a:p>
        </p:txBody>
      </p:sp>
      <p:sp>
        <p:nvSpPr>
          <p:cNvPr id="11" name="Obdélník 10"/>
          <p:cNvSpPr/>
          <p:nvPr/>
        </p:nvSpPr>
        <p:spPr>
          <a:xfrm>
            <a:off x="6732240" y="2296560"/>
            <a:ext cx="1080120" cy="70207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b="1" dirty="0">
                <a:solidFill>
                  <a:srgbClr val="000000"/>
                </a:solidFill>
              </a:rPr>
              <a:t>Výkon </a:t>
            </a:r>
          </a:p>
        </p:txBody>
      </p:sp>
      <p:sp>
        <p:nvSpPr>
          <p:cNvPr id="12" name="Šipka dolů 11"/>
          <p:cNvSpPr/>
          <p:nvPr/>
        </p:nvSpPr>
        <p:spPr>
          <a:xfrm>
            <a:off x="1602212" y="1757697"/>
            <a:ext cx="139625" cy="432679"/>
          </a:xfrm>
          <a:prstGeom prst="downArrow">
            <a:avLst/>
          </a:prstGeom>
          <a:solidFill>
            <a:schemeClr val="tx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a:p>
        </p:txBody>
      </p:sp>
      <p:sp>
        <p:nvSpPr>
          <p:cNvPr id="13" name="Šipka nahoru 12"/>
          <p:cNvSpPr/>
          <p:nvPr/>
        </p:nvSpPr>
        <p:spPr>
          <a:xfrm flipH="1">
            <a:off x="1602212" y="2998638"/>
            <a:ext cx="139625" cy="489039"/>
          </a:xfrm>
          <a:prstGeom prst="upArrow">
            <a:avLst/>
          </a:prstGeom>
          <a:solidFill>
            <a:schemeClr val="tx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a:p>
        </p:txBody>
      </p:sp>
      <p:sp>
        <p:nvSpPr>
          <p:cNvPr id="14" name="Šipka doprava 13"/>
          <p:cNvSpPr/>
          <p:nvPr/>
        </p:nvSpPr>
        <p:spPr>
          <a:xfrm>
            <a:off x="2655806" y="2613310"/>
            <a:ext cx="548042" cy="174464"/>
          </a:xfrm>
          <a:prstGeom prst="rightArrow">
            <a:avLst/>
          </a:prstGeom>
          <a:solidFill>
            <a:schemeClr val="tx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a:p>
        </p:txBody>
      </p:sp>
      <p:sp>
        <p:nvSpPr>
          <p:cNvPr id="15" name="Šipka doprava 14"/>
          <p:cNvSpPr/>
          <p:nvPr/>
        </p:nvSpPr>
        <p:spPr>
          <a:xfrm>
            <a:off x="4464005" y="2604106"/>
            <a:ext cx="339796" cy="174464"/>
          </a:xfrm>
          <a:prstGeom prst="rightArrow">
            <a:avLst/>
          </a:prstGeom>
          <a:solidFill>
            <a:schemeClr val="tx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a:p>
        </p:txBody>
      </p:sp>
      <p:sp>
        <p:nvSpPr>
          <p:cNvPr id="17" name="Šipka doprava 16"/>
          <p:cNvSpPr/>
          <p:nvPr/>
        </p:nvSpPr>
        <p:spPr>
          <a:xfrm flipV="1">
            <a:off x="6296613" y="2604106"/>
            <a:ext cx="367197" cy="165260"/>
          </a:xfrm>
          <a:prstGeom prst="rightArrow">
            <a:avLst/>
          </a:prstGeom>
          <a:solidFill>
            <a:schemeClr val="tx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a:p>
        </p:txBody>
      </p:sp>
    </p:spTree>
    <p:extLst>
      <p:ext uri="{BB962C8B-B14F-4D97-AF65-F5344CB8AC3E}">
        <p14:creationId xmlns:p14="http://schemas.microsoft.com/office/powerpoint/2010/main" val="3189544932"/>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b="1" dirty="0"/>
              <a:t>Hmotné zdroje </a:t>
            </a:r>
            <a:r>
              <a:rPr lang="cs-CZ" sz="1600" dirty="0"/>
              <a:t>(viditelné, fyzické atributy)</a:t>
            </a:r>
          </a:p>
          <a:p>
            <a:pPr lvl="1"/>
            <a:r>
              <a:rPr lang="cs-CZ" sz="1600" dirty="0"/>
              <a:t>Kapitál</a:t>
            </a:r>
          </a:p>
          <a:p>
            <a:pPr lvl="1"/>
            <a:r>
              <a:rPr lang="cs-CZ" sz="1600" dirty="0"/>
              <a:t>Lidé,</a:t>
            </a:r>
          </a:p>
          <a:p>
            <a:pPr lvl="1"/>
            <a:r>
              <a:rPr lang="cs-CZ" sz="1600" dirty="0"/>
              <a:t>Budovy, stroje, zařízení…</a:t>
            </a:r>
          </a:p>
          <a:p>
            <a:pPr lvl="1"/>
            <a:endParaRPr lang="cs-CZ" sz="1600" dirty="0"/>
          </a:p>
          <a:p>
            <a:r>
              <a:rPr lang="cs-CZ" sz="1600" b="1" dirty="0"/>
              <a:t>Nehmotné zdroje </a:t>
            </a:r>
            <a:r>
              <a:rPr lang="cs-CZ" sz="1600" dirty="0"/>
              <a:t>(neviditelné, bez fyzických atributů)</a:t>
            </a:r>
          </a:p>
          <a:p>
            <a:pPr lvl="1"/>
            <a:r>
              <a:rPr lang="cs-CZ" sz="1600" dirty="0"/>
              <a:t>Podniková kultura</a:t>
            </a:r>
          </a:p>
          <a:p>
            <a:pPr lvl="1"/>
            <a:r>
              <a:rPr lang="cs-CZ" sz="1600" dirty="0"/>
              <a:t>Know-how</a:t>
            </a:r>
          </a:p>
          <a:p>
            <a:pPr lvl="1"/>
            <a:r>
              <a:rPr lang="cs-CZ" sz="1600" dirty="0"/>
              <a:t>Znalosti</a:t>
            </a:r>
          </a:p>
          <a:p>
            <a:pPr lvl="1"/>
            <a:r>
              <a:rPr lang="cs-CZ" sz="1600" dirty="0"/>
              <a:t>Reputace</a:t>
            </a:r>
          </a:p>
          <a:p>
            <a:pPr lvl="1"/>
            <a:r>
              <a:rPr lang="cs-CZ" sz="1600" dirty="0"/>
              <a:t>Duševní vlastnictví (patenty, značky, design…)…</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Zdroje podniku</a:t>
            </a:r>
          </a:p>
        </p:txBody>
      </p:sp>
    </p:spTree>
    <p:extLst>
      <p:ext uri="{BB962C8B-B14F-4D97-AF65-F5344CB8AC3E}">
        <p14:creationId xmlns:p14="http://schemas.microsoft.com/office/powerpoint/2010/main" val="859259117"/>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dirty="0"/>
              <a:t>Podniková kultura</a:t>
            </a:r>
          </a:p>
          <a:p>
            <a:pPr algn="just"/>
            <a:r>
              <a:rPr lang="cs-CZ" sz="2000" dirty="0"/>
              <a:t>Podniková kultura je jedním z významných prvků ovlivňujících celkovou efektivnost podniku. </a:t>
            </a:r>
          </a:p>
          <a:p>
            <a:pPr algn="just"/>
            <a:r>
              <a:rPr lang="cs-CZ" sz="2000" dirty="0"/>
              <a:t>Podniková kultura plní v organizaci důležité funkce, čímž současně ovlivňuje chování lidí uvnitř organizace, ale i chování organizace navenek, vůči svému konkurenčnímu prostředí. Podniková kultura nepůsobí izolovaně. </a:t>
            </a:r>
          </a:p>
          <a:p>
            <a:pPr algn="just"/>
            <a:r>
              <a:rPr lang="cs-CZ" sz="2000" dirty="0"/>
              <a:t>Podle Lukášové a Nového (2004) působí podniková kultura ve vzájemných vztazích zejména s organizační strategií a organizační strukturou, přičemž právě strategie podniku je považována za faktor rozhodující o úspěchu nebo neúspěchu podnikatelské činnosti.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344816" cy="507703"/>
          </a:xfrm>
        </p:spPr>
        <p:txBody>
          <a:bodyPr/>
          <a:lstStyle/>
          <a:p>
            <a:r>
              <a:rPr lang="cs-CZ" dirty="0"/>
              <a:t>Organizační faktory interního podnikatelského prostředí</a:t>
            </a:r>
          </a:p>
        </p:txBody>
      </p:sp>
    </p:spTree>
    <p:extLst>
      <p:ext uri="{BB962C8B-B14F-4D97-AF65-F5344CB8AC3E}">
        <p14:creationId xmlns:p14="http://schemas.microsoft.com/office/powerpoint/2010/main" val="2332660448"/>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dirty="0"/>
              <a:t>Podniková kultura</a:t>
            </a:r>
          </a:p>
          <a:p>
            <a:pPr algn="just"/>
            <a:r>
              <a:rPr lang="cs-CZ" sz="2000" dirty="0"/>
              <a:t>V průběhu let, kdy byly prováděny rozsáhlé výzkumy, autoři prověřovali především vliv síly podnikové kultury a obsahu podnikové kultury na výkonnost podniku. </a:t>
            </a:r>
          </a:p>
          <a:p>
            <a:pPr algn="just"/>
            <a:r>
              <a:rPr lang="cs-CZ" sz="2000" dirty="0"/>
              <a:t>Na základě výsledků těchto výzkumů bylo zjištěno, že na výkonnost podniku působí oba tyto parametry v jejich vzájemné kombinaci. </a:t>
            </a:r>
          </a:p>
          <a:p>
            <a:pPr algn="just"/>
            <a:r>
              <a:rPr lang="cs-CZ" sz="2000" dirty="0"/>
              <a:t>Lze tedy říci, že pokud má podniková kultura vhodný obsah, pak silná kultura podporuje výkonnost a konkurenceschopnost podniku.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344816" cy="507703"/>
          </a:xfrm>
        </p:spPr>
        <p:txBody>
          <a:bodyPr/>
          <a:lstStyle/>
          <a:p>
            <a:r>
              <a:rPr lang="cs-CZ" dirty="0"/>
              <a:t>Organizační faktory interního podnikatelského prostředí</a:t>
            </a:r>
          </a:p>
        </p:txBody>
      </p:sp>
    </p:spTree>
    <p:extLst>
      <p:ext uri="{BB962C8B-B14F-4D97-AF65-F5344CB8AC3E}">
        <p14:creationId xmlns:p14="http://schemas.microsoft.com/office/powerpoint/2010/main" val="569887715"/>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2918</TotalTime>
  <Words>10849</Words>
  <Application>Microsoft Office PowerPoint</Application>
  <PresentationFormat>Předvádění na obrazovce (16:9)</PresentationFormat>
  <Paragraphs>707</Paragraphs>
  <Slides>103</Slides>
  <Notes>1</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103</vt:i4>
      </vt:variant>
    </vt:vector>
  </HeadingPairs>
  <TitlesOfParts>
    <vt:vector size="108" baseType="lpstr">
      <vt:lpstr>Arial</vt:lpstr>
      <vt:lpstr>Calibri</vt:lpstr>
      <vt:lpstr>Enriqueta</vt:lpstr>
      <vt:lpstr>Times New Roman</vt:lpstr>
      <vt:lpstr>SLU</vt:lpstr>
      <vt:lpstr>Podnikatelské prostředí</vt:lpstr>
      <vt:lpstr>Základní informace k předmětu</vt:lpstr>
      <vt:lpstr>Osnova tématu</vt:lpstr>
      <vt:lpstr>Podnikatelské prostředí</vt:lpstr>
      <vt:lpstr>Význam podnikatelského prostředí</vt:lpstr>
      <vt:lpstr>Význam podnikatelského prostředí</vt:lpstr>
      <vt:lpstr>Změny v podnikatelském prostředí</vt:lpstr>
      <vt:lpstr>Typologie podnikatelského prostředí</vt:lpstr>
      <vt:lpstr>Typologie podnikatelského prostředí</vt:lpstr>
      <vt:lpstr>Struktura podnikatelského prostředí</vt:lpstr>
      <vt:lpstr>Struktura podnikatelského prostředí</vt:lpstr>
      <vt:lpstr>Struktura podnikatelského prostředí</vt:lpstr>
      <vt:lpstr>Struktura podnikatelského prostředí</vt:lpstr>
      <vt:lpstr>Externí podnikatelské prostředí</vt:lpstr>
      <vt:lpstr>Interní podnikatelské prostředí</vt:lpstr>
      <vt:lpstr>Struktura podnikatelského prostředí</vt:lpstr>
      <vt:lpstr>Struktura podnikatelského prostředí</vt:lpstr>
      <vt:lpstr>Struktura podnikatelského prostředí</vt:lpstr>
      <vt:lpstr>Struktura podnikatelského prostředí</vt:lpstr>
      <vt:lpstr>Struktura podnikatelského prostředí</vt:lpstr>
      <vt:lpstr>Globální podnikatelské prostředí</vt:lpstr>
      <vt:lpstr>Prostředí světové ekonomiky</vt:lpstr>
      <vt:lpstr>Prostředí světové ekonomiky</vt:lpstr>
      <vt:lpstr>Prostředí světové ekonomiky</vt:lpstr>
      <vt:lpstr>Prostředí národního státu</vt:lpstr>
      <vt:lpstr>Prostředí národního státu </vt:lpstr>
      <vt:lpstr>Externí podnikatelské prostředí</vt:lpstr>
      <vt:lpstr>Externí podnikatelské prostředí</vt:lpstr>
      <vt:lpstr>Makroprostředí</vt:lpstr>
      <vt:lpstr>Prvky makroprostředí</vt:lpstr>
      <vt:lpstr>Prvky makroprostředí</vt:lpstr>
      <vt:lpstr>Prvky makroprostředí</vt:lpstr>
      <vt:lpstr>Prvky makroprostředí</vt:lpstr>
      <vt:lpstr>Metody analýzy makroprostředí</vt:lpstr>
      <vt:lpstr>Metody analýzy makroprostředí</vt:lpstr>
      <vt:lpstr>Metody analýzy makroprostředí</vt:lpstr>
      <vt:lpstr>Metody analýzy makroprostředí</vt:lpstr>
      <vt:lpstr>Metody analýzy makroprostředí</vt:lpstr>
      <vt:lpstr>Metody analýzy makroprostředí</vt:lpstr>
      <vt:lpstr>Metody analýzy makroprostředí</vt:lpstr>
      <vt:lpstr>Metody analýzy makroprostředí</vt:lpstr>
      <vt:lpstr>Metody analýzy makroprostředí</vt:lpstr>
      <vt:lpstr>Metody analýzy makroprostředí</vt:lpstr>
      <vt:lpstr>Metody analýzy makroprostředí</vt:lpstr>
      <vt:lpstr>Brainstorming</vt:lpstr>
      <vt:lpstr>Metoda DELPHI</vt:lpstr>
      <vt:lpstr>Metoda scénářů</vt:lpstr>
      <vt:lpstr>Metody analýzy makroprostředí</vt:lpstr>
      <vt:lpstr>Metody analýzy makroprostředí</vt:lpstr>
      <vt:lpstr>Tržní prostředí</vt:lpstr>
      <vt:lpstr>Subjekty tržního prostředí</vt:lpstr>
      <vt:lpstr>Odvětví</vt:lpstr>
      <vt:lpstr>Odvětví</vt:lpstr>
      <vt:lpstr>Odvětví</vt:lpstr>
      <vt:lpstr>Odvětví</vt:lpstr>
      <vt:lpstr>Trh</vt:lpstr>
      <vt:lpstr>Trh</vt:lpstr>
      <vt:lpstr>Trh</vt:lpstr>
      <vt:lpstr>Trh</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Metody analýzy tržního prostředí</vt:lpstr>
      <vt:lpstr>Interní podnikatelské prostředí</vt:lpstr>
      <vt:lpstr>Interní podnikatelské prostředí</vt:lpstr>
      <vt:lpstr>Strategické faktory interního podnikatelského prostředí</vt:lpstr>
      <vt:lpstr>Strategické faktory interního podnikatelského prostředí</vt:lpstr>
      <vt:lpstr>Podniková strategie</vt:lpstr>
      <vt:lpstr>Typologie strategií I</vt:lpstr>
      <vt:lpstr>Typologie strategií II</vt:lpstr>
      <vt:lpstr>Požadavky na úspěšnou celopodnikovou strategii</vt:lpstr>
      <vt:lpstr>Podmínky pro úspěšnou celopodnikovou strategii</vt:lpstr>
      <vt:lpstr>Strategické faktory interního podnikatelského prostředí</vt:lpstr>
      <vt:lpstr>Organizační struktura I</vt:lpstr>
      <vt:lpstr>Organizační struktura II</vt:lpstr>
      <vt:lpstr>Organizační struktura III</vt:lpstr>
      <vt:lpstr>Strategické faktory interního podnikatelského prostředí</vt:lpstr>
      <vt:lpstr>Organizační faktory interního podnikatelského prostředí</vt:lpstr>
      <vt:lpstr>Organizační faktory interního podnikatelského prostředí</vt:lpstr>
      <vt:lpstr>Organizační faktory interního podnikatelského prostředí</vt:lpstr>
      <vt:lpstr>Organizační faktory interního podnikatelského prostředí</vt:lpstr>
      <vt:lpstr>Prvky interního prostředí podniku</vt:lpstr>
      <vt:lpstr>Zdroje podniku</vt:lpstr>
      <vt:lpstr>Organizační faktory interního podnikatelského prostředí</vt:lpstr>
      <vt:lpstr>Organizační faktory interního podnikatelského prostředí</vt:lpstr>
      <vt:lpstr>Management organizace a podniková kultura</vt:lpstr>
      <vt:lpstr>Vymezení pojmu podniková kultura</vt:lpstr>
      <vt:lpstr>Funkce podnikové kultury</vt:lpstr>
      <vt:lpstr>Prvky podnikové kultury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Šárka Zapletalová</cp:lastModifiedBy>
  <cp:revision>167</cp:revision>
  <dcterms:created xsi:type="dcterms:W3CDTF">2016-07-06T15:42:34Z</dcterms:created>
  <dcterms:modified xsi:type="dcterms:W3CDTF">2023-03-03T14:05:06Z</dcterms:modified>
</cp:coreProperties>
</file>