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6" r:id="rId2"/>
    <p:sldId id="269" r:id="rId3"/>
    <p:sldId id="349" r:id="rId4"/>
    <p:sldId id="338" r:id="rId5"/>
    <p:sldId id="351" r:id="rId6"/>
    <p:sldId id="352" r:id="rId7"/>
    <p:sldId id="350" r:id="rId8"/>
    <p:sldId id="353" r:id="rId9"/>
    <p:sldId id="357" r:id="rId10"/>
    <p:sldId id="354" r:id="rId11"/>
    <p:sldId id="355" r:id="rId12"/>
    <p:sldId id="356" r:id="rId13"/>
    <p:sldId id="348" r:id="rId14"/>
    <p:sldId id="358" r:id="rId15"/>
    <p:sldId id="359" r:id="rId16"/>
    <p:sldId id="360" r:id="rId17"/>
    <p:sldId id="362" r:id="rId18"/>
    <p:sldId id="273" r:id="rId19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103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71A94-FE0F-4BE3-9501-E23B4914FAB6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94D97-5373-4298-8B4E-E1196774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23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6 w 21600"/>
                <a:gd name="T1" fmla="*/ 0 h 21231"/>
                <a:gd name="T2" fmla="*/ 32 w 21600"/>
                <a:gd name="T3" fmla="*/ 13 h 21231"/>
                <a:gd name="T4" fmla="*/ 0 w 21600"/>
                <a:gd name="T5" fmla="*/ 13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D21F-7B72-4377-9B6B-E8C859DC25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8F26-F1E9-4590-B6EC-E9E6238C03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4DF8-5DE6-45A3-A84D-185E2F5D8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C3E8-819E-4156-9800-AC3EAADBB9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4AF0-E47D-4C47-987B-6A94EAAE91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69EB-4052-4500-9DB1-B81EC4C0F4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6111-84F6-4D9F-A650-6DF77B8EB6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3542-ADA3-4CA9-A07E-88D3B768A7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AE1F-3DC3-4E0F-87A4-B26FD0376A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E9C1-8D4F-49E0-8561-2FCF7F8200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DDA5-73ED-41CA-B7B9-FA45EFCAC7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EF4E-FB7C-4C4A-B9E7-5B20452941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78 w 21600"/>
                <a:gd name="T3" fmla="*/ 34 h 21600"/>
                <a:gd name="T4" fmla="*/ 0 w 21600"/>
                <a:gd name="T5" fmla="*/ 3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A583FF-9F5D-469C-B3BB-B1E3900B7B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marketinginstitute.com/blog/corporate-16-brands-doing-corporate-social-responsibility-successfull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21089"/>
            <a:ext cx="7772400" cy="100811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500" b="1" i="1" dirty="0">
                <a:solidFill>
                  <a:schemeClr val="bg2"/>
                </a:solidFill>
              </a:rPr>
              <a:t>	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500" b="1" dirty="0">
                <a:solidFill>
                  <a:schemeClr val="bg2"/>
                </a:solidFill>
              </a:rPr>
              <a:t>HRM – </a:t>
            </a:r>
            <a:r>
              <a:rPr lang="cs-CZ" sz="3500" b="1" dirty="0" err="1">
                <a:solidFill>
                  <a:schemeClr val="bg2"/>
                </a:solidFill>
              </a:rPr>
              <a:t>significance</a:t>
            </a:r>
            <a:r>
              <a:rPr lang="cs-CZ" sz="3500" b="1" dirty="0">
                <a:solidFill>
                  <a:schemeClr val="bg2"/>
                </a:solidFill>
              </a:rPr>
              <a:t>, </a:t>
            </a:r>
            <a:r>
              <a:rPr lang="cs-CZ" sz="3500" b="1" dirty="0" err="1">
                <a:solidFill>
                  <a:schemeClr val="bg2"/>
                </a:solidFill>
              </a:rPr>
              <a:t>developement</a:t>
            </a:r>
            <a:r>
              <a:rPr lang="cs-CZ" sz="3500" b="1" dirty="0">
                <a:solidFill>
                  <a:schemeClr val="bg2"/>
                </a:solidFill>
              </a:rPr>
              <a:t>, </a:t>
            </a:r>
            <a:r>
              <a:rPr lang="cs-CZ" sz="3500" b="1" dirty="0" err="1">
                <a:solidFill>
                  <a:schemeClr val="bg2"/>
                </a:solidFill>
              </a:rPr>
              <a:t>functions</a:t>
            </a:r>
            <a:endParaRPr lang="cs-CZ" sz="2400" b="1" i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2205038"/>
            <a:ext cx="9144000" cy="1944687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HUMAN RESOURCE MANAGEMENT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latin typeface="Arial" pitchFamily="34" charset="0"/>
                <a:cs typeface="Arial" pitchFamily="34" charset="0"/>
              </a:rPr>
              <a:t>Lesson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19672" y="585008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2"/>
                </a:solidFill>
              </a:rPr>
              <a:t>Ing. Helena Marková, Ph.D.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8812" y="235496"/>
            <a:ext cx="11733052" cy="70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2" descr="SLU-znacka-OPF-horiz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7262"/>
            <a:ext cx="393788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30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Key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differencies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404" y="1268760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b="1" dirty="0" err="1">
                <a:solidFill>
                  <a:schemeClr val="bg2"/>
                </a:solidFill>
              </a:rPr>
              <a:t>Personnel</a:t>
            </a:r>
            <a:r>
              <a:rPr lang="cs-CZ" sz="2800" b="1" dirty="0">
                <a:solidFill>
                  <a:schemeClr val="bg2"/>
                </a:solidFill>
              </a:rPr>
              <a:t> Management		</a:t>
            </a:r>
            <a:r>
              <a:rPr lang="cs-CZ" sz="2800" b="1" dirty="0" err="1">
                <a:solidFill>
                  <a:schemeClr val="bg2"/>
                </a:solidFill>
              </a:rPr>
              <a:t>Human</a:t>
            </a:r>
            <a:r>
              <a:rPr lang="cs-CZ" sz="2800" b="1" dirty="0">
                <a:solidFill>
                  <a:schemeClr val="bg2"/>
                </a:solidFill>
              </a:rPr>
              <a:t> </a:t>
            </a:r>
            <a:r>
              <a:rPr lang="cs-CZ" sz="2800" b="1" dirty="0" err="1">
                <a:solidFill>
                  <a:schemeClr val="bg2"/>
                </a:solidFill>
              </a:rPr>
              <a:t>Resource</a:t>
            </a:r>
            <a:r>
              <a:rPr lang="cs-CZ" sz="2800" b="1" dirty="0">
                <a:solidFill>
                  <a:schemeClr val="bg2"/>
                </a:solidFill>
              </a:rPr>
              <a:t> </a:t>
            </a:r>
            <a:r>
              <a:rPr lang="cs-CZ" sz="2800" b="1" dirty="0" err="1">
                <a:solidFill>
                  <a:schemeClr val="bg2"/>
                </a:solidFill>
              </a:rPr>
              <a:t>Manag</a:t>
            </a:r>
            <a:r>
              <a:rPr lang="cs-CZ" sz="2800" b="1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employee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focused</a:t>
            </a:r>
            <a:r>
              <a:rPr lang="cs-CZ" sz="2800" dirty="0">
                <a:solidFill>
                  <a:schemeClr val="bg2"/>
                </a:solidFill>
              </a:rPr>
              <a:t>			business partner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operational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administrative</a:t>
            </a:r>
            <a:r>
              <a:rPr lang="cs-CZ" sz="2800" dirty="0">
                <a:solidFill>
                  <a:schemeClr val="bg2"/>
                </a:solidFill>
              </a:rPr>
              <a:t>	</a:t>
            </a:r>
            <a:r>
              <a:rPr lang="cs-CZ" sz="2800" dirty="0" err="1">
                <a:solidFill>
                  <a:schemeClr val="bg2"/>
                </a:solidFill>
              </a:rPr>
              <a:t>strategic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reactive</a:t>
            </a:r>
            <a:r>
              <a:rPr lang="cs-CZ" sz="2800" dirty="0">
                <a:solidFill>
                  <a:schemeClr val="bg2"/>
                </a:solidFill>
              </a:rPr>
              <a:t>				</a:t>
            </a:r>
            <a:r>
              <a:rPr lang="cs-CZ" sz="2800" dirty="0" err="1">
                <a:solidFill>
                  <a:schemeClr val="bg2"/>
                </a:solidFill>
              </a:rPr>
              <a:t>proactive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fragmental,ad</a:t>
            </a:r>
            <a:r>
              <a:rPr lang="cs-CZ" sz="2800" dirty="0">
                <a:solidFill>
                  <a:schemeClr val="bg2"/>
                </a:solidFill>
              </a:rPr>
              <a:t> hoc 			</a:t>
            </a:r>
            <a:r>
              <a:rPr lang="cs-CZ" sz="2800" dirty="0" err="1">
                <a:solidFill>
                  <a:schemeClr val="bg2"/>
                </a:solidFill>
              </a:rPr>
              <a:t>integrated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coordinated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policies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practises</a:t>
            </a:r>
            <a:r>
              <a:rPr lang="cs-CZ" sz="2800" dirty="0">
                <a:solidFill>
                  <a:schemeClr val="bg2"/>
                </a:solidFill>
              </a:rPr>
              <a:t>		 </a:t>
            </a:r>
            <a:r>
              <a:rPr lang="cs-CZ" sz="2800" dirty="0" err="1">
                <a:solidFill>
                  <a:schemeClr val="bg2"/>
                </a:solidFill>
              </a:rPr>
              <a:t>policies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practises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focus</a:t>
            </a:r>
            <a:r>
              <a:rPr lang="cs-CZ" sz="2800" dirty="0">
                <a:solidFill>
                  <a:schemeClr val="bg2"/>
                </a:solidFill>
              </a:rPr>
              <a:t> on performance 		</a:t>
            </a:r>
            <a:r>
              <a:rPr lang="cs-CZ" sz="2800" dirty="0" err="1">
                <a:solidFill>
                  <a:schemeClr val="bg2"/>
                </a:solidFill>
              </a:rPr>
              <a:t>focus</a:t>
            </a:r>
            <a:r>
              <a:rPr lang="cs-CZ" sz="2800" dirty="0">
                <a:solidFill>
                  <a:schemeClr val="bg2"/>
                </a:solidFill>
              </a:rPr>
              <a:t>	on </a:t>
            </a:r>
            <a:r>
              <a:rPr lang="cs-CZ" sz="2800" dirty="0" err="1">
                <a:solidFill>
                  <a:schemeClr val="bg2"/>
                </a:solidFill>
              </a:rPr>
              <a:t>added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value</a:t>
            </a:r>
            <a:r>
              <a:rPr lang="cs-CZ" sz="2800" dirty="0">
                <a:solidFill>
                  <a:schemeClr val="bg2"/>
                </a:solidFill>
              </a:rPr>
              <a:t>	</a:t>
            </a:r>
            <a:r>
              <a:rPr lang="cs-CZ" sz="2800" dirty="0" err="1">
                <a:solidFill>
                  <a:schemeClr val="bg2"/>
                </a:solidFill>
              </a:rPr>
              <a:t>measurment</a:t>
            </a:r>
            <a:r>
              <a:rPr lang="cs-CZ" sz="2800" dirty="0">
                <a:solidFill>
                  <a:schemeClr val="bg2"/>
                </a:solidFill>
              </a:rPr>
              <a:t>		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			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CF260B63-06FF-8547-06E3-B9D4C59F7A9E}"/>
              </a:ext>
            </a:extLst>
          </p:cNvPr>
          <p:cNvSpPr/>
          <p:nvPr/>
        </p:nvSpPr>
        <p:spPr bwMode="auto">
          <a:xfrm>
            <a:off x="3779912" y="190590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B68C6E9C-DD97-155F-FA6E-16567CCA3503}"/>
              </a:ext>
            </a:extLst>
          </p:cNvPr>
          <p:cNvSpPr/>
          <p:nvPr/>
        </p:nvSpPr>
        <p:spPr bwMode="auto">
          <a:xfrm>
            <a:off x="3851920" y="2688843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FB5B4713-6BD3-D6B0-03A3-EA6FD1E906D0}"/>
              </a:ext>
            </a:extLst>
          </p:cNvPr>
          <p:cNvSpPr/>
          <p:nvPr/>
        </p:nvSpPr>
        <p:spPr bwMode="auto">
          <a:xfrm>
            <a:off x="3851920" y="3332072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66DA6AC-3D26-2D44-89C0-D3E48FD55121}"/>
              </a:ext>
            </a:extLst>
          </p:cNvPr>
          <p:cNvSpPr/>
          <p:nvPr/>
        </p:nvSpPr>
        <p:spPr bwMode="auto">
          <a:xfrm>
            <a:off x="3779912" y="4205131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97A9249B-47C4-38E5-134E-3B3DBBBB630E}"/>
              </a:ext>
            </a:extLst>
          </p:cNvPr>
          <p:cNvSpPr/>
          <p:nvPr/>
        </p:nvSpPr>
        <p:spPr bwMode="auto">
          <a:xfrm>
            <a:off x="3779912" y="564367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Hard x soft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Hard HRM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emphasises</a:t>
            </a:r>
            <a:r>
              <a:rPr lang="cs-CZ" sz="2800" dirty="0">
                <a:solidFill>
                  <a:schemeClr val="bg2"/>
                </a:solidFill>
              </a:rPr>
              <a:t> on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efficient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utilisation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workforce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employees</a:t>
            </a:r>
            <a:r>
              <a:rPr lang="cs-CZ" sz="2800" dirty="0">
                <a:solidFill>
                  <a:schemeClr val="bg2"/>
                </a:solidFill>
              </a:rPr>
              <a:t> are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source to </a:t>
            </a:r>
            <a:r>
              <a:rPr lang="cs-CZ" sz="2800" dirty="0" err="1">
                <a:solidFill>
                  <a:schemeClr val="bg2"/>
                </a:solidFill>
              </a:rPr>
              <a:t>achieve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organisational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goals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Soft HRM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people</a:t>
            </a:r>
            <a:r>
              <a:rPr lang="cs-CZ" sz="2800" dirty="0">
                <a:solidFill>
                  <a:schemeClr val="bg2"/>
                </a:solidFill>
              </a:rPr>
              <a:t> management </a:t>
            </a:r>
            <a:r>
              <a:rPr lang="cs-CZ" sz="2800" dirty="0" err="1">
                <a:solidFill>
                  <a:schemeClr val="bg2"/>
                </a:solidFill>
              </a:rPr>
              <a:t>practises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activities</a:t>
            </a:r>
            <a:r>
              <a:rPr lang="cs-CZ" sz="2800" dirty="0">
                <a:solidFill>
                  <a:schemeClr val="bg2"/>
                </a:solidFill>
              </a:rPr>
              <a:t> to </a:t>
            </a:r>
            <a:r>
              <a:rPr lang="cs-CZ" sz="2800" dirty="0" err="1">
                <a:solidFill>
                  <a:schemeClr val="bg2"/>
                </a:solidFill>
              </a:rPr>
              <a:t>gain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commitment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employees</a:t>
            </a:r>
            <a:r>
              <a:rPr lang="cs-CZ" sz="2800" dirty="0">
                <a:solidFill>
                  <a:schemeClr val="bg2"/>
                </a:solidFill>
              </a:rPr>
              <a:t> „</a:t>
            </a:r>
            <a:r>
              <a:rPr lang="cs-CZ" sz="2800" dirty="0" err="1">
                <a:solidFill>
                  <a:schemeClr val="bg2"/>
                </a:solidFill>
              </a:rPr>
              <a:t>emotionaly</a:t>
            </a:r>
            <a:r>
              <a:rPr lang="cs-CZ" sz="2800" dirty="0">
                <a:solidFill>
                  <a:schemeClr val="bg2"/>
                </a:solidFill>
              </a:rPr>
              <a:t>“ – </a:t>
            </a:r>
            <a:r>
              <a:rPr lang="cs-CZ" sz="2800" dirty="0" err="1">
                <a:solidFill>
                  <a:schemeClr val="bg2"/>
                </a:solidFill>
              </a:rPr>
              <a:t>you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want</a:t>
            </a:r>
            <a:r>
              <a:rPr lang="cs-CZ" sz="2800" dirty="0">
                <a:solidFill>
                  <a:schemeClr val="bg2"/>
                </a:solidFill>
              </a:rPr>
              <a:t> to do </a:t>
            </a:r>
            <a:r>
              <a:rPr lang="cs-CZ" sz="2800" dirty="0" err="1">
                <a:solidFill>
                  <a:schemeClr val="bg2"/>
                </a:solidFill>
              </a:rPr>
              <a:t>that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because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you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believe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it</a:t>
            </a:r>
            <a:r>
              <a:rPr lang="cs-CZ" sz="2800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4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Hard x soft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b="1" dirty="0">
                <a:solidFill>
                  <a:schemeClr val="bg2"/>
                </a:solidFill>
              </a:rPr>
              <a:t>Hard HRM				Soft HRM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Employees</a:t>
            </a:r>
            <a:r>
              <a:rPr lang="cs-CZ" sz="2800" dirty="0">
                <a:solidFill>
                  <a:schemeClr val="bg2"/>
                </a:solidFill>
              </a:rPr>
              <a:t> are a </a:t>
            </a:r>
            <a:r>
              <a:rPr lang="cs-CZ" sz="2800" dirty="0" err="1">
                <a:solidFill>
                  <a:schemeClr val="bg2"/>
                </a:solidFill>
              </a:rPr>
              <a:t>resource</a:t>
            </a:r>
            <a:r>
              <a:rPr lang="cs-CZ" sz="2800" dirty="0">
                <a:solidFill>
                  <a:schemeClr val="bg2"/>
                </a:solidFill>
              </a:rPr>
              <a:t> 	…</a:t>
            </a:r>
            <a:r>
              <a:rPr lang="cs-CZ" sz="2800" dirty="0" err="1">
                <a:solidFill>
                  <a:schemeClr val="bg2"/>
                </a:solidFill>
              </a:rPr>
              <a:t>they</a:t>
            </a:r>
            <a:r>
              <a:rPr lang="cs-CZ" sz="2800" dirty="0">
                <a:solidFill>
                  <a:schemeClr val="bg2"/>
                </a:solidFill>
              </a:rPr>
              <a:t> are a source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utilized</a:t>
            </a:r>
            <a:r>
              <a:rPr lang="cs-CZ" sz="2800" dirty="0">
                <a:solidFill>
                  <a:schemeClr val="bg2"/>
                </a:solidFill>
              </a:rPr>
              <a:t>				</a:t>
            </a:r>
            <a:r>
              <a:rPr lang="cs-CZ" sz="2800" dirty="0" err="1">
                <a:solidFill>
                  <a:schemeClr val="bg2"/>
                </a:solidFill>
              </a:rPr>
              <a:t>competitive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advantage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Deployment</a:t>
            </a:r>
            <a:r>
              <a:rPr lang="cs-CZ" sz="2800" dirty="0">
                <a:solidFill>
                  <a:schemeClr val="bg2"/>
                </a:solidFill>
              </a:rPr>
              <a:t>				</a:t>
            </a:r>
            <a:r>
              <a:rPr lang="cs-CZ" sz="2800" dirty="0" err="1">
                <a:solidFill>
                  <a:schemeClr val="bg2"/>
                </a:solidFill>
              </a:rPr>
              <a:t>Developement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Control</a:t>
            </a:r>
            <a:r>
              <a:rPr lang="cs-CZ" sz="2800" dirty="0">
                <a:solidFill>
                  <a:schemeClr val="bg2"/>
                </a:solidFill>
              </a:rPr>
              <a:t>				</a:t>
            </a:r>
            <a:r>
              <a:rPr lang="cs-CZ" sz="2800" dirty="0" err="1">
                <a:solidFill>
                  <a:schemeClr val="bg2"/>
                </a:solidFill>
              </a:rPr>
              <a:t>Commitment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Direction</a:t>
            </a:r>
            <a:r>
              <a:rPr lang="cs-CZ" sz="2800" dirty="0">
                <a:solidFill>
                  <a:schemeClr val="bg2"/>
                </a:solidFill>
              </a:rPr>
              <a:t>				</a:t>
            </a:r>
            <a:r>
              <a:rPr lang="cs-CZ" sz="2800" dirty="0" err="1">
                <a:solidFill>
                  <a:schemeClr val="bg2"/>
                </a:solidFill>
              </a:rPr>
              <a:t>Involvement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Rigidity 				Flexibility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Performance </a:t>
            </a:r>
            <a:r>
              <a:rPr lang="cs-CZ" sz="2800" dirty="0" err="1">
                <a:solidFill>
                  <a:schemeClr val="bg2"/>
                </a:solidFill>
              </a:rPr>
              <a:t>measurement</a:t>
            </a:r>
            <a:r>
              <a:rPr lang="cs-CZ" sz="2800" dirty="0">
                <a:solidFill>
                  <a:schemeClr val="bg2"/>
                </a:solidFill>
              </a:rPr>
              <a:t>	Performance </a:t>
            </a:r>
            <a:r>
              <a:rPr lang="cs-CZ" sz="2800" dirty="0" err="1">
                <a:solidFill>
                  <a:schemeClr val="bg2"/>
                </a:solidFill>
              </a:rPr>
              <a:t>enabling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Common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activities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03E2D3-5DD0-4692-BC1C-E693E9514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51688" y="-271434"/>
            <a:ext cx="5240625" cy="864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The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pillars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Company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culture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Philosophy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HRM </a:t>
            </a:r>
            <a:r>
              <a:rPr lang="cs-CZ" sz="2800" dirty="0" err="1">
                <a:solidFill>
                  <a:schemeClr val="bg2"/>
                </a:solidFill>
              </a:rPr>
              <a:t>Strategy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Policies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procedures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Company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culture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Company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culture</a:t>
            </a:r>
            <a:r>
              <a:rPr lang="cs-CZ" sz="2800" dirty="0">
                <a:solidFill>
                  <a:schemeClr val="bg2"/>
                </a:solidFill>
              </a:rPr>
              <a:t> i</a:t>
            </a:r>
            <a:r>
              <a:rPr lang="en-US" sz="2800" dirty="0">
                <a:solidFill>
                  <a:schemeClr val="bg2"/>
                </a:solidFill>
              </a:rPr>
              <a:t>s about the climate in the company, about relationships, </a:t>
            </a:r>
            <a:r>
              <a:rPr lang="en-US" sz="2800" dirty="0" err="1">
                <a:solidFill>
                  <a:schemeClr val="bg2"/>
                </a:solidFill>
              </a:rPr>
              <a:t>behaviour</a:t>
            </a:r>
            <a:r>
              <a:rPr lang="en-US" sz="2800" dirty="0">
                <a:solidFill>
                  <a:schemeClr val="bg2"/>
                </a:solidFill>
              </a:rPr>
              <a:t> towards employees and clients, respect</a:t>
            </a:r>
            <a:r>
              <a:rPr lang="cs-CZ" sz="2800" dirty="0">
                <a:solidFill>
                  <a:schemeClr val="bg2"/>
                </a:solidFill>
              </a:rPr>
              <a:t> to </a:t>
            </a:r>
            <a:r>
              <a:rPr lang="cs-CZ" sz="2800" dirty="0" err="1">
                <a:solidFill>
                  <a:schemeClr val="bg2"/>
                </a:solidFill>
              </a:rPr>
              <a:t>each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other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It </a:t>
            </a:r>
            <a:r>
              <a:rPr lang="cs-CZ" sz="2800" dirty="0" err="1">
                <a:solidFill>
                  <a:schemeClr val="bg2"/>
                </a:solidFill>
              </a:rPr>
              <a:t>goes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throught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strategies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policies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It </a:t>
            </a:r>
            <a:r>
              <a:rPr lang="cs-CZ" sz="2800" dirty="0" err="1">
                <a:solidFill>
                  <a:schemeClr val="bg2"/>
                </a:solidFill>
              </a:rPr>
              <a:t>is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based</a:t>
            </a:r>
            <a:r>
              <a:rPr lang="cs-CZ" sz="2800" dirty="0">
                <a:solidFill>
                  <a:schemeClr val="bg2"/>
                </a:solidFill>
              </a:rPr>
              <a:t> on </a:t>
            </a:r>
            <a:r>
              <a:rPr lang="cs-CZ" sz="2800" dirty="0" err="1">
                <a:solidFill>
                  <a:schemeClr val="bg2"/>
                </a:solidFill>
              </a:rPr>
              <a:t>philosophy</a:t>
            </a:r>
            <a:r>
              <a:rPr lang="cs-CZ" sz="2800" dirty="0">
                <a:solidFill>
                  <a:schemeClr val="bg2"/>
                </a:solidFill>
              </a:rPr>
              <a:t> (</a:t>
            </a:r>
            <a:r>
              <a:rPr lang="cs-CZ" sz="2800" dirty="0" err="1">
                <a:solidFill>
                  <a:schemeClr val="bg2"/>
                </a:solidFill>
              </a:rPr>
              <a:t>usually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founder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owner</a:t>
            </a:r>
            <a:r>
              <a:rPr lang="cs-CZ" sz="2800" dirty="0">
                <a:solidFill>
                  <a:schemeClr val="bg2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Main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values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company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CSR – </a:t>
            </a:r>
            <a:r>
              <a:rPr lang="cs-CZ" sz="2800" dirty="0" err="1">
                <a:solidFill>
                  <a:schemeClr val="bg2"/>
                </a:solidFill>
              </a:rPr>
              <a:t>what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it</a:t>
            </a:r>
            <a:r>
              <a:rPr lang="cs-CZ" sz="2800" dirty="0">
                <a:solidFill>
                  <a:schemeClr val="bg2"/>
                </a:solidFill>
              </a:rPr>
              <a:t>? </a:t>
            </a:r>
            <a:r>
              <a:rPr lang="cs-CZ" sz="2800" dirty="0" err="1">
                <a:solidFill>
                  <a:schemeClr val="bg2"/>
                </a:solidFill>
              </a:rPr>
              <a:t>Is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important</a:t>
            </a:r>
            <a:r>
              <a:rPr lang="cs-CZ" sz="2800" dirty="0">
                <a:solidFill>
                  <a:schemeClr val="bg2"/>
                </a:solidFill>
              </a:rPr>
              <a:t>? </a:t>
            </a:r>
            <a:r>
              <a:rPr lang="cs-CZ" sz="2800" dirty="0" err="1">
                <a:solidFill>
                  <a:schemeClr val="bg2"/>
                </a:solidFill>
              </a:rPr>
              <a:t>Is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what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can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company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culture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be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built</a:t>
            </a:r>
            <a:r>
              <a:rPr lang="cs-CZ" sz="2800" dirty="0">
                <a:solidFill>
                  <a:schemeClr val="bg2"/>
                </a:solidFill>
              </a:rPr>
              <a:t> on? Name </a:t>
            </a:r>
            <a:r>
              <a:rPr lang="cs-CZ" sz="2800" dirty="0" err="1">
                <a:solidFill>
                  <a:schemeClr val="bg2"/>
                </a:solidFill>
              </a:rPr>
              <a:t>some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rules</a:t>
            </a:r>
            <a:r>
              <a:rPr lang="cs-CZ" sz="2800" dirty="0">
                <a:solidFill>
                  <a:schemeClr val="bg2"/>
                </a:solidFill>
              </a:rPr>
              <a:t>…</a:t>
            </a: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CSR pyramid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9B8FBD-20D8-411A-BCC1-F4E90987C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50082"/>
            <a:ext cx="5056938" cy="434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CSR in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the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social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area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Social activities of a socially responsible company may include:   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philanthropy   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communication with stakeholders   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2"/>
                </a:solidFill>
              </a:rPr>
              <a:t>strict respect for human rights (holidays, overtime, sick days, benefits, not trying to set a minimum wage saying there are 20 more people waiting outside)    </a:t>
            </a:r>
            <a:endParaRPr lang="cs-CZ" sz="2800" b="1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compliance with </a:t>
            </a:r>
            <a:r>
              <a:rPr lang="en-US" sz="2800" dirty="0" err="1">
                <a:solidFill>
                  <a:schemeClr val="bg2"/>
                </a:solidFill>
              </a:rPr>
              <a:t>labour</a:t>
            </a:r>
            <a:r>
              <a:rPr lang="en-US" sz="2800" dirty="0">
                <a:solidFill>
                  <a:schemeClr val="bg2"/>
                </a:solidFill>
              </a:rPr>
              <a:t> standards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  <a:hlinkClick r:id="rId2"/>
              </a:rPr>
              <a:t>https://digitalmarketinginstitute.com/blog/corporate-16-brands-doing-corporate-social-responsibility-successfully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052736"/>
            <a:ext cx="5832475" cy="244827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3500" b="1" dirty="0" err="1">
                <a:solidFill>
                  <a:schemeClr val="bg2"/>
                </a:solidFill>
              </a:rPr>
              <a:t>Thank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  <a:r>
              <a:rPr lang="cs-CZ" sz="3500" b="1" dirty="0" err="1">
                <a:solidFill>
                  <a:schemeClr val="bg2"/>
                </a:solidFill>
              </a:rPr>
              <a:t>you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3500" b="1" dirty="0" err="1">
                <a:solidFill>
                  <a:schemeClr val="bg2"/>
                </a:solidFill>
              </a:rPr>
              <a:t>for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  <a:r>
              <a:rPr lang="cs-CZ" sz="3500" b="1" dirty="0" err="1">
                <a:solidFill>
                  <a:schemeClr val="bg2"/>
                </a:solidFill>
              </a:rPr>
              <a:t>your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  <a:r>
              <a:rPr lang="cs-CZ" sz="3500" b="1" dirty="0" err="1">
                <a:solidFill>
                  <a:schemeClr val="bg2"/>
                </a:solidFill>
              </a:rPr>
              <a:t>attention</a:t>
            </a:r>
            <a:r>
              <a:rPr lang="cs-CZ" sz="3500" b="1" dirty="0">
                <a:solidFill>
                  <a:schemeClr val="bg2"/>
                </a:solidFill>
              </a:rPr>
              <a:t>.</a:t>
            </a:r>
            <a:endParaRPr lang="cs-CZ" sz="3500" dirty="0">
              <a:solidFill>
                <a:schemeClr val="bg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sz="3500" dirty="0"/>
              <a:t>Děkuji vám za pozornost, přeji příjemný den.</a:t>
            </a:r>
          </a:p>
        </p:txBody>
      </p:sp>
      <p:pic>
        <p:nvPicPr>
          <p:cNvPr id="52242" name="Picture 18" descr="PE01931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3212976"/>
            <a:ext cx="3864751" cy="2993572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FA7C956-A34B-46E8-B883-E9F0F5CEA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4656839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30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Content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42344"/>
            <a:ext cx="8136904" cy="475180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personnel management,</a:t>
            </a:r>
            <a:endParaRPr lang="cs-CZ" sz="30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human resource management</a:t>
            </a:r>
            <a:r>
              <a:rPr lang="cs-CZ" sz="3000" dirty="0">
                <a:solidFill>
                  <a:schemeClr val="bg2"/>
                </a:solidFill>
              </a:rPr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 err="1">
                <a:solidFill>
                  <a:schemeClr val="bg2"/>
                </a:solidFill>
              </a:rPr>
              <a:t>personalities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of</a:t>
            </a:r>
            <a:r>
              <a:rPr lang="cs-CZ" sz="3000" dirty="0">
                <a:solidFill>
                  <a:schemeClr val="bg2"/>
                </a:solidFill>
              </a:rPr>
              <a:t> management and </a:t>
            </a:r>
            <a:r>
              <a:rPr lang="cs-CZ" sz="3000" dirty="0" err="1">
                <a:solidFill>
                  <a:schemeClr val="bg2"/>
                </a:solidFill>
              </a:rPr>
              <a:t>personnel</a:t>
            </a:r>
            <a:r>
              <a:rPr lang="cs-CZ" sz="3000" dirty="0">
                <a:solidFill>
                  <a:schemeClr val="bg2"/>
                </a:solidFill>
              </a:rPr>
              <a:t> management </a:t>
            </a:r>
            <a:r>
              <a:rPr lang="cs-CZ" sz="3000" dirty="0" err="1">
                <a:solidFill>
                  <a:schemeClr val="bg2"/>
                </a:solidFill>
              </a:rPr>
              <a:t>history</a:t>
            </a:r>
            <a:endParaRPr lang="cs-CZ" sz="30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human resource </a:t>
            </a:r>
            <a:r>
              <a:rPr lang="cs-CZ" sz="3000" dirty="0" err="1">
                <a:solidFill>
                  <a:schemeClr val="bg2"/>
                </a:solidFill>
              </a:rPr>
              <a:t>approaches</a:t>
            </a: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 advAuto="30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Developement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It </a:t>
            </a:r>
            <a:r>
              <a:rPr lang="cs-CZ" sz="2800" dirty="0" err="1">
                <a:solidFill>
                  <a:schemeClr val="bg2"/>
                </a:solidFill>
              </a:rPr>
              <a:t>developed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differently</a:t>
            </a:r>
            <a:r>
              <a:rPr lang="cs-CZ" sz="2800" dirty="0">
                <a:solidFill>
                  <a:schemeClr val="bg2"/>
                </a:solidFill>
              </a:rPr>
              <a:t> in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world</a:t>
            </a:r>
            <a:r>
              <a:rPr lang="cs-CZ" sz="2800" dirty="0">
                <a:solidFill>
                  <a:schemeClr val="bg2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Prior to </a:t>
            </a:r>
            <a:r>
              <a:rPr lang="cs-CZ" sz="2800" dirty="0" err="1">
                <a:solidFill>
                  <a:schemeClr val="bg2"/>
                </a:solidFill>
              </a:rPr>
              <a:t>that</a:t>
            </a:r>
            <a:r>
              <a:rPr lang="cs-CZ" sz="2800" dirty="0">
                <a:solidFill>
                  <a:schemeClr val="bg2"/>
                </a:solidFill>
              </a:rPr>
              <a:t>…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employers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became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interested</a:t>
            </a:r>
            <a:r>
              <a:rPr lang="cs-CZ" sz="2800" dirty="0">
                <a:solidFill>
                  <a:schemeClr val="bg2"/>
                </a:solidFill>
              </a:rPr>
              <a:t> in </a:t>
            </a:r>
            <a:r>
              <a:rPr lang="cs-CZ" sz="2800" dirty="0" err="1">
                <a:solidFill>
                  <a:schemeClr val="bg2"/>
                </a:solidFill>
              </a:rPr>
              <a:t>labor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force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for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efficiency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focused</a:t>
            </a:r>
            <a:r>
              <a:rPr lang="cs-CZ" sz="2800" dirty="0">
                <a:solidFill>
                  <a:schemeClr val="bg2"/>
                </a:solidFill>
              </a:rPr>
              <a:t> on </a:t>
            </a:r>
            <a:r>
              <a:rPr lang="cs-CZ" sz="2800" dirty="0" err="1">
                <a:solidFill>
                  <a:schemeClr val="bg2"/>
                </a:solidFill>
              </a:rPr>
              <a:t>selection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training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employees</a:t>
            </a:r>
            <a:r>
              <a:rPr lang="cs-CZ" sz="2800" dirty="0">
                <a:solidFill>
                  <a:schemeClr val="bg2"/>
                </a:solidFill>
              </a:rPr>
              <a:t> in </a:t>
            </a:r>
            <a:r>
              <a:rPr lang="cs-CZ" sz="2800" dirty="0" err="1">
                <a:solidFill>
                  <a:schemeClr val="bg2"/>
                </a:solidFill>
              </a:rPr>
              <a:t>manufactures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Developement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b="1" dirty="0">
                <a:solidFill>
                  <a:schemeClr val="bg2"/>
                </a:solidFill>
              </a:rPr>
              <a:t>1st </a:t>
            </a:r>
            <a:r>
              <a:rPr lang="cs-CZ" sz="2800" b="1" dirty="0" err="1">
                <a:solidFill>
                  <a:schemeClr val="bg2"/>
                </a:solidFill>
              </a:rPr>
              <a:t>stage</a:t>
            </a:r>
            <a:r>
              <a:rPr lang="cs-CZ" sz="2800" b="1" dirty="0">
                <a:solidFill>
                  <a:schemeClr val="bg2"/>
                </a:solidFill>
              </a:rPr>
              <a:t> - </a:t>
            </a:r>
            <a:r>
              <a:rPr lang="cs-CZ" sz="2800" b="1" dirty="0" err="1">
                <a:solidFill>
                  <a:schemeClr val="bg2"/>
                </a:solidFill>
              </a:rPr>
              <a:t>people</a:t>
            </a:r>
            <a:r>
              <a:rPr lang="cs-CZ" sz="2800" b="1" dirty="0">
                <a:solidFill>
                  <a:schemeClr val="bg2"/>
                </a:solidFill>
              </a:rPr>
              <a:t> care (care </a:t>
            </a:r>
            <a:r>
              <a:rPr lang="cs-CZ" sz="2800" b="1" dirty="0" err="1">
                <a:solidFill>
                  <a:schemeClr val="bg2"/>
                </a:solidFill>
              </a:rPr>
              <a:t>about</a:t>
            </a:r>
            <a:r>
              <a:rPr lang="cs-CZ" sz="2800" b="1" dirty="0">
                <a:solidFill>
                  <a:schemeClr val="bg2"/>
                </a:solidFill>
              </a:rPr>
              <a:t> </a:t>
            </a:r>
            <a:r>
              <a:rPr lang="cs-CZ" sz="2800" b="1" dirty="0" err="1">
                <a:solidFill>
                  <a:schemeClr val="bg2"/>
                </a:solidFill>
              </a:rPr>
              <a:t>employees</a:t>
            </a:r>
            <a:r>
              <a:rPr lang="cs-CZ" sz="2800" b="1" dirty="0">
                <a:solidFill>
                  <a:schemeClr val="bg2"/>
                </a:solidFill>
              </a:rPr>
              <a:t>)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1920 - 30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technical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aspect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hiring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evaluating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training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compensating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Taylorism, often referred to as Scientific Management, was the first theory of management to focus specifically on analyzing and optimizing workflows.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conflict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managers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employees</a:t>
            </a:r>
            <a:r>
              <a:rPr lang="cs-CZ" sz="2800" dirty="0">
                <a:solidFill>
                  <a:schemeClr val="bg2"/>
                </a:solidFill>
              </a:rPr>
              <a:t> – </a:t>
            </a:r>
            <a:r>
              <a:rPr lang="cs-CZ" sz="2800" dirty="0" err="1">
                <a:solidFill>
                  <a:schemeClr val="bg2"/>
                </a:solidFill>
              </a:rPr>
              <a:t>motivation</a:t>
            </a:r>
            <a:r>
              <a:rPr lang="cs-CZ" sz="2800" dirty="0">
                <a:solidFill>
                  <a:schemeClr val="bg2"/>
                </a:solidFill>
              </a:rPr>
              <a:t>/</a:t>
            </a:r>
            <a:r>
              <a:rPr lang="cs-CZ" sz="2800" dirty="0" err="1">
                <a:solidFill>
                  <a:schemeClr val="bg2"/>
                </a:solidFill>
              </a:rPr>
              <a:t>only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money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a </a:t>
            </a:r>
            <a:r>
              <a:rPr lang="cs-CZ" sz="2800" dirty="0" err="1">
                <a:solidFill>
                  <a:schemeClr val="bg2"/>
                </a:solidFill>
              </a:rPr>
              <a:t>human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was</a:t>
            </a:r>
            <a:r>
              <a:rPr lang="cs-CZ" sz="2800" dirty="0">
                <a:solidFill>
                  <a:schemeClr val="bg2"/>
                </a:solidFill>
              </a:rPr>
              <a:t> a part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technological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process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7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Developement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2nd </a:t>
            </a:r>
            <a:r>
              <a:rPr lang="cs-CZ" sz="2800" dirty="0" err="1">
                <a:solidFill>
                  <a:schemeClr val="bg2"/>
                </a:solidFill>
              </a:rPr>
              <a:t>stage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Personnel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administration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>
                <a:solidFill>
                  <a:schemeClr val="bg2"/>
                </a:solidFill>
              </a:rPr>
              <a:t>explosion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academic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research</a:t>
            </a:r>
            <a:r>
              <a:rPr lang="cs-CZ" sz="2800" dirty="0">
                <a:solidFill>
                  <a:schemeClr val="bg2"/>
                </a:solidFill>
              </a:rPr>
              <a:t> in psychology, </a:t>
            </a:r>
            <a:r>
              <a:rPr lang="cs-CZ" sz="2800" dirty="0" err="1">
                <a:solidFill>
                  <a:schemeClr val="bg2"/>
                </a:solidFill>
              </a:rPr>
              <a:t>anthropology</a:t>
            </a:r>
            <a:r>
              <a:rPr lang="cs-CZ" sz="2800" dirty="0">
                <a:solidFill>
                  <a:schemeClr val="bg2"/>
                </a:solidFill>
              </a:rPr>
              <a:t> and sociology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human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realtions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movement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rise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behaviourial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psychological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emotional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perspective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divided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into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processes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technical</a:t>
            </a:r>
            <a:r>
              <a:rPr lang="cs-CZ" sz="2800" dirty="0">
                <a:solidFill>
                  <a:schemeClr val="bg2"/>
                </a:solidFill>
              </a:rPr>
              <a:t> background </a:t>
            </a:r>
            <a:r>
              <a:rPr lang="cs-CZ" sz="2800" dirty="0" err="1">
                <a:solidFill>
                  <a:schemeClr val="bg2"/>
                </a:solidFill>
              </a:rPr>
              <a:t>is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still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important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2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Developement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3rd </a:t>
            </a:r>
            <a:r>
              <a:rPr lang="cs-CZ" sz="2800" dirty="0" err="1">
                <a:solidFill>
                  <a:schemeClr val="bg2"/>
                </a:solidFill>
              </a:rPr>
              <a:t>stage</a:t>
            </a:r>
            <a:r>
              <a:rPr lang="cs-CZ" sz="2800" dirty="0">
                <a:solidFill>
                  <a:schemeClr val="bg2"/>
                </a:solidFill>
              </a:rPr>
              <a:t> (1940s – 50s) 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Personnel</a:t>
            </a:r>
            <a:r>
              <a:rPr lang="cs-CZ" sz="2800" dirty="0">
                <a:solidFill>
                  <a:schemeClr val="bg2"/>
                </a:solidFill>
              </a:rPr>
              <a:t> management – </a:t>
            </a:r>
            <a:r>
              <a:rPr lang="cs-CZ" sz="2800" dirty="0" err="1">
                <a:solidFill>
                  <a:schemeClr val="bg2"/>
                </a:solidFill>
              </a:rPr>
              <a:t>developement</a:t>
            </a:r>
            <a:r>
              <a:rPr lang="cs-CZ" sz="2800" dirty="0">
                <a:solidFill>
                  <a:schemeClr val="bg2"/>
                </a:solidFill>
              </a:rPr>
              <a:t>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specific social needs of a person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c</a:t>
            </a:r>
            <a:r>
              <a:rPr lang="en-US" sz="2800" dirty="0" err="1">
                <a:solidFill>
                  <a:schemeClr val="bg2"/>
                </a:solidFill>
              </a:rPr>
              <a:t>omprehensive</a:t>
            </a:r>
            <a:r>
              <a:rPr lang="en-US" sz="2800" dirty="0">
                <a:solidFill>
                  <a:schemeClr val="bg2"/>
                </a:solidFill>
              </a:rPr>
              <a:t> plans for personal and social development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personnel management (not just administration)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corporate management was both operational and tactical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Developement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4th </a:t>
            </a:r>
            <a:r>
              <a:rPr lang="cs-CZ" sz="2800" dirty="0" err="1">
                <a:solidFill>
                  <a:schemeClr val="bg2"/>
                </a:solidFill>
              </a:rPr>
              <a:t>stage</a:t>
            </a:r>
            <a:r>
              <a:rPr lang="cs-CZ" sz="2800" dirty="0">
                <a:solidFill>
                  <a:schemeClr val="bg2"/>
                </a:solidFill>
              </a:rPr>
              <a:t> (1960s – 70s)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Personnel</a:t>
            </a:r>
            <a:r>
              <a:rPr lang="cs-CZ" sz="2800" dirty="0">
                <a:solidFill>
                  <a:schemeClr val="bg2"/>
                </a:solidFill>
              </a:rPr>
              <a:t> management – maturity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specific social needs of a person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c</a:t>
            </a:r>
            <a:r>
              <a:rPr lang="en-US" sz="2800" dirty="0" err="1">
                <a:solidFill>
                  <a:schemeClr val="bg2"/>
                </a:solidFill>
              </a:rPr>
              <a:t>omprehensive</a:t>
            </a:r>
            <a:r>
              <a:rPr lang="en-US" sz="2800" dirty="0">
                <a:solidFill>
                  <a:schemeClr val="bg2"/>
                </a:solidFill>
              </a:rPr>
              <a:t> plans for personal and social development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personnel management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corporate management was both operational and tactical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 err="1">
                <a:solidFill>
                  <a:schemeClr val="bg2"/>
                </a:solidFill>
              </a:rPr>
              <a:t>employees</a:t>
            </a:r>
            <a:r>
              <a:rPr lang="cs-CZ" sz="2800" b="1" dirty="0">
                <a:solidFill>
                  <a:schemeClr val="bg2"/>
                </a:solidFill>
              </a:rPr>
              <a:t> as a part </a:t>
            </a:r>
            <a:r>
              <a:rPr lang="cs-CZ" sz="2800" b="1" dirty="0" err="1">
                <a:solidFill>
                  <a:schemeClr val="bg2"/>
                </a:solidFill>
              </a:rPr>
              <a:t>of</a:t>
            </a:r>
            <a:r>
              <a:rPr lang="cs-CZ" sz="2800" b="1" dirty="0">
                <a:solidFill>
                  <a:schemeClr val="bg2"/>
                </a:solidFill>
              </a:rPr>
              <a:t> </a:t>
            </a:r>
            <a:r>
              <a:rPr lang="cs-CZ" sz="2800" b="1" dirty="0" err="1">
                <a:solidFill>
                  <a:schemeClr val="bg2"/>
                </a:solidFill>
              </a:rPr>
              <a:t>the</a:t>
            </a:r>
            <a:r>
              <a:rPr lang="cs-CZ" sz="2800" b="1" dirty="0">
                <a:solidFill>
                  <a:schemeClr val="bg2"/>
                </a:solidFill>
              </a:rPr>
              <a:t> </a:t>
            </a:r>
            <a:r>
              <a:rPr lang="cs-CZ" sz="2800" b="1" dirty="0" err="1">
                <a:solidFill>
                  <a:schemeClr val="bg2"/>
                </a:solidFill>
              </a:rPr>
              <a:t>system</a:t>
            </a:r>
            <a:r>
              <a:rPr lang="cs-CZ" sz="2800" b="1" dirty="0">
                <a:solidFill>
                  <a:schemeClr val="bg2"/>
                </a:solidFill>
              </a:rPr>
              <a:t>, </a:t>
            </a:r>
            <a:r>
              <a:rPr lang="cs-CZ" sz="2800" b="1" dirty="0" err="1">
                <a:solidFill>
                  <a:schemeClr val="bg2"/>
                </a:solidFill>
              </a:rPr>
              <a:t>increasing</a:t>
            </a:r>
            <a:r>
              <a:rPr lang="cs-CZ" sz="2800" b="1" dirty="0">
                <a:solidFill>
                  <a:schemeClr val="bg2"/>
                </a:solidFill>
              </a:rPr>
              <a:t> role </a:t>
            </a:r>
            <a:r>
              <a:rPr lang="cs-CZ" sz="2800" b="1" dirty="0" err="1">
                <a:solidFill>
                  <a:schemeClr val="bg2"/>
                </a:solidFill>
              </a:rPr>
              <a:t>of</a:t>
            </a:r>
            <a:r>
              <a:rPr lang="cs-CZ" sz="2800" b="1" dirty="0">
                <a:solidFill>
                  <a:schemeClr val="bg2"/>
                </a:solidFill>
              </a:rPr>
              <a:t> </a:t>
            </a:r>
            <a:r>
              <a:rPr lang="cs-CZ" sz="2800" b="1" dirty="0" err="1">
                <a:solidFill>
                  <a:schemeClr val="bg2"/>
                </a:solidFill>
              </a:rPr>
              <a:t>education</a:t>
            </a:r>
            <a:r>
              <a:rPr lang="cs-CZ" sz="2800" b="1" dirty="0">
                <a:solidFill>
                  <a:schemeClr val="bg2"/>
                </a:solidFill>
              </a:rPr>
              <a:t>, HR </a:t>
            </a:r>
            <a:r>
              <a:rPr lang="cs-CZ" sz="2800" b="1" dirty="0" err="1">
                <a:solidFill>
                  <a:schemeClr val="bg2"/>
                </a:solidFill>
              </a:rPr>
              <a:t>generally</a:t>
            </a:r>
            <a:endParaRPr lang="cs-CZ" sz="2800" b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Developement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5th </a:t>
            </a:r>
            <a:r>
              <a:rPr lang="cs-CZ" sz="2800" dirty="0" err="1">
                <a:solidFill>
                  <a:schemeClr val="bg2"/>
                </a:solidFill>
              </a:rPr>
              <a:t>stage</a:t>
            </a:r>
            <a:r>
              <a:rPr lang="cs-CZ" sz="2800" dirty="0">
                <a:solidFill>
                  <a:schemeClr val="bg2"/>
                </a:solidFill>
              </a:rPr>
              <a:t> (1980s - )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Human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resource</a:t>
            </a:r>
            <a:r>
              <a:rPr lang="cs-CZ" sz="2800" dirty="0">
                <a:solidFill>
                  <a:schemeClr val="bg2"/>
                </a:solidFill>
              </a:rPr>
              <a:t> managment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more </a:t>
            </a:r>
            <a:r>
              <a:rPr lang="cs-CZ" sz="2800" dirty="0" err="1">
                <a:solidFill>
                  <a:schemeClr val="bg2"/>
                </a:solidFill>
              </a:rPr>
              <a:t>strategies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learning and </a:t>
            </a:r>
            <a:r>
              <a:rPr lang="cs-CZ" sz="2800" dirty="0" err="1">
                <a:solidFill>
                  <a:schemeClr val="bg2"/>
                </a:solidFill>
              </a:rPr>
              <a:t>developing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people</a:t>
            </a:r>
            <a:r>
              <a:rPr lang="cs-CZ" sz="2800" dirty="0">
                <a:solidFill>
                  <a:schemeClr val="bg2"/>
                </a:solidFill>
              </a:rPr>
              <a:t> – learning </a:t>
            </a:r>
            <a:r>
              <a:rPr lang="cs-CZ" sz="2800" dirty="0" err="1">
                <a:solidFill>
                  <a:schemeClr val="bg2"/>
                </a:solidFill>
              </a:rPr>
              <a:t>organization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man was seen as a highly individualized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bg2"/>
                </a:solidFill>
              </a:rPr>
              <a:t>organised</a:t>
            </a:r>
            <a:r>
              <a:rPr lang="en-US" sz="2800" dirty="0">
                <a:solidFill>
                  <a:schemeClr val="bg2"/>
                </a:solidFill>
              </a:rPr>
              <a:t> and pro-social system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systems are interconnected and processes build on each other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more </a:t>
            </a:r>
            <a:r>
              <a:rPr lang="cs-CZ" sz="2800" dirty="0" err="1">
                <a:solidFill>
                  <a:schemeClr val="bg2"/>
                </a:solidFill>
              </a:rPr>
              <a:t>oriented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chemeClr val="bg2"/>
                </a:solidFill>
              </a:rPr>
              <a:t>towards the external environment of the company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1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TASK 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b="1" dirty="0" err="1">
                <a:solidFill>
                  <a:schemeClr val="bg2"/>
                </a:solidFill>
              </a:rPr>
              <a:t>Trip</a:t>
            </a:r>
            <a:r>
              <a:rPr lang="cs-CZ" sz="2800" b="1" dirty="0">
                <a:solidFill>
                  <a:schemeClr val="bg2"/>
                </a:solidFill>
              </a:rPr>
              <a:t> to </a:t>
            </a:r>
            <a:r>
              <a:rPr lang="cs-CZ" sz="2800" b="1" dirty="0" err="1">
                <a:solidFill>
                  <a:schemeClr val="bg2"/>
                </a:solidFill>
              </a:rPr>
              <a:t>history</a:t>
            </a:r>
            <a:endParaRPr lang="cs-CZ" sz="2800" b="1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4 </a:t>
            </a:r>
            <a:r>
              <a:rPr lang="cs-CZ" sz="2800" dirty="0" err="1">
                <a:solidFill>
                  <a:schemeClr val="bg2"/>
                </a:solidFill>
              </a:rPr>
              <a:t>group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students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Search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for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information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about</a:t>
            </a:r>
            <a:r>
              <a:rPr lang="cs-CZ" sz="2800" dirty="0">
                <a:solidFill>
                  <a:schemeClr val="bg2"/>
                </a:solidFill>
              </a:rPr>
              <a:t> 4 </a:t>
            </a:r>
            <a:r>
              <a:rPr lang="cs-CZ" sz="2800" dirty="0" err="1">
                <a:solidFill>
                  <a:schemeClr val="bg2"/>
                </a:solidFill>
              </a:rPr>
              <a:t>historical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personalities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management: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  <a:highlight>
                  <a:srgbClr val="C0C0C0"/>
                </a:highlight>
              </a:rPr>
              <a:t>Henri </a:t>
            </a:r>
            <a:r>
              <a:rPr lang="cs-CZ" sz="2800" dirty="0" err="1">
                <a:solidFill>
                  <a:schemeClr val="bg2"/>
                </a:solidFill>
                <a:highlight>
                  <a:srgbClr val="C0C0C0"/>
                </a:highlight>
              </a:rPr>
              <a:t>Fayol</a:t>
            </a:r>
            <a:r>
              <a:rPr lang="cs-CZ" sz="2800" dirty="0">
                <a:solidFill>
                  <a:schemeClr val="bg2"/>
                </a:solidFill>
                <a:highlight>
                  <a:srgbClr val="C0C0C0"/>
                </a:highlight>
              </a:rPr>
              <a:t>      </a:t>
            </a:r>
            <a:r>
              <a:rPr lang="cs-CZ" sz="2800" dirty="0">
                <a:solidFill>
                  <a:schemeClr val="bg2"/>
                </a:solidFill>
                <a:highlight>
                  <a:srgbClr val="00FF00"/>
                </a:highlight>
              </a:rPr>
              <a:t>Frederick W. Taylor     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  <a:highlight>
                  <a:srgbClr val="00FF00"/>
                </a:highlight>
              </a:rPr>
              <a:t> Peter F. </a:t>
            </a:r>
            <a:r>
              <a:rPr lang="cs-CZ" sz="2800" dirty="0" err="1">
                <a:solidFill>
                  <a:schemeClr val="bg2"/>
                </a:solidFill>
                <a:highlight>
                  <a:srgbClr val="00FF00"/>
                </a:highlight>
              </a:rPr>
              <a:t>Drucker</a:t>
            </a:r>
            <a:r>
              <a:rPr lang="cs-CZ" sz="2800" dirty="0">
                <a:solidFill>
                  <a:schemeClr val="bg2"/>
                </a:solidFill>
                <a:highlight>
                  <a:srgbClr val="00FF00"/>
                </a:highlight>
              </a:rPr>
              <a:t>   </a:t>
            </a:r>
            <a:r>
              <a:rPr lang="cs-CZ" sz="2800" dirty="0">
                <a:solidFill>
                  <a:schemeClr val="bg2"/>
                </a:solidFill>
                <a:highlight>
                  <a:srgbClr val="C0C0C0"/>
                </a:highlight>
              </a:rPr>
              <a:t>Tomas </a:t>
            </a:r>
            <a:r>
              <a:rPr lang="cs-CZ" sz="2800" dirty="0" err="1">
                <a:solidFill>
                  <a:schemeClr val="bg2"/>
                </a:solidFill>
                <a:highlight>
                  <a:srgbClr val="C0C0C0"/>
                </a:highlight>
              </a:rPr>
              <a:t>Bata</a:t>
            </a:r>
            <a:endParaRPr lang="cs-CZ" sz="2800" dirty="0">
              <a:solidFill>
                <a:schemeClr val="bg2"/>
              </a:solidFill>
              <a:highlight>
                <a:srgbClr val="C0C0C0"/>
              </a:highligh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Basic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biography</a:t>
            </a:r>
            <a:endParaRPr lang="cs-CZ" sz="2800" dirty="0">
              <a:solidFill>
                <a:schemeClr val="bg2"/>
              </a:solidFill>
              <a:highlight>
                <a:srgbClr val="FFFF00"/>
              </a:highligh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What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is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their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benefit in management,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especially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HRM?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What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is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relevant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today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Present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it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to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your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co-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students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theme/theme1.xml><?xml version="1.0" encoding="utf-8"?>
<a:theme xmlns:a="http://schemas.openxmlformats.org/drawingml/2006/main" name="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C:\Templates\Presentation Designs\Vzletný.pot</Template>
  <TotalTime>8443</TotalTime>
  <Words>934</Words>
  <Application>Microsoft Office PowerPoint</Application>
  <PresentationFormat>Předvádění na obrazovce (4:3)</PresentationFormat>
  <Paragraphs>131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Vzletný</vt:lpstr>
      <vt:lpstr>Prezentace aplikace PowerPoint</vt:lpstr>
      <vt:lpstr>Content</vt:lpstr>
      <vt:lpstr>Developement of HRM</vt:lpstr>
      <vt:lpstr>Developement of HRM</vt:lpstr>
      <vt:lpstr>Developement of HRM</vt:lpstr>
      <vt:lpstr>Developement of HRM</vt:lpstr>
      <vt:lpstr>Developement of HRM</vt:lpstr>
      <vt:lpstr>Developement of HRM</vt:lpstr>
      <vt:lpstr>TASK 1</vt:lpstr>
      <vt:lpstr>Key differencies</vt:lpstr>
      <vt:lpstr>Hard x soft HRM</vt:lpstr>
      <vt:lpstr>Hard x soft HRM</vt:lpstr>
      <vt:lpstr>Common HR activities</vt:lpstr>
      <vt:lpstr>The pillars of HRM</vt:lpstr>
      <vt:lpstr>Company culture</vt:lpstr>
      <vt:lpstr>CSR pyramid</vt:lpstr>
      <vt:lpstr>CSR in the social area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lidských zdrojů   Přednáška č. 2</dc:title>
  <dc:creator>patrik</dc:creator>
  <cp:lastModifiedBy>mar0076</cp:lastModifiedBy>
  <cp:revision>234</cp:revision>
  <cp:lastPrinted>1601-01-01T00:00:00Z</cp:lastPrinted>
  <dcterms:created xsi:type="dcterms:W3CDTF">2005-09-23T13:42:26Z</dcterms:created>
  <dcterms:modified xsi:type="dcterms:W3CDTF">2023-03-07T19:18:51Z</dcterms:modified>
</cp:coreProperties>
</file>