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media/image24.jpg" ContentType="image/png"/>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0"/>
  </p:notesMasterIdLst>
  <p:sldIdLst>
    <p:sldId id="256" r:id="rId2"/>
    <p:sldId id="257" r:id="rId3"/>
    <p:sldId id="313" r:id="rId4"/>
    <p:sldId id="314" r:id="rId5"/>
    <p:sldId id="265" r:id="rId6"/>
    <p:sldId id="310" r:id="rId7"/>
    <p:sldId id="311" r:id="rId8"/>
    <p:sldId id="312" r:id="rId9"/>
    <p:sldId id="266" r:id="rId10"/>
    <p:sldId id="267" r:id="rId11"/>
    <p:sldId id="268" r:id="rId12"/>
    <p:sldId id="280" r:id="rId13"/>
    <p:sldId id="269" r:id="rId14"/>
    <p:sldId id="281" r:id="rId15"/>
    <p:sldId id="284" r:id="rId16"/>
    <p:sldId id="283" r:id="rId17"/>
    <p:sldId id="270" r:id="rId18"/>
    <p:sldId id="271" r:id="rId19"/>
    <p:sldId id="272" r:id="rId20"/>
    <p:sldId id="273" r:id="rId21"/>
    <p:sldId id="274" r:id="rId22"/>
    <p:sldId id="276" r:id="rId23"/>
    <p:sldId id="277" r:id="rId24"/>
    <p:sldId id="287" r:id="rId25"/>
    <p:sldId id="289" r:id="rId26"/>
    <p:sldId id="290" r:id="rId27"/>
    <p:sldId id="291" r:id="rId28"/>
    <p:sldId id="292" r:id="rId29"/>
    <p:sldId id="293" r:id="rId30"/>
    <p:sldId id="294" r:id="rId31"/>
    <p:sldId id="296" r:id="rId32"/>
    <p:sldId id="297" r:id="rId33"/>
    <p:sldId id="298" r:id="rId34"/>
    <p:sldId id="299" r:id="rId35"/>
    <p:sldId id="300" r:id="rId36"/>
    <p:sldId id="301" r:id="rId37"/>
    <p:sldId id="304" r:id="rId38"/>
    <p:sldId id="305" r:id="rId39"/>
    <p:sldId id="306" r:id="rId40"/>
    <p:sldId id="308" r:id="rId41"/>
    <p:sldId id="309" r:id="rId42"/>
    <p:sldId id="307"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443" r:id="rId58"/>
    <p:sldId id="444"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445" r:id="rId97"/>
    <p:sldId id="366" r:id="rId98"/>
    <p:sldId id="367" r:id="rId99"/>
    <p:sldId id="368" r:id="rId100"/>
    <p:sldId id="369" r:id="rId101"/>
    <p:sldId id="446" r:id="rId102"/>
    <p:sldId id="370" r:id="rId103"/>
    <p:sldId id="371" r:id="rId104"/>
    <p:sldId id="372" r:id="rId105"/>
    <p:sldId id="373" r:id="rId106"/>
    <p:sldId id="374" r:id="rId107"/>
    <p:sldId id="375" r:id="rId108"/>
    <p:sldId id="376" r:id="rId109"/>
    <p:sldId id="377" r:id="rId110"/>
    <p:sldId id="378" r:id="rId111"/>
    <p:sldId id="379" r:id="rId112"/>
    <p:sldId id="380" r:id="rId113"/>
    <p:sldId id="381"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447" r:id="rId127"/>
    <p:sldId id="448" r:id="rId128"/>
    <p:sldId id="449"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263" r:id="rId17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11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9FBEB155-9298-4284-B42C-DAACC5B0683B}"/>
  </pc:docChgLst>
  <pc:docChgLst>
    <pc:chgData userId="7c7ba8f323bf6ffe" providerId="LiveId" clId="{A2DDF353-7155-421D-81EA-16370C561662}"/>
    <pc:docChg chg="addSld modSld">
      <pc:chgData name="" userId="7c7ba8f323bf6ffe" providerId="LiveId" clId="{A2DDF353-7155-421D-81EA-16370C561662}" dt="2022-04-21T11:57:13.356" v="3"/>
      <pc:docMkLst>
        <pc:docMk/>
      </pc:docMkLst>
      <pc:sldChg chg="add">
        <pc:chgData name="" userId="7c7ba8f323bf6ffe" providerId="LiveId" clId="{A2DDF353-7155-421D-81EA-16370C561662}" dt="2022-04-21T11:55:05.054" v="0"/>
        <pc:sldMkLst>
          <pc:docMk/>
          <pc:sldMk cId="3545074042" sldId="443"/>
        </pc:sldMkLst>
      </pc:sldChg>
      <pc:sldChg chg="add">
        <pc:chgData name="" userId="7c7ba8f323bf6ffe" providerId="LiveId" clId="{A2DDF353-7155-421D-81EA-16370C561662}" dt="2022-04-21T11:55:05.054" v="0"/>
        <pc:sldMkLst>
          <pc:docMk/>
          <pc:sldMk cId="2299436363" sldId="444"/>
        </pc:sldMkLst>
      </pc:sldChg>
      <pc:sldChg chg="add">
        <pc:chgData name="" userId="7c7ba8f323bf6ffe" providerId="LiveId" clId="{A2DDF353-7155-421D-81EA-16370C561662}" dt="2022-04-21T11:56:15.911" v="1"/>
        <pc:sldMkLst>
          <pc:docMk/>
          <pc:sldMk cId="660565596" sldId="445"/>
        </pc:sldMkLst>
      </pc:sldChg>
      <pc:sldChg chg="add">
        <pc:chgData name="" userId="7c7ba8f323bf6ffe" providerId="LiveId" clId="{A2DDF353-7155-421D-81EA-16370C561662}" dt="2022-04-21T11:56:38.491" v="2"/>
        <pc:sldMkLst>
          <pc:docMk/>
          <pc:sldMk cId="1144288229" sldId="446"/>
        </pc:sldMkLst>
      </pc:sldChg>
      <pc:sldChg chg="add">
        <pc:chgData name="" userId="7c7ba8f323bf6ffe" providerId="LiveId" clId="{A2DDF353-7155-421D-81EA-16370C561662}" dt="2022-04-21T11:57:13.356" v="3"/>
        <pc:sldMkLst>
          <pc:docMk/>
          <pc:sldMk cId="4264499000" sldId="447"/>
        </pc:sldMkLst>
      </pc:sldChg>
      <pc:sldChg chg="add">
        <pc:chgData name="" userId="7c7ba8f323bf6ffe" providerId="LiveId" clId="{A2DDF353-7155-421D-81EA-16370C561662}" dt="2022-04-21T11:57:13.356" v="3"/>
        <pc:sldMkLst>
          <pc:docMk/>
          <pc:sldMk cId="640214605" sldId="448"/>
        </pc:sldMkLst>
      </pc:sldChg>
      <pc:sldChg chg="add">
        <pc:chgData name="" userId="7c7ba8f323bf6ffe" providerId="LiveId" clId="{A2DDF353-7155-421D-81EA-16370C561662}" dt="2022-04-21T11:57:13.356" v="3"/>
        <pc:sldMkLst>
          <pc:docMk/>
          <pc:sldMk cId="2534767257" sldId="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21.04.2022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114</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115</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116</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117</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118</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119</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120</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121</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122</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123</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124</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125</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https://zpravy.aktualne.cz/ekonomika/komentar-zeme-jako-znacka-nemecko-boduje-cesko-tape/r~3aea451691f611eb99faac1f6b220ee8/?utm_campaign=&amp;utm_medium=z-boxiku&amp;utm_source=www.seznam.cz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126</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https://zpravy.aktualne.cz/ekonomika/komentar-zeme-jako-znacka-nemecko-boduje-cesko-tape/r~3aea451691f611eb99faac1f6b220ee8/?utm_campaign=&amp;utm_medium=z-boxiku&amp;utm_source=www.seznam.cz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127</a:t>
            </a:fld>
            <a:endParaRPr lang="cs-CZ"/>
          </a:p>
        </p:txBody>
      </p:sp>
    </p:spTree>
    <p:extLst>
      <p:ext uri="{BB962C8B-B14F-4D97-AF65-F5344CB8AC3E}">
        <p14:creationId xmlns:p14="http://schemas.microsoft.com/office/powerpoint/2010/main" val="4522318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https://zpravy.aktualne.cz/ekonomika/komentar-zeme-jako-znacka-nemecko-boduje-cesko-tape/r~3aea451691f611eb99faac1f6b220ee8/?utm_campaign=&amp;utm_medium=z-boxiku&amp;utm_source=www.seznam.cz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128</a:t>
            </a:fld>
            <a:endParaRPr lang="cs-CZ"/>
          </a:p>
        </p:txBody>
      </p:sp>
    </p:spTree>
    <p:extLst>
      <p:ext uri="{BB962C8B-B14F-4D97-AF65-F5344CB8AC3E}">
        <p14:creationId xmlns:p14="http://schemas.microsoft.com/office/powerpoint/2010/main" val="5446776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129</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130</a:t>
            </a:fld>
            <a:endParaRPr lang="cs-CZ"/>
          </a:p>
        </p:txBody>
      </p:sp>
    </p:spTree>
    <p:extLst>
      <p:ext uri="{BB962C8B-B14F-4D97-AF65-F5344CB8AC3E}">
        <p14:creationId xmlns:p14="http://schemas.microsoft.com/office/powerpoint/2010/main" val="14770300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http://www.strategyquant.com/doc/print-28.html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135</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136</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studenti </a:t>
            </a:r>
            <a:r>
              <a:rPr lang="cs-CZ" sz="1200" dirty="0"/>
              <a:t>Josef Michl, Patrik Buriánek, Vladislav Uhlíř, 2016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137</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140</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141</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142</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143</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144</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145</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146</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147</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148</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149</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150</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151</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152</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153</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154</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155</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156</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157</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158</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159</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160</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161</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162</a:t>
            </a:fld>
            <a:endParaRPr lang="cs-CZ"/>
          </a:p>
        </p:txBody>
      </p:sp>
    </p:spTree>
    <p:extLst>
      <p:ext uri="{BB962C8B-B14F-4D97-AF65-F5344CB8AC3E}">
        <p14:creationId xmlns:p14="http://schemas.microsoft.com/office/powerpoint/2010/main" val="182415801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163</a:t>
            </a:fld>
            <a:endParaRPr lang="cs-CZ"/>
          </a:p>
        </p:txBody>
      </p:sp>
    </p:spTree>
    <p:extLst>
      <p:ext uri="{BB962C8B-B14F-4D97-AF65-F5344CB8AC3E}">
        <p14:creationId xmlns:p14="http://schemas.microsoft.com/office/powerpoint/2010/main" val="147703003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164</a:t>
            </a:fld>
            <a:endParaRPr lang="cs-CZ"/>
          </a:p>
        </p:txBody>
      </p:sp>
    </p:spTree>
    <p:extLst>
      <p:ext uri="{BB962C8B-B14F-4D97-AF65-F5344CB8AC3E}">
        <p14:creationId xmlns:p14="http://schemas.microsoft.com/office/powerpoint/2010/main" val="232066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165</a:t>
            </a:fld>
            <a:endParaRPr lang="cs-CZ"/>
          </a:p>
        </p:txBody>
      </p:sp>
    </p:spTree>
    <p:extLst>
      <p:ext uri="{BB962C8B-B14F-4D97-AF65-F5344CB8AC3E}">
        <p14:creationId xmlns:p14="http://schemas.microsoft.com/office/powerpoint/2010/main" val="261761991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166</a:t>
            </a:fld>
            <a:endParaRPr lang="cs-CZ"/>
          </a:p>
        </p:txBody>
      </p:sp>
    </p:spTree>
    <p:extLst>
      <p:ext uri="{BB962C8B-B14F-4D97-AF65-F5344CB8AC3E}">
        <p14:creationId xmlns:p14="http://schemas.microsoft.com/office/powerpoint/2010/main" val="428020205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167</a:t>
            </a:fld>
            <a:endParaRPr lang="cs-CZ"/>
          </a:p>
        </p:txBody>
      </p:sp>
    </p:spTree>
    <p:extLst>
      <p:ext uri="{BB962C8B-B14F-4D97-AF65-F5344CB8AC3E}">
        <p14:creationId xmlns:p14="http://schemas.microsoft.com/office/powerpoint/2010/main" val="20629355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168</a:t>
            </a:fld>
            <a:endParaRPr lang="cs-CZ"/>
          </a:p>
        </p:txBody>
      </p:sp>
    </p:spTree>
    <p:extLst>
      <p:ext uri="{BB962C8B-B14F-4D97-AF65-F5344CB8AC3E}">
        <p14:creationId xmlns:p14="http://schemas.microsoft.com/office/powerpoint/2010/main" val="153911772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169</a:t>
            </a:fld>
            <a:endParaRPr lang="cs-CZ"/>
          </a:p>
        </p:txBody>
      </p:sp>
    </p:spTree>
    <p:extLst>
      <p:ext uri="{BB962C8B-B14F-4D97-AF65-F5344CB8AC3E}">
        <p14:creationId xmlns:p14="http://schemas.microsoft.com/office/powerpoint/2010/main" val="29713645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170</a:t>
            </a:fld>
            <a:endParaRPr lang="cs-CZ"/>
          </a:p>
        </p:txBody>
      </p:sp>
    </p:spTree>
    <p:extLst>
      <p:ext uri="{BB962C8B-B14F-4D97-AF65-F5344CB8AC3E}">
        <p14:creationId xmlns:p14="http://schemas.microsoft.com/office/powerpoint/2010/main" val="27991216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171</a:t>
            </a:fld>
            <a:endParaRPr lang="cs-CZ"/>
          </a:p>
        </p:txBody>
      </p:sp>
    </p:spTree>
    <p:extLst>
      <p:ext uri="{BB962C8B-B14F-4D97-AF65-F5344CB8AC3E}">
        <p14:creationId xmlns:p14="http://schemas.microsoft.com/office/powerpoint/2010/main" val="32569681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172</a:t>
            </a:fld>
            <a:endParaRPr lang="cs-CZ"/>
          </a:p>
        </p:txBody>
      </p:sp>
    </p:spTree>
    <p:extLst>
      <p:ext uri="{BB962C8B-B14F-4D97-AF65-F5344CB8AC3E}">
        <p14:creationId xmlns:p14="http://schemas.microsoft.com/office/powerpoint/2010/main" val="38289628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173</a:t>
            </a:fld>
            <a:endParaRPr lang="cs-CZ"/>
          </a:p>
        </p:txBody>
      </p:sp>
    </p:spTree>
    <p:extLst>
      <p:ext uri="{BB962C8B-B14F-4D97-AF65-F5344CB8AC3E}">
        <p14:creationId xmlns:p14="http://schemas.microsoft.com/office/powerpoint/2010/main" val="15056418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174</a:t>
            </a:fld>
            <a:endParaRPr lang="cs-CZ"/>
          </a:p>
        </p:txBody>
      </p:sp>
    </p:spTree>
    <p:extLst>
      <p:ext uri="{BB962C8B-B14F-4D97-AF65-F5344CB8AC3E}">
        <p14:creationId xmlns:p14="http://schemas.microsoft.com/office/powerpoint/2010/main" val="141287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175</a:t>
            </a:fld>
            <a:endParaRPr lang="cs-CZ"/>
          </a:p>
        </p:txBody>
      </p:sp>
    </p:spTree>
    <p:extLst>
      <p:ext uri="{BB962C8B-B14F-4D97-AF65-F5344CB8AC3E}">
        <p14:creationId xmlns:p14="http://schemas.microsoft.com/office/powerpoint/2010/main" val="225128054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176</a:t>
            </a:fld>
            <a:endParaRPr lang="cs-CZ"/>
          </a:p>
        </p:txBody>
      </p:sp>
    </p:spTree>
    <p:extLst>
      <p:ext uri="{BB962C8B-B14F-4D97-AF65-F5344CB8AC3E}">
        <p14:creationId xmlns:p14="http://schemas.microsoft.com/office/powerpoint/2010/main" val="174596665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177</a:t>
            </a:fld>
            <a:endParaRPr lang="cs-CZ"/>
          </a:p>
        </p:txBody>
      </p:sp>
    </p:spTree>
    <p:extLst>
      <p:ext uri="{BB962C8B-B14F-4D97-AF65-F5344CB8AC3E}">
        <p14:creationId xmlns:p14="http://schemas.microsoft.com/office/powerpoint/2010/main" val="224454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969503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07221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561761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07177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235841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eznamzpravy.cz/clanek/dokud-nepadnete-tak-vas-drti-chramy-konzumu-se-najemci-v-krizi-nemazli-150558#dop_ab_variant=0&amp;dop_source_zone_name=zpravy.sznhp.box&amp;dop_req_id=GZabhaJTa3A-202104140609&amp;dop_id=150558&amp;source=hp&amp;seq_no=3&amp;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19917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Webový</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portál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Aktuálně</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Škoda</a:t>
            </a:r>
            <a:r>
              <a:rPr lang="en-GB" sz="1200" b="0" i="0" u="none" strike="noStrike" kern="1200" baseline="0" dirty="0">
                <a:solidFill>
                  <a:schemeClr val="tx1"/>
                </a:solidFill>
                <a:latin typeface="+mn-lt"/>
                <a:ea typeface="+mn-ea"/>
                <a:cs typeface="+mn-cs"/>
              </a:rPr>
              <a:t> auto v </a:t>
            </a:r>
            <a:r>
              <a:rPr lang="en-GB" sz="1200" b="0" i="0" u="none" strike="noStrike" kern="1200" baseline="0" dirty="0" err="1">
                <a:solidFill>
                  <a:schemeClr val="tx1"/>
                </a:solidFill>
                <a:latin typeface="+mn-lt"/>
                <a:ea typeface="+mn-ea"/>
                <a:cs typeface="+mn-cs"/>
              </a:rPr>
              <a:t>Číně</a:t>
            </a:r>
            <a:r>
              <a:rPr lang="en-GB" sz="1200" b="0" i="0" u="none" strike="noStrike" kern="1200" baseline="0" dirty="0">
                <a:solidFill>
                  <a:schemeClr val="tx1"/>
                </a:solidFill>
                <a:latin typeface="+mn-lt"/>
                <a:ea typeface="+mn-ea"/>
                <a:cs typeface="+mn-cs"/>
              </a:rPr>
              <a:t>. [online] [vid. 10. </a:t>
            </a:r>
            <a:r>
              <a:rPr lang="en-GB" sz="1200" b="0" i="0" u="none" strike="noStrike" kern="1200" baseline="0" dirty="0" err="1">
                <a:solidFill>
                  <a:schemeClr val="tx1"/>
                </a:solidFill>
                <a:latin typeface="+mn-lt"/>
                <a:ea typeface="+mn-ea"/>
                <a:cs typeface="+mn-cs"/>
              </a:rPr>
              <a:t>března</a:t>
            </a:r>
            <a:r>
              <a:rPr lang="en-GB" sz="1200" b="0" i="0" u="none" strike="noStrike" kern="1200" baseline="0" dirty="0">
                <a:solidFill>
                  <a:schemeClr val="tx1"/>
                </a:solidFill>
                <a:latin typeface="+mn-lt"/>
                <a:ea typeface="+mn-ea"/>
                <a:cs typeface="+mn-cs"/>
              </a:rPr>
              <a:t> 2019]. </a:t>
            </a:r>
            <a:r>
              <a:rPr lang="en-GB" sz="1200" b="0" i="0" u="none" strike="noStrike" kern="1200" baseline="0" dirty="0" err="1">
                <a:solidFill>
                  <a:schemeClr val="tx1"/>
                </a:solidFill>
                <a:latin typeface="+mn-lt"/>
                <a:ea typeface="+mn-ea"/>
                <a:cs typeface="+mn-cs"/>
              </a:rPr>
              <a:t>Dostupné</a:t>
            </a:r>
            <a:r>
              <a:rPr lang="en-GB" sz="1200" b="0" i="0" u="none" strike="noStrike" kern="1200" baseline="0" dirty="0">
                <a:solidFill>
                  <a:schemeClr val="tx1"/>
                </a:solidFill>
                <a:latin typeface="+mn-lt"/>
                <a:ea typeface="+mn-ea"/>
                <a:cs typeface="+mn-cs"/>
              </a:rPr>
              <a:t> z https://zpravy.aktualne.</a:t>
            </a:r>
          </a:p>
          <a:p>
            <a:r>
              <a:rPr lang="en-GB" sz="1200" b="0" i="0" u="none" strike="noStrike" kern="1200" baseline="0" dirty="0" err="1">
                <a:solidFill>
                  <a:schemeClr val="tx1"/>
                </a:solidFill>
                <a:latin typeface="+mn-lt"/>
                <a:ea typeface="+mn-ea"/>
                <a:cs typeface="+mn-cs"/>
              </a:rPr>
              <a:t>cz</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ekonomika</a:t>
            </a:r>
            <a:r>
              <a:rPr lang="en-GB" sz="1200" b="0" i="0" u="none" strike="noStrike" kern="1200" baseline="0" dirty="0">
                <a:solidFill>
                  <a:schemeClr val="tx1"/>
                </a:solidFill>
                <a:latin typeface="+mn-lt"/>
                <a:ea typeface="+mn-ea"/>
                <a:cs typeface="+mn-cs"/>
              </a:rPr>
              <a:t>/auto/</a:t>
            </a:r>
            <a:r>
              <a:rPr lang="en-GB" sz="1200" b="0" i="0" u="none" strike="noStrike" kern="1200" baseline="0" dirty="0" err="1">
                <a:solidFill>
                  <a:schemeClr val="tx1"/>
                </a:solidFill>
                <a:latin typeface="+mn-lt"/>
                <a:ea typeface="+mn-ea"/>
                <a:cs typeface="+mn-cs"/>
              </a:rPr>
              <a:t>skoda</a:t>
            </a:r>
            <a:r>
              <a:rPr lang="en-GB" sz="1200" b="0" i="0" u="none" strike="noStrike" kern="1200" baseline="0" dirty="0">
                <a:solidFill>
                  <a:schemeClr val="tx1"/>
                </a:solidFill>
                <a:latin typeface="+mn-lt"/>
                <a:ea typeface="+mn-ea"/>
                <a:cs typeface="+mn-cs"/>
              </a:rPr>
              <a:t>-auto-v-cine/r~04f797305fe711e9b38a0cc47ab5f122</a:t>
            </a:r>
            <a:r>
              <a:rPr lang="cs-CZ" sz="1200" b="0" i="0" u="none" strike="noStrike" kern="1200" baseline="0" dirty="0">
                <a:solidFill>
                  <a:schemeClr val="tx1"/>
                </a:solidFill>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508432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eznamzpravy.cz/clanek/dokud-nepadnete-tak-vas-drti-chramy-konzumu-se-najemci-v-krizi-nemazli-150558#dop_ab_variant=0&amp;dop_source_zone_name=zpravy.sznhp.box&amp;dop_req_id=GZabhaJTa3A-202104140609&amp;dop_id=150558&amp;source=hp&amp;seq_no=3&amp;utm_campaign=&amp;utm_medium=z-boxiku&amp;utm_source=www.seznam.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2037143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Webový</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portál</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Aktuálně</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Škoda</a:t>
            </a:r>
            <a:r>
              <a:rPr lang="en-GB" sz="1200" b="0" i="0" u="none" strike="noStrike" kern="1200" baseline="0" dirty="0">
                <a:solidFill>
                  <a:schemeClr val="tx1"/>
                </a:solidFill>
                <a:latin typeface="+mn-lt"/>
                <a:ea typeface="+mn-ea"/>
                <a:cs typeface="+mn-cs"/>
              </a:rPr>
              <a:t> auto v </a:t>
            </a:r>
            <a:r>
              <a:rPr lang="en-GB" sz="1200" b="0" i="0" u="none" strike="noStrike" kern="1200" baseline="0" dirty="0" err="1">
                <a:solidFill>
                  <a:schemeClr val="tx1"/>
                </a:solidFill>
                <a:latin typeface="+mn-lt"/>
                <a:ea typeface="+mn-ea"/>
                <a:cs typeface="+mn-cs"/>
              </a:rPr>
              <a:t>Číně</a:t>
            </a:r>
            <a:r>
              <a:rPr lang="en-GB" sz="1200" b="0" i="0" u="none" strike="noStrike" kern="1200" baseline="0" dirty="0">
                <a:solidFill>
                  <a:schemeClr val="tx1"/>
                </a:solidFill>
                <a:latin typeface="+mn-lt"/>
                <a:ea typeface="+mn-ea"/>
                <a:cs typeface="+mn-cs"/>
              </a:rPr>
              <a:t>. [online] [vid. 10. </a:t>
            </a:r>
            <a:r>
              <a:rPr lang="en-GB" sz="1200" b="0" i="0" u="none" strike="noStrike" kern="1200" baseline="0" dirty="0" err="1">
                <a:solidFill>
                  <a:schemeClr val="tx1"/>
                </a:solidFill>
                <a:latin typeface="+mn-lt"/>
                <a:ea typeface="+mn-ea"/>
                <a:cs typeface="+mn-cs"/>
              </a:rPr>
              <a:t>března</a:t>
            </a:r>
            <a:r>
              <a:rPr lang="en-GB" sz="1200" b="0" i="0" u="none" strike="noStrike" kern="1200" baseline="0" dirty="0">
                <a:solidFill>
                  <a:schemeClr val="tx1"/>
                </a:solidFill>
                <a:latin typeface="+mn-lt"/>
                <a:ea typeface="+mn-ea"/>
                <a:cs typeface="+mn-cs"/>
              </a:rPr>
              <a:t> 2019]. </a:t>
            </a:r>
            <a:r>
              <a:rPr lang="en-GB" sz="1200" b="0" i="0" u="none" strike="noStrike" kern="1200" baseline="0" dirty="0" err="1">
                <a:solidFill>
                  <a:schemeClr val="tx1"/>
                </a:solidFill>
                <a:latin typeface="+mn-lt"/>
                <a:ea typeface="+mn-ea"/>
                <a:cs typeface="+mn-cs"/>
              </a:rPr>
              <a:t>Dostupné</a:t>
            </a:r>
            <a:r>
              <a:rPr lang="en-GB" sz="1200" b="0" i="0" u="none" strike="noStrike" kern="1200" baseline="0" dirty="0">
                <a:solidFill>
                  <a:schemeClr val="tx1"/>
                </a:solidFill>
                <a:latin typeface="+mn-lt"/>
                <a:ea typeface="+mn-ea"/>
                <a:cs typeface="+mn-cs"/>
              </a:rPr>
              <a:t> z https://zpravy.aktualne.</a:t>
            </a:r>
          </a:p>
          <a:p>
            <a:r>
              <a:rPr lang="en-GB" sz="1200" b="0" i="0" u="none" strike="noStrike" kern="1200" baseline="0" dirty="0" err="1">
                <a:solidFill>
                  <a:schemeClr val="tx1"/>
                </a:solidFill>
                <a:latin typeface="+mn-lt"/>
                <a:ea typeface="+mn-ea"/>
                <a:cs typeface="+mn-cs"/>
              </a:rPr>
              <a:t>cz</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ekonomika</a:t>
            </a:r>
            <a:r>
              <a:rPr lang="en-GB" sz="1200" b="0" i="0" u="none" strike="noStrike" kern="1200" baseline="0" dirty="0">
                <a:solidFill>
                  <a:schemeClr val="tx1"/>
                </a:solidFill>
                <a:latin typeface="+mn-lt"/>
                <a:ea typeface="+mn-ea"/>
                <a:cs typeface="+mn-cs"/>
              </a:rPr>
              <a:t>/auto/</a:t>
            </a:r>
            <a:r>
              <a:rPr lang="en-GB" sz="1200" b="0" i="0" u="none" strike="noStrike" kern="1200" baseline="0" dirty="0" err="1">
                <a:solidFill>
                  <a:schemeClr val="tx1"/>
                </a:solidFill>
                <a:latin typeface="+mn-lt"/>
                <a:ea typeface="+mn-ea"/>
                <a:cs typeface="+mn-cs"/>
              </a:rPr>
              <a:t>skoda</a:t>
            </a:r>
            <a:r>
              <a:rPr lang="en-GB" sz="1200" b="0" i="0" u="none" strike="noStrike" kern="1200" baseline="0" dirty="0">
                <a:solidFill>
                  <a:schemeClr val="tx1"/>
                </a:solidFill>
                <a:latin typeface="+mn-lt"/>
                <a:ea typeface="+mn-ea"/>
                <a:cs typeface="+mn-cs"/>
              </a:rPr>
              <a:t>-auto-v-cine/r~04f797305fe711e9b38a0cc47ab5f122</a:t>
            </a:r>
            <a:r>
              <a:rPr lang="cs-CZ" sz="1200" b="0" i="0" u="none" strike="noStrike" kern="1200" baseline="0">
                <a:solidFill>
                  <a:schemeClr val="tx1"/>
                </a:solidFill>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852331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16073044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4052013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524218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9803697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9627488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pro STDC: https://krejta.cz/marketingovy-slovnik/stdc-framework/</a:t>
            </a:r>
          </a:p>
          <a:p>
            <a:r>
              <a:rPr lang="cs-CZ" dirty="0"/>
              <a:t>Zdroj pro </a:t>
            </a:r>
            <a:r>
              <a:rPr lang="cs-CZ" dirty="0" err="1"/>
              <a:t>funnel</a:t>
            </a:r>
            <a:r>
              <a:rPr lang="cs-CZ" dirty="0"/>
              <a:t>: https://pixelme.me/blog/marketing-funnel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2168354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111</a:t>
            </a:fld>
            <a:endParaRPr lang="cs-CZ"/>
          </a:p>
        </p:txBody>
      </p:sp>
    </p:spTree>
    <p:extLst>
      <p:ext uri="{BB962C8B-B14F-4D97-AF65-F5344CB8AC3E}">
        <p14:creationId xmlns:p14="http://schemas.microsoft.com/office/powerpoint/2010/main" val="180790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s://www.goodcountry.org/index/about-the-index/"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hyperlink" Target="https://zpravy.aktualne.cz/ekonomika/komentar-zeme-jako-znacka-nemecko-boduje-cesko-tape/r~3aea451691f611eb99faac1f6b220ee8/?utm_campaign=&amp;utm_medium=z-boxiku&amp;utm_source=www.seznam.cz"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zpravy.aktualne.cz/ekonomika/komentar-zeme-jako-znacka-nemecko-boduje-cesko-tape/r~3aea451691f611eb99faac1f6b220ee8/?utm_campaign=&amp;utm_medium=z-boxiku&amp;utm_source=www.seznam.cz"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zpravy.aktualne.cz/ekonomika/komentar-zeme-jako-znacka-nemecko-boduje-cesko-tape/r~3aea451691f611eb99faac1f6b220ee8/?utm_campaign=&amp;utm_medium=z-boxiku&amp;utm_source=www.seznam.cz"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z/search?q=product+name+fail&amp;es_sm=122&amp;biw=1366&amp;bih=643&amp;tbm=isch&amp;tbo=u&amp;source=univ&amp;sa=X&amp;ei=5_pMU8CQHen-ygO1mIDACg&amp;ved=0CCkQsAQ"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KK7wGAYP6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eznamzpravy.cz/clanek/dokud-nepadnete-tak-vas-drti-chramy-konzumu-se-najemci-v-krizi-nemazli-150558#dop_ab_variant=0&amp;dop_source_zone_name=zpravy.sznhp.box&amp;dop_req_id=GZabhaJTa3A-202104140609&amp;dop_id=150558&amp;source=hp&amp;seq_no=3&amp;utm_campaign=&amp;utm_medium=z-boxiku&amp;utm_source=www.seznam.cz"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3. tutoriál</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Švédové jsou prý nejšťastnější, když mají plnou mrazničku. V zemi je navíc mnoho vášnivých lovců a úspěšná lovecká expedice může vyvolat náhlou potřebu mrazničky se skutečně velkým obsahem. Ve Švédsku bývá proto rezervní mrazák ve sklepě naprostou nezbytností. </a:t>
            </a:r>
          </a:p>
          <a:p>
            <a:r>
              <a:rPr lang="cs-CZ" sz="2000" dirty="0">
                <a:solidFill>
                  <a:srgbClr val="002060"/>
                </a:solidFill>
              </a:rPr>
              <a:t>Finové pečou tradiční pirožky plněné masem, které potřebují velmi vysokou teplotu pečení. Pečicí trouby oblíbené ve Finsku mají často teplotu až 300 stupňů Celsia. Snad v žádné jiné zemi nepotřebují trouby s tak vysokou teplotou. </a:t>
            </a:r>
          </a:p>
          <a:p>
            <a:r>
              <a:rPr lang="cs-CZ" sz="2000" dirty="0">
                <a:solidFill>
                  <a:srgbClr val="002060"/>
                </a:solidFill>
              </a:rPr>
              <a:t>Italové milují krásné věci, a proto i spotřebiče dokonalých a harmonických designů. Výtvarné řešení panelů, knoflíků a tlačítek je pro ně stejně důležité jako samotná funkce. Všechny dobré pečicí trouby musí být navíc vybaveny speciálním nastavením pro pečení pizzy. </a:t>
            </a:r>
          </a:p>
        </p:txBody>
      </p:sp>
      <p:sp>
        <p:nvSpPr>
          <p:cNvPr id="6" name="Nadpis 5"/>
          <p:cNvSpPr>
            <a:spLocks noGrp="1"/>
          </p:cNvSpPr>
          <p:nvPr>
            <p:ph type="title"/>
          </p:nvPr>
        </p:nvSpPr>
        <p:spPr>
          <a:xfrm>
            <a:off x="179512" y="195486"/>
            <a:ext cx="7128792" cy="507703"/>
          </a:xfrm>
        </p:spPr>
        <p:txBody>
          <a:bodyPr/>
          <a:lstStyle/>
          <a:p>
            <a:r>
              <a:rPr lang="cs-CZ" dirty="0"/>
              <a:t>Odlišnosti produktů v praxi 1</a:t>
            </a:r>
          </a:p>
        </p:txBody>
      </p:sp>
    </p:spTree>
    <p:extLst>
      <p:ext uri="{BB962C8B-B14F-4D97-AF65-F5344CB8AC3E}">
        <p14:creationId xmlns:p14="http://schemas.microsoft.com/office/powerpoint/2010/main" val="1199158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00800" cy="507703"/>
          </a:xfrm>
        </p:spPr>
        <p:txBody>
          <a:bodyPr/>
          <a:lstStyle/>
          <a:p>
            <a:r>
              <a:rPr lang="cs-CZ" dirty="0"/>
              <a:t>Model tvorby mezinárodní marketingové komunikace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6. Výběr </a:t>
            </a:r>
            <a:r>
              <a:rPr lang="cs-CZ" sz="1800" b="1" dirty="0">
                <a:solidFill>
                  <a:srgbClr val="002060"/>
                </a:solidFill>
              </a:rPr>
              <a:t>optimální varianty komunikační strategie</a:t>
            </a:r>
            <a:r>
              <a:rPr lang="cs-CZ" sz="1800" dirty="0">
                <a:solidFill>
                  <a:srgbClr val="002060"/>
                </a:solidFill>
              </a:rPr>
              <a:t>, podílů jednotlivých nástrojů komunikačního mixu (médií), včetně rozhodování o harmonogramu celé komunikační kampaně. </a:t>
            </a:r>
          </a:p>
          <a:p>
            <a:r>
              <a:rPr lang="cs-CZ" sz="1800" dirty="0">
                <a:solidFill>
                  <a:srgbClr val="002060"/>
                </a:solidFill>
              </a:rPr>
              <a:t>7. </a:t>
            </a:r>
            <a:r>
              <a:rPr lang="cs-CZ" sz="1800" b="1" dirty="0">
                <a:solidFill>
                  <a:srgbClr val="002060"/>
                </a:solidFill>
              </a:rPr>
              <a:t>Volba reklamní agentury </a:t>
            </a:r>
            <a:r>
              <a:rPr lang="cs-CZ" sz="1800" dirty="0">
                <a:solidFill>
                  <a:srgbClr val="002060"/>
                </a:solidFill>
              </a:rPr>
              <a:t>(buď velké mezinárodní s pobočkami v mnoha zemích nebo domácí ve vlastní zemi nebo místní agentury). </a:t>
            </a:r>
          </a:p>
          <a:p>
            <a:r>
              <a:rPr lang="cs-CZ" sz="1800" dirty="0">
                <a:solidFill>
                  <a:srgbClr val="002060"/>
                </a:solidFill>
              </a:rPr>
              <a:t>8. </a:t>
            </a:r>
            <a:r>
              <a:rPr lang="cs-CZ" sz="1800" b="1" dirty="0">
                <a:solidFill>
                  <a:srgbClr val="002060"/>
                </a:solidFill>
              </a:rPr>
              <a:t>Implementace</a:t>
            </a:r>
            <a:r>
              <a:rPr lang="cs-CZ" sz="1800" dirty="0">
                <a:solidFill>
                  <a:srgbClr val="002060"/>
                </a:solidFill>
              </a:rPr>
              <a:t> zvolené strategie komunikační na daném trhu. </a:t>
            </a:r>
          </a:p>
          <a:p>
            <a:r>
              <a:rPr lang="cs-CZ" sz="1800" dirty="0">
                <a:solidFill>
                  <a:srgbClr val="002060"/>
                </a:solidFill>
              </a:rPr>
              <a:t>9. </a:t>
            </a:r>
            <a:r>
              <a:rPr lang="cs-CZ" sz="1800" b="1" dirty="0">
                <a:solidFill>
                  <a:srgbClr val="002060"/>
                </a:solidFill>
              </a:rPr>
              <a:t>Hodnocení efektivnosti </a:t>
            </a:r>
            <a:r>
              <a:rPr lang="cs-CZ" sz="1800" dirty="0">
                <a:solidFill>
                  <a:srgbClr val="002060"/>
                </a:solidFill>
              </a:rPr>
              <a:t>a kontrola odchylek výsledků celé komunikační strategie podle předem stanovených a kvantifikovaných cílů a kritérií. </a:t>
            </a:r>
          </a:p>
          <a:p>
            <a:r>
              <a:rPr lang="cs-CZ" sz="1800" dirty="0">
                <a:solidFill>
                  <a:srgbClr val="002060"/>
                </a:solidFill>
              </a:rPr>
              <a:t>10. Při zjištěných odchylkách oproti předpokladům úspěšnosti komunikační marketingové strategie nebo při změnách některého ze vstupních faktorů, se vrací se zpět k prvnímu kroku tohoto modelu. </a:t>
            </a:r>
          </a:p>
        </p:txBody>
      </p:sp>
    </p:spTree>
    <p:extLst>
      <p:ext uri="{BB962C8B-B14F-4D97-AF65-F5344CB8AC3E}">
        <p14:creationId xmlns:p14="http://schemas.microsoft.com/office/powerpoint/2010/main" val="35804054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00800" cy="507703"/>
          </a:xfrm>
        </p:spPr>
        <p:txBody>
          <a:bodyPr/>
          <a:lstStyle/>
          <a:p>
            <a:r>
              <a:rPr lang="cs-CZ" dirty="0"/>
              <a:t>Shrnutí – co vše je tedy jinak?</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Vše – proto potřebuju agenturu.</a:t>
            </a:r>
          </a:p>
          <a:p>
            <a:r>
              <a:rPr lang="cs-CZ" sz="1800" dirty="0">
                <a:solidFill>
                  <a:srgbClr val="002060"/>
                </a:solidFill>
              </a:rPr>
              <a:t>Budu mít zpravidla jiný cíl, protože jsem v jiné fázi ŽC.</a:t>
            </a:r>
          </a:p>
          <a:p>
            <a:r>
              <a:rPr lang="cs-CZ" sz="1800" dirty="0">
                <a:solidFill>
                  <a:srgbClr val="002060"/>
                </a:solidFill>
              </a:rPr>
              <a:t>Budu mít odlišné cílovky, které jsou ještě samy o sobě jiné.</a:t>
            </a:r>
          </a:p>
          <a:p>
            <a:r>
              <a:rPr lang="cs-CZ" sz="1800" dirty="0">
                <a:solidFill>
                  <a:srgbClr val="002060"/>
                </a:solidFill>
              </a:rPr>
              <a:t>Měním </a:t>
            </a:r>
            <a:r>
              <a:rPr lang="cs-CZ" sz="1800" dirty="0" err="1">
                <a:solidFill>
                  <a:srgbClr val="002060"/>
                </a:solidFill>
              </a:rPr>
              <a:t>message</a:t>
            </a:r>
            <a:r>
              <a:rPr lang="cs-CZ" sz="1800" dirty="0">
                <a:solidFill>
                  <a:srgbClr val="002060"/>
                </a:solidFill>
              </a:rPr>
              <a:t>.</a:t>
            </a:r>
          </a:p>
          <a:p>
            <a:r>
              <a:rPr lang="cs-CZ" sz="1800" dirty="0">
                <a:solidFill>
                  <a:srgbClr val="002060"/>
                </a:solidFill>
              </a:rPr>
              <a:t>Měním nástroje a média.</a:t>
            </a:r>
          </a:p>
          <a:p>
            <a:endParaRPr lang="cs-CZ" sz="1800" dirty="0">
              <a:solidFill>
                <a:srgbClr val="002060"/>
              </a:solidFill>
            </a:endParaRPr>
          </a:p>
          <a:p>
            <a:r>
              <a:rPr lang="cs-CZ" sz="1800" dirty="0">
                <a:solidFill>
                  <a:srgbClr val="002060"/>
                </a:solidFill>
              </a:rPr>
              <a:t>(typicky jsem změnil obal produktu – jiné emoce/informace – v jiném místě za jinou cenu – i má komunikace se proměňuje – do toho mi působí obliba jiných kanálů a jiného stylu komunikace – a raději jsem to dal agentuře pro načerpání know-how)</a:t>
            </a:r>
          </a:p>
          <a:p>
            <a:endParaRPr lang="cs-CZ" sz="1800" dirty="0">
              <a:solidFill>
                <a:srgbClr val="002060"/>
              </a:solidFill>
            </a:endParaRPr>
          </a:p>
          <a:p>
            <a:r>
              <a:rPr lang="cs-CZ" sz="1800" dirty="0">
                <a:solidFill>
                  <a:srgbClr val="002060"/>
                </a:solidFill>
              </a:rPr>
              <a:t>(je tedy legitimní u MSP při startu exportu jen řešit online?)</a:t>
            </a:r>
          </a:p>
        </p:txBody>
      </p:sp>
    </p:spTree>
    <p:extLst>
      <p:ext uri="{BB962C8B-B14F-4D97-AF65-F5344CB8AC3E}">
        <p14:creationId xmlns:p14="http://schemas.microsoft.com/office/powerpoint/2010/main" val="11442882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Globální komunikační strategie – používají globální firmy, založena na principu přenosu úspěšných konceptů komunikace do zahraničí. </a:t>
            </a:r>
          </a:p>
          <a:p>
            <a:r>
              <a:rPr lang="cs-CZ" sz="2000" dirty="0">
                <a:solidFill>
                  <a:srgbClr val="002060"/>
                </a:solidFill>
              </a:rPr>
              <a:t>Na globální úrovni firma vytváří svou jednotnou strategii komunikace, která se v jednotlivých zemích upravuje pouze v detailech (jazyk, volba médií) v dceřiných pobočkách reklamní agentury. </a:t>
            </a:r>
          </a:p>
          <a:p>
            <a:r>
              <a:rPr lang="cs-CZ" sz="2000" dirty="0">
                <a:solidFill>
                  <a:srgbClr val="002060"/>
                </a:solidFill>
              </a:rPr>
              <a:t>Používá stejná témata a slogany po celém světě. </a:t>
            </a:r>
          </a:p>
          <a:p>
            <a:r>
              <a:rPr lang="cs-CZ" sz="2000" dirty="0">
                <a:solidFill>
                  <a:srgbClr val="002060"/>
                </a:solidFill>
              </a:rPr>
              <a:t>Vhodná pro komunikaci celé firmy, komunikaci symbolů (firemní image), a pouze pro některé produkty (nevázané na sociálně-kulturní odlišnosti).</a:t>
            </a:r>
          </a:p>
        </p:txBody>
      </p:sp>
      <p:sp>
        <p:nvSpPr>
          <p:cNvPr id="6" name="Nadpis 5"/>
          <p:cNvSpPr>
            <a:spLocks noGrp="1"/>
          </p:cNvSpPr>
          <p:nvPr>
            <p:ph type="title"/>
          </p:nvPr>
        </p:nvSpPr>
        <p:spPr>
          <a:xfrm>
            <a:off x="179512" y="195486"/>
            <a:ext cx="6408712" cy="507703"/>
          </a:xfrm>
        </p:spPr>
        <p:txBody>
          <a:bodyPr/>
          <a:lstStyle/>
          <a:p>
            <a:r>
              <a:rPr lang="cs-CZ" dirty="0"/>
              <a:t>Komunikační strategie v mezinárodním prostředí</a:t>
            </a:r>
          </a:p>
        </p:txBody>
      </p:sp>
    </p:spTree>
    <p:extLst>
      <p:ext uri="{BB962C8B-B14F-4D97-AF65-F5344CB8AC3E}">
        <p14:creationId xmlns:p14="http://schemas.microsoft.com/office/powerpoint/2010/main" val="171135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Adaptovaná komunikační strategie – plně přizpůsobena podmínkám zahraničního trhu, upravují dceřiné pobočky komunikační agentury pro každý trh. </a:t>
            </a:r>
          </a:p>
          <a:p>
            <a:pPr lvl="0"/>
            <a:r>
              <a:rPr lang="cs-CZ" sz="2000" dirty="0">
                <a:solidFill>
                  <a:srgbClr val="002060"/>
                </a:solidFill>
              </a:rPr>
              <a:t>Nejčastěji používána smíšená forma – centrála navrhuje základní koncepci, hlavní motiv a jednotný styl a dceřiné společnosti koncept zpracují a upraví s ohledem na kulturní zvláštnosti daného trhu. </a:t>
            </a:r>
          </a:p>
        </p:txBody>
      </p:sp>
      <p:sp>
        <p:nvSpPr>
          <p:cNvPr id="2" name="Nadpis 1"/>
          <p:cNvSpPr>
            <a:spLocks noGrp="1"/>
          </p:cNvSpPr>
          <p:nvPr>
            <p:ph type="title"/>
          </p:nvPr>
        </p:nvSpPr>
        <p:spPr>
          <a:xfrm>
            <a:off x="251520" y="195486"/>
            <a:ext cx="6336704" cy="507703"/>
          </a:xfrm>
        </p:spPr>
        <p:txBody>
          <a:bodyPr/>
          <a:lstStyle/>
          <a:p>
            <a:r>
              <a:rPr lang="cs-CZ" dirty="0"/>
              <a:t>Komunikační strategie v mezinárodním prostředí</a:t>
            </a:r>
          </a:p>
        </p:txBody>
      </p:sp>
    </p:spTree>
    <p:extLst>
      <p:ext uri="{BB962C8B-B14F-4D97-AF65-F5344CB8AC3E}">
        <p14:creationId xmlns:p14="http://schemas.microsoft.com/office/powerpoint/2010/main" val="16302443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256584" cy="507703"/>
          </a:xfrm>
        </p:spPr>
        <p:txBody>
          <a:bodyPr/>
          <a:lstStyle/>
          <a:p>
            <a:r>
              <a:rPr lang="en-US" dirty="0"/>
              <a:t>Push </a:t>
            </a:r>
            <a:r>
              <a:rPr lang="en-US" dirty="0" err="1"/>
              <a:t>strategie</a:t>
            </a:r>
            <a:r>
              <a:rPr lang="en-US" dirty="0"/>
              <a:t> (</a:t>
            </a:r>
            <a:r>
              <a:rPr lang="en-US" dirty="0" err="1"/>
              <a:t>tlaku</a:t>
            </a:r>
            <a:r>
              <a:rPr lang="en-US" dirty="0"/>
              <a:t>) </a:t>
            </a:r>
            <a:r>
              <a:rPr lang="cs-CZ" dirty="0"/>
              <a:t>-</a:t>
            </a:r>
            <a:r>
              <a:rPr lang="en-US" dirty="0"/>
              <a:t> B2B</a:t>
            </a:r>
          </a:p>
        </p:txBody>
      </p:sp>
      <p:grpSp>
        <p:nvGrpSpPr>
          <p:cNvPr id="4" name="Group 3"/>
          <p:cNvGrpSpPr>
            <a:grpSpLocks/>
          </p:cNvGrpSpPr>
          <p:nvPr/>
        </p:nvGrpSpPr>
        <p:grpSpPr bwMode="auto">
          <a:xfrm>
            <a:off x="611560" y="1995686"/>
            <a:ext cx="7920038" cy="2016125"/>
            <a:chOff x="204" y="1661"/>
            <a:chExt cx="4989" cy="1270"/>
          </a:xfrm>
        </p:grpSpPr>
        <p:sp>
          <p:nvSpPr>
            <p:cNvPr id="5" name="Rectangle 4"/>
            <p:cNvSpPr>
              <a:spLocks noChangeArrowheads="1"/>
            </p:cNvSpPr>
            <p:nvPr/>
          </p:nvSpPr>
          <p:spPr bwMode="auto">
            <a:xfrm>
              <a:off x="204" y="1797"/>
              <a:ext cx="998" cy="1043"/>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dirty="0"/>
            </a:p>
            <a:p>
              <a:pPr algn="ctr" eaLnBrk="1" hangingPunct="1">
                <a:spcBef>
                  <a:spcPts val="1800"/>
                </a:spcBef>
                <a:buClrTx/>
                <a:buSzTx/>
                <a:buFontTx/>
                <a:buNone/>
              </a:pPr>
              <a:r>
                <a:rPr lang="cs-CZ" altLang="cs-CZ" sz="2000" b="1" dirty="0"/>
                <a:t>Výrobce</a:t>
              </a:r>
            </a:p>
          </p:txBody>
        </p:sp>
        <p:sp>
          <p:nvSpPr>
            <p:cNvPr id="7" name="Rectangle 5"/>
            <p:cNvSpPr>
              <a:spLocks noChangeArrowheads="1"/>
            </p:cNvSpPr>
            <p:nvPr/>
          </p:nvSpPr>
          <p:spPr bwMode="auto">
            <a:xfrm>
              <a:off x="4014" y="1797"/>
              <a:ext cx="1179" cy="1057"/>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Zákazník </a:t>
              </a:r>
              <a:endParaRPr lang="cs-CZ" altLang="cs-CZ" sz="2000"/>
            </a:p>
          </p:txBody>
        </p:sp>
        <p:sp>
          <p:nvSpPr>
            <p:cNvPr id="8" name="Rectangle 6"/>
            <p:cNvSpPr>
              <a:spLocks noChangeArrowheads="1"/>
            </p:cNvSpPr>
            <p:nvPr/>
          </p:nvSpPr>
          <p:spPr bwMode="auto">
            <a:xfrm>
              <a:off x="1927" y="1661"/>
              <a:ext cx="1361" cy="1270"/>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400" b="1"/>
            </a:p>
            <a:p>
              <a:pPr algn="ctr" eaLnBrk="1" hangingPunct="1">
                <a:spcBef>
                  <a:spcPts val="1800"/>
                </a:spcBef>
                <a:buClrTx/>
                <a:buSzTx/>
                <a:buFontTx/>
                <a:buNone/>
              </a:pPr>
              <a:r>
                <a:rPr lang="cs-CZ" altLang="cs-CZ" sz="2400" b="1"/>
                <a:t>Obchodní mezičlánek</a:t>
              </a:r>
              <a:r>
                <a:rPr lang="cs-CZ" altLang="cs-CZ" sz="1200" b="1"/>
                <a:t> </a:t>
              </a:r>
              <a:endParaRPr lang="cs-CZ" altLang="cs-CZ" sz="1800"/>
            </a:p>
          </p:txBody>
        </p:sp>
        <p:sp>
          <p:nvSpPr>
            <p:cNvPr id="9" name="Line 7"/>
            <p:cNvSpPr>
              <a:spLocks noChangeShapeType="1"/>
            </p:cNvSpPr>
            <p:nvPr/>
          </p:nvSpPr>
          <p:spPr bwMode="auto">
            <a:xfrm>
              <a:off x="3288" y="2341"/>
              <a:ext cx="7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 name="Line 8"/>
            <p:cNvSpPr>
              <a:spLocks noChangeShapeType="1"/>
            </p:cNvSpPr>
            <p:nvPr/>
          </p:nvSpPr>
          <p:spPr bwMode="auto">
            <a:xfrm>
              <a:off x="1202" y="2341"/>
              <a:ext cx="7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38447221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dirty="0" err="1"/>
              <a:t>Pull</a:t>
            </a:r>
            <a:r>
              <a:rPr lang="cs-CZ" dirty="0"/>
              <a:t> strategie (tahu) - B2C</a:t>
            </a:r>
          </a:p>
        </p:txBody>
      </p:sp>
      <p:grpSp>
        <p:nvGrpSpPr>
          <p:cNvPr id="4" name="Group 3"/>
          <p:cNvGrpSpPr>
            <a:grpSpLocks/>
          </p:cNvGrpSpPr>
          <p:nvPr/>
        </p:nvGrpSpPr>
        <p:grpSpPr bwMode="auto">
          <a:xfrm>
            <a:off x="1259632" y="1635646"/>
            <a:ext cx="6457950" cy="2319337"/>
            <a:chOff x="855" y="1475"/>
            <a:chExt cx="4068" cy="1461"/>
          </a:xfrm>
        </p:grpSpPr>
        <p:sp>
          <p:nvSpPr>
            <p:cNvPr id="5" name="Rectangle 4"/>
            <p:cNvSpPr>
              <a:spLocks noChangeArrowheads="1"/>
            </p:cNvSpPr>
            <p:nvPr/>
          </p:nvSpPr>
          <p:spPr bwMode="auto">
            <a:xfrm>
              <a:off x="855" y="2101"/>
              <a:ext cx="856" cy="835"/>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Výrobce</a:t>
              </a:r>
              <a:endParaRPr lang="cs-CZ" altLang="cs-CZ" sz="2000"/>
            </a:p>
          </p:txBody>
        </p:sp>
        <p:sp>
          <p:nvSpPr>
            <p:cNvPr id="7" name="Rectangle 5"/>
            <p:cNvSpPr>
              <a:spLocks noChangeArrowheads="1"/>
            </p:cNvSpPr>
            <p:nvPr/>
          </p:nvSpPr>
          <p:spPr bwMode="auto">
            <a:xfrm>
              <a:off x="2461" y="2101"/>
              <a:ext cx="963" cy="835"/>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600" b="1"/>
            </a:p>
            <a:p>
              <a:pPr algn="ctr" eaLnBrk="1" hangingPunct="1">
                <a:spcBef>
                  <a:spcPts val="1800"/>
                </a:spcBef>
                <a:buClrTx/>
                <a:buSzTx/>
                <a:buFontTx/>
                <a:buNone/>
              </a:pPr>
              <a:r>
                <a:rPr lang="cs-CZ" altLang="cs-CZ" sz="1800" b="1"/>
                <a:t>Obchodní mezičlánek</a:t>
              </a:r>
              <a:endParaRPr lang="cs-CZ" altLang="cs-CZ" sz="1800"/>
            </a:p>
          </p:txBody>
        </p:sp>
        <p:sp>
          <p:nvSpPr>
            <p:cNvPr id="8" name="Rectangle 6"/>
            <p:cNvSpPr>
              <a:spLocks noChangeArrowheads="1"/>
            </p:cNvSpPr>
            <p:nvPr/>
          </p:nvSpPr>
          <p:spPr bwMode="auto">
            <a:xfrm>
              <a:off x="4066" y="2101"/>
              <a:ext cx="857" cy="835"/>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800"/>
                </a:spcBef>
                <a:buClrTx/>
                <a:buSzTx/>
                <a:buFontTx/>
                <a:buNone/>
              </a:pPr>
              <a:endParaRPr lang="cs-CZ" altLang="cs-CZ" sz="2000" b="1"/>
            </a:p>
            <a:p>
              <a:pPr algn="ctr" eaLnBrk="1" hangingPunct="1">
                <a:spcBef>
                  <a:spcPts val="1800"/>
                </a:spcBef>
                <a:buClrTx/>
                <a:buSzTx/>
                <a:buFontTx/>
                <a:buNone/>
              </a:pPr>
              <a:r>
                <a:rPr lang="cs-CZ" altLang="cs-CZ" sz="2000" b="1"/>
                <a:t>Zákazník </a:t>
              </a:r>
              <a:endParaRPr lang="cs-CZ" altLang="cs-CZ" sz="2000"/>
            </a:p>
          </p:txBody>
        </p:sp>
        <p:sp>
          <p:nvSpPr>
            <p:cNvPr id="9" name="Line 7"/>
            <p:cNvSpPr>
              <a:spLocks noChangeShapeType="1"/>
            </p:cNvSpPr>
            <p:nvPr/>
          </p:nvSpPr>
          <p:spPr bwMode="auto">
            <a:xfrm flipH="1">
              <a:off x="1711" y="2519"/>
              <a:ext cx="7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0" name="Line 8"/>
            <p:cNvSpPr>
              <a:spLocks noChangeShapeType="1"/>
            </p:cNvSpPr>
            <p:nvPr/>
          </p:nvSpPr>
          <p:spPr bwMode="auto">
            <a:xfrm flipV="1">
              <a:off x="1283" y="1788"/>
              <a:ext cx="0" cy="3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 name="Line 9"/>
            <p:cNvSpPr>
              <a:spLocks noChangeShapeType="1"/>
            </p:cNvSpPr>
            <p:nvPr/>
          </p:nvSpPr>
          <p:spPr bwMode="auto">
            <a:xfrm>
              <a:off x="1283" y="1788"/>
              <a:ext cx="321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 name="Line 10"/>
            <p:cNvSpPr>
              <a:spLocks noChangeShapeType="1"/>
            </p:cNvSpPr>
            <p:nvPr/>
          </p:nvSpPr>
          <p:spPr bwMode="auto">
            <a:xfrm>
              <a:off x="4494" y="1788"/>
              <a:ext cx="0" cy="3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Rectangle 11"/>
            <p:cNvSpPr>
              <a:spLocks noChangeArrowheads="1"/>
            </p:cNvSpPr>
            <p:nvPr/>
          </p:nvSpPr>
          <p:spPr bwMode="auto">
            <a:xfrm>
              <a:off x="2675" y="1475"/>
              <a:ext cx="749" cy="313"/>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Reklama</a:t>
              </a:r>
              <a:endParaRPr lang="cs-CZ" altLang="cs-CZ" sz="1600"/>
            </a:p>
          </p:txBody>
        </p:sp>
        <p:sp>
          <p:nvSpPr>
            <p:cNvPr id="14" name="Line 12"/>
            <p:cNvSpPr>
              <a:spLocks noChangeShapeType="1"/>
            </p:cNvSpPr>
            <p:nvPr/>
          </p:nvSpPr>
          <p:spPr bwMode="auto">
            <a:xfrm flipH="1">
              <a:off x="3424" y="2519"/>
              <a:ext cx="6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13519219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a:t>Pull + Push </a:t>
            </a:r>
            <a:r>
              <a:rPr lang="en-US" dirty="0" err="1"/>
              <a:t>strategie</a:t>
            </a:r>
            <a:r>
              <a:rPr lang="en-US" dirty="0"/>
              <a:t> </a:t>
            </a:r>
          </a:p>
        </p:txBody>
      </p:sp>
      <p:grpSp>
        <p:nvGrpSpPr>
          <p:cNvPr id="5" name="Group 3"/>
          <p:cNvGrpSpPr>
            <a:grpSpLocks/>
          </p:cNvGrpSpPr>
          <p:nvPr/>
        </p:nvGrpSpPr>
        <p:grpSpPr bwMode="auto">
          <a:xfrm>
            <a:off x="611560" y="1923678"/>
            <a:ext cx="7920037" cy="2027238"/>
            <a:chOff x="340" y="1887"/>
            <a:chExt cx="4989" cy="1277"/>
          </a:xfrm>
        </p:grpSpPr>
        <p:sp>
          <p:nvSpPr>
            <p:cNvPr id="7" name="Text Box 4"/>
            <p:cNvSpPr txBox="1">
              <a:spLocks noChangeArrowheads="1"/>
            </p:cNvSpPr>
            <p:nvPr/>
          </p:nvSpPr>
          <p:spPr bwMode="auto">
            <a:xfrm>
              <a:off x="340" y="2432"/>
              <a:ext cx="1134" cy="726"/>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t>  </a:t>
              </a:r>
            </a:p>
            <a:p>
              <a:pPr eaLnBrk="1" hangingPunct="1">
                <a:spcBef>
                  <a:spcPct val="0"/>
                </a:spcBef>
                <a:buClrTx/>
                <a:buSzTx/>
                <a:buFontTx/>
                <a:buNone/>
              </a:pPr>
              <a:r>
                <a:rPr lang="cs-CZ" altLang="cs-CZ" sz="2400" b="1"/>
                <a:t>  Výrobce</a:t>
              </a:r>
              <a:endParaRPr lang="cs-CZ" altLang="cs-CZ" sz="2400"/>
            </a:p>
          </p:txBody>
        </p:sp>
        <p:sp>
          <p:nvSpPr>
            <p:cNvPr id="8" name="Rectangle 5"/>
            <p:cNvSpPr>
              <a:spLocks noChangeArrowheads="1"/>
            </p:cNvSpPr>
            <p:nvPr/>
          </p:nvSpPr>
          <p:spPr bwMode="auto">
            <a:xfrm>
              <a:off x="2245" y="2432"/>
              <a:ext cx="1225" cy="726"/>
            </a:xfrm>
            <a:prstGeom prst="rect">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1600" b="1"/>
            </a:p>
            <a:p>
              <a:pPr algn="ctr" eaLnBrk="1" hangingPunct="1">
                <a:spcBef>
                  <a:spcPct val="0"/>
                </a:spcBef>
                <a:buClrTx/>
                <a:buSzTx/>
                <a:buFontTx/>
                <a:buNone/>
              </a:pPr>
              <a:r>
                <a:rPr lang="cs-CZ" altLang="cs-CZ" sz="2000" b="1"/>
                <a:t>Obchodní mezičlánek</a:t>
              </a:r>
              <a:endParaRPr lang="cs-CZ" altLang="cs-CZ" sz="2000"/>
            </a:p>
          </p:txBody>
        </p:sp>
        <p:sp>
          <p:nvSpPr>
            <p:cNvPr id="9" name="Rectangle 6"/>
            <p:cNvSpPr>
              <a:spLocks noChangeArrowheads="1"/>
            </p:cNvSpPr>
            <p:nvPr/>
          </p:nvSpPr>
          <p:spPr bwMode="auto">
            <a:xfrm>
              <a:off x="4286" y="2432"/>
              <a:ext cx="1043" cy="732"/>
            </a:xfrm>
            <a:prstGeom prst="rect">
              <a:avLst/>
            </a:prstGeom>
            <a:solidFill>
              <a:srgbClr val="99CCFF"/>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2400" b="1"/>
            </a:p>
            <a:p>
              <a:pPr algn="ctr" eaLnBrk="1" hangingPunct="1">
                <a:spcBef>
                  <a:spcPct val="0"/>
                </a:spcBef>
                <a:buClrTx/>
                <a:buSzTx/>
                <a:buFontTx/>
                <a:buNone/>
              </a:pPr>
              <a:r>
                <a:rPr lang="cs-CZ" altLang="cs-CZ" sz="2400" b="1"/>
                <a:t>Zákazník</a:t>
              </a:r>
              <a:endParaRPr lang="cs-CZ" altLang="cs-CZ" sz="2400"/>
            </a:p>
          </p:txBody>
        </p:sp>
        <p:sp>
          <p:nvSpPr>
            <p:cNvPr id="10" name="Line 7"/>
            <p:cNvSpPr>
              <a:spLocks noChangeShapeType="1"/>
            </p:cNvSpPr>
            <p:nvPr/>
          </p:nvSpPr>
          <p:spPr bwMode="auto">
            <a:xfrm>
              <a:off x="1156" y="2250"/>
              <a:ext cx="1" cy="1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 name="Rectangle 8"/>
            <p:cNvSpPr>
              <a:spLocks noChangeArrowheads="1"/>
            </p:cNvSpPr>
            <p:nvPr/>
          </p:nvSpPr>
          <p:spPr bwMode="auto">
            <a:xfrm>
              <a:off x="2471" y="1887"/>
              <a:ext cx="793" cy="267"/>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a:t>Reklama</a:t>
              </a:r>
              <a:endParaRPr lang="cs-CZ" altLang="cs-CZ" sz="2000"/>
            </a:p>
          </p:txBody>
        </p:sp>
        <p:sp>
          <p:nvSpPr>
            <p:cNvPr id="12" name="Rectangle 9"/>
            <p:cNvSpPr>
              <a:spLocks noChangeArrowheads="1"/>
            </p:cNvSpPr>
            <p:nvPr/>
          </p:nvSpPr>
          <p:spPr bwMode="auto">
            <a:xfrm>
              <a:off x="1564" y="2432"/>
              <a:ext cx="620" cy="216"/>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Nabídka</a:t>
              </a:r>
              <a:endParaRPr lang="cs-CZ" altLang="cs-CZ" sz="1600"/>
            </a:p>
          </p:txBody>
        </p:sp>
        <p:sp>
          <p:nvSpPr>
            <p:cNvPr id="13" name="Line 10"/>
            <p:cNvSpPr>
              <a:spLocks noChangeShapeType="1"/>
            </p:cNvSpPr>
            <p:nvPr/>
          </p:nvSpPr>
          <p:spPr bwMode="auto">
            <a:xfrm>
              <a:off x="1474" y="2795"/>
              <a:ext cx="77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Rectangle 11"/>
            <p:cNvSpPr>
              <a:spLocks noChangeArrowheads="1"/>
            </p:cNvSpPr>
            <p:nvPr/>
          </p:nvSpPr>
          <p:spPr bwMode="auto">
            <a:xfrm>
              <a:off x="3515" y="2432"/>
              <a:ext cx="710" cy="216"/>
            </a:xfrm>
            <a:prstGeom prst="rect">
              <a:avLst/>
            </a:prstGeom>
            <a:solidFill>
              <a:srgbClr val="FD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600" b="1"/>
                <a:t>Poptávka</a:t>
              </a:r>
              <a:endParaRPr lang="cs-CZ" altLang="cs-CZ" sz="1600"/>
            </a:p>
          </p:txBody>
        </p:sp>
        <p:sp>
          <p:nvSpPr>
            <p:cNvPr id="15" name="Line 12"/>
            <p:cNvSpPr>
              <a:spLocks noChangeShapeType="1"/>
            </p:cNvSpPr>
            <p:nvPr/>
          </p:nvSpPr>
          <p:spPr bwMode="auto">
            <a:xfrm flipH="1">
              <a:off x="3469" y="2795"/>
              <a:ext cx="8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 name="Line 13"/>
            <p:cNvSpPr>
              <a:spLocks noChangeShapeType="1"/>
            </p:cNvSpPr>
            <p:nvPr/>
          </p:nvSpPr>
          <p:spPr bwMode="auto">
            <a:xfrm>
              <a:off x="1156" y="2250"/>
              <a:ext cx="33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 name="Line 14"/>
            <p:cNvSpPr>
              <a:spLocks noChangeShapeType="1"/>
            </p:cNvSpPr>
            <p:nvPr/>
          </p:nvSpPr>
          <p:spPr bwMode="auto">
            <a:xfrm>
              <a:off x="4522" y="2250"/>
              <a:ext cx="1" cy="18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233362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Souhrn nástrojů, které firma používá k prosazování svých marketingových záměrů na určeném trhu. </a:t>
            </a:r>
          </a:p>
        </p:txBody>
      </p:sp>
      <p:sp>
        <p:nvSpPr>
          <p:cNvPr id="6" name="Nadpis 5"/>
          <p:cNvSpPr>
            <a:spLocks noGrp="1"/>
          </p:cNvSpPr>
          <p:nvPr>
            <p:ph type="title"/>
          </p:nvPr>
        </p:nvSpPr>
        <p:spPr>
          <a:xfrm>
            <a:off x="179512" y="195486"/>
            <a:ext cx="5472608" cy="507703"/>
          </a:xfrm>
        </p:spPr>
        <p:txBody>
          <a:bodyPr/>
          <a:lstStyle/>
          <a:p>
            <a:r>
              <a:rPr lang="cs-CZ" dirty="0"/>
              <a:t>3 Marketingový komunikační mix</a:t>
            </a:r>
          </a:p>
        </p:txBody>
      </p:sp>
      <p:grpSp>
        <p:nvGrpSpPr>
          <p:cNvPr id="4" name="Skupina 4"/>
          <p:cNvGrpSpPr>
            <a:grpSpLocks/>
          </p:cNvGrpSpPr>
          <p:nvPr/>
        </p:nvGrpSpPr>
        <p:grpSpPr bwMode="auto">
          <a:xfrm>
            <a:off x="1187624" y="1707654"/>
            <a:ext cx="6605588" cy="2683396"/>
            <a:chOff x="323850" y="1773238"/>
            <a:chExt cx="8496300" cy="4779053"/>
          </a:xfrm>
        </p:grpSpPr>
        <p:sp>
          <p:nvSpPr>
            <p:cNvPr id="5" name="Oval 4"/>
            <p:cNvSpPr>
              <a:spLocks noChangeArrowheads="1"/>
            </p:cNvSpPr>
            <p:nvPr/>
          </p:nvSpPr>
          <p:spPr bwMode="auto">
            <a:xfrm>
              <a:off x="1619250" y="2205038"/>
              <a:ext cx="6048375" cy="396081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sz="1600"/>
            </a:p>
          </p:txBody>
        </p:sp>
        <p:sp>
          <p:nvSpPr>
            <p:cNvPr id="7" name="Oval 5"/>
            <p:cNvSpPr>
              <a:spLocks noChangeArrowheads="1"/>
            </p:cNvSpPr>
            <p:nvPr/>
          </p:nvSpPr>
          <p:spPr bwMode="auto">
            <a:xfrm>
              <a:off x="4427538" y="2924175"/>
              <a:ext cx="2520950" cy="1657350"/>
            </a:xfrm>
            <a:prstGeom prst="ellipse">
              <a:avLst/>
            </a:prstGeom>
            <a:solidFill>
              <a:srgbClr val="CC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sz="1600"/>
            </a:p>
          </p:txBody>
        </p:sp>
        <p:sp>
          <p:nvSpPr>
            <p:cNvPr id="8" name="Text Box 6"/>
            <p:cNvSpPr txBox="1">
              <a:spLocks noChangeArrowheads="1"/>
            </p:cNvSpPr>
            <p:nvPr/>
          </p:nvSpPr>
          <p:spPr bwMode="auto">
            <a:xfrm>
              <a:off x="2555875" y="2997200"/>
              <a:ext cx="1655763"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Produkt </a:t>
              </a:r>
            </a:p>
          </p:txBody>
        </p:sp>
        <p:sp>
          <p:nvSpPr>
            <p:cNvPr id="9" name="Text Box 7"/>
            <p:cNvSpPr txBox="1">
              <a:spLocks noChangeArrowheads="1"/>
            </p:cNvSpPr>
            <p:nvPr/>
          </p:nvSpPr>
          <p:spPr bwMode="auto">
            <a:xfrm>
              <a:off x="1967553" y="3477594"/>
              <a:ext cx="1800224"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Cena</a:t>
              </a:r>
            </a:p>
          </p:txBody>
        </p:sp>
        <p:sp>
          <p:nvSpPr>
            <p:cNvPr id="10" name="Text Box 8"/>
            <p:cNvSpPr txBox="1">
              <a:spLocks noChangeArrowheads="1"/>
            </p:cNvSpPr>
            <p:nvPr/>
          </p:nvSpPr>
          <p:spPr bwMode="auto">
            <a:xfrm>
              <a:off x="2051051" y="4086726"/>
              <a:ext cx="1728787"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Distribuce </a:t>
              </a:r>
            </a:p>
          </p:txBody>
        </p:sp>
        <p:sp>
          <p:nvSpPr>
            <p:cNvPr id="11" name="Text Box 9"/>
            <p:cNvSpPr txBox="1">
              <a:spLocks noChangeArrowheads="1"/>
            </p:cNvSpPr>
            <p:nvPr/>
          </p:nvSpPr>
          <p:spPr bwMode="auto">
            <a:xfrm>
              <a:off x="4572000" y="3284538"/>
              <a:ext cx="2376488" cy="91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i="1">
                  <a:latin typeface="Times New Roman" panose="02020603050405020304" pitchFamily="18" charset="0"/>
                </a:rPr>
                <a:t>Marketingová komunikace </a:t>
              </a:r>
            </a:p>
          </p:txBody>
        </p:sp>
        <p:sp>
          <p:nvSpPr>
            <p:cNvPr id="12" name="Line 10"/>
            <p:cNvSpPr>
              <a:spLocks noChangeShapeType="1"/>
            </p:cNvSpPr>
            <p:nvPr/>
          </p:nvSpPr>
          <p:spPr bwMode="auto">
            <a:xfrm flipH="1">
              <a:off x="971550" y="5084763"/>
              <a:ext cx="1008063"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Line 11"/>
            <p:cNvSpPr>
              <a:spLocks noChangeShapeType="1"/>
            </p:cNvSpPr>
            <p:nvPr/>
          </p:nvSpPr>
          <p:spPr bwMode="auto">
            <a:xfrm flipV="1">
              <a:off x="6372225" y="2565400"/>
              <a:ext cx="86360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Text Box 12"/>
            <p:cNvSpPr txBox="1">
              <a:spLocks noChangeArrowheads="1"/>
            </p:cNvSpPr>
            <p:nvPr/>
          </p:nvSpPr>
          <p:spPr bwMode="auto">
            <a:xfrm>
              <a:off x="323850" y="6021389"/>
              <a:ext cx="4032251"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sz="1600" b="1">
                  <a:latin typeface="Times New Roman" panose="02020603050405020304" pitchFamily="18" charset="0"/>
                </a:rPr>
                <a:t>Marketingový mix </a:t>
              </a:r>
            </a:p>
          </p:txBody>
        </p:sp>
        <p:sp>
          <p:nvSpPr>
            <p:cNvPr id="15" name="Text Box 13"/>
            <p:cNvSpPr txBox="1">
              <a:spLocks noChangeArrowheads="1"/>
            </p:cNvSpPr>
            <p:nvPr/>
          </p:nvSpPr>
          <p:spPr bwMode="auto">
            <a:xfrm>
              <a:off x="5651500" y="1773238"/>
              <a:ext cx="3168650" cy="5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sz="1600" b="1">
                  <a:latin typeface="Times New Roman" panose="02020603050405020304" pitchFamily="18" charset="0"/>
                </a:rPr>
                <a:t>Komunikační mix</a:t>
              </a:r>
            </a:p>
          </p:txBody>
        </p:sp>
      </p:grpSp>
    </p:spTree>
    <p:extLst>
      <p:ext uri="{BB962C8B-B14F-4D97-AF65-F5344CB8AC3E}">
        <p14:creationId xmlns:p14="http://schemas.microsoft.com/office/powerpoint/2010/main" val="3722395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5499"/>
            <a:ext cx="8568952" cy="3024336"/>
          </a:xfrm>
          <a:prstGeom prst="rect">
            <a:avLst/>
          </a:prstGeom>
        </p:spPr>
        <p:txBody>
          <a:bodyPr>
            <a:noAutofit/>
          </a:bodyPr>
          <a:lstStyle/>
          <a:p>
            <a:r>
              <a:rPr lang="cs-CZ" sz="2000" dirty="0">
                <a:solidFill>
                  <a:srgbClr val="002060"/>
                </a:solidFill>
              </a:rPr>
              <a:t>Reklama </a:t>
            </a:r>
          </a:p>
          <a:p>
            <a:endParaRPr lang="cs-CZ" sz="2000" dirty="0">
              <a:solidFill>
                <a:srgbClr val="002060"/>
              </a:solidFill>
            </a:endParaRPr>
          </a:p>
          <a:p>
            <a:r>
              <a:rPr lang="cs-CZ" sz="2000" dirty="0">
                <a:solidFill>
                  <a:srgbClr val="002060"/>
                </a:solidFill>
              </a:rPr>
              <a:t>Podpora prodeje</a:t>
            </a:r>
          </a:p>
          <a:p>
            <a:endParaRPr lang="cs-CZ" sz="2000" dirty="0">
              <a:solidFill>
                <a:srgbClr val="002060"/>
              </a:solidFill>
            </a:endParaRPr>
          </a:p>
          <a:p>
            <a:r>
              <a:rPr lang="cs-CZ" sz="2000" dirty="0">
                <a:solidFill>
                  <a:srgbClr val="002060"/>
                </a:solidFill>
              </a:rPr>
              <a:t>Osobní prodej</a:t>
            </a:r>
          </a:p>
          <a:p>
            <a:endParaRPr lang="cs-CZ" sz="2000" dirty="0">
              <a:solidFill>
                <a:srgbClr val="002060"/>
              </a:solidFill>
            </a:endParaRPr>
          </a:p>
          <a:p>
            <a:r>
              <a:rPr lang="cs-CZ" sz="2000" dirty="0">
                <a:solidFill>
                  <a:srgbClr val="002060"/>
                </a:solidFill>
              </a:rPr>
              <a:t>Public relations (P.R.)</a:t>
            </a:r>
          </a:p>
          <a:p>
            <a:endParaRPr lang="cs-CZ" sz="2000" dirty="0">
              <a:solidFill>
                <a:srgbClr val="002060"/>
              </a:solidFill>
            </a:endParaRPr>
          </a:p>
          <a:p>
            <a:r>
              <a:rPr lang="cs-CZ" sz="2000" dirty="0">
                <a:solidFill>
                  <a:srgbClr val="002060"/>
                </a:solidFill>
              </a:rPr>
              <a:t>Přímý marketing (Direct marketing)</a:t>
            </a:r>
          </a:p>
          <a:p>
            <a:endParaRPr lang="cs-CZ" sz="2000" dirty="0">
              <a:solidFill>
                <a:srgbClr val="002060"/>
              </a:solidFill>
            </a:endParaRPr>
          </a:p>
          <a:p>
            <a:r>
              <a:rPr lang="cs-CZ" sz="2000" dirty="0">
                <a:solidFill>
                  <a:srgbClr val="002060"/>
                </a:solidFill>
              </a:rPr>
              <a:t>Sponzoring</a:t>
            </a:r>
          </a:p>
        </p:txBody>
      </p:sp>
      <p:sp>
        <p:nvSpPr>
          <p:cNvPr id="6" name="Nadpis 5"/>
          <p:cNvSpPr>
            <a:spLocks noGrp="1"/>
          </p:cNvSpPr>
          <p:nvPr>
            <p:ph type="title"/>
          </p:nvPr>
        </p:nvSpPr>
        <p:spPr>
          <a:xfrm>
            <a:off x="179512" y="195486"/>
            <a:ext cx="4536504" cy="507703"/>
          </a:xfrm>
        </p:spPr>
        <p:txBody>
          <a:bodyPr/>
          <a:lstStyle/>
          <a:p>
            <a:r>
              <a:rPr lang="cs-CZ" dirty="0"/>
              <a:t>Prvky MKM</a:t>
            </a:r>
          </a:p>
        </p:txBody>
      </p:sp>
    </p:spTree>
    <p:extLst>
      <p:ext uri="{BB962C8B-B14F-4D97-AF65-F5344CB8AC3E}">
        <p14:creationId xmlns:p14="http://schemas.microsoft.com/office/powerpoint/2010/main" val="38759385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cs-CZ" sz="1800" b="1" dirty="0">
                <a:solidFill>
                  <a:srgbClr val="002060"/>
                </a:solidFill>
              </a:rPr>
              <a:t>Nadlinková komunikace</a:t>
            </a:r>
            <a:r>
              <a:rPr lang="cs-CZ" sz="1800" dirty="0">
                <a:solidFill>
                  <a:srgbClr val="002060"/>
                </a:solidFill>
              </a:rPr>
              <a:t> (</a:t>
            </a:r>
            <a:r>
              <a:rPr lang="cs-CZ" sz="1800" b="1" dirty="0">
                <a:solidFill>
                  <a:srgbClr val="002060"/>
                </a:solidFill>
              </a:rPr>
              <a:t>ATL</a:t>
            </a:r>
            <a:r>
              <a:rPr lang="cs-CZ" sz="1800" dirty="0">
                <a:solidFill>
                  <a:srgbClr val="002060"/>
                </a:solidFill>
              </a:rPr>
              <a:t> - </a:t>
            </a:r>
            <a:r>
              <a:rPr lang="cs-CZ" sz="1800" dirty="0" err="1">
                <a:solidFill>
                  <a:srgbClr val="002060"/>
                </a:solidFill>
              </a:rPr>
              <a:t>Above</a:t>
            </a:r>
            <a:r>
              <a:rPr lang="cs-CZ" sz="1800" dirty="0">
                <a:solidFill>
                  <a:srgbClr val="002060"/>
                </a:solidFill>
              </a:rPr>
              <a:t> </a:t>
            </a:r>
            <a:r>
              <a:rPr lang="cs-CZ" sz="1800" dirty="0" err="1">
                <a:solidFill>
                  <a:srgbClr val="002060"/>
                </a:solidFill>
              </a:rPr>
              <a:t>the</a:t>
            </a:r>
            <a:r>
              <a:rPr lang="cs-CZ" sz="1800" dirty="0">
                <a:solidFill>
                  <a:srgbClr val="002060"/>
                </a:solidFill>
              </a:rPr>
              <a:t> line) – klasická média</a:t>
            </a:r>
          </a:p>
          <a:p>
            <a:pPr>
              <a:buNone/>
            </a:pPr>
            <a:endParaRPr lang="cs-CZ" sz="1800" dirty="0">
              <a:solidFill>
                <a:srgbClr val="002060"/>
              </a:solidFill>
            </a:endParaRPr>
          </a:p>
          <a:p>
            <a:r>
              <a:rPr lang="cs-CZ" sz="1800" b="1" dirty="0">
                <a:solidFill>
                  <a:srgbClr val="002060"/>
                </a:solidFill>
              </a:rPr>
              <a:t>Podlinková komunikace</a:t>
            </a:r>
            <a:r>
              <a:rPr lang="cs-CZ" sz="1800" dirty="0">
                <a:solidFill>
                  <a:srgbClr val="002060"/>
                </a:solidFill>
              </a:rPr>
              <a:t> (</a:t>
            </a:r>
            <a:r>
              <a:rPr lang="cs-CZ" sz="1800" b="1" dirty="0">
                <a:solidFill>
                  <a:srgbClr val="002060"/>
                </a:solidFill>
              </a:rPr>
              <a:t>BTL</a:t>
            </a:r>
            <a:r>
              <a:rPr lang="cs-CZ" sz="1800" dirty="0">
                <a:solidFill>
                  <a:srgbClr val="002060"/>
                </a:solidFill>
              </a:rPr>
              <a:t> - </a:t>
            </a:r>
            <a:r>
              <a:rPr lang="cs-CZ" sz="1800" dirty="0" err="1">
                <a:solidFill>
                  <a:srgbClr val="002060"/>
                </a:solidFill>
              </a:rPr>
              <a:t>Below</a:t>
            </a:r>
            <a:r>
              <a:rPr lang="cs-CZ" sz="1800" dirty="0">
                <a:solidFill>
                  <a:srgbClr val="002060"/>
                </a:solidFill>
              </a:rPr>
              <a:t> </a:t>
            </a:r>
            <a:r>
              <a:rPr lang="cs-CZ" sz="1800" dirty="0" err="1">
                <a:solidFill>
                  <a:srgbClr val="002060"/>
                </a:solidFill>
              </a:rPr>
              <a:t>the</a:t>
            </a:r>
            <a:r>
              <a:rPr lang="cs-CZ" sz="1800" dirty="0">
                <a:solidFill>
                  <a:srgbClr val="002060"/>
                </a:solidFill>
              </a:rPr>
              <a:t> line) – netradiční média </a:t>
            </a:r>
          </a:p>
          <a:p>
            <a:endParaRPr lang="cs-CZ" sz="1800" dirty="0">
              <a:solidFill>
                <a:srgbClr val="002060"/>
              </a:solidFill>
            </a:endParaRPr>
          </a:p>
          <a:p>
            <a:r>
              <a:rPr lang="cs-CZ" sz="1800" b="1" dirty="0">
                <a:solidFill>
                  <a:srgbClr val="002060"/>
                </a:solidFill>
              </a:rPr>
              <a:t>Komunikace přes čáru </a:t>
            </a:r>
            <a:r>
              <a:rPr lang="cs-CZ" sz="1800" dirty="0">
                <a:solidFill>
                  <a:srgbClr val="002060"/>
                </a:solidFill>
              </a:rPr>
              <a:t>(</a:t>
            </a:r>
            <a:r>
              <a:rPr lang="cs-CZ" sz="1800" b="1" dirty="0">
                <a:solidFill>
                  <a:srgbClr val="002060"/>
                </a:solidFill>
              </a:rPr>
              <a:t>TTL</a:t>
            </a:r>
            <a:r>
              <a:rPr lang="cs-CZ" sz="1800" dirty="0">
                <a:solidFill>
                  <a:srgbClr val="002060"/>
                </a:solidFill>
              </a:rPr>
              <a:t> – </a:t>
            </a:r>
            <a:r>
              <a:rPr lang="cs-CZ" sz="1800" dirty="0" err="1">
                <a:solidFill>
                  <a:srgbClr val="002060"/>
                </a:solidFill>
              </a:rPr>
              <a:t>Through</a:t>
            </a:r>
            <a:r>
              <a:rPr lang="cs-CZ" sz="1800" dirty="0">
                <a:solidFill>
                  <a:srgbClr val="002060"/>
                </a:solidFill>
              </a:rPr>
              <a:t> </a:t>
            </a:r>
            <a:r>
              <a:rPr lang="cs-CZ" sz="1800" dirty="0" err="1">
                <a:solidFill>
                  <a:srgbClr val="002060"/>
                </a:solidFill>
              </a:rPr>
              <a:t>the</a:t>
            </a:r>
            <a:r>
              <a:rPr lang="cs-CZ" sz="1800" dirty="0">
                <a:solidFill>
                  <a:srgbClr val="002060"/>
                </a:solidFill>
              </a:rPr>
              <a:t> line) – klasická + netradiční média</a:t>
            </a:r>
          </a:p>
        </p:txBody>
      </p:sp>
      <p:sp>
        <p:nvSpPr>
          <p:cNvPr id="6" name="Nadpis 5"/>
          <p:cNvSpPr>
            <a:spLocks noGrp="1"/>
          </p:cNvSpPr>
          <p:nvPr>
            <p:ph type="title"/>
          </p:nvPr>
        </p:nvSpPr>
        <p:spPr>
          <a:xfrm>
            <a:off x="179512" y="195486"/>
            <a:ext cx="6624736" cy="507703"/>
          </a:xfrm>
        </p:spPr>
        <p:txBody>
          <a:bodyPr/>
          <a:lstStyle/>
          <a:p>
            <a:r>
              <a:rPr lang="cs-CZ" dirty="0"/>
              <a:t>ATL, BTL, TTL</a:t>
            </a:r>
          </a:p>
        </p:txBody>
      </p:sp>
    </p:spTree>
    <p:extLst>
      <p:ext uri="{BB962C8B-B14F-4D97-AF65-F5344CB8AC3E}">
        <p14:creationId xmlns:p14="http://schemas.microsoft.com/office/powerpoint/2010/main" val="267726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Jednou z rozhodujících otázek, které musí podnik vstupující na zahraniční trh rozhodnout je, zda bude možné svůj produkt prodávat v jeho současné podobě, tj. </a:t>
            </a:r>
            <a:r>
              <a:rPr lang="cs-CZ" sz="2400" b="1" dirty="0">
                <a:solidFill>
                  <a:srgbClr val="002060"/>
                </a:solidFill>
              </a:rPr>
              <a:t>bez úprav</a:t>
            </a:r>
            <a:r>
              <a:rPr lang="cs-CZ" sz="2400" dirty="0">
                <a:solidFill>
                  <a:srgbClr val="002060"/>
                </a:solidFill>
              </a:rPr>
              <a:t>, či zda bude nutné produkt nějakým způsobem </a:t>
            </a:r>
            <a:r>
              <a:rPr lang="cs-CZ" sz="2400" b="1" dirty="0">
                <a:solidFill>
                  <a:srgbClr val="002060"/>
                </a:solidFill>
              </a:rPr>
              <a:t>upravovat</a:t>
            </a:r>
            <a:r>
              <a:rPr lang="cs-CZ" sz="2400" dirty="0">
                <a:solidFill>
                  <a:srgbClr val="002060"/>
                </a:solidFill>
              </a:rPr>
              <a:t> (adaptovat) podle zahraničních (mezinárodních) požadavků. </a:t>
            </a:r>
          </a:p>
          <a:p>
            <a:r>
              <a:rPr lang="cs-CZ" sz="2400" dirty="0">
                <a:solidFill>
                  <a:srgbClr val="002060"/>
                </a:solidFill>
              </a:rPr>
              <a:t>Mezi rozhodující podmínky úspěchu na zahraničním trhu je způsob, kterým dokáží firmy své produkty odlišit od konkurence (opět ten positioning).</a:t>
            </a:r>
          </a:p>
        </p:txBody>
      </p:sp>
      <p:sp>
        <p:nvSpPr>
          <p:cNvPr id="6" name="Nadpis 5"/>
          <p:cNvSpPr>
            <a:spLocks noGrp="1"/>
          </p:cNvSpPr>
          <p:nvPr>
            <p:ph type="title"/>
          </p:nvPr>
        </p:nvSpPr>
        <p:spPr>
          <a:xfrm>
            <a:off x="179512" y="195486"/>
            <a:ext cx="7416824" cy="507703"/>
          </a:xfrm>
        </p:spPr>
        <p:txBody>
          <a:bodyPr/>
          <a:lstStyle/>
          <a:p>
            <a:r>
              <a:rPr lang="cs-CZ" dirty="0"/>
              <a:t>Produkt v mezinárodním marketingu</a:t>
            </a:r>
          </a:p>
        </p:txBody>
      </p:sp>
    </p:spTree>
    <p:extLst>
      <p:ext uri="{BB962C8B-B14F-4D97-AF65-F5344CB8AC3E}">
        <p14:creationId xmlns:p14="http://schemas.microsoft.com/office/powerpoint/2010/main" val="117607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280920" cy="3024336"/>
          </a:xfrm>
          <a:prstGeom prst="rect">
            <a:avLst/>
          </a:prstGeom>
        </p:spPr>
        <p:txBody>
          <a:bodyPr>
            <a:noAutofit/>
          </a:bodyPr>
          <a:lstStyle/>
          <a:p>
            <a:r>
              <a:rPr lang="cs-CZ" sz="2000" dirty="0">
                <a:solidFill>
                  <a:srgbClr val="002060"/>
                </a:solidFill>
              </a:rPr>
              <a:t>Reklama je placená forma neosobní prezentace zboží, myšlenek a služeb prostřednictvím různých médií.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cs-CZ" dirty="0"/>
              <a:t>A. Reklama</a:t>
            </a:r>
          </a:p>
        </p:txBody>
      </p:sp>
      <p:graphicFrame>
        <p:nvGraphicFramePr>
          <p:cNvPr id="4" name="Group 4"/>
          <p:cNvGraphicFramePr>
            <a:graphicFrameLocks/>
          </p:cNvGraphicFramePr>
          <p:nvPr/>
        </p:nvGraphicFramePr>
        <p:xfrm>
          <a:off x="899592" y="2530226"/>
          <a:ext cx="7353635" cy="1766069"/>
        </p:xfrm>
        <a:graphic>
          <a:graphicData uri="http://schemas.openxmlformats.org/drawingml/2006/table">
            <a:tbl>
              <a:tblPr/>
              <a:tblGrid>
                <a:gridCol w="998264">
                  <a:extLst>
                    <a:ext uri="{9D8B030D-6E8A-4147-A177-3AD203B41FA5}">
                      <a16:colId xmlns:a16="http://schemas.microsoft.com/office/drawing/2014/main" val="20000"/>
                    </a:ext>
                  </a:extLst>
                </a:gridCol>
                <a:gridCol w="6355371">
                  <a:extLst>
                    <a:ext uri="{9D8B030D-6E8A-4147-A177-3AD203B41FA5}">
                      <a16:colId xmlns:a16="http://schemas.microsoft.com/office/drawing/2014/main" val="20001"/>
                    </a:ext>
                  </a:extLst>
                </a:gridCol>
              </a:tblGrid>
              <a:tr h="7703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sym typeface="Wingdings" pitchFamily="2" charset="2"/>
                        </a:rPr>
                        <a:t>ANO</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rgbClr val="002060"/>
                          </a:solidFill>
                          <a:effectLst/>
                          <a:latin typeface="Arial" charset="0"/>
                        </a:rPr>
                        <a:t>Masové působení, dovoluje výraznost a kontrolu nad sdělením.</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574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a:ln>
                            <a:noFill/>
                          </a:ln>
                          <a:solidFill>
                            <a:srgbClr val="002060"/>
                          </a:solidFill>
                          <a:effectLst/>
                          <a:latin typeface="Arial" charset="0"/>
                          <a:sym typeface="Wingdings" pitchFamily="2" charset="2"/>
                        </a:rPr>
                        <a:t>NE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rgbClr val="002060"/>
                          </a:solidFill>
                          <a:effectLst/>
                          <a:latin typeface="Arial" charset="0"/>
                        </a:rPr>
                        <a:t>Neosobní, nelze předvést výrobek, nelze přímo ovlivnit nákup, nesnadné měření response.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06042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Chyby v překladech sdělení, doslovné překlady v mezinárodní marketingové komunikaci nefungují.</a:t>
            </a:r>
          </a:p>
          <a:p>
            <a:r>
              <a:rPr lang="cs-CZ" sz="2000" dirty="0">
                <a:solidFill>
                  <a:srgbClr val="002060"/>
                </a:solidFill>
              </a:rPr>
              <a:t>Přecenění informativní složky reklamy (ve vyspělých zemích podíl této složky v reklamě činí okolo 16 procent).</a:t>
            </a:r>
          </a:p>
          <a:p>
            <a:r>
              <a:rPr lang="cs-CZ" sz="2000" dirty="0">
                <a:solidFill>
                  <a:srgbClr val="002060"/>
                </a:solidFill>
              </a:rPr>
              <a:t>Chyby ve volbě barev nebo užitých symbolů (například reklama na pánský parfém Drakar, která znázorňovala silnou mužskou ruku s lahvičkou parfému, o níž se opírá ženská ruka s rudými pěstěnými nehty, nebyla v tomto provedení přípustná pro oblast arabských zemí). </a:t>
            </a:r>
          </a:p>
        </p:txBody>
      </p:sp>
      <p:sp>
        <p:nvSpPr>
          <p:cNvPr id="6" name="Nadpis 5"/>
          <p:cNvSpPr>
            <a:spLocks noGrp="1"/>
          </p:cNvSpPr>
          <p:nvPr>
            <p:ph type="title"/>
          </p:nvPr>
        </p:nvSpPr>
        <p:spPr>
          <a:xfrm>
            <a:off x="179512" y="195486"/>
            <a:ext cx="6120680" cy="507703"/>
          </a:xfrm>
        </p:spPr>
        <p:txBody>
          <a:bodyPr/>
          <a:lstStyle/>
          <a:p>
            <a:r>
              <a:rPr lang="cs-CZ" dirty="0"/>
              <a:t>Pochybení v mezinárodní reklamě 1</a:t>
            </a:r>
          </a:p>
        </p:txBody>
      </p:sp>
    </p:spTree>
    <p:extLst>
      <p:ext uri="{BB962C8B-B14F-4D97-AF65-F5344CB8AC3E}">
        <p14:creationId xmlns:p14="http://schemas.microsoft.com/office/powerpoint/2010/main" val="27600928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716547"/>
            <a:ext cx="9036496" cy="3024336"/>
          </a:xfrm>
          <a:prstGeom prst="rect">
            <a:avLst/>
          </a:prstGeom>
        </p:spPr>
        <p:txBody>
          <a:bodyPr>
            <a:noAutofit/>
          </a:bodyPr>
          <a:lstStyle/>
          <a:p>
            <a:r>
              <a:rPr lang="cs-CZ" sz="1600" b="1" dirty="0">
                <a:solidFill>
                  <a:srgbClr val="002060"/>
                </a:solidFill>
              </a:rPr>
              <a:t>Informativní reklama </a:t>
            </a:r>
            <a:r>
              <a:rPr lang="cs-CZ" sz="1600" dirty="0">
                <a:solidFill>
                  <a:srgbClr val="002060"/>
                </a:solidFill>
              </a:rPr>
              <a:t>– tato je nejčastěji používaná v zaváděcí fázi životního cyklu produktu, kdy je důležité spotřebitele upozornit, že na trh přichází nový výrobek, služba či firma. Hlavním cílem je poskytnutí základních informací o užitných vlastnostech a výhodách produktu. </a:t>
            </a:r>
          </a:p>
          <a:p>
            <a:r>
              <a:rPr lang="cs-CZ" sz="1600" b="1" dirty="0">
                <a:solidFill>
                  <a:srgbClr val="002060"/>
                </a:solidFill>
              </a:rPr>
              <a:t>Přesvědčovací reklama </a:t>
            </a:r>
            <a:r>
              <a:rPr lang="cs-CZ" sz="1600" dirty="0">
                <a:solidFill>
                  <a:srgbClr val="002060"/>
                </a:solidFill>
              </a:rPr>
              <a:t>– ta je spojená zejména s cílem rozšíření poptávky a posílení postavení výrobku a firmy na trhu. Používá se ve fázi růstu a na počátku fáze zralosti produktu. Jednou z forem přesvědčovací reklamy je reklama obranná, která přináší spotřebitelům informace nebo stanoviska, která mohou být v rozporu s veřejným míněním. </a:t>
            </a:r>
          </a:p>
          <a:p>
            <a:r>
              <a:rPr lang="cs-CZ" sz="1600" b="1" dirty="0">
                <a:solidFill>
                  <a:srgbClr val="002060"/>
                </a:solidFill>
              </a:rPr>
              <a:t>Připomínková reklama </a:t>
            </a:r>
            <a:r>
              <a:rPr lang="cs-CZ" sz="1600" dirty="0">
                <a:solidFill>
                  <a:srgbClr val="002060"/>
                </a:solidFill>
              </a:rPr>
              <a:t>–využívána obvykle ve fázi zralosti (nasycení) a na počátku fáze poklesu, kdy napomáhá k udržení pozice výrobku (značky) na trhu. Cílem je podpora věrnosti zákazníků, kteří pravidelně nakupují daný produkt. </a:t>
            </a:r>
          </a:p>
          <a:p>
            <a:r>
              <a:rPr lang="cs-CZ" sz="1600" b="1" dirty="0">
                <a:solidFill>
                  <a:srgbClr val="002060"/>
                </a:solidFill>
              </a:rPr>
              <a:t>Srovnávací reklama </a:t>
            </a:r>
            <a:r>
              <a:rPr lang="cs-CZ" sz="1600" dirty="0">
                <a:solidFill>
                  <a:srgbClr val="002060"/>
                </a:solidFill>
              </a:rPr>
              <a:t>– je možné použít, pokud není nepravdivá, pokud porovnává výrobky a služby, které uspokojují stejné potřeby, nevyvolává pochybnosti o tom, kdo je zadavatelem reklamy a kdo je srovnávaným konkurentem (nemusí být jmenován</a:t>
            </a:r>
          </a:p>
          <a:p>
            <a:r>
              <a:rPr lang="cs-CZ" sz="1600" b="1" dirty="0">
                <a:solidFill>
                  <a:srgbClr val="002060"/>
                </a:solidFill>
              </a:rPr>
              <a:t>Institucionální (korporátní) reklama </a:t>
            </a:r>
            <a:r>
              <a:rPr lang="cs-CZ" sz="1600" dirty="0">
                <a:solidFill>
                  <a:srgbClr val="002060"/>
                </a:solidFill>
              </a:rPr>
              <a:t>– cílem je vytvořit pozitivní přijetí firmy veřejností i vlastními zaměstnanci, zveřejňováním pozitivních výsledků (vstup na nové trhy, zvýšení podílu na trhu apod.) nebo fakta o firemní tradici, péči o zaměstnance, životní prostředí apod. </a:t>
            </a:r>
          </a:p>
        </p:txBody>
      </p:sp>
      <p:sp>
        <p:nvSpPr>
          <p:cNvPr id="6" name="Nadpis 5"/>
          <p:cNvSpPr>
            <a:spLocks noGrp="1"/>
          </p:cNvSpPr>
          <p:nvPr>
            <p:ph type="title"/>
          </p:nvPr>
        </p:nvSpPr>
        <p:spPr>
          <a:xfrm>
            <a:off x="179512" y="195486"/>
            <a:ext cx="4536504" cy="507703"/>
          </a:xfrm>
        </p:spPr>
        <p:txBody>
          <a:bodyPr/>
          <a:lstStyle/>
          <a:p>
            <a:r>
              <a:rPr lang="cs-CZ" dirty="0"/>
              <a:t>Typy reklamy</a:t>
            </a:r>
          </a:p>
        </p:txBody>
      </p:sp>
    </p:spTree>
    <p:extLst>
      <p:ext uri="{BB962C8B-B14F-4D97-AF65-F5344CB8AC3E}">
        <p14:creationId xmlns:p14="http://schemas.microsoft.com/office/powerpoint/2010/main" val="6585779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Chyby ve volbě médií (na rozvíjejících se trzích je brána televize jako zdroj informací a zábavy, ale na vyspělejších trzích, například v západní Evropě nebo USA, se mladí lidé do 25 let cítí stále více masovými médii nasyceni, dávají přednost internetu. Reklamu v kině, na rozdíl od televize, berou jako součást zábavy a nijak je neruší).</a:t>
            </a:r>
          </a:p>
          <a:p>
            <a:r>
              <a:rPr lang="cs-CZ" sz="2000" dirty="0">
                <a:solidFill>
                  <a:srgbClr val="002060"/>
                </a:solidFill>
              </a:rPr>
              <a:t>Rozhodování o načasování reklamní kampaně (ne každá země slaví Vánoce). </a:t>
            </a:r>
          </a:p>
          <a:p>
            <a:r>
              <a:rPr lang="cs-CZ" sz="2000" dirty="0">
                <a:solidFill>
                  <a:srgbClr val="002060"/>
                </a:solidFill>
              </a:rPr>
              <a:t>Rozhodování o frekvenci uvádění reklamy (když na počátku 90. let 20. století začala firma Procter &amp; Gamble v ČR uvádět reklamu na prací prášky, zvolila frekvenci obvyklou ve vyspělých zemích, avšak v naší, tenkrát ještě reklamě nepřivyklé společnosti, to způsobilo značné pocity znechucení a přesycení těmito reklamami).</a:t>
            </a:r>
          </a:p>
        </p:txBody>
      </p:sp>
      <p:sp>
        <p:nvSpPr>
          <p:cNvPr id="6" name="Nadpis 5"/>
          <p:cNvSpPr>
            <a:spLocks noGrp="1"/>
          </p:cNvSpPr>
          <p:nvPr>
            <p:ph type="title"/>
          </p:nvPr>
        </p:nvSpPr>
        <p:spPr>
          <a:xfrm>
            <a:off x="179512" y="195486"/>
            <a:ext cx="6408712" cy="507703"/>
          </a:xfrm>
        </p:spPr>
        <p:txBody>
          <a:bodyPr/>
          <a:lstStyle/>
          <a:p>
            <a:r>
              <a:rPr lang="cs-CZ" dirty="0"/>
              <a:t>Pochybení v mezinárodní reklamě 2</a:t>
            </a:r>
          </a:p>
        </p:txBody>
      </p:sp>
    </p:spTree>
    <p:extLst>
      <p:ext uri="{BB962C8B-B14F-4D97-AF65-F5344CB8AC3E}">
        <p14:creationId xmlns:p14="http://schemas.microsoft.com/office/powerpoint/2010/main" val="36702552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568952" cy="3024336"/>
          </a:xfrm>
          <a:prstGeom prst="rect">
            <a:avLst/>
          </a:prstGeom>
        </p:spPr>
        <p:txBody>
          <a:bodyPr>
            <a:noAutofit/>
          </a:bodyPr>
          <a:lstStyle/>
          <a:p>
            <a:r>
              <a:rPr lang="cs-CZ" sz="2000" dirty="0">
                <a:solidFill>
                  <a:srgbClr val="002060"/>
                </a:solidFill>
              </a:rPr>
              <a:t>TV</a:t>
            </a:r>
          </a:p>
          <a:p>
            <a:r>
              <a:rPr lang="cs-CZ" sz="2000" dirty="0">
                <a:solidFill>
                  <a:srgbClr val="002060"/>
                </a:solidFill>
              </a:rPr>
              <a:t>Tisk </a:t>
            </a:r>
          </a:p>
          <a:p>
            <a:r>
              <a:rPr lang="cs-CZ" sz="2000" dirty="0">
                <a:solidFill>
                  <a:srgbClr val="002060"/>
                </a:solidFill>
              </a:rPr>
              <a:t>Rozhlas</a:t>
            </a:r>
          </a:p>
          <a:p>
            <a:r>
              <a:rPr lang="cs-CZ" sz="2000" dirty="0">
                <a:solidFill>
                  <a:srgbClr val="002060"/>
                </a:solidFill>
              </a:rPr>
              <a:t>Internet </a:t>
            </a:r>
          </a:p>
          <a:p>
            <a:r>
              <a:rPr lang="cs-CZ" sz="2000" dirty="0" err="1">
                <a:solidFill>
                  <a:srgbClr val="002060"/>
                </a:solidFill>
              </a:rPr>
              <a:t>Outdoor</a:t>
            </a:r>
            <a:r>
              <a:rPr lang="cs-CZ" sz="2000" dirty="0">
                <a:solidFill>
                  <a:srgbClr val="002060"/>
                </a:solidFill>
              </a:rPr>
              <a:t> </a:t>
            </a:r>
          </a:p>
          <a:p>
            <a:r>
              <a:rPr lang="cs-CZ" sz="2000" dirty="0" err="1">
                <a:solidFill>
                  <a:srgbClr val="002060"/>
                </a:solidFill>
              </a:rPr>
              <a:t>Indoor</a:t>
            </a:r>
            <a:r>
              <a:rPr lang="cs-CZ" sz="2000" dirty="0">
                <a:solidFill>
                  <a:srgbClr val="002060"/>
                </a:solidFill>
              </a:rPr>
              <a:t> </a:t>
            </a:r>
          </a:p>
          <a:p>
            <a:r>
              <a:rPr lang="cs-CZ" sz="2000" dirty="0">
                <a:solidFill>
                  <a:srgbClr val="002060"/>
                </a:solidFill>
              </a:rPr>
              <a:t>Kino </a:t>
            </a:r>
          </a:p>
          <a:p>
            <a:r>
              <a:rPr lang="cs-CZ" sz="2000" dirty="0">
                <a:solidFill>
                  <a:srgbClr val="002060"/>
                </a:solidFill>
              </a:rPr>
              <a:t>Mobilní telefon</a:t>
            </a:r>
          </a:p>
          <a:p>
            <a:r>
              <a:rPr lang="cs-CZ" sz="2000" dirty="0">
                <a:solidFill>
                  <a:srgbClr val="002060"/>
                </a:solidFill>
              </a:rPr>
              <a:t>Netradiční média (ambientní média)</a:t>
            </a:r>
          </a:p>
        </p:txBody>
      </p:sp>
      <p:sp>
        <p:nvSpPr>
          <p:cNvPr id="6" name="Nadpis 5"/>
          <p:cNvSpPr>
            <a:spLocks noGrp="1"/>
          </p:cNvSpPr>
          <p:nvPr>
            <p:ph type="title"/>
          </p:nvPr>
        </p:nvSpPr>
        <p:spPr>
          <a:xfrm>
            <a:off x="179512" y="195486"/>
            <a:ext cx="7416824" cy="507703"/>
          </a:xfrm>
        </p:spPr>
        <p:txBody>
          <a:bodyPr/>
          <a:lstStyle/>
          <a:p>
            <a:r>
              <a:rPr lang="cs-CZ" dirty="0"/>
              <a:t>Mediální mix </a:t>
            </a:r>
            <a:br>
              <a:rPr lang="cs-CZ" dirty="0"/>
            </a:br>
            <a:endParaRPr lang="cs-CZ" dirty="0"/>
          </a:p>
        </p:txBody>
      </p:sp>
    </p:spTree>
    <p:extLst>
      <p:ext uri="{BB962C8B-B14F-4D97-AF65-F5344CB8AC3E}">
        <p14:creationId xmlns:p14="http://schemas.microsoft.com/office/powerpoint/2010/main" val="34126909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Intervence státu (zákaz propagace určitých výrobků, předpisy o obsahu a stylu reklamy).</a:t>
            </a:r>
          </a:p>
          <a:p>
            <a:r>
              <a:rPr lang="cs-CZ" sz="1800" dirty="0">
                <a:solidFill>
                  <a:srgbClr val="002060"/>
                </a:solidFill>
              </a:rPr>
              <a:t>Rozhodování o reklamní agentuře (s tím souvisí i rozhodování o standardizaci reklamy, například při volbě velké nadnárodně působící agentury, nebo přizpůsobení se místní kultuře při preferenci domácí reklamní agentury. Zde platí více než jinde zásada „Uvažuj globálně, ale jednej lokálně!"). </a:t>
            </a:r>
          </a:p>
          <a:p>
            <a:r>
              <a:rPr lang="cs-CZ" sz="1800" dirty="0">
                <a:solidFill>
                  <a:srgbClr val="002060"/>
                </a:solidFill>
              </a:rPr>
              <a:t>Nerespektování životního cyklu produktu (novinky vyžadují daleko vyšší reklamní podporu, než výrobky nacházející se ve stádiu zralosti). </a:t>
            </a:r>
          </a:p>
          <a:p>
            <a:r>
              <a:rPr lang="cs-CZ" sz="1800" dirty="0">
                <a:solidFill>
                  <a:srgbClr val="002060"/>
                </a:solidFill>
              </a:rPr>
              <a:t>Nedostatečná diferenciace produktů (chce-li firma odlišit své výrobky, které se velmi podobají jiným - potraviny, nápoje, je zapotřebí investovat do reklamy daleko více peněz i kreativity, tak, aby byl výrobek spotřebiteli zaregistrován jako něco zvláštního, a tím i dostatečně odlišen od konkurence). </a:t>
            </a:r>
          </a:p>
        </p:txBody>
      </p:sp>
      <p:sp>
        <p:nvSpPr>
          <p:cNvPr id="6" name="Nadpis 5"/>
          <p:cNvSpPr>
            <a:spLocks noGrp="1"/>
          </p:cNvSpPr>
          <p:nvPr>
            <p:ph type="title"/>
          </p:nvPr>
        </p:nvSpPr>
        <p:spPr>
          <a:xfrm>
            <a:off x="179512" y="195486"/>
            <a:ext cx="7560840" cy="507703"/>
          </a:xfrm>
        </p:spPr>
        <p:txBody>
          <a:bodyPr/>
          <a:lstStyle/>
          <a:p>
            <a:r>
              <a:rPr lang="cs-CZ" dirty="0"/>
              <a:t>Pochybení v mezinárodní reklamě 3</a:t>
            </a:r>
          </a:p>
        </p:txBody>
      </p:sp>
    </p:spTree>
    <p:extLst>
      <p:ext uri="{BB962C8B-B14F-4D97-AF65-F5344CB8AC3E}">
        <p14:creationId xmlns:p14="http://schemas.microsoft.com/office/powerpoint/2010/main" val="31809208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b="1" dirty="0">
                <a:solidFill>
                  <a:srgbClr val="002060"/>
                </a:solidFill>
              </a:rPr>
              <a:t>Emocionální reklama</a:t>
            </a:r>
            <a:r>
              <a:rPr lang="cs-CZ" sz="2000" dirty="0">
                <a:solidFill>
                  <a:srgbClr val="002060"/>
                </a:solidFill>
              </a:rPr>
              <a:t>  se snaží vyvolat u zákazníka spíše pocity než myšlenky. </a:t>
            </a:r>
          </a:p>
          <a:p>
            <a:endParaRPr lang="cs-CZ" sz="2000" dirty="0">
              <a:solidFill>
                <a:srgbClr val="002060"/>
              </a:solidFill>
            </a:endParaRPr>
          </a:p>
          <a:p>
            <a:r>
              <a:rPr lang="cs-CZ" sz="2000" dirty="0">
                <a:solidFill>
                  <a:srgbClr val="002060"/>
                </a:solidFill>
              </a:rPr>
              <a:t>Emocionálně laděné reklamy obsahují mnoho neverbálních prvků, stimulů vyvolávajících představivost a pocity.</a:t>
            </a:r>
            <a:r>
              <a:rPr lang="cs-CZ" sz="2000" b="1" dirty="0">
                <a:solidFill>
                  <a:srgbClr val="002060"/>
                </a:solidFill>
              </a:rPr>
              <a:t> </a:t>
            </a:r>
          </a:p>
          <a:p>
            <a:endParaRPr lang="cs-CZ" sz="2000" b="1" dirty="0"/>
          </a:p>
          <a:p>
            <a:r>
              <a:rPr lang="cs-CZ" sz="2000" b="1" dirty="0">
                <a:solidFill>
                  <a:srgbClr val="FF0000"/>
                </a:solidFill>
              </a:rPr>
              <a:t>Upíří efekt!</a:t>
            </a:r>
          </a:p>
        </p:txBody>
      </p:sp>
      <p:sp>
        <p:nvSpPr>
          <p:cNvPr id="6" name="Nadpis 5"/>
          <p:cNvSpPr>
            <a:spLocks noGrp="1"/>
          </p:cNvSpPr>
          <p:nvPr>
            <p:ph type="title"/>
          </p:nvPr>
        </p:nvSpPr>
        <p:spPr>
          <a:xfrm>
            <a:off x="179512" y="195486"/>
            <a:ext cx="7992888" cy="507703"/>
          </a:xfrm>
        </p:spPr>
        <p:txBody>
          <a:bodyPr/>
          <a:lstStyle/>
          <a:p>
            <a:r>
              <a:rPr lang="cs-CZ" dirty="0"/>
              <a:t>Emoce v reklamě</a:t>
            </a:r>
          </a:p>
        </p:txBody>
      </p:sp>
    </p:spTree>
    <p:extLst>
      <p:ext uri="{BB962C8B-B14F-4D97-AF65-F5344CB8AC3E}">
        <p14:creationId xmlns:p14="http://schemas.microsoft.com/office/powerpoint/2010/main" val="22259322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2808312"/>
          </a:xfrm>
          <a:prstGeom prst="rect">
            <a:avLst/>
          </a:prstGeom>
        </p:spPr>
        <p:txBody>
          <a:bodyPr>
            <a:noAutofit/>
          </a:bodyPr>
          <a:lstStyle/>
          <a:p>
            <a:pPr marL="533400" indent="-533400">
              <a:buSzPct val="100000"/>
            </a:pPr>
            <a:r>
              <a:rPr lang="cs-CZ" sz="2400" dirty="0">
                <a:solidFill>
                  <a:srgbClr val="FF0000"/>
                </a:solidFill>
              </a:rPr>
              <a:t>Humor</a:t>
            </a:r>
          </a:p>
          <a:p>
            <a:pPr marL="533400" indent="-533400">
              <a:buSzPct val="100000"/>
            </a:pPr>
            <a:r>
              <a:rPr lang="cs-CZ" sz="2400" dirty="0">
                <a:solidFill>
                  <a:srgbClr val="002060"/>
                </a:solidFill>
              </a:rPr>
              <a:t>Erotika</a:t>
            </a:r>
          </a:p>
          <a:p>
            <a:pPr marL="533400" indent="-533400">
              <a:buSzPct val="100000"/>
            </a:pPr>
            <a:r>
              <a:rPr lang="cs-CZ" sz="2400" dirty="0">
                <a:solidFill>
                  <a:srgbClr val="002060"/>
                </a:solidFill>
              </a:rPr>
              <a:t>Strach</a:t>
            </a:r>
          </a:p>
          <a:p>
            <a:pPr marL="533400" indent="-533400">
              <a:buSzPct val="100000"/>
            </a:pPr>
            <a:r>
              <a:rPr lang="cs-CZ" sz="2400" dirty="0">
                <a:solidFill>
                  <a:srgbClr val="FF0000"/>
                </a:solidFill>
              </a:rPr>
              <a:t>Hudba</a:t>
            </a:r>
          </a:p>
          <a:p>
            <a:pPr marL="533400" indent="-533400">
              <a:buSzPct val="100000"/>
            </a:pPr>
            <a:r>
              <a:rPr lang="cs-CZ" sz="2400" dirty="0">
                <a:solidFill>
                  <a:srgbClr val="FF0000"/>
                </a:solidFill>
              </a:rPr>
              <a:t>Vřelost</a:t>
            </a:r>
          </a:p>
          <a:p>
            <a:pPr marL="533400" indent="-533400">
              <a:buSzPct val="100000"/>
            </a:pPr>
            <a:r>
              <a:rPr lang="cs-CZ" sz="2400" dirty="0">
                <a:solidFill>
                  <a:srgbClr val="002060"/>
                </a:solidFill>
              </a:rPr>
              <a:t>Drama </a:t>
            </a:r>
          </a:p>
        </p:txBody>
      </p:sp>
      <p:sp>
        <p:nvSpPr>
          <p:cNvPr id="6" name="Nadpis 5"/>
          <p:cNvSpPr>
            <a:spLocks noGrp="1"/>
          </p:cNvSpPr>
          <p:nvPr>
            <p:ph type="title"/>
          </p:nvPr>
        </p:nvSpPr>
        <p:spPr>
          <a:xfrm>
            <a:off x="179512" y="195486"/>
            <a:ext cx="7560840" cy="507703"/>
          </a:xfrm>
        </p:spPr>
        <p:txBody>
          <a:bodyPr/>
          <a:lstStyle/>
          <a:p>
            <a:r>
              <a:rPr lang="cs-CZ" dirty="0"/>
              <a:t>Typy emocí </a:t>
            </a:r>
          </a:p>
        </p:txBody>
      </p:sp>
    </p:spTree>
    <p:extLst>
      <p:ext uri="{BB962C8B-B14F-4D97-AF65-F5344CB8AC3E}">
        <p14:creationId xmlns:p14="http://schemas.microsoft.com/office/powerpoint/2010/main" val="38413842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sz="2000" b="1" dirty="0">
                <a:solidFill>
                  <a:srgbClr val="002060"/>
                </a:solidFill>
              </a:rPr>
              <a:t>Doporučovatel (mluvčí, model) - </a:t>
            </a:r>
            <a:r>
              <a:rPr lang="cs-CZ" sz="2000" dirty="0">
                <a:solidFill>
                  <a:srgbClr val="002060"/>
                </a:solidFill>
              </a:rPr>
              <a:t>osoba, postava, organizace, která se objevuje v reklamě, aby působila ve prospěch zadavatele reklamy nebo jeho tvrzení.</a:t>
            </a:r>
          </a:p>
          <a:p>
            <a:endParaRPr lang="cs-CZ" sz="2000" dirty="0">
              <a:solidFill>
                <a:srgbClr val="002060"/>
              </a:solidFill>
            </a:endParaRPr>
          </a:p>
          <a:p>
            <a:r>
              <a:rPr lang="cs-CZ" sz="2000" dirty="0">
                <a:solidFill>
                  <a:srgbClr val="002060"/>
                </a:solidFill>
              </a:rPr>
              <a:t>Odborníci, slavné osobnosti, laici.</a:t>
            </a:r>
          </a:p>
          <a:p>
            <a:endParaRPr lang="cs-CZ" sz="2000" dirty="0">
              <a:solidFill>
                <a:srgbClr val="002060"/>
              </a:solidFill>
            </a:endParaRPr>
          </a:p>
          <a:p>
            <a:r>
              <a:rPr lang="cs-CZ" sz="2000" dirty="0">
                <a:solidFill>
                  <a:srgbClr val="002060"/>
                </a:solidFill>
              </a:rPr>
              <a:t>Historická osoba.</a:t>
            </a:r>
          </a:p>
        </p:txBody>
      </p:sp>
      <p:sp>
        <p:nvSpPr>
          <p:cNvPr id="6" name="Nadpis 5"/>
          <p:cNvSpPr>
            <a:spLocks noGrp="1"/>
          </p:cNvSpPr>
          <p:nvPr>
            <p:ph type="title"/>
          </p:nvPr>
        </p:nvSpPr>
        <p:spPr>
          <a:xfrm>
            <a:off x="179512" y="195486"/>
            <a:ext cx="7560840" cy="507703"/>
          </a:xfrm>
        </p:spPr>
        <p:txBody>
          <a:bodyPr/>
          <a:lstStyle/>
          <a:p>
            <a:r>
              <a:rPr lang="cs-CZ" dirty="0"/>
              <a:t>Doporučovatelé v reklamě</a:t>
            </a:r>
          </a:p>
        </p:txBody>
      </p:sp>
    </p:spTree>
    <p:extLst>
      <p:ext uri="{BB962C8B-B14F-4D97-AF65-F5344CB8AC3E}">
        <p14:creationId xmlns:p14="http://schemas.microsoft.com/office/powerpoint/2010/main" val="12521523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400" dirty="0">
                <a:solidFill>
                  <a:srgbClr val="002060"/>
                </a:solidFill>
              </a:rPr>
              <a:t>Podpora prodeje je forma neosobní komunikace a zahrnuje všechny prostředky vedoucí ke krátkodobému stimulování prodeje. </a:t>
            </a:r>
          </a:p>
        </p:txBody>
      </p:sp>
      <p:sp>
        <p:nvSpPr>
          <p:cNvPr id="6" name="Nadpis 5"/>
          <p:cNvSpPr>
            <a:spLocks noGrp="1"/>
          </p:cNvSpPr>
          <p:nvPr>
            <p:ph type="title"/>
          </p:nvPr>
        </p:nvSpPr>
        <p:spPr>
          <a:xfrm>
            <a:off x="179512" y="195486"/>
            <a:ext cx="7560840" cy="507703"/>
          </a:xfrm>
        </p:spPr>
        <p:txBody>
          <a:bodyPr/>
          <a:lstStyle/>
          <a:p>
            <a:r>
              <a:rPr lang="cs-CZ" dirty="0"/>
              <a:t>B. Podpora prodeje</a:t>
            </a:r>
          </a:p>
        </p:txBody>
      </p:sp>
      <p:graphicFrame>
        <p:nvGraphicFramePr>
          <p:cNvPr id="4" name="Group 4"/>
          <p:cNvGraphicFramePr>
            <a:graphicFrameLocks/>
          </p:cNvGraphicFramePr>
          <p:nvPr/>
        </p:nvGraphicFramePr>
        <p:xfrm>
          <a:off x="705358" y="2427734"/>
          <a:ext cx="7661275" cy="1996440"/>
        </p:xfrm>
        <a:graphic>
          <a:graphicData uri="http://schemas.openxmlformats.org/drawingml/2006/table">
            <a:tbl>
              <a:tblPr/>
              <a:tblGrid>
                <a:gridCol w="1223963">
                  <a:extLst>
                    <a:ext uri="{9D8B030D-6E8A-4147-A177-3AD203B41FA5}">
                      <a16:colId xmlns:a16="http://schemas.microsoft.com/office/drawing/2014/main" val="20000"/>
                    </a:ext>
                  </a:extLst>
                </a:gridCol>
                <a:gridCol w="6437312">
                  <a:extLst>
                    <a:ext uri="{9D8B030D-6E8A-4147-A177-3AD203B41FA5}">
                      <a16:colId xmlns:a16="http://schemas.microsoft.com/office/drawing/2014/main" val="20001"/>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rgbClr val="002060"/>
                          </a:solidFill>
                          <a:effectLst/>
                          <a:latin typeface="Arial" charset="0"/>
                        </a:rPr>
                        <a:t>Upoutá pozornost a dosáhne okamžitý účinek, dává podnět k nákupu. Je flexibilní, variabilní a dá se dobře kombinovat s ostatními kom. prvky.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Snadno napodobitelná konkurencí, působí krátkodobě.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345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800" dirty="0">
                <a:solidFill>
                  <a:srgbClr val="002060"/>
                </a:solidFill>
              </a:rPr>
              <a:t>U každého výrobku je možno rozlišit tři základní dimenze:  </a:t>
            </a:r>
          </a:p>
          <a:p>
            <a:pPr lvl="1"/>
            <a:r>
              <a:rPr lang="cs-CZ" sz="2000" dirty="0">
                <a:solidFill>
                  <a:srgbClr val="002060"/>
                </a:solidFill>
              </a:rPr>
              <a:t>A: Základní charakteristika výrobku (jádro výrobku) - fyzikální vlastnosti, chemické složení, výkon, rozměry, trvanlivost, chuť apod. </a:t>
            </a:r>
          </a:p>
          <a:p>
            <a:pPr lvl="1"/>
            <a:r>
              <a:rPr lang="cs-CZ" sz="2000" dirty="0">
                <a:solidFill>
                  <a:srgbClr val="002060"/>
                </a:solidFill>
              </a:rPr>
              <a:t>B: Přidaný produkt (služby, které souvisejí s výrobkem) – záruky, servis, instalace, poradenské služby, zajištění přepravy, pojištění, dodací a platební podmínky apod. </a:t>
            </a:r>
          </a:p>
          <a:p>
            <a:pPr lvl="1"/>
            <a:r>
              <a:rPr lang="cs-CZ" sz="2000" dirty="0">
                <a:solidFill>
                  <a:srgbClr val="002060"/>
                </a:solidFill>
              </a:rPr>
              <a:t>C: Symbolické hodnoty – značka výrobku a její image, země původu, goodwill podniku, módnost a styl. </a:t>
            </a:r>
          </a:p>
        </p:txBody>
      </p:sp>
      <p:sp>
        <p:nvSpPr>
          <p:cNvPr id="6" name="Nadpis 5"/>
          <p:cNvSpPr>
            <a:spLocks noGrp="1"/>
          </p:cNvSpPr>
          <p:nvPr>
            <p:ph type="title"/>
          </p:nvPr>
        </p:nvSpPr>
        <p:spPr>
          <a:xfrm>
            <a:off x="179512" y="195486"/>
            <a:ext cx="5688632" cy="507703"/>
          </a:xfrm>
        </p:spPr>
        <p:txBody>
          <a:bodyPr/>
          <a:lstStyle/>
          <a:p>
            <a:r>
              <a:rPr lang="cs-CZ" altLang="cs-CZ" dirty="0"/>
              <a:t>2 Klasifikace produktů</a:t>
            </a:r>
            <a:endParaRPr lang="cs-CZ" dirty="0"/>
          </a:p>
        </p:txBody>
      </p:sp>
    </p:spTree>
    <p:extLst>
      <p:ext uri="{BB962C8B-B14F-4D97-AF65-F5344CB8AC3E}">
        <p14:creationId xmlns:p14="http://schemas.microsoft.com/office/powerpoint/2010/main" val="36772774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400" dirty="0">
                <a:solidFill>
                  <a:srgbClr val="002060"/>
                </a:solidFill>
              </a:rPr>
              <a:t>Osobní prodej je proces ovlivňování zákazníka prostřednictvím osobního kontaktu. </a:t>
            </a:r>
          </a:p>
        </p:txBody>
      </p:sp>
      <p:sp>
        <p:nvSpPr>
          <p:cNvPr id="6" name="Nadpis 5"/>
          <p:cNvSpPr>
            <a:spLocks noGrp="1"/>
          </p:cNvSpPr>
          <p:nvPr>
            <p:ph type="title"/>
          </p:nvPr>
        </p:nvSpPr>
        <p:spPr>
          <a:xfrm>
            <a:off x="179512" y="195486"/>
            <a:ext cx="7560840" cy="507703"/>
          </a:xfrm>
        </p:spPr>
        <p:txBody>
          <a:bodyPr/>
          <a:lstStyle/>
          <a:p>
            <a:r>
              <a:rPr lang="cs-CZ" dirty="0"/>
              <a:t>C. Osobní prodej</a:t>
            </a:r>
          </a:p>
        </p:txBody>
      </p:sp>
      <p:graphicFrame>
        <p:nvGraphicFramePr>
          <p:cNvPr id="4" name="Group 4"/>
          <p:cNvGraphicFramePr>
            <a:graphicFrameLocks/>
          </p:cNvGraphicFramePr>
          <p:nvPr/>
        </p:nvGraphicFramePr>
        <p:xfrm>
          <a:off x="683568" y="2211710"/>
          <a:ext cx="7921625" cy="2301240"/>
        </p:xfrm>
        <a:graphic>
          <a:graphicData uri="http://schemas.openxmlformats.org/drawingml/2006/table">
            <a:tbl>
              <a:tblPr/>
              <a:tblGrid>
                <a:gridCol w="1139825">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Umožňuje pružnou prezentaci a získání okamžité reakce, možnost využití neverbální komunikace, interaktivnost.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1" i="0" u="none" strike="noStrike" cap="none" normalizeH="0" baseline="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000" b="0" i="0" u="none" strike="noStrike" cap="none" normalizeH="0" baseline="0" dirty="0">
                          <a:ln>
                            <a:noFill/>
                          </a:ln>
                          <a:solidFill>
                            <a:srgbClr val="002060"/>
                          </a:solidFill>
                          <a:effectLst/>
                          <a:latin typeface="Arial" charset="0"/>
                        </a:rPr>
                        <a:t>Náklady na kontakt podstatně vyšší než u ostatních forem, nesnadné získat či vychovat kvalifikované obchodníky, malý dosah oslovených zákazníků, ztížená kontrola prodejců. </a:t>
                      </a:r>
                      <a:endParaRPr kumimoji="0" lang="cs-CZ" sz="20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83274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2400" dirty="0">
                <a:solidFill>
                  <a:srgbClr val="002060"/>
                </a:solidFill>
              </a:rPr>
              <a:t>P.R. je forma nepřímé komunikace, jejímž cílem je budovat a upevňovat prestiž a image finanční instituce jako celku, tzn. vytvářet dobré vztahy mezi podnikem a všemi účastníky trhu.</a:t>
            </a:r>
          </a:p>
        </p:txBody>
      </p:sp>
      <p:sp>
        <p:nvSpPr>
          <p:cNvPr id="6" name="Nadpis 5"/>
          <p:cNvSpPr>
            <a:spLocks noGrp="1"/>
          </p:cNvSpPr>
          <p:nvPr>
            <p:ph type="title"/>
          </p:nvPr>
        </p:nvSpPr>
        <p:spPr>
          <a:xfrm>
            <a:off x="179512" y="195486"/>
            <a:ext cx="7560840" cy="507703"/>
          </a:xfrm>
        </p:spPr>
        <p:txBody>
          <a:bodyPr/>
          <a:lstStyle/>
          <a:p>
            <a:r>
              <a:rPr lang="cs-CZ" dirty="0"/>
              <a:t>D. Public relations (P.R.)</a:t>
            </a:r>
          </a:p>
        </p:txBody>
      </p:sp>
      <p:graphicFrame>
        <p:nvGraphicFramePr>
          <p:cNvPr id="4" name="Group 4"/>
          <p:cNvGraphicFramePr>
            <a:graphicFrameLocks/>
          </p:cNvGraphicFramePr>
          <p:nvPr/>
        </p:nvGraphicFramePr>
        <p:xfrm>
          <a:off x="705359" y="2571750"/>
          <a:ext cx="7539050" cy="2004144"/>
        </p:xfrm>
        <a:graphic>
          <a:graphicData uri="http://schemas.openxmlformats.org/drawingml/2006/table">
            <a:tbl>
              <a:tblPr/>
              <a:tblGrid>
                <a:gridCol w="1062278">
                  <a:extLst>
                    <a:ext uri="{9D8B030D-6E8A-4147-A177-3AD203B41FA5}">
                      <a16:colId xmlns:a16="http://schemas.microsoft.com/office/drawing/2014/main" val="20000"/>
                    </a:ext>
                  </a:extLst>
                </a:gridCol>
                <a:gridCol w="6476772">
                  <a:extLst>
                    <a:ext uri="{9D8B030D-6E8A-4147-A177-3AD203B41FA5}">
                      <a16:colId xmlns:a16="http://schemas.microsoft.com/office/drawing/2014/main" val="20001"/>
                    </a:ext>
                  </a:extLst>
                </a:gridCol>
              </a:tblGrid>
              <a:tr h="112998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Vysoký stupeň důvěryhodnosti, individualizace působení. Dlouhodobý účinek. </a:t>
                      </a:r>
                      <a:endParaRPr kumimoji="0" lang="cs-CZ" sz="2400" b="0" i="0" u="none" strike="noStrike" cap="none" normalizeH="0" baseline="0" dirty="0">
                        <a:ln>
                          <a:noFill/>
                        </a:ln>
                        <a:solidFill>
                          <a:srgbClr val="002060"/>
                        </a:solidFill>
                        <a:effectLst/>
                        <a:latin typeface="Arial"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NE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PR nelze řídit tak snadno jako ostatní formy komunikace. </a:t>
                      </a:r>
                      <a:endParaRPr kumimoji="0" lang="cs-CZ" sz="2400" b="0" i="0" u="none" strike="noStrike" cap="none" normalizeH="0" baseline="0" dirty="0">
                        <a:ln>
                          <a:noFill/>
                        </a:ln>
                        <a:solidFill>
                          <a:srgbClr val="002060"/>
                        </a:solidFill>
                        <a:effectLst/>
                        <a:latin typeface="Arial"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69392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Vytváření podnikové identity</a:t>
            </a:r>
            <a:r>
              <a:rPr lang="cs-CZ" sz="1800" dirty="0">
                <a:solidFill>
                  <a:srgbClr val="002060"/>
                </a:solidFill>
              </a:rPr>
              <a:t> tj. komplexní obraz firmy utvářený filosofií, historií, zásadami vedení a činnostmi firmy. </a:t>
            </a:r>
          </a:p>
          <a:p>
            <a:r>
              <a:rPr lang="cs-CZ" sz="1800" b="1" dirty="0">
                <a:solidFill>
                  <a:srgbClr val="002060"/>
                </a:solidFill>
              </a:rPr>
              <a:t>Vytváření jednotné podnikové kultury </a:t>
            </a:r>
            <a:r>
              <a:rPr lang="cs-CZ" sz="1800" dirty="0">
                <a:solidFill>
                  <a:srgbClr val="002060"/>
                </a:solidFill>
              </a:rPr>
              <a:t>formou interní komunikace je mimořádně důležitá i obtížná, zejména u firem, které mají velký počet zaměstnanců a dceřiné společnosti v řadě zemí s odlišným kulturním zázemím. Interní komunikace musí zohlednit kulturní odlišnosti a být srozumitelná pro všechny zaměstnance ve všech zemích. Přispívá podstatným způsobem k budování jednotné podnikové kultury. </a:t>
            </a:r>
          </a:p>
          <a:p>
            <a:r>
              <a:rPr lang="cs-CZ" sz="1800" b="1" dirty="0">
                <a:solidFill>
                  <a:srgbClr val="002060"/>
                </a:solidFill>
              </a:rPr>
              <a:t>Účelové kampaně a krizová komunikace</a:t>
            </a:r>
            <a:r>
              <a:rPr lang="cs-CZ" sz="1800" dirty="0">
                <a:solidFill>
                  <a:srgbClr val="002060"/>
                </a:solidFill>
              </a:rPr>
              <a:t>, kde základem jsou vztahy se sdělovacími prostředky a novináři. V současné době hraje čím dál větší roli PR v krizových situacích (havárie, kalamity, skandály). Snaží se v očích veřejnosti zachránit na dobré pověsti to, co se ještě zachránit dá. </a:t>
            </a:r>
          </a:p>
          <a:p>
            <a:r>
              <a:rPr lang="cs-CZ" sz="1800" b="1" dirty="0" err="1">
                <a:solidFill>
                  <a:srgbClr val="002060"/>
                </a:solidFill>
              </a:rPr>
              <a:t>Lobbying</a:t>
            </a:r>
            <a:r>
              <a:rPr lang="cs-CZ" sz="1800" dirty="0">
                <a:solidFill>
                  <a:srgbClr val="002060"/>
                </a:solidFill>
              </a:rPr>
              <a:t> – zastupování zájmů organizace v oblasti jednání statutárních orgánů, a to jak na vládní, tak i na regionální nebo místní úrovni, cílem je získávání nebo předávání informací.</a:t>
            </a:r>
          </a:p>
        </p:txBody>
      </p:sp>
      <p:sp>
        <p:nvSpPr>
          <p:cNvPr id="6" name="Nadpis 5"/>
          <p:cNvSpPr>
            <a:spLocks noGrp="1"/>
          </p:cNvSpPr>
          <p:nvPr>
            <p:ph type="title"/>
          </p:nvPr>
        </p:nvSpPr>
        <p:spPr>
          <a:xfrm>
            <a:off x="179512" y="195486"/>
            <a:ext cx="7560840" cy="507703"/>
          </a:xfrm>
        </p:spPr>
        <p:txBody>
          <a:bodyPr/>
          <a:lstStyle/>
          <a:p>
            <a:r>
              <a:rPr lang="cs-CZ" dirty="0"/>
              <a:t>Nejčastější úkoly PR 1</a:t>
            </a:r>
          </a:p>
        </p:txBody>
      </p:sp>
    </p:spTree>
    <p:extLst>
      <p:ext uri="{BB962C8B-B14F-4D97-AF65-F5344CB8AC3E}">
        <p14:creationId xmlns:p14="http://schemas.microsoft.com/office/powerpoint/2010/main" val="30503740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Sponzorování</a:t>
            </a:r>
            <a:r>
              <a:rPr lang="cs-CZ" sz="1800" dirty="0">
                <a:solidFill>
                  <a:srgbClr val="002060"/>
                </a:solidFill>
              </a:rPr>
              <a:t> kulturních, sportovních či humanitárních akcí, je typické zejména pro velké nadnárodní firmy.</a:t>
            </a:r>
          </a:p>
          <a:p>
            <a:r>
              <a:rPr lang="cs-CZ" sz="1800" b="1" dirty="0">
                <a:solidFill>
                  <a:srgbClr val="002060"/>
                </a:solidFill>
              </a:rPr>
              <a:t>Marketing událostí </a:t>
            </a:r>
            <a:r>
              <a:rPr lang="cs-CZ" sz="1800" dirty="0">
                <a:solidFill>
                  <a:srgbClr val="002060"/>
                </a:solidFill>
              </a:rPr>
              <a:t>– organizování nejrůznějších kulturních, společenských či sportovních akcí. Cílem může být například upozornění na určité firemní výročí, udělení významného ocenění, setkání s obchodními partnery nebo představení se široké veřejnosti v dané zemi.</a:t>
            </a:r>
          </a:p>
          <a:p>
            <a:r>
              <a:rPr lang="cs-CZ" sz="1800" b="1" dirty="0">
                <a:solidFill>
                  <a:srgbClr val="002060"/>
                </a:solidFill>
              </a:rPr>
              <a:t>Pořádání mezinárodních vědeckých konferencí a seminářů</a:t>
            </a:r>
            <a:r>
              <a:rPr lang="cs-CZ" sz="1800" dirty="0">
                <a:solidFill>
                  <a:srgbClr val="002060"/>
                </a:solidFill>
              </a:rPr>
              <a:t>, které ovlivní především odbornou veřejnost.</a:t>
            </a:r>
          </a:p>
          <a:p>
            <a:r>
              <a:rPr lang="cs-CZ" sz="1800" b="1" dirty="0">
                <a:solidFill>
                  <a:srgbClr val="002060"/>
                </a:solidFill>
              </a:rPr>
              <a:t>Propagování země původu nebo sídla firmy </a:t>
            </a:r>
            <a:r>
              <a:rPr lang="cs-CZ" sz="1800" dirty="0">
                <a:solidFill>
                  <a:srgbClr val="002060"/>
                </a:solidFill>
              </a:rPr>
              <a:t>spolu a produkty - určité země si rovněž vytvořily celosvětovou image, například Německo svou důkladností a spolehlivostí, Japonsko svou progresivitou. </a:t>
            </a:r>
          </a:p>
          <a:p>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Nejčastější úkoly PR 2</a:t>
            </a:r>
          </a:p>
        </p:txBody>
      </p:sp>
    </p:spTree>
    <p:extLst>
      <p:ext uri="{BB962C8B-B14F-4D97-AF65-F5344CB8AC3E}">
        <p14:creationId xmlns:p14="http://schemas.microsoft.com/office/powerpoint/2010/main" val="21705755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altLang="zh-CN" sz="2400" dirty="0">
                <a:solidFill>
                  <a:srgbClr val="002060"/>
                </a:solidFill>
              </a:rPr>
              <a:t>Informační složka PR.</a:t>
            </a:r>
          </a:p>
          <a:p>
            <a:endParaRPr lang="cs-CZ" altLang="zh-CN" sz="2400" dirty="0">
              <a:solidFill>
                <a:srgbClr val="002060"/>
              </a:solidFill>
            </a:endParaRPr>
          </a:p>
          <a:p>
            <a:r>
              <a:rPr lang="cs-CZ" altLang="zh-CN" sz="2400" dirty="0">
                <a:solidFill>
                  <a:srgbClr val="002060"/>
                </a:solidFill>
              </a:rPr>
              <a:t>Způsob, jak média informují veřejnost o aktivitách firmy a jejích produktech.</a:t>
            </a:r>
          </a:p>
          <a:p>
            <a:endParaRPr lang="cs-CZ" altLang="zh-CN" sz="2400" dirty="0">
              <a:solidFill>
                <a:srgbClr val="002060"/>
              </a:solidFill>
            </a:endParaRPr>
          </a:p>
          <a:p>
            <a:r>
              <a:rPr lang="cs-CZ" altLang="zh-CN" sz="2400" dirty="0">
                <a:solidFill>
                  <a:srgbClr val="002060"/>
                </a:solidFill>
              </a:rPr>
              <a:t>Může být pozitivní. Ale častěji je negativní (podívejte se na hlavní večerní zprávy – 29 minut negativních zpráv, 30 sekund zvířátka na konec).</a:t>
            </a:r>
          </a:p>
        </p:txBody>
      </p:sp>
      <p:sp>
        <p:nvSpPr>
          <p:cNvPr id="6" name="Nadpis 5"/>
          <p:cNvSpPr>
            <a:spLocks noGrp="1"/>
          </p:cNvSpPr>
          <p:nvPr>
            <p:ph type="title"/>
          </p:nvPr>
        </p:nvSpPr>
        <p:spPr>
          <a:xfrm>
            <a:off x="179512" y="195486"/>
            <a:ext cx="7560840" cy="507703"/>
          </a:xfrm>
        </p:spPr>
        <p:txBody>
          <a:bodyPr/>
          <a:lstStyle/>
          <a:p>
            <a:r>
              <a:rPr lang="cs-CZ" dirty="0"/>
              <a:t>Publicita </a:t>
            </a:r>
          </a:p>
        </p:txBody>
      </p:sp>
    </p:spTree>
    <p:extLst>
      <p:ext uri="{BB962C8B-B14F-4D97-AF65-F5344CB8AC3E}">
        <p14:creationId xmlns:p14="http://schemas.microsoft.com/office/powerpoint/2010/main" val="9230322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400" dirty="0">
                <a:solidFill>
                  <a:srgbClr val="002060"/>
                </a:solidFill>
              </a:rPr>
              <a:t>Přímý marketing přenáší reklamní sdělení přímo k existujícímu nebo budoucímu spotřebiteli tak, aby vyvolalo okamžitou reakci. Také zahrnuje tvorbu databáze respondentů. </a:t>
            </a:r>
          </a:p>
        </p:txBody>
      </p:sp>
      <p:sp>
        <p:nvSpPr>
          <p:cNvPr id="6" name="Nadpis 5"/>
          <p:cNvSpPr>
            <a:spLocks noGrp="1"/>
          </p:cNvSpPr>
          <p:nvPr>
            <p:ph type="title"/>
          </p:nvPr>
        </p:nvSpPr>
        <p:spPr>
          <a:xfrm>
            <a:off x="179512" y="195486"/>
            <a:ext cx="7560840" cy="507703"/>
          </a:xfrm>
        </p:spPr>
        <p:txBody>
          <a:bodyPr/>
          <a:lstStyle/>
          <a:p>
            <a:r>
              <a:rPr lang="cs-CZ" dirty="0"/>
              <a:t>E. Přímý marketing </a:t>
            </a:r>
          </a:p>
        </p:txBody>
      </p:sp>
      <p:graphicFrame>
        <p:nvGraphicFramePr>
          <p:cNvPr id="4" name="Group 4"/>
          <p:cNvGraphicFramePr>
            <a:graphicFrameLocks/>
          </p:cNvGraphicFramePr>
          <p:nvPr/>
        </p:nvGraphicFramePr>
        <p:xfrm>
          <a:off x="681157" y="2499742"/>
          <a:ext cx="7779275" cy="2087314"/>
        </p:xfrm>
        <a:graphic>
          <a:graphicData uri="http://schemas.openxmlformats.org/drawingml/2006/table">
            <a:tbl>
              <a:tblPr/>
              <a:tblGrid>
                <a:gridCol w="1118831">
                  <a:extLst>
                    <a:ext uri="{9D8B030D-6E8A-4147-A177-3AD203B41FA5}">
                      <a16:colId xmlns:a16="http://schemas.microsoft.com/office/drawing/2014/main" val="20000"/>
                    </a:ext>
                  </a:extLst>
                </a:gridCol>
                <a:gridCol w="6660444">
                  <a:extLst>
                    <a:ext uri="{9D8B030D-6E8A-4147-A177-3AD203B41FA5}">
                      <a16:colId xmlns:a16="http://schemas.microsoft.com/office/drawing/2014/main" val="20001"/>
                    </a:ext>
                  </a:extLst>
                </a:gridCol>
              </a:tblGrid>
              <a:tr h="12113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Efektivní zacílení využitím databáze, flexibilnost a aktuálnost reklamního sdělení, měřitelnost odezvy. </a:t>
                      </a:r>
                      <a:endParaRPr kumimoji="0" lang="cs-CZ" sz="24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596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400" b="1" i="0" u="none" strike="noStrike" cap="none" normalizeH="0" baseline="0" dirty="0">
                          <a:ln>
                            <a:noFill/>
                          </a:ln>
                          <a:solidFill>
                            <a:srgbClr val="002060"/>
                          </a:solidFill>
                          <a:effectLst/>
                          <a:latin typeface="Arial" charset="0"/>
                        </a:rPr>
                        <a:t>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altLang="zh-CN" sz="2400" b="0" i="0" u="none" strike="noStrike" cap="none" normalizeH="0" baseline="0" dirty="0">
                          <a:ln>
                            <a:noFill/>
                          </a:ln>
                          <a:solidFill>
                            <a:srgbClr val="002060"/>
                          </a:solidFill>
                          <a:effectLst/>
                          <a:latin typeface="Arial" charset="0"/>
                        </a:rPr>
                        <a:t>Náklady spojené se  získáním databáze. </a:t>
                      </a:r>
                      <a:endParaRPr kumimoji="0" lang="cs-CZ" sz="2400" b="0" i="0" u="none" strike="noStrike" cap="none" normalizeH="0" baseline="0" dirty="0">
                        <a:ln>
                          <a:noFill/>
                        </a:ln>
                        <a:solidFill>
                          <a:srgbClr val="00206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2167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cs-CZ" sz="1800" dirty="0">
                <a:solidFill>
                  <a:srgbClr val="002060"/>
                </a:solidFill>
              </a:rPr>
              <a:t>Výborný článek: Analýza: Země jako obchodní značka. Německo boduje, Česko tápe a budí ironický smích.</a:t>
            </a:r>
          </a:p>
          <a:p>
            <a:endParaRPr lang="cs-CZ" sz="1800" dirty="0">
              <a:solidFill>
                <a:srgbClr val="002060"/>
              </a:solidFill>
            </a:endParaRPr>
          </a:p>
          <a:p>
            <a:r>
              <a:rPr lang="cs-CZ" sz="1800" dirty="0">
                <a:solidFill>
                  <a:srgbClr val="002060"/>
                </a:solidFill>
              </a:rPr>
              <a:t>„</a:t>
            </a:r>
            <a:r>
              <a:rPr lang="cs-CZ" sz="1800" i="1" dirty="0">
                <a:solidFill>
                  <a:srgbClr val="002060"/>
                </a:solidFill>
              </a:rPr>
              <a:t>Image Česka výrazně utrpěla</a:t>
            </a:r>
            <a:r>
              <a:rPr lang="cs-CZ" sz="1800" dirty="0">
                <a:solidFill>
                  <a:srgbClr val="002060"/>
                </a:solidFill>
              </a:rPr>
              <a:t>“, „</a:t>
            </a:r>
            <a:r>
              <a:rPr lang="cs-CZ" sz="1800" i="1" dirty="0">
                <a:solidFill>
                  <a:srgbClr val="002060"/>
                </a:solidFill>
              </a:rPr>
              <a:t>každý chce dnes prodat svoji zemi jako nejlepší na světě a vybudovat její pozitivní "značku" podobně, jak to dělají se svými výrobky úspěšné firmy. Cílem je prorazit a dostat se do povědomí "zákazníků" - v tomto případě zahraničních investorů, turistů, talentovaných studentů či kvalifikovaných pracovníků. Ty všechny by úspěšná země měla chtít přilákat. A zároveň se snažit o co nejlepší propagaci svých firem, svého know-how a vědeckých či kulturních úspěchů navenek</a:t>
            </a:r>
            <a:r>
              <a:rPr lang="cs-CZ" sz="1800" dirty="0">
                <a:solidFill>
                  <a:srgbClr val="002060"/>
                </a:solidFill>
              </a:rPr>
              <a:t>.“.</a:t>
            </a:r>
          </a:p>
          <a:p>
            <a:endParaRPr lang="cs-CZ" sz="1800" dirty="0">
              <a:solidFill>
                <a:srgbClr val="002060"/>
              </a:solidFill>
            </a:endParaRPr>
          </a:p>
          <a:p>
            <a:r>
              <a:rPr lang="en-US" sz="1800" dirty="0">
                <a:solidFill>
                  <a:srgbClr val="002060"/>
                </a:solidFill>
              </a:rPr>
              <a:t>Simon </a:t>
            </a:r>
            <a:r>
              <a:rPr lang="en-US" sz="1800" dirty="0" err="1">
                <a:solidFill>
                  <a:srgbClr val="002060"/>
                </a:solidFill>
              </a:rPr>
              <a:t>Anholt</a:t>
            </a:r>
            <a:r>
              <a:rPr lang="cs-CZ" sz="1800" dirty="0">
                <a:solidFill>
                  <a:srgbClr val="002060"/>
                </a:solidFill>
              </a:rPr>
              <a:t> – </a:t>
            </a:r>
            <a:r>
              <a:rPr lang="cs-CZ" sz="1800" dirty="0">
                <a:solidFill>
                  <a:srgbClr val="002060"/>
                </a:solidFill>
                <a:hlinkClick r:id="rId3"/>
              </a:rPr>
              <a:t>Good Country Index</a:t>
            </a:r>
            <a:r>
              <a:rPr lang="cs-CZ" sz="1800" dirty="0">
                <a:solidFill>
                  <a:srgbClr val="002060"/>
                </a:solidFill>
              </a:rPr>
              <a:t>.</a:t>
            </a:r>
          </a:p>
          <a:p>
            <a:endParaRPr lang="en-US"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Značka země (</a:t>
            </a:r>
            <a:r>
              <a:rPr lang="cs-CZ" dirty="0">
                <a:hlinkClick r:id="rId4"/>
              </a:rPr>
              <a:t>Lizcová, 2021</a:t>
            </a:r>
            <a:r>
              <a:rPr lang="cs-CZ" dirty="0"/>
              <a:t>) </a:t>
            </a:r>
          </a:p>
        </p:txBody>
      </p:sp>
    </p:spTree>
    <p:extLst>
      <p:ext uri="{BB962C8B-B14F-4D97-AF65-F5344CB8AC3E}">
        <p14:creationId xmlns:p14="http://schemas.microsoft.com/office/powerpoint/2010/main" val="42644990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cs-CZ" sz="1800" dirty="0">
                <a:solidFill>
                  <a:srgbClr val="002060"/>
                </a:solidFill>
              </a:rPr>
              <a:t>„</a:t>
            </a:r>
            <a:r>
              <a:rPr lang="cs-CZ" sz="1800" i="1" dirty="0">
                <a:solidFill>
                  <a:srgbClr val="002060"/>
                </a:solidFill>
              </a:rPr>
              <a:t>V jádru </a:t>
            </a:r>
            <a:r>
              <a:rPr lang="cs-CZ" sz="1800" i="1" dirty="0" err="1">
                <a:solidFill>
                  <a:srgbClr val="002060"/>
                </a:solidFill>
              </a:rPr>
              <a:t>Anholtova</a:t>
            </a:r>
            <a:r>
              <a:rPr lang="cs-CZ" sz="1800" i="1" dirty="0">
                <a:solidFill>
                  <a:srgbClr val="002060"/>
                </a:solidFill>
              </a:rPr>
              <a:t> přístupu stojí jednoduché zjištění, že nejúspěšnější značky pocházejí ze zemí, které samy úspěšnými značkami jsou</a:t>
            </a:r>
            <a:r>
              <a:rPr lang="cs-CZ" sz="1800" dirty="0">
                <a:solidFill>
                  <a:srgbClr val="002060"/>
                </a:solidFill>
              </a:rPr>
              <a:t>.“</a:t>
            </a:r>
          </a:p>
          <a:p>
            <a:endParaRPr lang="cs-CZ" sz="1800" dirty="0">
              <a:solidFill>
                <a:srgbClr val="002060"/>
              </a:solidFill>
            </a:endParaRPr>
          </a:p>
          <a:p>
            <a:r>
              <a:rPr lang="cs-CZ" sz="1800" dirty="0">
                <a:solidFill>
                  <a:srgbClr val="002060"/>
                </a:solidFill>
              </a:rPr>
              <a:t>„</a:t>
            </a:r>
            <a:r>
              <a:rPr lang="cs-CZ" sz="1800" i="1" dirty="0">
                <a:solidFill>
                  <a:srgbClr val="002060"/>
                </a:solidFill>
              </a:rPr>
              <a:t>Made in Germany - platí za synonymum kvality, dlouhověkosti, preciznosti a efektivity. Statusové symboly. "Made in Germany" podle něj dnes reprezentuje i celou strukturu, která za německou produkcí stojí - solidní, inovativní a na praxi orientovaný výzkum, systém kontroly kvality ve výrobě i ve vývoji a vzdělávání</a:t>
            </a:r>
            <a:r>
              <a:rPr lang="cs-CZ" sz="1800" dirty="0">
                <a:solidFill>
                  <a:srgbClr val="002060"/>
                </a:solidFill>
              </a:rPr>
              <a:t>.“</a:t>
            </a:r>
          </a:p>
          <a:p>
            <a:endParaRPr lang="en-US" sz="1800" dirty="0">
              <a:solidFill>
                <a:srgbClr val="002060"/>
              </a:solidFill>
            </a:endParaRPr>
          </a:p>
          <a:p>
            <a:r>
              <a:rPr lang="en-US" sz="1800" dirty="0">
                <a:solidFill>
                  <a:srgbClr val="002060"/>
                </a:solidFill>
              </a:rPr>
              <a:t>"Designed in Germany" </a:t>
            </a:r>
            <a:r>
              <a:rPr lang="en-US" sz="1800" dirty="0" err="1">
                <a:solidFill>
                  <a:srgbClr val="002060"/>
                </a:solidFill>
              </a:rPr>
              <a:t>nebo</a:t>
            </a:r>
            <a:r>
              <a:rPr lang="en-US" sz="1800" dirty="0">
                <a:solidFill>
                  <a:srgbClr val="002060"/>
                </a:solidFill>
              </a:rPr>
              <a:t> "German Engineering„</a:t>
            </a:r>
            <a:r>
              <a:rPr lang="cs-CZ" sz="1800" dirty="0">
                <a:solidFill>
                  <a:srgbClr val="002060"/>
                </a:solidFill>
              </a:rPr>
              <a:t> – těží z toho i malé neznámé firmy. </a:t>
            </a:r>
          </a:p>
          <a:p>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Značka země (</a:t>
            </a:r>
            <a:r>
              <a:rPr lang="cs-CZ" dirty="0">
                <a:hlinkClick r:id="rId3"/>
              </a:rPr>
              <a:t>Lizcová, 2021</a:t>
            </a:r>
            <a:r>
              <a:rPr lang="cs-CZ" dirty="0"/>
              <a:t>) </a:t>
            </a:r>
          </a:p>
        </p:txBody>
      </p:sp>
    </p:spTree>
    <p:extLst>
      <p:ext uri="{BB962C8B-B14F-4D97-AF65-F5344CB8AC3E}">
        <p14:creationId xmlns:p14="http://schemas.microsoft.com/office/powerpoint/2010/main" val="6402146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cs-CZ" sz="1800" dirty="0">
                <a:solidFill>
                  <a:srgbClr val="002060"/>
                </a:solidFill>
              </a:rPr>
              <a:t>„</a:t>
            </a:r>
            <a:r>
              <a:rPr lang="cs-CZ" sz="1800" i="1" dirty="0">
                <a:solidFill>
                  <a:srgbClr val="002060"/>
                </a:solidFill>
              </a:rPr>
              <a:t>Mezi největší výhody Německa patří síla místního trhu, odborné kompetence a vysoká profesionalita pracovní síly, kvalitní technické zázemí, stabilní právní stát, dobrá infrastruktura, podpora zelených technologií, síla vnitřního trhu či geografická poloha.</a:t>
            </a:r>
            <a:r>
              <a:rPr lang="cs-CZ" sz="1800" dirty="0">
                <a:solidFill>
                  <a:srgbClr val="002060"/>
                </a:solidFill>
              </a:rPr>
              <a:t>“</a:t>
            </a:r>
          </a:p>
          <a:p>
            <a:endParaRPr lang="cs-CZ" sz="1800" dirty="0">
              <a:solidFill>
                <a:srgbClr val="002060"/>
              </a:solidFill>
            </a:endParaRPr>
          </a:p>
          <a:p>
            <a:r>
              <a:rPr lang="cs-CZ" sz="1800" dirty="0">
                <a:solidFill>
                  <a:srgbClr val="002060"/>
                </a:solidFill>
              </a:rPr>
              <a:t>„</a:t>
            </a:r>
            <a:r>
              <a:rPr lang="cs-CZ" sz="1800" i="1" dirty="0">
                <a:solidFill>
                  <a:srgbClr val="002060"/>
                </a:solidFill>
              </a:rPr>
              <a:t>Z</a:t>
            </a:r>
            <a:r>
              <a:rPr lang="en-US" sz="1800" i="1" dirty="0" err="1">
                <a:solidFill>
                  <a:srgbClr val="002060"/>
                </a:solidFill>
              </a:rPr>
              <a:t>astřešující</a:t>
            </a:r>
            <a:r>
              <a:rPr lang="en-US" sz="1800" i="1" dirty="0">
                <a:solidFill>
                  <a:srgbClr val="002060"/>
                </a:solidFill>
              </a:rPr>
              <a:t> </a:t>
            </a:r>
            <a:r>
              <a:rPr lang="en-US" sz="1800" i="1" dirty="0" err="1">
                <a:solidFill>
                  <a:srgbClr val="002060"/>
                </a:solidFill>
              </a:rPr>
              <a:t>kampaň</a:t>
            </a:r>
            <a:r>
              <a:rPr lang="en-US" sz="1800" i="1" dirty="0">
                <a:solidFill>
                  <a:srgbClr val="002060"/>
                </a:solidFill>
              </a:rPr>
              <a:t> Germany Works</a:t>
            </a:r>
            <a:r>
              <a:rPr lang="cs-CZ" sz="1800" i="1" dirty="0">
                <a:solidFill>
                  <a:srgbClr val="002060"/>
                </a:solidFill>
              </a:rPr>
              <a:t> </a:t>
            </a:r>
            <a:r>
              <a:rPr lang="cs-CZ" sz="1800" dirty="0">
                <a:solidFill>
                  <a:srgbClr val="002060"/>
                </a:solidFill>
              </a:rPr>
              <a:t>- </a:t>
            </a:r>
            <a:r>
              <a:rPr lang="cs-CZ" sz="1800" i="1" dirty="0">
                <a:solidFill>
                  <a:srgbClr val="002060"/>
                </a:solidFill>
              </a:rPr>
              <a:t>perfektně fungující hospodářský motor“</a:t>
            </a:r>
            <a:r>
              <a:rPr lang="cs-CZ" sz="1800" dirty="0">
                <a:solidFill>
                  <a:srgbClr val="002060"/>
                </a:solidFill>
              </a:rPr>
              <a:t>.</a:t>
            </a:r>
          </a:p>
          <a:p>
            <a:endParaRPr lang="cs-CZ" sz="1800" dirty="0">
              <a:solidFill>
                <a:srgbClr val="002060"/>
              </a:solidFill>
            </a:endParaRPr>
          </a:p>
          <a:p>
            <a:r>
              <a:rPr lang="cs-CZ" sz="1800" dirty="0">
                <a:solidFill>
                  <a:srgbClr val="002060"/>
                </a:solidFill>
              </a:rPr>
              <a:t>ČR – „</a:t>
            </a:r>
            <a:r>
              <a:rPr lang="cs-CZ" sz="1800" i="1" dirty="0">
                <a:solidFill>
                  <a:srgbClr val="002060"/>
                </a:solidFill>
              </a:rPr>
              <a:t>hlavní motto "</a:t>
            </a:r>
            <a:r>
              <a:rPr lang="cs-CZ" sz="1800" i="1" dirty="0" err="1">
                <a:solidFill>
                  <a:srgbClr val="002060"/>
                </a:solidFill>
              </a:rPr>
              <a:t>The</a:t>
            </a:r>
            <a:r>
              <a:rPr lang="cs-CZ" sz="1800" i="1" dirty="0">
                <a:solidFill>
                  <a:srgbClr val="002060"/>
                </a:solidFill>
              </a:rPr>
              <a:t> Country </a:t>
            </a:r>
            <a:r>
              <a:rPr lang="cs-CZ" sz="1800" i="1" dirty="0" err="1">
                <a:solidFill>
                  <a:srgbClr val="002060"/>
                </a:solidFill>
              </a:rPr>
              <a:t>for</a:t>
            </a:r>
            <a:r>
              <a:rPr lang="cs-CZ" sz="1800" i="1" dirty="0">
                <a:solidFill>
                  <a:srgbClr val="002060"/>
                </a:solidFill>
              </a:rPr>
              <a:t> </a:t>
            </a:r>
            <a:r>
              <a:rPr lang="cs-CZ" sz="1800" i="1" dirty="0" err="1">
                <a:solidFill>
                  <a:srgbClr val="002060"/>
                </a:solidFill>
              </a:rPr>
              <a:t>the</a:t>
            </a:r>
            <a:r>
              <a:rPr lang="cs-CZ" sz="1800" i="1" dirty="0">
                <a:solidFill>
                  <a:srgbClr val="002060"/>
                </a:solidFill>
              </a:rPr>
              <a:t> </a:t>
            </a:r>
            <a:r>
              <a:rPr lang="cs-CZ" sz="1800" i="1" dirty="0" err="1">
                <a:solidFill>
                  <a:srgbClr val="002060"/>
                </a:solidFill>
              </a:rPr>
              <a:t>Future</a:t>
            </a:r>
            <a:r>
              <a:rPr lang="cs-CZ" sz="1800" i="1" dirty="0">
                <a:solidFill>
                  <a:srgbClr val="002060"/>
                </a:solidFill>
              </a:rPr>
              <a:t>" se příliš neuchytilo, je vzdálené realitě a neobsahuje jasnou vizi, v čem jsou Češi nejlepší</a:t>
            </a:r>
            <a:r>
              <a:rPr lang="cs-CZ" sz="1800" dirty="0">
                <a:solidFill>
                  <a:srgbClr val="002060"/>
                </a:solidFill>
              </a:rPr>
              <a:t>.“ </a:t>
            </a:r>
          </a:p>
          <a:p>
            <a:endParaRPr lang="cs-CZ" sz="1800" dirty="0">
              <a:solidFill>
                <a:srgbClr val="002060"/>
              </a:solidFill>
            </a:endParaRPr>
          </a:p>
          <a:p>
            <a:r>
              <a:rPr lang="en-US" sz="1800" dirty="0">
                <a:solidFill>
                  <a:srgbClr val="002060"/>
                </a:solidFill>
              </a:rPr>
              <a:t>"</a:t>
            </a:r>
            <a:r>
              <a:rPr lang="en-US" sz="1800" i="1" dirty="0" err="1">
                <a:solidFill>
                  <a:srgbClr val="002060"/>
                </a:solidFill>
              </a:rPr>
              <a:t>Zde</a:t>
            </a:r>
            <a:r>
              <a:rPr lang="en-US" sz="1800" i="1" dirty="0">
                <a:solidFill>
                  <a:srgbClr val="002060"/>
                </a:solidFill>
              </a:rPr>
              <a:t> se </a:t>
            </a:r>
            <a:r>
              <a:rPr lang="en-US" sz="1800" i="1" dirty="0" err="1">
                <a:solidFill>
                  <a:srgbClr val="002060"/>
                </a:solidFill>
              </a:rPr>
              <a:t>bavíme</a:t>
            </a:r>
            <a:r>
              <a:rPr lang="en-US" sz="1800" i="1" dirty="0">
                <a:solidFill>
                  <a:srgbClr val="002060"/>
                </a:solidFill>
              </a:rPr>
              <a:t> </a:t>
            </a:r>
            <a:r>
              <a:rPr lang="en-US" sz="1800" i="1" dirty="0" err="1">
                <a:solidFill>
                  <a:srgbClr val="002060"/>
                </a:solidFill>
              </a:rPr>
              <a:t>jednak</a:t>
            </a:r>
            <a:r>
              <a:rPr lang="en-US" sz="1800" i="1" dirty="0">
                <a:solidFill>
                  <a:srgbClr val="002060"/>
                </a:solidFill>
              </a:rPr>
              <a:t> o </a:t>
            </a:r>
            <a:r>
              <a:rPr lang="en-US" sz="1800" i="1" dirty="0" err="1">
                <a:solidFill>
                  <a:srgbClr val="002060"/>
                </a:solidFill>
              </a:rPr>
              <a:t>marketingu</a:t>
            </a:r>
            <a:r>
              <a:rPr lang="en-US" sz="1800" i="1" dirty="0">
                <a:solidFill>
                  <a:srgbClr val="002060"/>
                </a:solidFill>
              </a:rPr>
              <a:t> </a:t>
            </a:r>
            <a:r>
              <a:rPr lang="en-US" sz="1800" i="1" dirty="0" err="1">
                <a:solidFill>
                  <a:srgbClr val="002060"/>
                </a:solidFill>
              </a:rPr>
              <a:t>značky</a:t>
            </a:r>
            <a:r>
              <a:rPr lang="en-US" sz="1800" i="1" dirty="0">
                <a:solidFill>
                  <a:srgbClr val="002060"/>
                </a:solidFill>
              </a:rPr>
              <a:t> </a:t>
            </a:r>
            <a:r>
              <a:rPr lang="en-US" sz="1800" i="1" dirty="0" err="1">
                <a:solidFill>
                  <a:srgbClr val="002060"/>
                </a:solidFill>
              </a:rPr>
              <a:t>Česká</a:t>
            </a:r>
            <a:r>
              <a:rPr lang="en-US" sz="1800" i="1" dirty="0">
                <a:solidFill>
                  <a:srgbClr val="002060"/>
                </a:solidFill>
              </a:rPr>
              <a:t> </a:t>
            </a:r>
            <a:r>
              <a:rPr lang="en-US" sz="1800" i="1" dirty="0" err="1">
                <a:solidFill>
                  <a:srgbClr val="002060"/>
                </a:solidFill>
              </a:rPr>
              <a:t>republika</a:t>
            </a:r>
            <a:r>
              <a:rPr lang="en-US" sz="1800" i="1" dirty="0">
                <a:solidFill>
                  <a:srgbClr val="002060"/>
                </a:solidFill>
              </a:rPr>
              <a:t>, a </a:t>
            </a:r>
            <a:r>
              <a:rPr lang="en-US" sz="1800" i="1" dirty="0" err="1">
                <a:solidFill>
                  <a:srgbClr val="002060"/>
                </a:solidFill>
              </a:rPr>
              <a:t>jednak</a:t>
            </a:r>
            <a:r>
              <a:rPr lang="en-US" sz="1800" i="1" dirty="0">
                <a:solidFill>
                  <a:srgbClr val="002060"/>
                </a:solidFill>
              </a:rPr>
              <a:t> o </a:t>
            </a:r>
            <a:r>
              <a:rPr lang="en-US" sz="1800" i="1" dirty="0" err="1">
                <a:solidFill>
                  <a:srgbClr val="002060"/>
                </a:solidFill>
              </a:rPr>
              <a:t>zahraniční</a:t>
            </a:r>
            <a:r>
              <a:rPr lang="en-US" sz="1800" i="1" dirty="0">
                <a:solidFill>
                  <a:srgbClr val="002060"/>
                </a:solidFill>
              </a:rPr>
              <a:t> </a:t>
            </a:r>
            <a:r>
              <a:rPr lang="en-US" sz="1800" i="1" dirty="0" err="1">
                <a:solidFill>
                  <a:srgbClr val="002060"/>
                </a:solidFill>
              </a:rPr>
              <a:t>politice</a:t>
            </a:r>
            <a:r>
              <a:rPr lang="en-US" sz="1800" i="1" dirty="0">
                <a:solidFill>
                  <a:srgbClr val="002060"/>
                </a:solidFill>
              </a:rPr>
              <a:t> a </a:t>
            </a:r>
            <a:r>
              <a:rPr lang="en-US" sz="1800" i="1" dirty="0" err="1">
                <a:solidFill>
                  <a:srgbClr val="002060"/>
                </a:solidFill>
              </a:rPr>
              <a:t>celkovém</a:t>
            </a:r>
            <a:r>
              <a:rPr lang="en-US" sz="1800" i="1" dirty="0">
                <a:solidFill>
                  <a:srgbClr val="002060"/>
                </a:solidFill>
              </a:rPr>
              <a:t> </a:t>
            </a:r>
            <a:r>
              <a:rPr lang="en-US" sz="1800" i="1" dirty="0" err="1">
                <a:solidFill>
                  <a:srgbClr val="002060"/>
                </a:solidFill>
              </a:rPr>
              <a:t>směřování</a:t>
            </a:r>
            <a:r>
              <a:rPr lang="en-US" sz="1800" i="1" dirty="0">
                <a:solidFill>
                  <a:srgbClr val="002060"/>
                </a:solidFill>
              </a:rPr>
              <a:t> </a:t>
            </a:r>
            <a:r>
              <a:rPr lang="en-US" sz="1800" i="1" dirty="0" err="1">
                <a:solidFill>
                  <a:srgbClr val="002060"/>
                </a:solidFill>
              </a:rPr>
              <a:t>naší</a:t>
            </a:r>
            <a:r>
              <a:rPr lang="en-US" sz="1800" i="1" dirty="0">
                <a:solidFill>
                  <a:srgbClr val="002060"/>
                </a:solidFill>
              </a:rPr>
              <a:t> </a:t>
            </a:r>
            <a:r>
              <a:rPr lang="en-US" sz="1800" i="1" dirty="0" err="1">
                <a:solidFill>
                  <a:srgbClr val="002060"/>
                </a:solidFill>
              </a:rPr>
              <a:t>země</a:t>
            </a:r>
            <a:r>
              <a:rPr lang="en-US" sz="1800" i="1" dirty="0">
                <a:solidFill>
                  <a:srgbClr val="002060"/>
                </a:solidFill>
              </a:rPr>
              <a:t>. </a:t>
            </a:r>
            <a:r>
              <a:rPr lang="en-US" sz="1800" i="1" dirty="0" err="1">
                <a:solidFill>
                  <a:srgbClr val="002060"/>
                </a:solidFill>
              </a:rPr>
              <a:t>Pokud</a:t>
            </a:r>
            <a:r>
              <a:rPr lang="en-US" sz="1800" i="1" dirty="0">
                <a:solidFill>
                  <a:srgbClr val="002060"/>
                </a:solidFill>
              </a:rPr>
              <a:t> </a:t>
            </a:r>
            <a:r>
              <a:rPr lang="en-US" sz="1800" i="1" dirty="0" err="1">
                <a:solidFill>
                  <a:srgbClr val="002060"/>
                </a:solidFill>
              </a:rPr>
              <a:t>tyto</a:t>
            </a:r>
            <a:r>
              <a:rPr lang="en-US" sz="1800" i="1" dirty="0">
                <a:solidFill>
                  <a:srgbClr val="002060"/>
                </a:solidFill>
              </a:rPr>
              <a:t> </a:t>
            </a:r>
            <a:r>
              <a:rPr lang="en-US" sz="1800" i="1" dirty="0" err="1">
                <a:solidFill>
                  <a:srgbClr val="002060"/>
                </a:solidFill>
              </a:rPr>
              <a:t>aspekty</a:t>
            </a:r>
            <a:r>
              <a:rPr lang="en-US" sz="1800" i="1" dirty="0">
                <a:solidFill>
                  <a:srgbClr val="002060"/>
                </a:solidFill>
              </a:rPr>
              <a:t> </a:t>
            </a:r>
            <a:r>
              <a:rPr lang="en-US" sz="1800" i="1" dirty="0" err="1">
                <a:solidFill>
                  <a:srgbClr val="002060"/>
                </a:solidFill>
              </a:rPr>
              <a:t>nejsou</a:t>
            </a:r>
            <a:r>
              <a:rPr lang="en-US" sz="1800" i="1" dirty="0">
                <a:solidFill>
                  <a:srgbClr val="002060"/>
                </a:solidFill>
              </a:rPr>
              <a:t> v </a:t>
            </a:r>
            <a:r>
              <a:rPr lang="en-US" sz="1800" i="1" dirty="0" err="1">
                <a:solidFill>
                  <a:srgbClr val="002060"/>
                </a:solidFill>
              </a:rPr>
              <a:t>souladu</a:t>
            </a:r>
            <a:r>
              <a:rPr lang="en-US" sz="1800" i="1" dirty="0">
                <a:solidFill>
                  <a:srgbClr val="002060"/>
                </a:solidFill>
              </a:rPr>
              <a:t>, </a:t>
            </a:r>
            <a:r>
              <a:rPr lang="en-US" sz="1800" i="1" dirty="0" err="1">
                <a:solidFill>
                  <a:srgbClr val="002060"/>
                </a:solidFill>
              </a:rPr>
              <a:t>tak</a:t>
            </a:r>
            <a:r>
              <a:rPr lang="en-US" sz="1800" i="1" dirty="0">
                <a:solidFill>
                  <a:srgbClr val="002060"/>
                </a:solidFill>
              </a:rPr>
              <a:t> </a:t>
            </a:r>
            <a:r>
              <a:rPr lang="en-US" sz="1800" i="1" dirty="0" err="1">
                <a:solidFill>
                  <a:srgbClr val="002060"/>
                </a:solidFill>
              </a:rPr>
              <a:t>strategie</a:t>
            </a:r>
            <a:r>
              <a:rPr lang="en-US" sz="1800" i="1" dirty="0">
                <a:solidFill>
                  <a:srgbClr val="002060"/>
                </a:solidFill>
              </a:rPr>
              <a:t> </a:t>
            </a:r>
            <a:r>
              <a:rPr lang="en-US" sz="1800" i="1" dirty="0" err="1">
                <a:solidFill>
                  <a:srgbClr val="002060"/>
                </a:solidFill>
              </a:rPr>
              <a:t>nemůže</a:t>
            </a:r>
            <a:r>
              <a:rPr lang="en-US" sz="1800" i="1" dirty="0">
                <a:solidFill>
                  <a:srgbClr val="002060"/>
                </a:solidFill>
              </a:rPr>
              <a:t> </a:t>
            </a:r>
            <a:r>
              <a:rPr lang="en-US" sz="1800" i="1" dirty="0" err="1">
                <a:solidFill>
                  <a:srgbClr val="002060"/>
                </a:solidFill>
              </a:rPr>
              <a:t>být</a:t>
            </a:r>
            <a:r>
              <a:rPr lang="en-US" sz="1800" i="1" dirty="0">
                <a:solidFill>
                  <a:srgbClr val="002060"/>
                </a:solidFill>
              </a:rPr>
              <a:t> </a:t>
            </a:r>
            <a:r>
              <a:rPr lang="en-US" sz="1800" i="1" dirty="0" err="1">
                <a:solidFill>
                  <a:srgbClr val="002060"/>
                </a:solidFill>
              </a:rPr>
              <a:t>úspěšná</a:t>
            </a:r>
            <a:r>
              <a:rPr lang="cs-CZ" sz="1800" i="1" dirty="0">
                <a:solidFill>
                  <a:srgbClr val="002060"/>
                </a:solidFill>
              </a:rPr>
              <a:t>.</a:t>
            </a:r>
            <a:r>
              <a:rPr lang="en-US" sz="18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Značka země (</a:t>
            </a:r>
            <a:r>
              <a:rPr lang="cs-CZ" dirty="0">
                <a:hlinkClick r:id="rId3"/>
              </a:rPr>
              <a:t>Lizcová, 2021</a:t>
            </a:r>
            <a:r>
              <a:rPr lang="cs-CZ" dirty="0"/>
              <a:t>) </a:t>
            </a:r>
          </a:p>
        </p:txBody>
      </p:sp>
    </p:spTree>
    <p:extLst>
      <p:ext uri="{BB962C8B-B14F-4D97-AF65-F5344CB8AC3E}">
        <p14:creationId xmlns:p14="http://schemas.microsoft.com/office/powerpoint/2010/main" val="25347672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err="1">
                <a:solidFill>
                  <a:srgbClr val="002060"/>
                </a:solidFill>
              </a:rPr>
              <a:t>Reklama</a:t>
            </a:r>
            <a:r>
              <a:rPr lang="en-US" sz="1800" dirty="0">
                <a:solidFill>
                  <a:srgbClr val="002060"/>
                </a:solidFill>
              </a:rPr>
              <a:t> s </a:t>
            </a:r>
            <a:r>
              <a:rPr lang="en-US" sz="1800" dirty="0" err="1">
                <a:solidFill>
                  <a:srgbClr val="002060"/>
                </a:solidFill>
              </a:rPr>
              <a:t>lékaři</a:t>
            </a:r>
            <a:r>
              <a:rPr lang="en-US" sz="1800" dirty="0">
                <a:solidFill>
                  <a:srgbClr val="002060"/>
                </a:solidFill>
              </a:rPr>
              <a:t> – v ČR </a:t>
            </a:r>
            <a:r>
              <a:rPr lang="en-US" sz="1800" dirty="0" err="1">
                <a:solidFill>
                  <a:srgbClr val="002060"/>
                </a:solidFill>
              </a:rPr>
              <a:t>využíváno</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zubní</a:t>
            </a:r>
            <a:r>
              <a:rPr lang="en-US" sz="1800" dirty="0">
                <a:solidFill>
                  <a:srgbClr val="002060"/>
                </a:solidFill>
              </a:rPr>
              <a:t> pasty, </a:t>
            </a:r>
            <a:r>
              <a:rPr lang="en-US" sz="1800" dirty="0" err="1">
                <a:solidFill>
                  <a:srgbClr val="002060"/>
                </a:solidFill>
              </a:rPr>
              <a:t>hygienické</a:t>
            </a:r>
            <a:r>
              <a:rPr lang="en-US" sz="1800" dirty="0">
                <a:solidFill>
                  <a:srgbClr val="002060"/>
                </a:solidFill>
              </a:rPr>
              <a:t> </a:t>
            </a:r>
            <a:r>
              <a:rPr lang="en-US" sz="1800" dirty="0" err="1">
                <a:solidFill>
                  <a:srgbClr val="002060"/>
                </a:solidFill>
              </a:rPr>
              <a:t>potřeby</a:t>
            </a:r>
            <a:r>
              <a:rPr lang="en-US" sz="1800" dirty="0">
                <a:solidFill>
                  <a:srgbClr val="002060"/>
                </a:solidFill>
              </a:rPr>
              <a:t>. V </a:t>
            </a:r>
            <a:r>
              <a:rPr lang="en-US" sz="1800" dirty="0" err="1">
                <a:solidFill>
                  <a:srgbClr val="002060"/>
                </a:solidFill>
              </a:rPr>
              <a:t>západní</a:t>
            </a:r>
            <a:r>
              <a:rPr lang="en-US" sz="1800" dirty="0">
                <a:solidFill>
                  <a:srgbClr val="002060"/>
                </a:solidFill>
              </a:rPr>
              <a:t> </a:t>
            </a:r>
            <a:r>
              <a:rPr lang="en-US" sz="1800" dirty="0" err="1">
                <a:solidFill>
                  <a:srgbClr val="002060"/>
                </a:solidFill>
              </a:rPr>
              <a:t>Evropě</a:t>
            </a:r>
            <a:r>
              <a:rPr lang="en-US" sz="1800" dirty="0">
                <a:solidFill>
                  <a:srgbClr val="002060"/>
                </a:solidFill>
              </a:rPr>
              <a:t> </a:t>
            </a:r>
            <a:r>
              <a:rPr lang="en-US" sz="1800" dirty="0" err="1">
                <a:solidFill>
                  <a:srgbClr val="002060"/>
                </a:solidFill>
              </a:rPr>
              <a:t>zakázáno</a:t>
            </a:r>
            <a:r>
              <a:rPr lang="en-US" sz="1800" dirty="0">
                <a:solidFill>
                  <a:srgbClr val="002060"/>
                </a:solidFill>
              </a:rPr>
              <a:t>, </a:t>
            </a:r>
            <a:r>
              <a:rPr lang="en-US" sz="1800" dirty="0" err="1">
                <a:solidFill>
                  <a:srgbClr val="002060"/>
                </a:solidFill>
              </a:rPr>
              <a:t>považováno</a:t>
            </a:r>
            <a:r>
              <a:rPr lang="en-US" sz="1800" dirty="0">
                <a:solidFill>
                  <a:srgbClr val="002060"/>
                </a:solidFill>
              </a:rPr>
              <a:t> </a:t>
            </a:r>
            <a:r>
              <a:rPr lang="en-US" sz="1800" dirty="0" err="1">
                <a:solidFill>
                  <a:srgbClr val="002060"/>
                </a:solidFill>
              </a:rPr>
              <a:t>za</a:t>
            </a:r>
            <a:r>
              <a:rPr lang="en-US" sz="1800" dirty="0">
                <a:solidFill>
                  <a:srgbClr val="002060"/>
                </a:solidFill>
              </a:rPr>
              <a:t> </a:t>
            </a:r>
            <a:r>
              <a:rPr lang="en-US" sz="1800" dirty="0" err="1">
                <a:solidFill>
                  <a:srgbClr val="002060"/>
                </a:solidFill>
              </a:rPr>
              <a:t>podraz</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zákazníka</a:t>
            </a:r>
            <a:r>
              <a:rPr lang="en-US" sz="1800" dirty="0">
                <a:solidFill>
                  <a:srgbClr val="002060"/>
                </a:solidFill>
              </a:rPr>
              <a:t>, </a:t>
            </a:r>
            <a:r>
              <a:rPr lang="en-US" sz="1800" dirty="0" err="1">
                <a:solidFill>
                  <a:srgbClr val="002060"/>
                </a:solidFill>
              </a:rPr>
              <a:t>který</a:t>
            </a:r>
            <a:r>
              <a:rPr lang="en-US" sz="1800" dirty="0">
                <a:solidFill>
                  <a:srgbClr val="002060"/>
                </a:solidFill>
              </a:rPr>
              <a:t> </a:t>
            </a:r>
            <a:r>
              <a:rPr lang="en-US" sz="1800" dirty="0" err="1">
                <a:solidFill>
                  <a:srgbClr val="002060"/>
                </a:solidFill>
              </a:rPr>
              <a:t>věří</a:t>
            </a:r>
            <a:r>
              <a:rPr lang="en-US" sz="1800" dirty="0">
                <a:solidFill>
                  <a:srgbClr val="002060"/>
                </a:solidFill>
              </a:rPr>
              <a:t> </a:t>
            </a:r>
            <a:r>
              <a:rPr lang="en-US" sz="1800" dirty="0" err="1">
                <a:solidFill>
                  <a:srgbClr val="002060"/>
                </a:solidFill>
              </a:rPr>
              <a:t>lékaři</a:t>
            </a:r>
            <a:r>
              <a:rPr lang="en-US" sz="1800" dirty="0">
                <a:solidFill>
                  <a:srgbClr val="002060"/>
                </a:solidFill>
              </a:rPr>
              <a:t>. </a:t>
            </a:r>
          </a:p>
          <a:p>
            <a:r>
              <a:rPr lang="en-US" sz="1800" dirty="0" err="1">
                <a:solidFill>
                  <a:srgbClr val="002060"/>
                </a:solidFill>
              </a:rPr>
              <a:t>Velmi</a:t>
            </a:r>
            <a:r>
              <a:rPr lang="en-US" sz="1800" dirty="0">
                <a:solidFill>
                  <a:srgbClr val="002060"/>
                </a:solidFill>
              </a:rPr>
              <a:t> </a:t>
            </a:r>
            <a:r>
              <a:rPr lang="en-US" sz="1800" dirty="0" err="1">
                <a:solidFill>
                  <a:srgbClr val="002060"/>
                </a:solidFill>
              </a:rPr>
              <a:t>originálním</a:t>
            </a:r>
            <a:r>
              <a:rPr lang="en-US" sz="1800" dirty="0">
                <a:solidFill>
                  <a:srgbClr val="002060"/>
                </a:solidFill>
              </a:rPr>
              <a:t> </a:t>
            </a:r>
            <a:r>
              <a:rPr lang="en-US" sz="1800" dirty="0" err="1">
                <a:solidFill>
                  <a:srgbClr val="002060"/>
                </a:solidFill>
              </a:rPr>
              <a:t>způsobem</a:t>
            </a:r>
            <a:r>
              <a:rPr lang="en-US" sz="1800" dirty="0">
                <a:solidFill>
                  <a:srgbClr val="002060"/>
                </a:solidFill>
              </a:rPr>
              <a:t> </a:t>
            </a:r>
            <a:r>
              <a:rPr lang="en-US" sz="1800" dirty="0" err="1">
                <a:solidFill>
                  <a:srgbClr val="002060"/>
                </a:solidFill>
              </a:rPr>
              <a:t>prezentoval</a:t>
            </a:r>
            <a:r>
              <a:rPr lang="en-US" sz="1800" dirty="0">
                <a:solidFill>
                  <a:srgbClr val="002060"/>
                </a:solidFill>
              </a:rPr>
              <a:t> v </a:t>
            </a:r>
            <a:r>
              <a:rPr lang="en-US" sz="1800" dirty="0" err="1">
                <a:solidFill>
                  <a:srgbClr val="002060"/>
                </a:solidFill>
              </a:rPr>
              <a:t>roce</a:t>
            </a:r>
            <a:r>
              <a:rPr lang="en-US" sz="1800" dirty="0">
                <a:solidFill>
                  <a:srgbClr val="002060"/>
                </a:solidFill>
              </a:rPr>
              <a:t> 1984 </a:t>
            </a:r>
            <a:r>
              <a:rPr lang="en-US" sz="1800" dirty="0" err="1">
                <a:solidFill>
                  <a:srgbClr val="002060"/>
                </a:solidFill>
              </a:rPr>
              <a:t>ředitel</a:t>
            </a:r>
            <a:r>
              <a:rPr lang="en-US" sz="1800" dirty="0">
                <a:solidFill>
                  <a:srgbClr val="002060"/>
                </a:solidFill>
              </a:rPr>
              <a:t> </a:t>
            </a:r>
            <a:r>
              <a:rPr lang="en-US" sz="1800" dirty="0" err="1">
                <a:solidFill>
                  <a:srgbClr val="002060"/>
                </a:solidFill>
              </a:rPr>
              <a:t>marketingu</a:t>
            </a:r>
            <a:r>
              <a:rPr lang="en-US" sz="1800" dirty="0">
                <a:solidFill>
                  <a:srgbClr val="002060"/>
                </a:solidFill>
              </a:rPr>
              <a:t> </a:t>
            </a:r>
            <a:r>
              <a:rPr lang="en-US" sz="1800" dirty="0" err="1">
                <a:solidFill>
                  <a:srgbClr val="002060"/>
                </a:solidFill>
              </a:rPr>
              <a:t>společnosti</a:t>
            </a:r>
            <a:r>
              <a:rPr lang="en-US" sz="1800" dirty="0">
                <a:solidFill>
                  <a:srgbClr val="002060"/>
                </a:solidFill>
              </a:rPr>
              <a:t> Henkel </a:t>
            </a:r>
            <a:r>
              <a:rPr lang="en-US" sz="1800" dirty="0" err="1">
                <a:solidFill>
                  <a:srgbClr val="002060"/>
                </a:solidFill>
              </a:rPr>
              <a:t>sílu</a:t>
            </a:r>
            <a:r>
              <a:rPr lang="en-US" sz="1800" dirty="0">
                <a:solidFill>
                  <a:srgbClr val="002060"/>
                </a:solidFill>
              </a:rPr>
              <a:t> </a:t>
            </a:r>
            <a:r>
              <a:rPr lang="en-US" sz="1800" dirty="0" err="1">
                <a:solidFill>
                  <a:srgbClr val="002060"/>
                </a:solidFill>
              </a:rPr>
              <a:t>lepidel</a:t>
            </a:r>
            <a:r>
              <a:rPr lang="en-US" sz="1800" dirty="0">
                <a:solidFill>
                  <a:srgbClr val="002060"/>
                </a:solidFill>
              </a:rPr>
              <a:t> </a:t>
            </a:r>
            <a:r>
              <a:rPr lang="en-US" sz="1800" dirty="0" err="1">
                <a:solidFill>
                  <a:srgbClr val="002060"/>
                </a:solidFill>
              </a:rPr>
              <a:t>značky</a:t>
            </a:r>
            <a:r>
              <a:rPr lang="en-US" sz="1800" dirty="0">
                <a:solidFill>
                  <a:srgbClr val="002060"/>
                </a:solidFill>
              </a:rPr>
              <a:t> </a:t>
            </a:r>
            <a:r>
              <a:rPr lang="en-US" sz="1800" dirty="0" err="1">
                <a:solidFill>
                  <a:srgbClr val="002060"/>
                </a:solidFill>
              </a:rPr>
              <a:t>Pattex</a:t>
            </a:r>
            <a:r>
              <a:rPr lang="en-US" sz="1800" dirty="0">
                <a:solidFill>
                  <a:srgbClr val="002060"/>
                </a:solidFill>
              </a:rPr>
              <a:t>. </a:t>
            </a:r>
            <a:r>
              <a:rPr lang="en-US" sz="1800" dirty="0" err="1">
                <a:solidFill>
                  <a:srgbClr val="002060"/>
                </a:solidFill>
              </a:rPr>
              <a:t>Přilepený</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křídlo</a:t>
            </a:r>
            <a:r>
              <a:rPr lang="en-US" sz="1800" dirty="0">
                <a:solidFill>
                  <a:srgbClr val="002060"/>
                </a:solidFill>
              </a:rPr>
              <a:t> </a:t>
            </a:r>
            <a:r>
              <a:rPr lang="en-US" sz="1800" dirty="0" err="1">
                <a:solidFill>
                  <a:srgbClr val="002060"/>
                </a:solidFill>
              </a:rPr>
              <a:t>dvouplošníku</a:t>
            </a:r>
            <a:r>
              <a:rPr lang="en-US" sz="1800" dirty="0">
                <a:solidFill>
                  <a:srgbClr val="002060"/>
                </a:solidFill>
              </a:rPr>
              <a:t> se </a:t>
            </a:r>
            <a:r>
              <a:rPr lang="en-US" sz="1800" dirty="0" err="1">
                <a:solidFill>
                  <a:srgbClr val="002060"/>
                </a:solidFill>
              </a:rPr>
              <a:t>půl</a:t>
            </a:r>
            <a:r>
              <a:rPr lang="en-US" sz="1800" dirty="0">
                <a:solidFill>
                  <a:srgbClr val="002060"/>
                </a:solidFill>
              </a:rPr>
              <a:t> </a:t>
            </a:r>
            <a:r>
              <a:rPr lang="en-US" sz="1800" dirty="0" err="1">
                <a:solidFill>
                  <a:srgbClr val="002060"/>
                </a:solidFill>
              </a:rPr>
              <a:t>hodiny</a:t>
            </a:r>
            <a:r>
              <a:rPr lang="en-US" sz="1800" dirty="0">
                <a:solidFill>
                  <a:srgbClr val="002060"/>
                </a:solidFill>
              </a:rPr>
              <a:t> </a:t>
            </a:r>
            <a:r>
              <a:rPr lang="en-US" sz="1800" dirty="0" err="1">
                <a:solidFill>
                  <a:srgbClr val="002060"/>
                </a:solidFill>
              </a:rPr>
              <a:t>vznášel</a:t>
            </a:r>
            <a:r>
              <a:rPr lang="en-US" sz="1800" dirty="0">
                <a:solidFill>
                  <a:srgbClr val="002060"/>
                </a:solidFill>
              </a:rPr>
              <a:t> </a:t>
            </a:r>
            <a:r>
              <a:rPr lang="en-US" sz="1800" dirty="0" err="1">
                <a:solidFill>
                  <a:srgbClr val="002060"/>
                </a:solidFill>
              </a:rPr>
              <a:t>nad</a:t>
            </a:r>
            <a:r>
              <a:rPr lang="en-US" sz="1800" dirty="0">
                <a:solidFill>
                  <a:srgbClr val="002060"/>
                </a:solidFill>
              </a:rPr>
              <a:t> </a:t>
            </a:r>
            <a:r>
              <a:rPr lang="en-US" sz="1800" dirty="0" err="1">
                <a:solidFill>
                  <a:srgbClr val="002060"/>
                </a:solidFill>
              </a:rPr>
              <a:t>jihoafrickou</a:t>
            </a:r>
            <a:r>
              <a:rPr lang="en-US" sz="1800" dirty="0">
                <a:solidFill>
                  <a:srgbClr val="002060"/>
                </a:solidFill>
              </a:rPr>
              <a:t> </a:t>
            </a:r>
            <a:r>
              <a:rPr lang="en-US" sz="1800" dirty="0" err="1">
                <a:solidFill>
                  <a:srgbClr val="002060"/>
                </a:solidFill>
              </a:rPr>
              <a:t>krajinou</a:t>
            </a:r>
            <a:r>
              <a:rPr lang="en-US" sz="1800" dirty="0">
                <a:solidFill>
                  <a:srgbClr val="002060"/>
                </a:solidFill>
              </a:rPr>
              <a:t>. </a:t>
            </a:r>
            <a:r>
              <a:rPr lang="en-US" sz="1800" dirty="0" err="1">
                <a:solidFill>
                  <a:srgbClr val="002060"/>
                </a:solidFill>
              </a:rPr>
              <a:t>Adrenalinová</a:t>
            </a:r>
            <a:r>
              <a:rPr lang="en-US" sz="1800" dirty="0">
                <a:solidFill>
                  <a:srgbClr val="002060"/>
                </a:solidFill>
              </a:rPr>
              <a:t> </a:t>
            </a:r>
            <a:r>
              <a:rPr lang="en-US" sz="1800" dirty="0" err="1">
                <a:solidFill>
                  <a:srgbClr val="002060"/>
                </a:solidFill>
              </a:rPr>
              <a:t>jízda</a:t>
            </a:r>
            <a:r>
              <a:rPr lang="en-US" sz="1800" dirty="0">
                <a:solidFill>
                  <a:srgbClr val="002060"/>
                </a:solidFill>
              </a:rPr>
              <a:t> s </a:t>
            </a:r>
            <a:r>
              <a:rPr lang="en-US" sz="1800" dirty="0" err="1">
                <a:solidFill>
                  <a:srgbClr val="002060"/>
                </a:solidFill>
              </a:rPr>
              <a:t>několika</a:t>
            </a:r>
            <a:r>
              <a:rPr lang="en-US" sz="1800" dirty="0">
                <a:solidFill>
                  <a:srgbClr val="002060"/>
                </a:solidFill>
              </a:rPr>
              <a:t> salty a </a:t>
            </a:r>
            <a:r>
              <a:rPr lang="en-US" sz="1800" dirty="0" err="1">
                <a:solidFill>
                  <a:srgbClr val="002060"/>
                </a:solidFill>
              </a:rPr>
              <a:t>přemety</a:t>
            </a:r>
            <a:r>
              <a:rPr lang="en-US" sz="1800" dirty="0">
                <a:solidFill>
                  <a:srgbClr val="002060"/>
                </a:solidFill>
              </a:rPr>
              <a:t> </a:t>
            </a:r>
            <a:r>
              <a:rPr lang="en-US" sz="1800" dirty="0" err="1">
                <a:solidFill>
                  <a:srgbClr val="002060"/>
                </a:solidFill>
              </a:rPr>
              <a:t>po</a:t>
            </a:r>
            <a:r>
              <a:rPr lang="en-US" sz="1800" dirty="0">
                <a:solidFill>
                  <a:srgbClr val="002060"/>
                </a:solidFill>
              </a:rPr>
              <a:t> </a:t>
            </a:r>
            <a:r>
              <a:rPr lang="en-US" sz="1800" dirty="0" err="1">
                <a:solidFill>
                  <a:srgbClr val="002060"/>
                </a:solidFill>
              </a:rPr>
              <a:t>uvedení</a:t>
            </a:r>
            <a:r>
              <a:rPr lang="en-US" sz="1800" dirty="0">
                <a:solidFill>
                  <a:srgbClr val="002060"/>
                </a:solidFill>
              </a:rPr>
              <a:t> v </a:t>
            </a:r>
            <a:r>
              <a:rPr lang="en-US" sz="1800" dirty="0" err="1">
                <a:solidFill>
                  <a:srgbClr val="002060"/>
                </a:solidFill>
              </a:rPr>
              <a:t>televizní</a:t>
            </a:r>
            <a:r>
              <a:rPr lang="en-US" sz="1800" dirty="0">
                <a:solidFill>
                  <a:srgbClr val="002060"/>
                </a:solidFill>
              </a:rPr>
              <a:t> </a:t>
            </a:r>
            <a:r>
              <a:rPr lang="en-US" sz="1800" dirty="0" err="1">
                <a:solidFill>
                  <a:srgbClr val="002060"/>
                </a:solidFill>
              </a:rPr>
              <a:t>reklamě</a:t>
            </a:r>
            <a:r>
              <a:rPr lang="en-US" sz="1800" dirty="0">
                <a:solidFill>
                  <a:srgbClr val="002060"/>
                </a:solidFill>
              </a:rPr>
              <a:t> </a:t>
            </a:r>
            <a:r>
              <a:rPr lang="en-US" sz="1800" dirty="0" err="1">
                <a:solidFill>
                  <a:srgbClr val="002060"/>
                </a:solidFill>
              </a:rPr>
              <a:t>způsobila</a:t>
            </a:r>
            <a:r>
              <a:rPr lang="en-US" sz="1800" dirty="0">
                <a:solidFill>
                  <a:srgbClr val="002060"/>
                </a:solidFill>
              </a:rPr>
              <a:t> </a:t>
            </a:r>
            <a:r>
              <a:rPr lang="en-US" sz="1800" dirty="0" err="1">
                <a:solidFill>
                  <a:srgbClr val="002060"/>
                </a:solidFill>
              </a:rPr>
              <a:t>senzaci</a:t>
            </a:r>
            <a:r>
              <a:rPr lang="en-US" sz="1800" dirty="0">
                <a:solidFill>
                  <a:srgbClr val="002060"/>
                </a:solidFill>
              </a:rPr>
              <a:t> a </a:t>
            </a:r>
            <a:r>
              <a:rPr lang="en-US" sz="1800" dirty="0" err="1">
                <a:solidFill>
                  <a:srgbClr val="002060"/>
                </a:solidFill>
              </a:rPr>
              <a:t>znovu</a:t>
            </a:r>
            <a:r>
              <a:rPr lang="en-US" sz="1800" dirty="0">
                <a:solidFill>
                  <a:srgbClr val="002060"/>
                </a:solidFill>
              </a:rPr>
              <a:t> </a:t>
            </a:r>
            <a:r>
              <a:rPr lang="en-US" sz="1800" dirty="0" err="1">
                <a:solidFill>
                  <a:srgbClr val="002060"/>
                </a:solidFill>
              </a:rPr>
              <a:t>přesvědčila</a:t>
            </a:r>
            <a:r>
              <a:rPr lang="en-US" sz="1800" dirty="0">
                <a:solidFill>
                  <a:srgbClr val="002060"/>
                </a:solidFill>
              </a:rPr>
              <a:t> </a:t>
            </a:r>
            <a:r>
              <a:rPr lang="en-US" sz="1800" dirty="0" err="1">
                <a:solidFill>
                  <a:srgbClr val="002060"/>
                </a:solidFill>
              </a:rPr>
              <a:t>spotřebitele</a:t>
            </a:r>
            <a:r>
              <a:rPr lang="en-US" sz="1800" dirty="0">
                <a:solidFill>
                  <a:srgbClr val="002060"/>
                </a:solidFill>
              </a:rPr>
              <a:t>, </a:t>
            </a:r>
            <a:r>
              <a:rPr lang="en-US" sz="1800" dirty="0" err="1">
                <a:solidFill>
                  <a:srgbClr val="002060"/>
                </a:solidFill>
              </a:rPr>
              <a:t>že</a:t>
            </a:r>
            <a:r>
              <a:rPr lang="en-US" sz="1800" dirty="0">
                <a:solidFill>
                  <a:srgbClr val="002060"/>
                </a:solidFill>
              </a:rPr>
              <a:t> </a:t>
            </a:r>
            <a:r>
              <a:rPr lang="en-US" sz="1800" dirty="0" err="1">
                <a:solidFill>
                  <a:srgbClr val="002060"/>
                </a:solidFill>
              </a:rPr>
              <a:t>lepidla</a:t>
            </a:r>
            <a:r>
              <a:rPr lang="en-US" sz="1800" dirty="0">
                <a:solidFill>
                  <a:srgbClr val="002060"/>
                </a:solidFill>
              </a:rPr>
              <a:t> </a:t>
            </a:r>
            <a:r>
              <a:rPr lang="en-US" sz="1800" dirty="0" err="1">
                <a:solidFill>
                  <a:srgbClr val="002060"/>
                </a:solidFill>
              </a:rPr>
              <a:t>Pattex</a:t>
            </a:r>
            <a:r>
              <a:rPr lang="en-US" sz="1800" dirty="0">
                <a:solidFill>
                  <a:srgbClr val="002060"/>
                </a:solidFill>
              </a:rPr>
              <a:t> </a:t>
            </a:r>
            <a:r>
              <a:rPr lang="en-US" sz="1800" dirty="0" err="1">
                <a:solidFill>
                  <a:srgbClr val="002060"/>
                </a:solidFill>
              </a:rPr>
              <a:t>vydrží</a:t>
            </a:r>
            <a:r>
              <a:rPr lang="en-US" sz="1800" dirty="0">
                <a:solidFill>
                  <a:srgbClr val="002060"/>
                </a:solidFill>
              </a:rPr>
              <a:t> </a:t>
            </a:r>
            <a:r>
              <a:rPr lang="en-US" sz="1800" dirty="0" err="1">
                <a:solidFill>
                  <a:srgbClr val="002060"/>
                </a:solidFill>
              </a:rPr>
              <a:t>i</a:t>
            </a:r>
            <a:r>
              <a:rPr lang="en-US" sz="1800" dirty="0">
                <a:solidFill>
                  <a:srgbClr val="002060"/>
                </a:solidFill>
              </a:rPr>
              <a:t> </a:t>
            </a:r>
            <a:r>
              <a:rPr lang="en-US" sz="1800" dirty="0" err="1">
                <a:solidFill>
                  <a:srgbClr val="002060"/>
                </a:solidFill>
              </a:rPr>
              <a:t>extrémní</a:t>
            </a:r>
            <a:r>
              <a:rPr lang="en-US" sz="1800" dirty="0">
                <a:solidFill>
                  <a:srgbClr val="002060"/>
                </a:solidFill>
              </a:rPr>
              <a:t> </a:t>
            </a:r>
            <a:r>
              <a:rPr lang="en-US" sz="1800" dirty="0" err="1">
                <a:solidFill>
                  <a:srgbClr val="002060"/>
                </a:solidFill>
              </a:rPr>
              <a:t>zátěž</a:t>
            </a:r>
            <a:r>
              <a:rPr lang="en-US" sz="1800" dirty="0">
                <a:solidFill>
                  <a:srgbClr val="002060"/>
                </a:solidFill>
              </a:rPr>
              <a:t>.</a:t>
            </a:r>
          </a:p>
          <a:p>
            <a:r>
              <a:rPr lang="en-US" sz="1800" dirty="0">
                <a:solidFill>
                  <a:srgbClr val="002060"/>
                </a:solidFill>
              </a:rPr>
              <a:t>IKEA se v </a:t>
            </a:r>
            <a:r>
              <a:rPr lang="en-US" sz="1800" dirty="0" err="1">
                <a:solidFill>
                  <a:srgbClr val="002060"/>
                </a:solidFill>
              </a:rPr>
              <a:t>lednu</a:t>
            </a:r>
            <a:r>
              <a:rPr lang="en-US" sz="1800" dirty="0">
                <a:solidFill>
                  <a:srgbClr val="002060"/>
                </a:solidFill>
              </a:rPr>
              <a:t> 2014 </a:t>
            </a:r>
            <a:r>
              <a:rPr lang="en-US" sz="1800" dirty="0" err="1">
                <a:solidFill>
                  <a:srgbClr val="002060"/>
                </a:solidFill>
              </a:rPr>
              <a:t>dostala</a:t>
            </a:r>
            <a:r>
              <a:rPr lang="en-US" sz="1800" dirty="0">
                <a:solidFill>
                  <a:srgbClr val="002060"/>
                </a:solidFill>
              </a:rPr>
              <a:t> pod </a:t>
            </a:r>
            <a:r>
              <a:rPr lang="en-US" sz="1800" dirty="0" err="1">
                <a:solidFill>
                  <a:srgbClr val="002060"/>
                </a:solidFill>
              </a:rPr>
              <a:t>palbu</a:t>
            </a:r>
            <a:r>
              <a:rPr lang="en-US" sz="1800" dirty="0">
                <a:solidFill>
                  <a:srgbClr val="002060"/>
                </a:solidFill>
              </a:rPr>
              <a:t> </a:t>
            </a:r>
            <a:r>
              <a:rPr lang="en-US" sz="1800" dirty="0" err="1">
                <a:solidFill>
                  <a:srgbClr val="002060"/>
                </a:solidFill>
              </a:rPr>
              <a:t>kritiky</a:t>
            </a:r>
            <a:r>
              <a:rPr lang="en-US" sz="1800" dirty="0">
                <a:solidFill>
                  <a:srgbClr val="002060"/>
                </a:solidFill>
              </a:rPr>
              <a:t> </a:t>
            </a:r>
            <a:r>
              <a:rPr lang="en-US" sz="1800" dirty="0" err="1">
                <a:solidFill>
                  <a:srgbClr val="002060"/>
                </a:solidFill>
              </a:rPr>
              <a:t>křesťanských</a:t>
            </a:r>
            <a:r>
              <a:rPr lang="en-US" sz="1800" dirty="0">
                <a:solidFill>
                  <a:srgbClr val="002060"/>
                </a:solidFill>
              </a:rPr>
              <a:t> </a:t>
            </a:r>
            <a:r>
              <a:rPr lang="en-US" sz="1800" dirty="0" err="1">
                <a:solidFill>
                  <a:srgbClr val="002060"/>
                </a:solidFill>
              </a:rPr>
              <a:t>aktivistů</a:t>
            </a:r>
            <a:r>
              <a:rPr lang="en-US" sz="1800" dirty="0">
                <a:solidFill>
                  <a:srgbClr val="002060"/>
                </a:solidFill>
              </a:rPr>
              <a:t> (</a:t>
            </a:r>
            <a:r>
              <a:rPr lang="en-US" sz="1800" dirty="0" err="1">
                <a:solidFill>
                  <a:srgbClr val="002060"/>
                </a:solidFill>
              </a:rPr>
              <a:t>konkrétně</a:t>
            </a:r>
            <a:r>
              <a:rPr lang="en-US" sz="1800" dirty="0">
                <a:solidFill>
                  <a:srgbClr val="002060"/>
                </a:solidFill>
              </a:rPr>
              <a:t> </a:t>
            </a:r>
            <a:r>
              <a:rPr lang="en-US" sz="1800" dirty="0" err="1">
                <a:solidFill>
                  <a:srgbClr val="002060"/>
                </a:solidFill>
              </a:rPr>
              <a:t>nevládní</a:t>
            </a:r>
            <a:r>
              <a:rPr lang="en-US" sz="1800" dirty="0">
                <a:solidFill>
                  <a:srgbClr val="002060"/>
                </a:solidFill>
              </a:rPr>
              <a:t> </a:t>
            </a:r>
            <a:r>
              <a:rPr lang="en-US" sz="1800" dirty="0" err="1">
                <a:solidFill>
                  <a:srgbClr val="002060"/>
                </a:solidFill>
              </a:rPr>
              <a:t>organizace</a:t>
            </a:r>
            <a:r>
              <a:rPr lang="en-US" sz="1800" dirty="0">
                <a:solidFill>
                  <a:srgbClr val="002060"/>
                </a:solidFill>
              </a:rPr>
              <a:t> </a:t>
            </a:r>
            <a:r>
              <a:rPr lang="en-US" sz="1800" dirty="0" err="1">
                <a:solidFill>
                  <a:srgbClr val="002060"/>
                </a:solidFill>
              </a:rPr>
              <a:t>Aliance</a:t>
            </a:r>
            <a:r>
              <a:rPr lang="en-US" sz="1800" dirty="0">
                <a:solidFill>
                  <a:srgbClr val="002060"/>
                </a:solidFill>
              </a:rPr>
              <a:t> </a:t>
            </a:r>
            <a:r>
              <a:rPr lang="en-US" sz="1800" dirty="0" err="1">
                <a:solidFill>
                  <a:srgbClr val="002060"/>
                </a:solidFill>
              </a:rPr>
              <a:t>za</a:t>
            </a:r>
            <a:r>
              <a:rPr lang="en-US" sz="1800" dirty="0">
                <a:solidFill>
                  <a:srgbClr val="002060"/>
                </a:solidFill>
              </a:rPr>
              <a:t> </a:t>
            </a:r>
            <a:r>
              <a:rPr lang="en-US" sz="1800" dirty="0" err="1">
                <a:solidFill>
                  <a:srgbClr val="002060"/>
                </a:solidFill>
              </a:rPr>
              <a:t>rodinu</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Slovensku</a:t>
            </a:r>
            <a:r>
              <a:rPr lang="en-US" sz="1800" dirty="0">
                <a:solidFill>
                  <a:srgbClr val="002060"/>
                </a:solidFill>
              </a:rPr>
              <a:t> </a:t>
            </a:r>
            <a:r>
              <a:rPr lang="en-US" sz="1800" dirty="0" err="1">
                <a:solidFill>
                  <a:srgbClr val="002060"/>
                </a:solidFill>
              </a:rPr>
              <a:t>díky</a:t>
            </a:r>
            <a:r>
              <a:rPr lang="en-US" sz="1800" dirty="0">
                <a:solidFill>
                  <a:srgbClr val="002060"/>
                </a:solidFill>
              </a:rPr>
              <a:t> </a:t>
            </a:r>
            <a:r>
              <a:rPr lang="en-US" sz="1800" dirty="0" err="1">
                <a:solidFill>
                  <a:srgbClr val="002060"/>
                </a:solidFill>
              </a:rPr>
              <a:t>tomu</a:t>
            </a:r>
            <a:r>
              <a:rPr lang="en-US" sz="1800" dirty="0">
                <a:solidFill>
                  <a:srgbClr val="002060"/>
                </a:solidFill>
              </a:rPr>
              <a:t>, </a:t>
            </a:r>
            <a:r>
              <a:rPr lang="en-US" sz="1800" dirty="0" err="1">
                <a:solidFill>
                  <a:srgbClr val="002060"/>
                </a:solidFill>
              </a:rPr>
              <a:t>že</a:t>
            </a:r>
            <a:r>
              <a:rPr lang="en-US" sz="1800" dirty="0">
                <a:solidFill>
                  <a:srgbClr val="002060"/>
                </a:solidFill>
              </a:rPr>
              <a:t> </a:t>
            </a:r>
            <a:r>
              <a:rPr lang="en-US" sz="1800" dirty="0" err="1">
                <a:solidFill>
                  <a:srgbClr val="002060"/>
                </a:solidFill>
              </a:rPr>
              <a:t>ve</a:t>
            </a:r>
            <a:r>
              <a:rPr lang="en-US" sz="1800" dirty="0">
                <a:solidFill>
                  <a:srgbClr val="002060"/>
                </a:solidFill>
              </a:rPr>
              <a:t> </a:t>
            </a:r>
            <a:r>
              <a:rPr lang="en-US" sz="1800" dirty="0" err="1">
                <a:solidFill>
                  <a:srgbClr val="002060"/>
                </a:solidFill>
              </a:rPr>
              <a:t>svém</a:t>
            </a:r>
            <a:r>
              <a:rPr lang="en-US" sz="1800" dirty="0">
                <a:solidFill>
                  <a:srgbClr val="002060"/>
                </a:solidFill>
              </a:rPr>
              <a:t> </a:t>
            </a:r>
            <a:r>
              <a:rPr lang="en-US" sz="1800" dirty="0" err="1">
                <a:solidFill>
                  <a:srgbClr val="002060"/>
                </a:solidFill>
              </a:rPr>
              <a:t>magazínu</a:t>
            </a:r>
            <a:r>
              <a:rPr lang="en-US" sz="1800" dirty="0">
                <a:solidFill>
                  <a:srgbClr val="002060"/>
                </a:solidFill>
              </a:rPr>
              <a:t> </a:t>
            </a:r>
            <a:r>
              <a:rPr lang="en-US" sz="1800" dirty="0" err="1">
                <a:solidFill>
                  <a:srgbClr val="002060"/>
                </a:solidFill>
              </a:rPr>
              <a:t>otiskla</a:t>
            </a:r>
            <a:r>
              <a:rPr lang="en-US" sz="1800" dirty="0">
                <a:solidFill>
                  <a:srgbClr val="002060"/>
                </a:solidFill>
              </a:rPr>
              <a:t> </a:t>
            </a:r>
            <a:r>
              <a:rPr lang="en-US" sz="1800" dirty="0" err="1">
                <a:solidFill>
                  <a:srgbClr val="002060"/>
                </a:solidFill>
              </a:rPr>
              <a:t>článek</a:t>
            </a:r>
            <a:r>
              <a:rPr lang="en-US" sz="1800" dirty="0">
                <a:solidFill>
                  <a:srgbClr val="002060"/>
                </a:solidFill>
              </a:rPr>
              <a:t> o </a:t>
            </a:r>
            <a:r>
              <a:rPr lang="en-US" sz="1800" dirty="0" err="1">
                <a:solidFill>
                  <a:srgbClr val="002060"/>
                </a:solidFill>
              </a:rPr>
              <a:t>soužití</a:t>
            </a:r>
            <a:r>
              <a:rPr lang="en-US" sz="1800" dirty="0">
                <a:solidFill>
                  <a:srgbClr val="002060"/>
                </a:solidFill>
              </a:rPr>
              <a:t> </a:t>
            </a:r>
            <a:r>
              <a:rPr lang="en-US" sz="1800" dirty="0" err="1">
                <a:solidFill>
                  <a:srgbClr val="002060"/>
                </a:solidFill>
              </a:rPr>
              <a:t>dvou</a:t>
            </a:r>
            <a:r>
              <a:rPr lang="en-US" sz="1800" dirty="0">
                <a:solidFill>
                  <a:srgbClr val="002060"/>
                </a:solidFill>
              </a:rPr>
              <a:t> </a:t>
            </a:r>
            <a:r>
              <a:rPr lang="en-US" sz="1800" dirty="0" err="1">
                <a:solidFill>
                  <a:srgbClr val="002060"/>
                </a:solidFill>
              </a:rPr>
              <a:t>žen</a:t>
            </a:r>
            <a:r>
              <a:rPr lang="en-US" sz="1800" dirty="0">
                <a:solidFill>
                  <a:srgbClr val="002060"/>
                </a:solidFill>
              </a:rPr>
              <a:t> se </a:t>
            </a:r>
            <a:r>
              <a:rPr lang="en-US" sz="1800" dirty="0" err="1">
                <a:solidFill>
                  <a:srgbClr val="002060"/>
                </a:solidFill>
              </a:rPr>
              <a:t>synem</a:t>
            </a:r>
            <a:r>
              <a:rPr lang="en-US" sz="1800" dirty="0">
                <a:solidFill>
                  <a:srgbClr val="002060"/>
                </a:solidFill>
              </a:rPr>
              <a:t>. </a:t>
            </a:r>
            <a:r>
              <a:rPr lang="en-US" sz="1800" dirty="0" err="1">
                <a:solidFill>
                  <a:srgbClr val="002060"/>
                </a:solidFill>
              </a:rPr>
              <a:t>Článek</a:t>
            </a:r>
            <a:r>
              <a:rPr lang="en-US" sz="1800" dirty="0">
                <a:solidFill>
                  <a:srgbClr val="002060"/>
                </a:solidFill>
              </a:rPr>
              <a:t> </a:t>
            </a:r>
            <a:r>
              <a:rPr lang="en-US" sz="1800" dirty="0" err="1">
                <a:solidFill>
                  <a:srgbClr val="002060"/>
                </a:solidFill>
              </a:rPr>
              <a:t>radil</a:t>
            </a:r>
            <a:r>
              <a:rPr lang="en-US" sz="1800" dirty="0">
                <a:solidFill>
                  <a:srgbClr val="002060"/>
                </a:solidFill>
              </a:rPr>
              <a:t> </a:t>
            </a:r>
            <a:r>
              <a:rPr lang="en-US" sz="1800" dirty="0" err="1">
                <a:solidFill>
                  <a:srgbClr val="002060"/>
                </a:solidFill>
              </a:rPr>
              <a:t>ohledně</a:t>
            </a:r>
            <a:r>
              <a:rPr lang="en-US" sz="1800" dirty="0">
                <a:solidFill>
                  <a:srgbClr val="002060"/>
                </a:solidFill>
              </a:rPr>
              <a:t> </a:t>
            </a:r>
            <a:r>
              <a:rPr lang="en-US" sz="1800" dirty="0" err="1">
                <a:solidFill>
                  <a:srgbClr val="002060"/>
                </a:solidFill>
              </a:rPr>
              <a:t>bydlení</a:t>
            </a:r>
            <a:r>
              <a:rPr lang="en-US" sz="1800" dirty="0">
                <a:solidFill>
                  <a:srgbClr val="002060"/>
                </a:solidFill>
              </a:rPr>
              <a:t> v </a:t>
            </a:r>
            <a:r>
              <a:rPr lang="en-US" sz="1800" dirty="0" err="1">
                <a:solidFill>
                  <a:srgbClr val="002060"/>
                </a:solidFill>
              </a:rPr>
              <a:t>malém</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využil</a:t>
            </a:r>
            <a:r>
              <a:rPr lang="en-US" sz="1800" dirty="0">
                <a:solidFill>
                  <a:srgbClr val="002060"/>
                </a:solidFill>
              </a:rPr>
              <a:t> k </a:t>
            </a:r>
            <a:r>
              <a:rPr lang="en-US" sz="1800" dirty="0" err="1">
                <a:solidFill>
                  <a:srgbClr val="002060"/>
                </a:solidFill>
              </a:rPr>
              <a:t>tomu</a:t>
            </a:r>
            <a:r>
              <a:rPr lang="en-US" sz="1800" dirty="0">
                <a:solidFill>
                  <a:srgbClr val="002060"/>
                </a:solidFill>
              </a:rPr>
              <a:t> </a:t>
            </a:r>
            <a:r>
              <a:rPr lang="en-US" sz="1800" dirty="0" err="1">
                <a:solidFill>
                  <a:srgbClr val="002060"/>
                </a:solidFill>
              </a:rPr>
              <a:t>příběhu</a:t>
            </a:r>
            <a:r>
              <a:rPr lang="en-US" sz="1800" dirty="0">
                <a:solidFill>
                  <a:srgbClr val="002060"/>
                </a:solidFill>
              </a:rPr>
              <a:t> </a:t>
            </a:r>
            <a:r>
              <a:rPr lang="en-US" sz="1800" dirty="0" err="1">
                <a:solidFill>
                  <a:srgbClr val="002060"/>
                </a:solidFill>
              </a:rPr>
              <a:t>dvou</a:t>
            </a:r>
            <a:r>
              <a:rPr lang="en-US" sz="1800" dirty="0">
                <a:solidFill>
                  <a:srgbClr val="002060"/>
                </a:solidFill>
              </a:rPr>
              <a:t> </a:t>
            </a:r>
            <a:r>
              <a:rPr lang="en-US" sz="1800" dirty="0" err="1">
                <a:solidFill>
                  <a:srgbClr val="002060"/>
                </a:solidFill>
              </a:rPr>
              <a:t>žen</a:t>
            </a:r>
            <a:r>
              <a:rPr lang="en-US" sz="1800" dirty="0">
                <a:solidFill>
                  <a:srgbClr val="002060"/>
                </a:solidFill>
              </a:rPr>
              <a:t>, </a:t>
            </a:r>
            <a:r>
              <a:rPr lang="en-US" sz="1800" dirty="0" err="1">
                <a:solidFill>
                  <a:srgbClr val="002060"/>
                </a:solidFill>
              </a:rPr>
              <a:t>které</a:t>
            </a:r>
            <a:r>
              <a:rPr lang="en-US" sz="1800" dirty="0">
                <a:solidFill>
                  <a:srgbClr val="002060"/>
                </a:solidFill>
              </a:rPr>
              <a:t> </a:t>
            </a:r>
            <a:r>
              <a:rPr lang="en-US" sz="1800" dirty="0" err="1">
                <a:solidFill>
                  <a:srgbClr val="002060"/>
                </a:solidFill>
              </a:rPr>
              <a:t>spolu</a:t>
            </a:r>
            <a:r>
              <a:rPr lang="en-US" sz="1800" dirty="0">
                <a:solidFill>
                  <a:srgbClr val="002060"/>
                </a:solidFill>
              </a:rPr>
              <a:t> se </a:t>
            </a:r>
            <a:r>
              <a:rPr lang="en-US" sz="1800" dirty="0" err="1">
                <a:solidFill>
                  <a:srgbClr val="002060"/>
                </a:solidFill>
              </a:rPr>
              <a:t>svým</a:t>
            </a:r>
            <a:r>
              <a:rPr lang="en-US" sz="1800" dirty="0">
                <a:solidFill>
                  <a:srgbClr val="002060"/>
                </a:solidFill>
              </a:rPr>
              <a:t> </a:t>
            </a:r>
            <a:r>
              <a:rPr lang="en-US" sz="1800" dirty="0" err="1">
                <a:solidFill>
                  <a:srgbClr val="002060"/>
                </a:solidFill>
              </a:rPr>
              <a:t>ročním</a:t>
            </a:r>
            <a:r>
              <a:rPr lang="en-US" sz="1800" dirty="0">
                <a:solidFill>
                  <a:srgbClr val="002060"/>
                </a:solidFill>
              </a:rPr>
              <a:t> </a:t>
            </a:r>
            <a:r>
              <a:rPr lang="en-US" sz="1800" dirty="0" err="1">
                <a:solidFill>
                  <a:srgbClr val="002060"/>
                </a:solidFill>
              </a:rPr>
              <a:t>synem</a:t>
            </a:r>
            <a:r>
              <a:rPr lang="en-US" sz="1800" dirty="0">
                <a:solidFill>
                  <a:srgbClr val="002060"/>
                </a:solidFill>
              </a:rPr>
              <a:t> </a:t>
            </a:r>
            <a:r>
              <a:rPr lang="en-US" sz="1800" dirty="0" err="1">
                <a:solidFill>
                  <a:srgbClr val="002060"/>
                </a:solidFill>
              </a:rPr>
              <a:t>bydlí</a:t>
            </a:r>
            <a:r>
              <a:rPr lang="en-US" sz="1800" dirty="0">
                <a:solidFill>
                  <a:srgbClr val="002060"/>
                </a:solidFill>
              </a:rPr>
              <a:t> v </a:t>
            </a:r>
            <a:r>
              <a:rPr lang="en-US" sz="1800" dirty="0" err="1">
                <a:solidFill>
                  <a:srgbClr val="002060"/>
                </a:solidFill>
              </a:rPr>
              <a:t>podkrovním</a:t>
            </a:r>
            <a:r>
              <a:rPr lang="en-US" sz="1800" dirty="0">
                <a:solidFill>
                  <a:srgbClr val="002060"/>
                </a:solidFill>
              </a:rPr>
              <a:t> </a:t>
            </a:r>
            <a:r>
              <a:rPr lang="en-US" sz="1800" dirty="0" err="1">
                <a:solidFill>
                  <a:srgbClr val="002060"/>
                </a:solidFill>
              </a:rPr>
              <a:t>domu</a:t>
            </a:r>
            <a:r>
              <a:rPr lang="en-US" sz="1800" dirty="0">
                <a:solidFill>
                  <a:srgbClr val="002060"/>
                </a:solidFill>
              </a:rPr>
              <a:t>. </a:t>
            </a:r>
            <a:r>
              <a:rPr lang="en-US" sz="1800" dirty="0" err="1">
                <a:solidFill>
                  <a:srgbClr val="002060"/>
                </a:solidFill>
              </a:rPr>
              <a:t>Podle</a:t>
            </a:r>
            <a:r>
              <a:rPr lang="en-US" sz="1800" dirty="0">
                <a:solidFill>
                  <a:srgbClr val="002060"/>
                </a:solidFill>
              </a:rPr>
              <a:t> </a:t>
            </a:r>
            <a:r>
              <a:rPr lang="en-US" sz="1800" dirty="0" err="1">
                <a:solidFill>
                  <a:srgbClr val="002060"/>
                </a:solidFill>
              </a:rPr>
              <a:t>kritiků</a:t>
            </a:r>
            <a:r>
              <a:rPr lang="en-US" sz="1800" dirty="0">
                <a:solidFill>
                  <a:srgbClr val="002060"/>
                </a:solidFill>
              </a:rPr>
              <a:t> </a:t>
            </a:r>
            <a:r>
              <a:rPr lang="en-US" sz="1800" dirty="0" err="1">
                <a:solidFill>
                  <a:srgbClr val="002060"/>
                </a:solidFill>
              </a:rPr>
              <a:t>tak</a:t>
            </a:r>
            <a:r>
              <a:rPr lang="en-US" sz="1800" dirty="0">
                <a:solidFill>
                  <a:srgbClr val="002060"/>
                </a:solidFill>
              </a:rPr>
              <a:t> </a:t>
            </a:r>
            <a:r>
              <a:rPr lang="en-US" sz="1800" dirty="0" err="1">
                <a:solidFill>
                  <a:srgbClr val="002060"/>
                </a:solidFill>
              </a:rPr>
              <a:t>zpochybnila</a:t>
            </a:r>
            <a:r>
              <a:rPr lang="en-US" sz="1800" dirty="0">
                <a:solidFill>
                  <a:srgbClr val="002060"/>
                </a:solidFill>
              </a:rPr>
              <a:t> </a:t>
            </a:r>
            <a:r>
              <a:rPr lang="en-US" sz="1800" dirty="0" err="1">
                <a:solidFill>
                  <a:srgbClr val="002060"/>
                </a:solidFill>
              </a:rPr>
              <a:t>tradiční</a:t>
            </a:r>
            <a:r>
              <a:rPr lang="en-US" sz="1800" dirty="0">
                <a:solidFill>
                  <a:srgbClr val="002060"/>
                </a:solidFill>
              </a:rPr>
              <a:t> model </a:t>
            </a:r>
            <a:r>
              <a:rPr lang="en-US" sz="1800" dirty="0" err="1">
                <a:solidFill>
                  <a:srgbClr val="002060"/>
                </a:solidFill>
              </a:rPr>
              <a:t>rodiny</a:t>
            </a:r>
            <a:r>
              <a:rPr lang="en-US" sz="1800" dirty="0">
                <a:solidFill>
                  <a:srgbClr val="002060"/>
                </a:solidFill>
              </a:rPr>
              <a:t>.</a:t>
            </a:r>
          </a:p>
          <a:p>
            <a:endParaRPr lang="en-US"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Příklady rozdílů v praxi 1</a:t>
            </a:r>
          </a:p>
        </p:txBody>
      </p:sp>
    </p:spTree>
    <p:extLst>
      <p:ext uri="{BB962C8B-B14F-4D97-AF65-F5344CB8AC3E}">
        <p14:creationId xmlns:p14="http://schemas.microsoft.com/office/powerpoint/2010/main" val="212109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altLang="cs-CZ" dirty="0"/>
              <a:t>Totální produkt v marketingu</a:t>
            </a:r>
            <a:endParaRPr lang="cs-CZ" dirty="0"/>
          </a:p>
        </p:txBody>
      </p:sp>
      <p:grpSp>
        <p:nvGrpSpPr>
          <p:cNvPr id="4" name="Group 30"/>
          <p:cNvGrpSpPr>
            <a:grpSpLocks noGrp="1"/>
          </p:cNvGrpSpPr>
          <p:nvPr/>
        </p:nvGrpSpPr>
        <p:grpSpPr bwMode="auto">
          <a:xfrm>
            <a:off x="1187624" y="1059582"/>
            <a:ext cx="7067128" cy="3554413"/>
            <a:chOff x="385" y="210"/>
            <a:chExt cx="5217" cy="3900"/>
          </a:xfrm>
        </p:grpSpPr>
        <p:sp>
          <p:nvSpPr>
            <p:cNvPr id="5" name="AutoShape 5"/>
            <p:cNvSpPr>
              <a:spLocks noChangeAspect="1" noChangeArrowheads="1"/>
            </p:cNvSpPr>
            <p:nvPr/>
          </p:nvSpPr>
          <p:spPr bwMode="auto">
            <a:xfrm>
              <a:off x="385" y="210"/>
              <a:ext cx="5217"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7" name="Oval 6"/>
            <p:cNvSpPr>
              <a:spLocks noChangeArrowheads="1"/>
            </p:cNvSpPr>
            <p:nvPr/>
          </p:nvSpPr>
          <p:spPr bwMode="auto">
            <a:xfrm>
              <a:off x="519" y="210"/>
              <a:ext cx="4949" cy="3817"/>
            </a:xfrm>
            <a:prstGeom prst="ellipse">
              <a:avLst/>
            </a:prstGeom>
            <a:solidFill>
              <a:srgbClr val="CC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grpSp>
          <p:nvGrpSpPr>
            <p:cNvPr id="8" name="Group 7"/>
            <p:cNvGrpSpPr>
              <a:grpSpLocks/>
            </p:cNvGrpSpPr>
            <p:nvPr/>
          </p:nvGrpSpPr>
          <p:grpSpPr bwMode="auto">
            <a:xfrm>
              <a:off x="520" y="292"/>
              <a:ext cx="5013" cy="3732"/>
              <a:chOff x="2691" y="3950"/>
              <a:chExt cx="6923" cy="4136"/>
            </a:xfrm>
          </p:grpSpPr>
          <p:sp>
            <p:nvSpPr>
              <p:cNvPr id="9" name="Oval 8"/>
              <p:cNvSpPr>
                <a:spLocks noChangeArrowheads="1"/>
              </p:cNvSpPr>
              <p:nvPr/>
            </p:nvSpPr>
            <p:spPr bwMode="auto">
              <a:xfrm>
                <a:off x="4352" y="4685"/>
                <a:ext cx="3600" cy="2758"/>
              </a:xfrm>
              <a:prstGeom prst="ellipse">
                <a:avLst/>
              </a:prstGeom>
              <a:solidFill>
                <a:srgbClr val="CCFFFF"/>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0" name="Oval 9"/>
              <p:cNvSpPr>
                <a:spLocks noChangeArrowheads="1"/>
              </p:cNvSpPr>
              <p:nvPr/>
            </p:nvSpPr>
            <p:spPr bwMode="auto">
              <a:xfrm>
                <a:off x="5183" y="5421"/>
                <a:ext cx="2122" cy="1194"/>
              </a:xfrm>
              <a:prstGeom prst="ellipse">
                <a:avLst/>
              </a:prstGeom>
              <a:solidFill>
                <a:srgbClr val="FFFFCC"/>
              </a:solidFill>
              <a:ln w="9525">
                <a:solidFill>
                  <a:srgbClr val="000000"/>
                </a:solidFill>
                <a:round/>
                <a:headEnd/>
                <a:tailEnd/>
              </a:ln>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endParaRPr lang="cs-CZ" altLang="cs-CZ"/>
              </a:p>
            </p:txBody>
          </p:sp>
          <p:sp>
            <p:nvSpPr>
              <p:cNvPr id="11" name="Text Box 10"/>
              <p:cNvSpPr txBox="1">
                <a:spLocks noChangeArrowheads="1"/>
              </p:cNvSpPr>
              <p:nvPr/>
            </p:nvSpPr>
            <p:spPr bwMode="auto">
              <a:xfrm>
                <a:off x="5460" y="5696"/>
                <a:ext cx="1569" cy="55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Principal</a:t>
                </a:r>
                <a:r>
                  <a:rPr lang="cs-CZ" altLang="cs-CZ" sz="1600" b="1" dirty="0">
                    <a:latin typeface="Arial" panose="020B0604020202020204" pitchFamily="34" charset="0"/>
                  </a:rPr>
                  <a:t> </a:t>
                </a:r>
                <a:r>
                  <a:rPr lang="cs-CZ" altLang="cs-CZ" sz="1600" b="1" dirty="0" err="1">
                    <a:latin typeface="Arial" panose="020B0604020202020204" pitchFamily="34" charset="0"/>
                  </a:rPr>
                  <a:t>function</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2" name="Text Box 11"/>
              <p:cNvSpPr txBox="1">
                <a:spLocks noChangeArrowheads="1"/>
              </p:cNvSpPr>
              <p:nvPr/>
            </p:nvSpPr>
            <p:spPr bwMode="auto">
              <a:xfrm>
                <a:off x="5368" y="4961"/>
                <a:ext cx="101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Design </a:t>
                </a:r>
                <a:endParaRPr lang="cs-CZ" altLang="cs-CZ" sz="1600">
                  <a:latin typeface="Arial" panose="020B0604020202020204" pitchFamily="34" charset="0"/>
                </a:endParaRPr>
              </a:p>
            </p:txBody>
          </p:sp>
          <p:sp>
            <p:nvSpPr>
              <p:cNvPr id="13" name="Text Box 12"/>
              <p:cNvSpPr txBox="1">
                <a:spLocks noChangeArrowheads="1"/>
              </p:cNvSpPr>
              <p:nvPr/>
            </p:nvSpPr>
            <p:spPr bwMode="auto">
              <a:xfrm>
                <a:off x="5183" y="6707"/>
                <a:ext cx="1016" cy="46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Quality</a:t>
                </a:r>
                <a:endParaRPr lang="cs-CZ" altLang="cs-CZ" sz="1600">
                  <a:latin typeface="Arial" panose="020B0604020202020204" pitchFamily="34" charset="0"/>
                </a:endParaRPr>
              </a:p>
            </p:txBody>
          </p:sp>
          <p:sp>
            <p:nvSpPr>
              <p:cNvPr id="14" name="Text Box 13"/>
              <p:cNvSpPr txBox="1">
                <a:spLocks noChangeArrowheads="1"/>
              </p:cNvSpPr>
              <p:nvPr/>
            </p:nvSpPr>
            <p:spPr bwMode="auto">
              <a:xfrm>
                <a:off x="6291" y="4961"/>
                <a:ext cx="1107" cy="36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err="1">
                    <a:latin typeface="Arial" panose="020B0604020202020204" pitchFamily="34" charset="0"/>
                  </a:rPr>
                  <a:t>Package</a:t>
                </a:r>
                <a:endParaRPr lang="cs-CZ" altLang="cs-CZ" sz="1600" dirty="0">
                  <a:latin typeface="Arial" panose="020B0604020202020204" pitchFamily="34" charset="0"/>
                </a:endParaRPr>
              </a:p>
            </p:txBody>
          </p:sp>
          <p:sp>
            <p:nvSpPr>
              <p:cNvPr id="15" name="Text Box 14"/>
              <p:cNvSpPr txBox="1">
                <a:spLocks noChangeArrowheads="1"/>
              </p:cNvSpPr>
              <p:nvPr/>
            </p:nvSpPr>
            <p:spPr bwMode="auto">
              <a:xfrm>
                <a:off x="6383" y="6707"/>
                <a:ext cx="9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a:latin typeface="Arial" panose="020B0604020202020204" pitchFamily="34" charset="0"/>
                  </a:rPr>
                  <a:t>Styling</a:t>
                </a:r>
                <a:endParaRPr lang="cs-CZ" altLang="cs-CZ" sz="1600" dirty="0">
                  <a:latin typeface="Arial" panose="020B0604020202020204" pitchFamily="34" charset="0"/>
                </a:endParaRPr>
              </a:p>
            </p:txBody>
          </p:sp>
          <p:sp>
            <p:nvSpPr>
              <p:cNvPr id="16" name="Text Box 15"/>
              <p:cNvSpPr txBox="1">
                <a:spLocks noChangeArrowheads="1"/>
              </p:cNvSpPr>
              <p:nvPr/>
            </p:nvSpPr>
            <p:spPr bwMode="auto">
              <a:xfrm>
                <a:off x="4348" y="5880"/>
                <a:ext cx="835"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a:latin typeface="Arial" panose="020B0604020202020204" pitchFamily="34" charset="0"/>
                  </a:rPr>
                  <a:t>Brand </a:t>
                </a:r>
                <a:r>
                  <a:rPr lang="cs-CZ" altLang="cs-CZ" sz="1600" b="1" dirty="0" err="1">
                    <a:latin typeface="Arial" panose="020B0604020202020204" pitchFamily="34" charset="0"/>
                  </a:rPr>
                  <a:t>name</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17" name="Text Box 16"/>
              <p:cNvSpPr txBox="1">
                <a:spLocks noChangeArrowheads="1"/>
              </p:cNvSpPr>
              <p:nvPr/>
            </p:nvSpPr>
            <p:spPr bwMode="auto">
              <a:xfrm>
                <a:off x="4998" y="4226"/>
                <a:ext cx="147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Installation</a:t>
                </a:r>
                <a:endParaRPr lang="cs-CZ" altLang="cs-CZ" sz="1600">
                  <a:latin typeface="Arial" panose="020B0604020202020204" pitchFamily="34" charset="0"/>
                </a:endParaRPr>
              </a:p>
            </p:txBody>
          </p:sp>
          <p:sp>
            <p:nvSpPr>
              <p:cNvPr id="18" name="Text Box 17"/>
              <p:cNvSpPr txBox="1">
                <a:spLocks noChangeArrowheads="1"/>
              </p:cNvSpPr>
              <p:nvPr/>
            </p:nvSpPr>
            <p:spPr bwMode="auto">
              <a:xfrm>
                <a:off x="7952" y="5053"/>
                <a:ext cx="831" cy="55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Spare</a:t>
                </a:r>
                <a:endParaRPr lang="cs-CZ" altLang="cs-CZ" sz="1600" b="1" dirty="0">
                  <a:latin typeface="Arial" panose="020B0604020202020204" pitchFamily="34" charset="0"/>
                </a:endParaRPr>
              </a:p>
              <a:p>
                <a:pPr algn="ctr" eaLnBrk="1" hangingPunct="1"/>
                <a:r>
                  <a:rPr lang="cs-CZ" altLang="cs-CZ" sz="1600" b="1" dirty="0" err="1">
                    <a:latin typeface="Arial" panose="020B0604020202020204" pitchFamily="34" charset="0"/>
                  </a:rPr>
                  <a:t>parts</a:t>
                </a:r>
                <a:endParaRPr lang="cs-CZ" altLang="cs-CZ" sz="1600" dirty="0">
                  <a:latin typeface="Arial" panose="020B0604020202020204" pitchFamily="34" charset="0"/>
                </a:endParaRPr>
              </a:p>
            </p:txBody>
          </p:sp>
          <p:sp>
            <p:nvSpPr>
              <p:cNvPr id="19" name="Text Box 18"/>
              <p:cNvSpPr txBox="1">
                <a:spLocks noChangeArrowheads="1"/>
              </p:cNvSpPr>
              <p:nvPr/>
            </p:nvSpPr>
            <p:spPr bwMode="auto">
              <a:xfrm>
                <a:off x="5552" y="7535"/>
                <a:ext cx="147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Instructions</a:t>
                </a:r>
                <a:endParaRPr lang="cs-CZ" altLang="cs-CZ" sz="1600" dirty="0">
                  <a:latin typeface="Arial" panose="020B0604020202020204" pitchFamily="34" charset="0"/>
                </a:endParaRPr>
              </a:p>
            </p:txBody>
          </p:sp>
          <p:sp>
            <p:nvSpPr>
              <p:cNvPr id="20" name="Text Box 19"/>
              <p:cNvSpPr txBox="1">
                <a:spLocks noChangeArrowheads="1"/>
              </p:cNvSpPr>
              <p:nvPr/>
            </p:nvSpPr>
            <p:spPr bwMode="auto">
              <a:xfrm>
                <a:off x="6844" y="4318"/>
                <a:ext cx="1385" cy="45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a:latin typeface="Arial" panose="020B0604020202020204" pitchFamily="34" charset="0"/>
                  </a:rPr>
                  <a:t>Warranty</a:t>
                </a:r>
                <a:endParaRPr lang="cs-CZ" altLang="cs-CZ" sz="1600">
                  <a:latin typeface="Arial" panose="020B0604020202020204" pitchFamily="34" charset="0"/>
                </a:endParaRPr>
              </a:p>
            </p:txBody>
          </p:sp>
          <p:sp>
            <p:nvSpPr>
              <p:cNvPr id="21" name="Text Box 20"/>
              <p:cNvSpPr txBox="1">
                <a:spLocks noChangeArrowheads="1"/>
              </p:cNvSpPr>
              <p:nvPr/>
            </p:nvSpPr>
            <p:spPr bwMode="auto">
              <a:xfrm>
                <a:off x="3060" y="5421"/>
                <a:ext cx="119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dirty="0" err="1">
                    <a:latin typeface="Arial" panose="020B0604020202020204" pitchFamily="34" charset="0"/>
                  </a:rPr>
                  <a:t>Deliveries</a:t>
                </a:r>
                <a:endParaRPr lang="cs-CZ" altLang="cs-CZ" sz="1600" dirty="0">
                  <a:latin typeface="Arial" panose="020B0604020202020204" pitchFamily="34" charset="0"/>
                </a:endParaRPr>
              </a:p>
            </p:txBody>
          </p:sp>
          <p:sp>
            <p:nvSpPr>
              <p:cNvPr id="22" name="Text Box 21"/>
              <p:cNvSpPr txBox="1">
                <a:spLocks noChangeArrowheads="1"/>
              </p:cNvSpPr>
              <p:nvPr/>
            </p:nvSpPr>
            <p:spPr bwMode="auto">
              <a:xfrm>
                <a:off x="8044" y="5972"/>
                <a:ext cx="1480"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eaLnBrk="1" hangingPunct="1"/>
                <a:r>
                  <a:rPr lang="cs-CZ" altLang="cs-CZ" sz="1600" b="1" dirty="0" err="1">
                    <a:latin typeface="Arial" panose="020B0604020202020204" pitchFamily="34" charset="0"/>
                  </a:rPr>
                  <a:t>Repair</a:t>
                </a:r>
                <a:r>
                  <a:rPr lang="cs-CZ" altLang="cs-CZ" sz="1600" b="1" dirty="0">
                    <a:latin typeface="Arial" panose="020B0604020202020204" pitchFamily="34" charset="0"/>
                  </a:rPr>
                  <a:t> and </a:t>
                </a:r>
                <a:r>
                  <a:rPr lang="cs-CZ" altLang="cs-CZ" sz="1600" b="1" dirty="0" err="1">
                    <a:latin typeface="Arial" panose="020B0604020202020204" pitchFamily="34" charset="0"/>
                  </a:rPr>
                  <a:t>maintenance</a:t>
                </a:r>
                <a:r>
                  <a:rPr lang="cs-CZ" altLang="cs-CZ" sz="1600" b="1" dirty="0">
                    <a:latin typeface="Arial" panose="020B0604020202020204" pitchFamily="34" charset="0"/>
                  </a:rPr>
                  <a:t> </a:t>
                </a:r>
                <a:endParaRPr lang="cs-CZ" altLang="cs-CZ" sz="1600" dirty="0">
                  <a:latin typeface="Arial" panose="020B0604020202020204" pitchFamily="34" charset="0"/>
                </a:endParaRPr>
              </a:p>
            </p:txBody>
          </p:sp>
          <p:sp>
            <p:nvSpPr>
              <p:cNvPr id="23" name="Text Box 22"/>
              <p:cNvSpPr txBox="1">
                <a:spLocks noChangeArrowheads="1"/>
              </p:cNvSpPr>
              <p:nvPr/>
            </p:nvSpPr>
            <p:spPr bwMode="auto">
              <a:xfrm>
                <a:off x="3244" y="6432"/>
                <a:ext cx="1108" cy="64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1600" b="1">
                    <a:latin typeface="Arial" panose="020B0604020202020204" pitchFamily="34" charset="0"/>
                  </a:rPr>
                  <a:t>Financial services</a:t>
                </a:r>
                <a:endParaRPr lang="cs-CZ" altLang="cs-CZ" sz="1600">
                  <a:latin typeface="Arial" panose="020B0604020202020204" pitchFamily="34" charset="0"/>
                </a:endParaRPr>
              </a:p>
            </p:txBody>
          </p:sp>
          <p:sp>
            <p:nvSpPr>
              <p:cNvPr id="24" name="Line 23"/>
              <p:cNvSpPr>
                <a:spLocks noChangeShapeType="1"/>
              </p:cNvSpPr>
              <p:nvPr/>
            </p:nvSpPr>
            <p:spPr bwMode="auto">
              <a:xfrm>
                <a:off x="5091" y="5329"/>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24"/>
              <p:cNvSpPr>
                <a:spLocks noChangeShapeType="1"/>
              </p:cNvSpPr>
              <p:nvPr/>
            </p:nvSpPr>
            <p:spPr bwMode="auto">
              <a:xfrm flipH="1" flipV="1">
                <a:off x="3337" y="4409"/>
                <a:ext cx="2215" cy="147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25"/>
              <p:cNvSpPr>
                <a:spLocks noChangeShapeType="1"/>
              </p:cNvSpPr>
              <p:nvPr/>
            </p:nvSpPr>
            <p:spPr bwMode="auto">
              <a:xfrm flipV="1">
                <a:off x="7398" y="4409"/>
                <a:ext cx="1477" cy="10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7" name="Line 26"/>
              <p:cNvSpPr>
                <a:spLocks noChangeShapeType="1"/>
              </p:cNvSpPr>
              <p:nvPr/>
            </p:nvSpPr>
            <p:spPr bwMode="auto">
              <a:xfrm>
                <a:off x="8229" y="7259"/>
                <a:ext cx="739" cy="4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27" descr="Pergamen"/>
              <p:cNvSpPr txBox="1">
                <a:spLocks noChangeArrowheads="1"/>
              </p:cNvSpPr>
              <p:nvPr/>
            </p:nvSpPr>
            <p:spPr bwMode="auto">
              <a:xfrm>
                <a:off x="2691" y="3950"/>
                <a:ext cx="55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A</a:t>
                </a:r>
                <a:endParaRPr lang="cs-CZ" altLang="cs-CZ" sz="3600">
                  <a:latin typeface="Arial" panose="020B0604020202020204" pitchFamily="34" charset="0"/>
                </a:endParaRPr>
              </a:p>
            </p:txBody>
          </p:sp>
          <p:sp>
            <p:nvSpPr>
              <p:cNvPr id="29" name="Text Box 28" descr="Pergamen"/>
              <p:cNvSpPr txBox="1">
                <a:spLocks noChangeArrowheads="1"/>
              </p:cNvSpPr>
              <p:nvPr/>
            </p:nvSpPr>
            <p:spPr bwMode="auto">
              <a:xfrm>
                <a:off x="8968" y="4042"/>
                <a:ext cx="64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B</a:t>
                </a:r>
                <a:endParaRPr lang="cs-CZ" altLang="cs-CZ" sz="3600">
                  <a:latin typeface="Arial" panose="020B0604020202020204" pitchFamily="34" charset="0"/>
                </a:endParaRPr>
              </a:p>
            </p:txBody>
          </p:sp>
          <p:sp>
            <p:nvSpPr>
              <p:cNvPr id="30" name="Text Box 29" descr="Pergamen"/>
              <p:cNvSpPr txBox="1">
                <a:spLocks noChangeArrowheads="1"/>
              </p:cNvSpPr>
              <p:nvPr/>
            </p:nvSpPr>
            <p:spPr bwMode="auto">
              <a:xfrm>
                <a:off x="9060" y="7535"/>
                <a:ext cx="554"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Unicode MS" panose="020B0604020202020204" pitchFamily="34" charset="-128"/>
                  </a:defRPr>
                </a:lvl1pPr>
                <a:lvl2pPr marL="742950" indent="-285750" eaLnBrk="0" hangingPunct="0">
                  <a:defRPr>
                    <a:solidFill>
                      <a:schemeClr val="tx1"/>
                    </a:solidFill>
                    <a:latin typeface="Arial Unicode MS" panose="020B0604020202020204" pitchFamily="34" charset="-128"/>
                  </a:defRPr>
                </a:lvl2pPr>
                <a:lvl3pPr marL="1143000" indent="-228600" eaLnBrk="0" hangingPunct="0">
                  <a:defRPr>
                    <a:solidFill>
                      <a:schemeClr val="tx1"/>
                    </a:solidFill>
                    <a:latin typeface="Arial Unicode MS" panose="020B0604020202020204" pitchFamily="34" charset="-128"/>
                  </a:defRPr>
                </a:lvl3pPr>
                <a:lvl4pPr marL="1600200" indent="-228600" eaLnBrk="0" hangingPunct="0">
                  <a:defRPr>
                    <a:solidFill>
                      <a:schemeClr val="tx1"/>
                    </a:solidFill>
                    <a:latin typeface="Arial Unicode MS" panose="020B0604020202020204" pitchFamily="34" charset="-128"/>
                  </a:defRPr>
                </a:lvl4pPr>
                <a:lvl5pPr marL="2057400" indent="-228600" eaLnBrk="0" hangingPunct="0">
                  <a:defRPr>
                    <a:solidFill>
                      <a:schemeClr val="tx1"/>
                    </a:solidFill>
                    <a:latin typeface="Arial Unicode MS" panose="020B0604020202020204" pitchFamily="34" charset="-128"/>
                  </a:defRPr>
                </a:lvl5pPr>
                <a:lvl6pPr marL="2514600" indent="-228600" eaLnBrk="0" fontAlgn="base" hangingPunct="0">
                  <a:spcBef>
                    <a:spcPct val="0"/>
                  </a:spcBef>
                  <a:spcAft>
                    <a:spcPct val="0"/>
                  </a:spcAft>
                  <a:defRPr>
                    <a:solidFill>
                      <a:schemeClr val="tx1"/>
                    </a:solidFill>
                    <a:latin typeface="Arial Unicode MS" panose="020B0604020202020204" pitchFamily="34" charset="-128"/>
                  </a:defRPr>
                </a:lvl6pPr>
                <a:lvl7pPr marL="2971800" indent="-228600" eaLnBrk="0" fontAlgn="base" hangingPunct="0">
                  <a:spcBef>
                    <a:spcPct val="0"/>
                  </a:spcBef>
                  <a:spcAft>
                    <a:spcPct val="0"/>
                  </a:spcAft>
                  <a:defRPr>
                    <a:solidFill>
                      <a:schemeClr val="tx1"/>
                    </a:solidFill>
                    <a:latin typeface="Arial Unicode MS" panose="020B0604020202020204" pitchFamily="34" charset="-128"/>
                  </a:defRPr>
                </a:lvl7pPr>
                <a:lvl8pPr marL="3429000" indent="-228600" eaLnBrk="0" fontAlgn="base" hangingPunct="0">
                  <a:spcBef>
                    <a:spcPct val="0"/>
                  </a:spcBef>
                  <a:spcAft>
                    <a:spcPct val="0"/>
                  </a:spcAft>
                  <a:defRPr>
                    <a:solidFill>
                      <a:schemeClr val="tx1"/>
                    </a:solidFill>
                    <a:latin typeface="Arial Unicode MS" panose="020B0604020202020204" pitchFamily="34" charset="-128"/>
                  </a:defRPr>
                </a:lvl8pPr>
                <a:lvl9pPr marL="3886200" indent="-228600" eaLnBrk="0" fontAlgn="base" hangingPunct="0">
                  <a:spcBef>
                    <a:spcPct val="0"/>
                  </a:spcBef>
                  <a:spcAft>
                    <a:spcPct val="0"/>
                  </a:spcAft>
                  <a:defRPr>
                    <a:solidFill>
                      <a:schemeClr val="tx1"/>
                    </a:solidFill>
                    <a:latin typeface="Arial Unicode MS" panose="020B0604020202020204" pitchFamily="34" charset="-128"/>
                  </a:defRPr>
                </a:lvl9pPr>
              </a:lstStyle>
              <a:p>
                <a:pPr algn="ctr" eaLnBrk="1" hangingPunct="1"/>
                <a:r>
                  <a:rPr lang="cs-CZ" altLang="cs-CZ" sz="3600" b="1">
                    <a:latin typeface="Arial" panose="020B0604020202020204" pitchFamily="34" charset="0"/>
                  </a:rPr>
                  <a:t>C</a:t>
                </a:r>
                <a:endParaRPr lang="cs-CZ" altLang="cs-CZ" sz="3600">
                  <a:latin typeface="Arial" panose="020B0604020202020204" pitchFamily="34" charset="0"/>
                </a:endParaRPr>
              </a:p>
            </p:txBody>
          </p:sp>
        </p:grpSp>
      </p:grpSp>
    </p:spTree>
    <p:extLst>
      <p:ext uri="{BB962C8B-B14F-4D97-AF65-F5344CB8AC3E}">
        <p14:creationId xmlns:p14="http://schemas.microsoft.com/office/powerpoint/2010/main" val="5597836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V roce 2012 v saudskoarabské verzi katalogu IKEA byly stejné fotografie jako ve švédské verzi, ale na všech obrázcích byly smazány ženy. Saudská Arábie uplatňuje přísnou segregaci mužů a žen, které mají méně práv (nesmí řídit auto nebo vycházet na veřejnost s odhalenými vlasy). Upravená verze katalogu Švédy šokovala, protože Švédsko prosazuje rovnost pohlaví. </a:t>
            </a:r>
          </a:p>
          <a:p>
            <a:r>
              <a:rPr lang="cs-CZ" sz="2000" dirty="0">
                <a:solidFill>
                  <a:srgbClr val="002060"/>
                </a:solidFill>
              </a:rPr>
              <a:t>V Německu jsou oblíbené nápoje mixované s pivem, například </a:t>
            </a:r>
            <a:r>
              <a:rPr lang="cs-CZ" sz="2000" dirty="0" err="1">
                <a:solidFill>
                  <a:srgbClr val="002060"/>
                </a:solidFill>
              </a:rPr>
              <a:t>Radler</a:t>
            </a:r>
            <a:r>
              <a:rPr lang="cs-CZ" sz="2000" dirty="0">
                <a:solidFill>
                  <a:srgbClr val="002060"/>
                </a:solidFill>
              </a:rPr>
              <a:t>, což je pivo smíchané s druhem citronové limonády. Kampaň </a:t>
            </a:r>
            <a:r>
              <a:rPr lang="cs-CZ" sz="2000" dirty="0" err="1">
                <a:solidFill>
                  <a:srgbClr val="002060"/>
                </a:solidFill>
              </a:rPr>
              <a:t>Pilsner</a:t>
            </a:r>
            <a:r>
              <a:rPr lang="cs-CZ" sz="2000" dirty="0">
                <a:solidFill>
                  <a:srgbClr val="002060"/>
                </a:solidFill>
              </a:rPr>
              <a:t> </a:t>
            </a:r>
            <a:r>
              <a:rPr lang="cs-CZ" sz="2000" dirty="0" err="1">
                <a:solidFill>
                  <a:srgbClr val="002060"/>
                </a:solidFill>
              </a:rPr>
              <a:t>Urquell</a:t>
            </a:r>
            <a:r>
              <a:rPr lang="cs-CZ" sz="2000" dirty="0">
                <a:solidFill>
                  <a:srgbClr val="002060"/>
                </a:solidFill>
              </a:rPr>
              <a:t> byla založena na sloganu: </a:t>
            </a:r>
            <a:r>
              <a:rPr lang="cs-CZ" sz="2000" i="1" dirty="0">
                <a:solidFill>
                  <a:srgbClr val="002060"/>
                </a:solidFill>
              </a:rPr>
              <a:t>„Ohne lemon. Ohne </a:t>
            </a:r>
            <a:r>
              <a:rPr lang="cs-CZ" sz="2000" i="1" dirty="0" err="1">
                <a:solidFill>
                  <a:srgbClr val="002060"/>
                </a:solidFill>
              </a:rPr>
              <a:t>cranberry</a:t>
            </a:r>
            <a:r>
              <a:rPr lang="cs-CZ" sz="2000" i="1" dirty="0">
                <a:solidFill>
                  <a:srgbClr val="002060"/>
                </a:solidFill>
              </a:rPr>
              <a:t>. Ohne </a:t>
            </a:r>
            <a:r>
              <a:rPr lang="cs-CZ" sz="2000" i="1" dirty="0" err="1">
                <a:solidFill>
                  <a:srgbClr val="002060"/>
                </a:solidFill>
              </a:rPr>
              <a:t>bullshit</a:t>
            </a:r>
            <a:r>
              <a:rPr lang="cs-CZ" sz="2000" i="1" dirty="0">
                <a:solidFill>
                  <a:srgbClr val="002060"/>
                </a:solidFill>
              </a:rPr>
              <a:t>.“ („Bez citronu. Bez brusinek. Bez nesmyslů.“). </a:t>
            </a:r>
            <a:r>
              <a:rPr lang="cs-CZ" sz="2000" dirty="0">
                <a:solidFill>
                  <a:srgbClr val="002060"/>
                </a:solidFill>
              </a:rPr>
              <a:t>Měla tak spotřebitelům sdělit, že pivo </a:t>
            </a:r>
            <a:r>
              <a:rPr lang="cs-CZ" sz="2000" dirty="0" err="1">
                <a:solidFill>
                  <a:srgbClr val="002060"/>
                </a:solidFill>
              </a:rPr>
              <a:t>Pilsner</a:t>
            </a:r>
            <a:r>
              <a:rPr lang="cs-CZ" sz="2000" dirty="0">
                <a:solidFill>
                  <a:srgbClr val="002060"/>
                </a:solidFill>
              </a:rPr>
              <a:t> </a:t>
            </a:r>
            <a:r>
              <a:rPr lang="cs-CZ" sz="2000" dirty="0" err="1">
                <a:solidFill>
                  <a:srgbClr val="002060"/>
                </a:solidFill>
              </a:rPr>
              <a:t>Urquell</a:t>
            </a:r>
            <a:r>
              <a:rPr lang="cs-CZ" sz="2000" dirty="0">
                <a:solidFill>
                  <a:srgbClr val="002060"/>
                </a:solidFill>
              </a:rPr>
              <a:t> žádné úpravy a příchutě nepotřebuje.</a:t>
            </a:r>
          </a:p>
          <a:p>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Příklady rozdílů v praxi 2</a:t>
            </a:r>
          </a:p>
        </p:txBody>
      </p:sp>
    </p:spTree>
    <p:extLst>
      <p:ext uri="{BB962C8B-B14F-4D97-AF65-F5344CB8AC3E}">
        <p14:creationId xmlns:p14="http://schemas.microsoft.com/office/powerpoint/2010/main" val="4241272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cenová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8187816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Cena.</a:t>
            </a:r>
          </a:p>
          <a:p>
            <a:endParaRPr lang="cs-CZ" sz="2000" dirty="0">
              <a:solidFill>
                <a:srgbClr val="002060"/>
              </a:solidFill>
            </a:endParaRPr>
          </a:p>
          <a:p>
            <a:r>
              <a:rPr lang="cs-CZ" sz="2000" dirty="0">
                <a:solidFill>
                  <a:srgbClr val="002060"/>
                </a:solidFill>
              </a:rPr>
              <a:t>2 Faktory ovlivňující cenovou tvorbu.</a:t>
            </a:r>
          </a:p>
          <a:p>
            <a:endParaRPr lang="cs-CZ" sz="2000" dirty="0">
              <a:solidFill>
                <a:srgbClr val="002060"/>
              </a:solidFill>
            </a:endParaRPr>
          </a:p>
          <a:p>
            <a:r>
              <a:rPr lang="cs-CZ" sz="2000" dirty="0">
                <a:solidFill>
                  <a:srgbClr val="002060"/>
                </a:solidFill>
              </a:rPr>
              <a:t>3 Mezinárodní cenové strategie.</a:t>
            </a:r>
          </a:p>
          <a:p>
            <a:endParaRPr lang="cs-CZ" sz="2000" dirty="0">
              <a:solidFill>
                <a:srgbClr val="002060"/>
              </a:solidFill>
            </a:endParaRPr>
          </a:p>
          <a:p>
            <a:r>
              <a:rPr lang="cs-CZ" sz="2000" dirty="0">
                <a:solidFill>
                  <a:srgbClr val="002060"/>
                </a:solidFill>
              </a:rPr>
              <a:t>4 Proces tvorby ceny.</a:t>
            </a:r>
          </a:p>
          <a:p>
            <a:endParaRPr lang="cs-CZ" sz="2000" dirty="0">
              <a:solidFill>
                <a:srgbClr val="002060"/>
              </a:solidFill>
            </a:endParaRPr>
          </a:p>
          <a:p>
            <a:r>
              <a:rPr lang="cs-CZ" sz="2000" dirty="0">
                <a:solidFill>
                  <a:srgbClr val="002060"/>
                </a:solidFill>
              </a:rPr>
              <a:t>5 Marketingový výzkum v oblasti ceny.</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5425722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Jak vypadá nudná praxe? Analýza dat</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87574"/>
            <a:ext cx="7169224" cy="3528392"/>
          </a:xfrm>
          <a:prstGeom prst="rect">
            <a:avLst/>
          </a:prstGeom>
        </p:spPr>
      </p:pic>
    </p:spTree>
    <p:extLst>
      <p:ext uri="{BB962C8B-B14F-4D97-AF65-F5344CB8AC3E}">
        <p14:creationId xmlns:p14="http://schemas.microsoft.com/office/powerpoint/2010/main" val="22573396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12768" cy="507703"/>
          </a:xfrm>
        </p:spPr>
        <p:txBody>
          <a:bodyPr/>
          <a:lstStyle/>
          <a:p>
            <a:r>
              <a:rPr lang="cs-CZ" dirty="0" err="1"/>
              <a:t>What-if</a:t>
            </a:r>
            <a:r>
              <a:rPr lang="cs-CZ" dirty="0"/>
              <a:t> scénáře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467600" cy="3862552"/>
          </a:xfrm>
          <a:prstGeom prst="rect">
            <a:avLst/>
          </a:prstGeom>
        </p:spPr>
      </p:pic>
    </p:spTree>
    <p:extLst>
      <p:ext uri="{BB962C8B-B14F-4D97-AF65-F5344CB8AC3E}">
        <p14:creationId xmlns:p14="http://schemas.microsoft.com/office/powerpoint/2010/main" val="3002584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457200" indent="-457200">
              <a:buFont typeface="+mj-lt"/>
              <a:buAutoNum type="arabicPeriod"/>
            </a:pPr>
            <a:r>
              <a:rPr lang="cs-CZ" sz="1600" dirty="0">
                <a:solidFill>
                  <a:srgbClr val="002060"/>
                </a:solidFill>
              </a:rPr>
              <a:t>Přímý materiál (materiál bezprostředně nutný k výrobě).</a:t>
            </a:r>
          </a:p>
          <a:p>
            <a:pPr marL="457200" indent="-457200">
              <a:buFont typeface="+mj-lt"/>
              <a:buAutoNum type="arabicPeriod"/>
            </a:pPr>
            <a:r>
              <a:rPr lang="cs-CZ" sz="1600" dirty="0">
                <a:solidFill>
                  <a:srgbClr val="002060"/>
                </a:solidFill>
              </a:rPr>
              <a:t>Přímé mzdy (mzdy pracovníků vyrábějící výrobek).</a:t>
            </a:r>
          </a:p>
          <a:p>
            <a:pPr marL="457200" indent="-457200">
              <a:buFont typeface="+mj-lt"/>
              <a:buAutoNum type="arabicPeriod"/>
            </a:pPr>
            <a:r>
              <a:rPr lang="cs-CZ" sz="1600" dirty="0">
                <a:solidFill>
                  <a:srgbClr val="002060"/>
                </a:solidFill>
              </a:rPr>
              <a:t>Výrobní režie (režijní = společné náklady na výrobu).</a:t>
            </a:r>
          </a:p>
          <a:p>
            <a:pPr marL="457200" indent="-457200">
              <a:buFont typeface="+mj-lt"/>
              <a:buAutoNum type="arabicPeriod"/>
            </a:pPr>
            <a:r>
              <a:rPr lang="cs-CZ" sz="1600" b="1" dirty="0">
                <a:solidFill>
                  <a:srgbClr val="002060"/>
                </a:solidFill>
              </a:rPr>
              <a:t>SOUČET 1+2+3: VLASTNÍ NÁKLADY VÝROBY</a:t>
            </a:r>
            <a:r>
              <a:rPr lang="cs-CZ" sz="1600" dirty="0">
                <a:solidFill>
                  <a:srgbClr val="002060"/>
                </a:solidFill>
              </a:rPr>
              <a:t> </a:t>
            </a:r>
          </a:p>
          <a:p>
            <a:pPr marL="457200" indent="-457200">
              <a:buFont typeface="+mj-lt"/>
              <a:buAutoNum type="arabicPeriod"/>
            </a:pPr>
            <a:r>
              <a:rPr lang="cs-CZ" sz="1600" dirty="0">
                <a:solidFill>
                  <a:srgbClr val="002060"/>
                </a:solidFill>
              </a:rPr>
              <a:t>Správní režie (společné náklady podniku na správní aparát).</a:t>
            </a:r>
          </a:p>
          <a:p>
            <a:pPr marL="457200" indent="-457200">
              <a:buFont typeface="+mj-lt"/>
              <a:buAutoNum type="arabicPeriod"/>
            </a:pPr>
            <a:r>
              <a:rPr lang="cs-CZ" sz="1600" dirty="0">
                <a:solidFill>
                  <a:srgbClr val="002060"/>
                </a:solidFill>
              </a:rPr>
              <a:t>Zásobovací režie (spol. náklady na zásobování v podnik).</a:t>
            </a:r>
          </a:p>
          <a:p>
            <a:pPr marL="457200" indent="-457200">
              <a:buFont typeface="+mj-lt"/>
              <a:buAutoNum type="arabicPeriod"/>
            </a:pPr>
            <a:r>
              <a:rPr lang="cs-CZ" sz="1600" b="1" dirty="0">
                <a:solidFill>
                  <a:srgbClr val="002060"/>
                </a:solidFill>
              </a:rPr>
              <a:t>SOUČET 4+5+6: VLASTNÍ NÁKLADY VÝKONU</a:t>
            </a:r>
            <a:r>
              <a:rPr lang="cs-CZ" sz="1600" dirty="0">
                <a:solidFill>
                  <a:srgbClr val="002060"/>
                </a:solidFill>
              </a:rPr>
              <a:t> </a:t>
            </a:r>
          </a:p>
          <a:p>
            <a:pPr marL="457200" indent="-457200">
              <a:buFont typeface="+mj-lt"/>
              <a:buAutoNum type="arabicPeriod"/>
            </a:pPr>
            <a:r>
              <a:rPr lang="cs-CZ" sz="1600" dirty="0">
                <a:solidFill>
                  <a:srgbClr val="002060"/>
                </a:solidFill>
              </a:rPr>
              <a:t>Odbytové náklady/režie (souvisí s odbytem – prodejem).</a:t>
            </a:r>
          </a:p>
          <a:p>
            <a:pPr marL="457200" indent="-457200">
              <a:buFont typeface="+mj-lt"/>
              <a:buAutoNum type="arabicPeriod"/>
            </a:pPr>
            <a:r>
              <a:rPr lang="cs-CZ" sz="1600" b="1" dirty="0">
                <a:solidFill>
                  <a:srgbClr val="002060"/>
                </a:solidFill>
              </a:rPr>
              <a:t>SOUČET 7+8: ÚPLNÉ VLASTNÍ NÁKLADY VÝKONU</a:t>
            </a:r>
          </a:p>
          <a:p>
            <a:pPr marL="457200" indent="-457200">
              <a:buFont typeface="+mj-lt"/>
              <a:buAutoNum type="arabicPeriod"/>
            </a:pPr>
            <a:r>
              <a:rPr lang="cs-CZ" sz="1600" dirty="0">
                <a:solidFill>
                  <a:srgbClr val="002060"/>
                </a:solidFill>
              </a:rPr>
              <a:t>Zisk.</a:t>
            </a:r>
          </a:p>
          <a:p>
            <a:pPr marL="457200" indent="-457200">
              <a:buFontTx/>
              <a:buAutoNum type="arabicPeriod"/>
            </a:pPr>
            <a:r>
              <a:rPr lang="cs-CZ" sz="1600" b="1" dirty="0">
                <a:solidFill>
                  <a:srgbClr val="002060"/>
                </a:solidFill>
              </a:rPr>
              <a:t>SOUČET 9+10: CENA PŘED ZDANĚNÍM</a:t>
            </a:r>
          </a:p>
          <a:p>
            <a:pPr marL="457200" indent="-457200">
              <a:buFontTx/>
              <a:buAutoNum type="arabicPeriod"/>
            </a:pPr>
            <a:r>
              <a:rPr lang="cs-CZ" sz="1600" dirty="0">
                <a:solidFill>
                  <a:srgbClr val="002060"/>
                </a:solidFill>
              </a:rPr>
              <a:t>DPH.</a:t>
            </a:r>
          </a:p>
          <a:p>
            <a:pPr marL="457200" indent="-457200">
              <a:buFontTx/>
              <a:buAutoNum type="arabicPeriod"/>
            </a:pPr>
            <a:r>
              <a:rPr lang="cs-CZ" sz="1600" b="1" dirty="0">
                <a:solidFill>
                  <a:srgbClr val="002060"/>
                </a:solidFill>
              </a:rPr>
              <a:t>SOUČET 11+12: FINÁLNÍ CENA</a:t>
            </a:r>
            <a:endParaRPr lang="cs-CZ" sz="16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Kalkulační rovnice</a:t>
            </a:r>
          </a:p>
        </p:txBody>
      </p:sp>
    </p:spTree>
    <p:extLst>
      <p:ext uri="{BB962C8B-B14F-4D97-AF65-F5344CB8AC3E}">
        <p14:creationId xmlns:p14="http://schemas.microsoft.com/office/powerpoint/2010/main" val="41157318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024336"/>
          </a:xfrm>
          <a:prstGeom prst="rect">
            <a:avLst/>
          </a:prstGeom>
        </p:spPr>
        <p:txBody>
          <a:bodyPr>
            <a:noAutofit/>
          </a:bodyPr>
          <a:lstStyle/>
          <a:p>
            <a:r>
              <a:rPr lang="cs-CZ" sz="2000" dirty="0">
                <a:solidFill>
                  <a:srgbClr val="002060"/>
                </a:solidFill>
              </a:rPr>
              <a:t>Mezinárodní cenová politika je jediným nástrojem mezinárodního marketingového mixu, který má možnost bezprostředně ovlivnit příjmy a tím i celkovou ziskovost podnikání. </a:t>
            </a:r>
          </a:p>
          <a:p>
            <a:r>
              <a:rPr lang="cs-CZ" sz="2000" b="1" dirty="0">
                <a:solidFill>
                  <a:srgbClr val="002060"/>
                </a:solidFill>
              </a:rPr>
              <a:t>Cena produktu musí vyjadřovat hodnotu a kvalitu, kterou zákazník od produktu očekává.</a:t>
            </a:r>
            <a:r>
              <a:rPr lang="cs-CZ" sz="2000" dirty="0">
                <a:solidFill>
                  <a:srgbClr val="002060"/>
                </a:solidFill>
              </a:rPr>
              <a:t> </a:t>
            </a:r>
          </a:p>
          <a:p>
            <a:r>
              <a:rPr lang="cs-CZ" sz="2000" dirty="0">
                <a:solidFill>
                  <a:srgbClr val="002060"/>
                </a:solidFill>
              </a:rPr>
              <a:t>V porovnání s ostatními nástroji mezinárodního marketingového mixu je cena velice pružným nástrojem, který umožňuje flexibilně reagovat na veškeré vnější, ale i vnitřní změny marketingového prostředí podniku.</a:t>
            </a:r>
          </a:p>
        </p:txBody>
      </p:sp>
      <p:sp>
        <p:nvSpPr>
          <p:cNvPr id="6" name="Nadpis 5"/>
          <p:cNvSpPr>
            <a:spLocks noGrp="1"/>
          </p:cNvSpPr>
          <p:nvPr>
            <p:ph type="title"/>
          </p:nvPr>
        </p:nvSpPr>
        <p:spPr>
          <a:xfrm>
            <a:off x="179512" y="195486"/>
            <a:ext cx="5688632" cy="507703"/>
          </a:xfrm>
        </p:spPr>
        <p:txBody>
          <a:bodyPr/>
          <a:lstStyle/>
          <a:p>
            <a:r>
              <a:rPr lang="cs-CZ" dirty="0"/>
              <a:t>1 Cena</a:t>
            </a:r>
          </a:p>
        </p:txBody>
      </p:sp>
    </p:spTree>
    <p:extLst>
      <p:ext uri="{BB962C8B-B14F-4D97-AF65-F5344CB8AC3E}">
        <p14:creationId xmlns:p14="http://schemas.microsoft.com/office/powerpoint/2010/main" val="14319055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624736" cy="507703"/>
          </a:xfrm>
        </p:spPr>
        <p:txBody>
          <a:bodyPr/>
          <a:lstStyle/>
          <a:p>
            <a:r>
              <a:rPr lang="cs-CZ" b="1" dirty="0"/>
              <a:t>Cena </a:t>
            </a:r>
            <a:r>
              <a:rPr lang="cs-CZ" b="1" dirty="0" err="1"/>
              <a:t>Heineken</a:t>
            </a:r>
            <a:r>
              <a:rPr lang="cs-CZ" b="1" dirty="0"/>
              <a:t> (Michl, Buriánek, Uhlíř, 2016)</a:t>
            </a:r>
            <a:endParaRPr lang="cs-CZ" dirty="0"/>
          </a:p>
        </p:txBody>
      </p:sp>
      <p:pic>
        <p:nvPicPr>
          <p:cNvPr id="4" name="Zástupný symbol pro obsah 2"/>
          <p:cNvPicPr>
            <a:picLocks noChangeAspect="1"/>
          </p:cNvPicPr>
          <p:nvPr/>
        </p:nvPicPr>
        <p:blipFill>
          <a:blip r:embed="rId3"/>
          <a:stretch>
            <a:fillRect/>
          </a:stretch>
        </p:blipFill>
        <p:spPr>
          <a:xfrm>
            <a:off x="899592" y="771550"/>
            <a:ext cx="6538118" cy="3785682"/>
          </a:xfrm>
          <a:prstGeom prst="rect">
            <a:avLst/>
          </a:prstGeom>
        </p:spPr>
      </p:pic>
    </p:spTree>
    <p:extLst>
      <p:ext uri="{BB962C8B-B14F-4D97-AF65-F5344CB8AC3E}">
        <p14:creationId xmlns:p14="http://schemas.microsoft.com/office/powerpoint/2010/main" val="1980228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Mezinárodní cenová politika</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Při řízení mezinárodních operací i při exportu zboží nebo služeb je mezinárodní manažer zodpovědný za vytvoření takové cenové politiky, která bude efektivně působit při realizaci mezinárodních operací společnosti.</a:t>
            </a:r>
          </a:p>
          <a:p>
            <a:r>
              <a:rPr lang="cs-CZ" sz="2000" dirty="0">
                <a:solidFill>
                  <a:srgbClr val="002060"/>
                </a:solidFill>
              </a:rPr>
              <a:t>Tvůrce cenové politiky se musí umět pohybovat v rámci cen daných trhem, konkurencí a různými vládními regulacemi, přičemž jeho zodpovědnost spočívá ve stanovení a kontrole reálných cen zboží, za které se obchoduje na různých trzích. </a:t>
            </a:r>
          </a:p>
          <a:p>
            <a:r>
              <a:rPr lang="cs-CZ" sz="2000" dirty="0">
                <a:solidFill>
                  <a:srgbClr val="002060"/>
                </a:solidFill>
              </a:rPr>
              <a:t>Na každém novém trhu je marketingový manažer konfrontován s novým souborem faktorů, které ovlivňují jeho rozhodování, jedná se o různá cla, náklady, chování, konkurenci, měnovou fluktuaci a marketingovou strategii firmy. </a:t>
            </a:r>
          </a:p>
        </p:txBody>
      </p:sp>
    </p:spTree>
    <p:extLst>
      <p:ext uri="{BB962C8B-B14F-4D97-AF65-F5344CB8AC3E}">
        <p14:creationId xmlns:p14="http://schemas.microsoft.com/office/powerpoint/2010/main" val="32176285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200800" cy="507703"/>
          </a:xfrm>
        </p:spPr>
        <p:txBody>
          <a:bodyPr/>
          <a:lstStyle/>
          <a:p>
            <a:r>
              <a:rPr lang="cs-CZ" dirty="0"/>
              <a:t>Mezinárodní odlišnosti 1</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rPr>
              <a:t>V asijských zemích je pojetí času orientováno spíše na minulost (předky, hodnoty), v zemích Latinské Ameriky, jakož i jihoevropských zemích, spíše orientováno na přítomnost, a v západní Evropě stejně jako Severní Americe, spíše na budoucnost (dosažení cílů). </a:t>
            </a:r>
          </a:p>
          <a:p>
            <a:r>
              <a:rPr lang="cs-CZ" sz="2000" dirty="0">
                <a:solidFill>
                  <a:srgbClr val="002060"/>
                </a:solidFill>
              </a:rPr>
              <a:t>Palec nahoru znamená v Americe, a zejména Brazílii a USA, "všechno je v pořádku", přičemž v některých islámských zemích je to hrubé sexuální znamení. </a:t>
            </a:r>
          </a:p>
          <a:p>
            <a:r>
              <a:rPr lang="cs-CZ" sz="2000" dirty="0">
                <a:solidFill>
                  <a:srgbClr val="002060"/>
                </a:solidFill>
              </a:rPr>
              <a:t>"Všechno v pořádku„ se v západoevropských zemích, ukazuje palcem a ukazováčkem tvořícími "O". Tato značka znamená v Japonsku "teď můžeme mluvit o penězích", v jižní Francii opak ("nic, bez hodnoty"), v některých zemích Latinské Ameriky, východní Evropy a Ruska je to nemravné sexuální znamení.</a:t>
            </a:r>
          </a:p>
        </p:txBody>
      </p:sp>
    </p:spTree>
    <p:extLst>
      <p:ext uri="{BB962C8B-B14F-4D97-AF65-F5344CB8AC3E}">
        <p14:creationId xmlns:p14="http://schemas.microsoft.com/office/powerpoint/2010/main" val="322517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Totální produkt ve službách</a:t>
            </a:r>
          </a:p>
        </p:txBody>
      </p:sp>
      <p:sp>
        <p:nvSpPr>
          <p:cNvPr id="3" name="Zástupný symbol pro obsah 2"/>
          <p:cNvSpPr txBox="1">
            <a:spLocks/>
          </p:cNvSpPr>
          <p:nvPr/>
        </p:nvSpPr>
        <p:spPr>
          <a:xfrm>
            <a:off x="395536" y="77155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endParaRPr>
          </a:p>
        </p:txBody>
      </p:sp>
      <p:sp>
        <p:nvSpPr>
          <p:cNvPr id="5" name="Oval 4"/>
          <p:cNvSpPr>
            <a:spLocks noChangeArrowheads="1"/>
          </p:cNvSpPr>
          <p:nvPr/>
        </p:nvSpPr>
        <p:spPr bwMode="auto">
          <a:xfrm>
            <a:off x="3779837" y="2774890"/>
            <a:ext cx="1800225" cy="1368425"/>
          </a:xfrm>
          <a:prstGeom prst="ellipse">
            <a:avLst/>
          </a:prstGeom>
          <a:solidFill>
            <a:srgbClr val="FFFF99"/>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6" name="Oval 5"/>
          <p:cNvSpPr>
            <a:spLocks noChangeArrowheads="1"/>
          </p:cNvSpPr>
          <p:nvPr/>
        </p:nvSpPr>
        <p:spPr bwMode="auto">
          <a:xfrm>
            <a:off x="2555875" y="1943504"/>
            <a:ext cx="4248150" cy="24352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7" name="Text Box 8"/>
          <p:cNvSpPr txBox="1">
            <a:spLocks noChangeArrowheads="1"/>
          </p:cNvSpPr>
          <p:nvPr/>
        </p:nvSpPr>
        <p:spPr bwMode="auto">
          <a:xfrm>
            <a:off x="4022724" y="3222897"/>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dirty="0"/>
              <a:t>všeobecný</a:t>
            </a:r>
          </a:p>
          <a:p>
            <a:pPr algn="ctr" eaLnBrk="1" hangingPunct="1"/>
            <a:r>
              <a:rPr lang="cs-CZ" altLang="cs-CZ" b="1" dirty="0"/>
              <a:t>produkt</a:t>
            </a:r>
          </a:p>
        </p:txBody>
      </p:sp>
      <p:sp>
        <p:nvSpPr>
          <p:cNvPr id="8" name="Text Box 9"/>
          <p:cNvSpPr txBox="1">
            <a:spLocks noChangeArrowheads="1"/>
          </p:cNvSpPr>
          <p:nvPr/>
        </p:nvSpPr>
        <p:spPr bwMode="auto">
          <a:xfrm>
            <a:off x="3636169" y="2114650"/>
            <a:ext cx="2087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b="1" dirty="0"/>
              <a:t>očekávaný produkt</a:t>
            </a:r>
          </a:p>
        </p:txBody>
      </p:sp>
      <p:sp>
        <p:nvSpPr>
          <p:cNvPr id="9" name="Text Box 10"/>
          <p:cNvSpPr txBox="1">
            <a:spLocks noChangeArrowheads="1"/>
          </p:cNvSpPr>
          <p:nvPr/>
        </p:nvSpPr>
        <p:spPr bwMode="auto">
          <a:xfrm>
            <a:off x="3312441" y="1499004"/>
            <a:ext cx="295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dirty="0"/>
              <a:t>„</a:t>
            </a:r>
            <a:r>
              <a:rPr lang="cs-CZ" altLang="cs-CZ" b="1" dirty="0"/>
              <a:t>něco málo navíc“</a:t>
            </a:r>
          </a:p>
        </p:txBody>
      </p:sp>
      <p:sp>
        <p:nvSpPr>
          <p:cNvPr id="10" name="Text Box 11"/>
          <p:cNvSpPr txBox="1">
            <a:spLocks noChangeArrowheads="1"/>
          </p:cNvSpPr>
          <p:nvPr/>
        </p:nvSpPr>
        <p:spPr bwMode="auto">
          <a:xfrm>
            <a:off x="2844130" y="790602"/>
            <a:ext cx="3887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s-CZ" altLang="cs-CZ" b="1" dirty="0"/>
              <a:t>potenciální produkt</a:t>
            </a:r>
          </a:p>
        </p:txBody>
      </p:sp>
      <p:sp>
        <p:nvSpPr>
          <p:cNvPr id="11" name="Oval 6"/>
          <p:cNvSpPr>
            <a:spLocks noChangeArrowheads="1"/>
          </p:cNvSpPr>
          <p:nvPr/>
        </p:nvSpPr>
        <p:spPr bwMode="auto">
          <a:xfrm>
            <a:off x="1897062" y="1240401"/>
            <a:ext cx="5616575" cy="36544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2" name="Oval 7"/>
          <p:cNvSpPr>
            <a:spLocks noChangeArrowheads="1"/>
          </p:cNvSpPr>
          <p:nvPr/>
        </p:nvSpPr>
        <p:spPr bwMode="auto">
          <a:xfrm>
            <a:off x="1042987" y="449337"/>
            <a:ext cx="7129463" cy="47323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Tree>
    <p:extLst>
      <p:ext uri="{BB962C8B-B14F-4D97-AF65-F5344CB8AC3E}">
        <p14:creationId xmlns:p14="http://schemas.microsoft.com/office/powerpoint/2010/main" val="42049698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08712" cy="507703"/>
          </a:xfrm>
        </p:spPr>
        <p:txBody>
          <a:bodyPr/>
          <a:lstStyle/>
          <a:p>
            <a:r>
              <a:rPr lang="cs-CZ" dirty="0"/>
              <a:t>Postup při tvorbě cenové strategie</a:t>
            </a:r>
          </a:p>
        </p:txBody>
      </p:sp>
      <p:grpSp>
        <p:nvGrpSpPr>
          <p:cNvPr id="4" name="Skupina 3"/>
          <p:cNvGrpSpPr/>
          <p:nvPr/>
        </p:nvGrpSpPr>
        <p:grpSpPr>
          <a:xfrm>
            <a:off x="755576" y="843558"/>
            <a:ext cx="7358114" cy="3787348"/>
            <a:chOff x="642910" y="1214422"/>
            <a:chExt cx="7358114" cy="5000660"/>
          </a:xfrm>
        </p:grpSpPr>
        <p:sp>
          <p:nvSpPr>
            <p:cNvPr id="5" name="Obdélník 4"/>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Cíle firmy</a:t>
              </a:r>
            </a:p>
          </p:txBody>
        </p:sp>
        <p:cxnSp>
          <p:nvCxnSpPr>
            <p:cNvPr id="7" name="Tvar 14"/>
            <p:cNvCxnSpPr>
              <a:stCxn id="21" idx="1"/>
              <a:endCxn id="11"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Tvar 17"/>
            <p:cNvCxnSpPr>
              <a:endCxn id="16"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Tvar 17"/>
            <p:cNvCxnSpPr>
              <a:stCxn id="11" idx="3"/>
              <a:endCxn id="20"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Tvar 13"/>
            <p:cNvCxnSpPr>
              <a:stCxn id="11" idx="0"/>
              <a:endCxn id="5"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Tržní síly</a:t>
              </a:r>
            </a:p>
          </p:txBody>
        </p:sp>
        <p:cxnSp>
          <p:nvCxnSpPr>
            <p:cNvPr id="12" name="Tvar 17"/>
            <p:cNvCxnSpPr>
              <a:stCxn id="16" idx="2"/>
              <a:endCxn id="25"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Tvar 17"/>
            <p:cNvCxnSpPr>
              <a:stCxn id="5" idx="2"/>
              <a:endCxn id="16"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7"/>
            <p:cNvCxnSpPr>
              <a:endCxn id="16"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Tvar 17"/>
            <p:cNvCxnSpPr>
              <a:stCxn id="24" idx="0"/>
              <a:endCxn id="5"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Marketingové cíle</a:t>
              </a:r>
            </a:p>
          </p:txBody>
        </p:sp>
        <p:cxnSp>
          <p:nvCxnSpPr>
            <p:cNvPr id="17" name="Tvar 17"/>
            <p:cNvCxnSpPr>
              <a:stCxn id="25" idx="2"/>
              <a:endCxn id="20"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stCxn id="11" idx="3"/>
              <a:endCxn id="25"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Tvar 17"/>
            <p:cNvCxnSpPr>
              <a:stCxn id="20" idx="2"/>
              <a:endCxn id="21"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Cenové cíle</a:t>
              </a:r>
            </a:p>
          </p:txBody>
        </p:sp>
        <p:sp>
          <p:nvSpPr>
            <p:cNvPr id="21" name="Obdélník 20"/>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Cenové taktiky</a:t>
              </a:r>
            </a:p>
          </p:txBody>
        </p:sp>
        <p:cxnSp>
          <p:nvCxnSpPr>
            <p:cNvPr id="22" name="Tvar 17"/>
            <p:cNvCxnSpPr>
              <a:stCxn id="24" idx="1"/>
              <a:endCxn id="20"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Tvar 17"/>
            <p:cNvCxnSpPr>
              <a:stCxn id="24" idx="1"/>
              <a:endCxn id="25"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Sociální a právní normy</a:t>
              </a:r>
            </a:p>
          </p:txBody>
        </p:sp>
        <p:sp>
          <p:nvSpPr>
            <p:cNvPr id="25" name="Obdélník 24"/>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Marketingový mix</a:t>
              </a:r>
            </a:p>
          </p:txBody>
        </p:sp>
        <p:sp>
          <p:nvSpPr>
            <p:cNvPr id="26" name="Obdélník 25"/>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7054629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r>
              <a:rPr lang="en-US" sz="2000" dirty="0">
                <a:solidFill>
                  <a:srgbClr val="002060"/>
                </a:solidFill>
              </a:rPr>
              <a:t>Na </a:t>
            </a:r>
            <a:r>
              <a:rPr lang="en-US" sz="2000" dirty="0" err="1">
                <a:solidFill>
                  <a:srgbClr val="002060"/>
                </a:solidFill>
              </a:rPr>
              <a:t>cenovou</a:t>
            </a:r>
            <a:r>
              <a:rPr lang="en-US" sz="2000" dirty="0">
                <a:solidFill>
                  <a:srgbClr val="002060"/>
                </a:solidFill>
              </a:rPr>
              <a:t> </a:t>
            </a:r>
            <a:r>
              <a:rPr lang="en-US" sz="2000" dirty="0" err="1">
                <a:solidFill>
                  <a:srgbClr val="002060"/>
                </a:solidFill>
              </a:rPr>
              <a:t>tvorbu</a:t>
            </a:r>
            <a:r>
              <a:rPr lang="en-US" sz="2000" dirty="0">
                <a:solidFill>
                  <a:srgbClr val="002060"/>
                </a:solidFill>
              </a:rPr>
              <a:t> </a:t>
            </a:r>
            <a:r>
              <a:rPr lang="en-US" sz="2000" dirty="0" err="1">
                <a:solidFill>
                  <a:srgbClr val="002060"/>
                </a:solidFill>
              </a:rPr>
              <a:t>působí</a:t>
            </a:r>
            <a:r>
              <a:rPr lang="en-US" sz="2000" dirty="0">
                <a:solidFill>
                  <a:srgbClr val="002060"/>
                </a:solidFill>
              </a:rPr>
              <a:t> </a:t>
            </a:r>
            <a:r>
              <a:rPr lang="en-US" sz="2000" dirty="0" err="1">
                <a:solidFill>
                  <a:srgbClr val="002060"/>
                </a:solidFill>
              </a:rPr>
              <a:t>země</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které</a:t>
            </a:r>
            <a:r>
              <a:rPr lang="en-US" sz="2000" dirty="0">
                <a:solidFill>
                  <a:srgbClr val="002060"/>
                </a:solidFill>
              </a:rPr>
              <a:t> je </a:t>
            </a:r>
            <a:r>
              <a:rPr lang="en-US" sz="2000" dirty="0" err="1">
                <a:solidFill>
                  <a:srgbClr val="002060"/>
                </a:solidFill>
              </a:rPr>
              <a:t>obchod</a:t>
            </a:r>
            <a:r>
              <a:rPr lang="en-US" sz="2000" dirty="0">
                <a:solidFill>
                  <a:srgbClr val="002060"/>
                </a:solidFill>
              </a:rPr>
              <a:t> </a:t>
            </a:r>
            <a:r>
              <a:rPr lang="en-US" sz="2000" dirty="0" err="1">
                <a:solidFill>
                  <a:srgbClr val="002060"/>
                </a:solidFill>
              </a:rPr>
              <a:t>realizován</a:t>
            </a:r>
            <a:r>
              <a:rPr lang="en-US" sz="2000" dirty="0">
                <a:solidFill>
                  <a:srgbClr val="002060"/>
                </a:solidFill>
              </a:rPr>
              <a:t>, </a:t>
            </a:r>
            <a:r>
              <a:rPr lang="en-US" sz="2000" dirty="0" err="1">
                <a:solidFill>
                  <a:srgbClr val="002060"/>
                </a:solidFill>
              </a:rPr>
              <a:t>druh</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různorodost</a:t>
            </a:r>
            <a:r>
              <a:rPr lang="en-US" sz="2000" dirty="0">
                <a:solidFill>
                  <a:srgbClr val="002060"/>
                </a:solidFill>
              </a:rPr>
              <a:t> </a:t>
            </a:r>
            <a:r>
              <a:rPr lang="en-US" sz="2000" dirty="0" err="1">
                <a:solidFill>
                  <a:srgbClr val="002060"/>
                </a:solidFill>
              </a:rPr>
              <a:t>podmínek</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kterých</a:t>
            </a:r>
            <a:r>
              <a:rPr lang="en-US" sz="2000" dirty="0">
                <a:solidFill>
                  <a:srgbClr val="002060"/>
                </a:solidFill>
              </a:rPr>
              <a:t> </a:t>
            </a:r>
            <a:r>
              <a:rPr lang="en-US" sz="2000" dirty="0" err="1">
                <a:solidFill>
                  <a:srgbClr val="002060"/>
                </a:solidFill>
              </a:rPr>
              <a:t>působí</a:t>
            </a:r>
            <a:r>
              <a:rPr lang="en-US" sz="2000" dirty="0">
                <a:solidFill>
                  <a:srgbClr val="002060"/>
                </a:solidFill>
              </a:rPr>
              <a:t> </a:t>
            </a:r>
            <a:r>
              <a:rPr lang="en-US" sz="2000" dirty="0" err="1">
                <a:solidFill>
                  <a:srgbClr val="002060"/>
                </a:solidFill>
              </a:rPr>
              <a:t>konkurence</a:t>
            </a:r>
            <a:r>
              <a:rPr lang="en-US" sz="2000" dirty="0">
                <a:solidFill>
                  <a:srgbClr val="002060"/>
                </a:solidFill>
              </a:rPr>
              <a:t> a </a:t>
            </a:r>
            <a:r>
              <a:rPr lang="en-US" sz="2000" dirty="0" err="1">
                <a:solidFill>
                  <a:srgbClr val="002060"/>
                </a:solidFill>
              </a:rPr>
              <a:t>další</a:t>
            </a:r>
            <a:r>
              <a:rPr lang="en-US" sz="2000" dirty="0">
                <a:solidFill>
                  <a:srgbClr val="002060"/>
                </a:solidFill>
              </a:rPr>
              <a:t> </a:t>
            </a:r>
            <a:r>
              <a:rPr lang="en-US" sz="2000" dirty="0" err="1">
                <a:solidFill>
                  <a:srgbClr val="002060"/>
                </a:solidFill>
              </a:rPr>
              <a:t>strategické</a:t>
            </a:r>
            <a:r>
              <a:rPr lang="en-US" sz="2000" dirty="0">
                <a:solidFill>
                  <a:srgbClr val="002060"/>
                </a:solidFill>
              </a:rPr>
              <a:t> </a:t>
            </a:r>
            <a:r>
              <a:rPr lang="en-US" sz="2000" dirty="0" err="1">
                <a:solidFill>
                  <a:srgbClr val="002060"/>
                </a:solidFill>
              </a:rPr>
              <a:t>faktory</a:t>
            </a:r>
            <a:r>
              <a:rPr lang="cs-CZ" sz="2000" dirty="0">
                <a:solidFill>
                  <a:srgbClr val="002060"/>
                </a:solidFill>
              </a:rPr>
              <a:t>.</a:t>
            </a:r>
          </a:p>
          <a:p>
            <a:r>
              <a:rPr lang="en-US" sz="2000" dirty="0" err="1">
                <a:solidFill>
                  <a:srgbClr val="002060"/>
                </a:solidFill>
              </a:rPr>
              <a:t>Podnik</a:t>
            </a:r>
            <a:r>
              <a:rPr lang="en-US" sz="2000" dirty="0">
                <a:solidFill>
                  <a:srgbClr val="002060"/>
                </a:solidFill>
              </a:rPr>
              <a:t> </a:t>
            </a:r>
            <a:r>
              <a:rPr lang="cs-CZ" sz="2000" dirty="0">
                <a:solidFill>
                  <a:srgbClr val="002060"/>
                </a:solidFill>
              </a:rPr>
              <a:t>ne/</a:t>
            </a:r>
            <a:r>
              <a:rPr lang="en-US" sz="2000" dirty="0" err="1">
                <a:solidFill>
                  <a:srgbClr val="002060"/>
                </a:solidFill>
              </a:rPr>
              <a:t>má</a:t>
            </a:r>
            <a:r>
              <a:rPr lang="cs-CZ" sz="2000" dirty="0">
                <a:solidFill>
                  <a:srgbClr val="002060"/>
                </a:solidFill>
              </a:rPr>
              <a:t> vždy</a:t>
            </a:r>
            <a:r>
              <a:rPr lang="en-US" sz="2000" dirty="0">
                <a:solidFill>
                  <a:srgbClr val="002060"/>
                </a:solidFill>
              </a:rPr>
              <a:t> </a:t>
            </a:r>
            <a:r>
              <a:rPr lang="en-US" sz="2000" dirty="0" err="1">
                <a:solidFill>
                  <a:srgbClr val="002060"/>
                </a:solidFill>
              </a:rPr>
              <a:t>cenovou</a:t>
            </a:r>
            <a:r>
              <a:rPr lang="en-US" sz="2000" dirty="0">
                <a:solidFill>
                  <a:srgbClr val="002060"/>
                </a:solidFill>
              </a:rPr>
              <a:t> </a:t>
            </a:r>
            <a:r>
              <a:rPr lang="en-US" sz="2000" dirty="0" err="1">
                <a:solidFill>
                  <a:srgbClr val="002060"/>
                </a:solidFill>
              </a:rPr>
              <a:t>politiku</a:t>
            </a:r>
            <a:r>
              <a:rPr lang="en-US" sz="2000" dirty="0">
                <a:solidFill>
                  <a:srgbClr val="002060"/>
                </a:solidFill>
              </a:rPr>
              <a:t> </a:t>
            </a:r>
            <a:r>
              <a:rPr lang="en-US" sz="2000" b="1" dirty="0">
                <a:solidFill>
                  <a:srgbClr val="002060"/>
                </a:solidFill>
              </a:rPr>
              <a:t>pod </a:t>
            </a:r>
            <a:r>
              <a:rPr lang="en-US" sz="2000" b="1" dirty="0" err="1">
                <a:solidFill>
                  <a:srgbClr val="002060"/>
                </a:solidFill>
              </a:rPr>
              <a:t>kontrolou</a:t>
            </a:r>
            <a:r>
              <a:rPr lang="en-US" sz="2000" dirty="0">
                <a:solidFill>
                  <a:srgbClr val="002060"/>
                </a:solidFill>
              </a:rPr>
              <a:t>, </a:t>
            </a:r>
            <a:r>
              <a:rPr lang="en-US" sz="2000" dirty="0" err="1">
                <a:solidFill>
                  <a:srgbClr val="002060"/>
                </a:solidFill>
              </a:rPr>
              <a:t>což</a:t>
            </a:r>
            <a:r>
              <a:rPr lang="en-US" sz="2000" dirty="0">
                <a:solidFill>
                  <a:srgbClr val="002060"/>
                </a:solidFill>
              </a:rPr>
              <a:t> mu </a:t>
            </a:r>
            <a:r>
              <a:rPr lang="cs-CZ" sz="2000" dirty="0">
                <a:solidFill>
                  <a:srgbClr val="002060"/>
                </a:solidFill>
              </a:rPr>
              <a:t>ne/</a:t>
            </a:r>
            <a:r>
              <a:rPr lang="en-US" sz="2000" dirty="0" err="1">
                <a:solidFill>
                  <a:srgbClr val="002060"/>
                </a:solidFill>
              </a:rPr>
              <a:t>umožňuje</a:t>
            </a:r>
            <a:r>
              <a:rPr lang="en-US" sz="2000" dirty="0">
                <a:solidFill>
                  <a:srgbClr val="002060"/>
                </a:solidFill>
              </a:rPr>
              <a:t> </a:t>
            </a:r>
            <a:r>
              <a:rPr lang="en-US" sz="2000" dirty="0" err="1">
                <a:solidFill>
                  <a:srgbClr val="002060"/>
                </a:solidFill>
              </a:rPr>
              <a:t>realizovat</a:t>
            </a:r>
            <a:r>
              <a:rPr lang="en-US" sz="2000" dirty="0">
                <a:solidFill>
                  <a:srgbClr val="002060"/>
                </a:solidFill>
              </a:rPr>
              <a:t> </a:t>
            </a:r>
            <a:r>
              <a:rPr lang="en-US" sz="2000" dirty="0" err="1">
                <a:solidFill>
                  <a:srgbClr val="002060"/>
                </a:solidFill>
              </a:rPr>
              <a:t>svou</a:t>
            </a:r>
            <a:r>
              <a:rPr lang="en-US" sz="2000" dirty="0">
                <a:solidFill>
                  <a:srgbClr val="002060"/>
                </a:solidFill>
              </a:rPr>
              <a:t> </a:t>
            </a:r>
            <a:r>
              <a:rPr lang="en-US" sz="2000" dirty="0" err="1">
                <a:solidFill>
                  <a:srgbClr val="002060"/>
                </a:solidFill>
              </a:rPr>
              <a:t>zamýšlenou</a:t>
            </a:r>
            <a:r>
              <a:rPr lang="en-US" sz="2000" dirty="0">
                <a:solidFill>
                  <a:srgbClr val="002060"/>
                </a:solidFill>
              </a:rPr>
              <a:t>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strategii</a:t>
            </a:r>
            <a:r>
              <a:rPr lang="en-US" sz="2000" dirty="0">
                <a:solidFill>
                  <a:srgbClr val="002060"/>
                </a:solidFill>
              </a:rPr>
              <a:t>. </a:t>
            </a:r>
            <a:endParaRPr lang="cs-CZ" sz="2000" dirty="0">
              <a:solidFill>
                <a:srgbClr val="002060"/>
              </a:solidFill>
            </a:endParaRPr>
          </a:p>
          <a:p>
            <a:r>
              <a:rPr lang="en-US" sz="2000" dirty="0" err="1">
                <a:solidFill>
                  <a:srgbClr val="002060"/>
                </a:solidFill>
              </a:rPr>
              <a:t>Větší</a:t>
            </a:r>
            <a:r>
              <a:rPr lang="en-US" sz="2000" dirty="0">
                <a:solidFill>
                  <a:srgbClr val="002060"/>
                </a:solidFill>
              </a:rPr>
              <a:t> </a:t>
            </a:r>
            <a:r>
              <a:rPr lang="en-US" sz="2000" dirty="0" err="1">
                <a:solidFill>
                  <a:srgbClr val="002060"/>
                </a:solidFill>
              </a:rPr>
              <a:t>kontrola</a:t>
            </a:r>
            <a:r>
              <a:rPr lang="en-US" sz="2000" dirty="0">
                <a:solidFill>
                  <a:srgbClr val="002060"/>
                </a:solidFill>
              </a:rPr>
              <a:t> </a:t>
            </a:r>
            <a:r>
              <a:rPr lang="en-US" sz="2000" dirty="0" err="1">
                <a:solidFill>
                  <a:srgbClr val="002060"/>
                </a:solidFill>
              </a:rPr>
              <a:t>společnosti</a:t>
            </a:r>
            <a:r>
              <a:rPr lang="en-US" sz="2000" dirty="0">
                <a:solidFill>
                  <a:srgbClr val="002060"/>
                </a:solidFill>
              </a:rPr>
              <a:t> </a:t>
            </a:r>
            <a:r>
              <a:rPr lang="en-US" sz="2000" dirty="0" err="1">
                <a:solidFill>
                  <a:srgbClr val="002060"/>
                </a:solidFill>
              </a:rPr>
              <a:t>nad</a:t>
            </a:r>
            <a:r>
              <a:rPr lang="en-US" sz="2000" dirty="0">
                <a:solidFill>
                  <a:srgbClr val="002060"/>
                </a:solidFill>
              </a:rPr>
              <a:t> </a:t>
            </a:r>
            <a:r>
              <a:rPr lang="en-US" sz="2000" dirty="0" err="1">
                <a:solidFill>
                  <a:srgbClr val="002060"/>
                </a:solidFill>
              </a:rPr>
              <a:t>konečnou</a:t>
            </a:r>
            <a:r>
              <a:rPr lang="en-US" sz="2000" dirty="0">
                <a:solidFill>
                  <a:srgbClr val="002060"/>
                </a:solidFill>
              </a:rPr>
              <a:t> </a:t>
            </a:r>
            <a:r>
              <a:rPr lang="en-US" sz="2000" dirty="0" err="1">
                <a:solidFill>
                  <a:srgbClr val="002060"/>
                </a:solidFill>
              </a:rPr>
              <a:t>prodejní</a:t>
            </a:r>
            <a:r>
              <a:rPr lang="en-US" sz="2000" dirty="0">
                <a:solidFill>
                  <a:srgbClr val="002060"/>
                </a:solidFill>
              </a:rPr>
              <a:t> </a:t>
            </a:r>
            <a:r>
              <a:rPr lang="en-US" sz="2000" dirty="0" err="1">
                <a:solidFill>
                  <a:srgbClr val="002060"/>
                </a:solidFill>
              </a:rPr>
              <a:t>cenou</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znamená</a:t>
            </a:r>
            <a:r>
              <a:rPr lang="en-US" sz="2000" dirty="0">
                <a:solidFill>
                  <a:srgbClr val="002060"/>
                </a:solidFill>
              </a:rPr>
              <a:t> </a:t>
            </a:r>
            <a:r>
              <a:rPr lang="en-US" sz="2000" dirty="0" err="1">
                <a:solidFill>
                  <a:srgbClr val="002060"/>
                </a:solidFill>
              </a:rPr>
              <a:t>zdokonalení</a:t>
            </a:r>
            <a:r>
              <a:rPr lang="en-US" sz="2000" dirty="0">
                <a:solidFill>
                  <a:srgbClr val="002060"/>
                </a:solidFill>
              </a:rPr>
              <a:t> </a:t>
            </a:r>
            <a:r>
              <a:rPr lang="en-US" sz="2000" dirty="0" err="1">
                <a:solidFill>
                  <a:srgbClr val="002060"/>
                </a:solidFill>
              </a:rPr>
              <a:t>schopnosti</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marketingových</a:t>
            </a:r>
            <a:r>
              <a:rPr lang="en-US" sz="2000" dirty="0">
                <a:solidFill>
                  <a:srgbClr val="002060"/>
                </a:solidFill>
              </a:rPr>
              <a:t> </a:t>
            </a:r>
            <a:r>
              <a:rPr lang="en-US" sz="2000" dirty="0" err="1">
                <a:solidFill>
                  <a:srgbClr val="002060"/>
                </a:solidFill>
              </a:rPr>
              <a:t>cílů</a:t>
            </a:r>
            <a:r>
              <a:rPr lang="en-US" sz="2000" dirty="0">
                <a:solidFill>
                  <a:srgbClr val="002060"/>
                </a:solidFill>
              </a:rPr>
              <a:t>. </a:t>
            </a:r>
            <a:endParaRPr lang="cs-CZ" sz="2000" dirty="0">
              <a:solidFill>
                <a:srgbClr val="002060"/>
              </a:solidFill>
            </a:endParaRPr>
          </a:p>
          <a:p>
            <a:r>
              <a:rPr lang="en-US" sz="2000" dirty="0" err="1">
                <a:solidFill>
                  <a:srgbClr val="002060"/>
                </a:solidFill>
              </a:rPr>
              <a:t>Možnost</a:t>
            </a:r>
            <a:r>
              <a:rPr lang="en-US" sz="2000" dirty="0">
                <a:solidFill>
                  <a:srgbClr val="002060"/>
                </a:solidFill>
              </a:rPr>
              <a:t> </a:t>
            </a:r>
            <a:r>
              <a:rPr lang="en-US" sz="2000" dirty="0" err="1">
                <a:solidFill>
                  <a:srgbClr val="002060"/>
                </a:solidFill>
              </a:rPr>
              <a:t>kontrolovat</a:t>
            </a:r>
            <a:r>
              <a:rPr lang="en-US" sz="2000" dirty="0">
                <a:solidFill>
                  <a:srgbClr val="002060"/>
                </a:solidFill>
              </a:rPr>
              <a:t> </a:t>
            </a:r>
            <a:r>
              <a:rPr lang="en-US" sz="2000" dirty="0" err="1">
                <a:solidFill>
                  <a:srgbClr val="002060"/>
                </a:solidFill>
              </a:rPr>
              <a:t>cenu</a:t>
            </a:r>
            <a:r>
              <a:rPr lang="en-US" sz="2000" dirty="0">
                <a:solidFill>
                  <a:srgbClr val="002060"/>
                </a:solidFill>
              </a:rPr>
              <a:t> se </a:t>
            </a:r>
            <a:r>
              <a:rPr lang="en-US" sz="2000" dirty="0" err="1">
                <a:solidFill>
                  <a:srgbClr val="002060"/>
                </a:solidFill>
              </a:rPr>
              <a:t>zhoršuje</a:t>
            </a:r>
            <a:r>
              <a:rPr lang="en-US" sz="2000" dirty="0">
                <a:solidFill>
                  <a:srgbClr val="002060"/>
                </a:solidFill>
              </a:rPr>
              <a:t> s </a:t>
            </a:r>
            <a:r>
              <a:rPr lang="en-US" sz="2000" dirty="0" err="1">
                <a:solidFill>
                  <a:srgbClr val="002060"/>
                </a:solidFill>
              </a:rPr>
              <a:t>šířkou</a:t>
            </a:r>
            <a:r>
              <a:rPr lang="en-US" sz="2000" dirty="0">
                <a:solidFill>
                  <a:srgbClr val="002060"/>
                </a:solidFill>
              </a:rPr>
              <a:t> </a:t>
            </a:r>
            <a:r>
              <a:rPr lang="en-US" sz="2000" dirty="0" err="1">
                <a:solidFill>
                  <a:srgbClr val="002060"/>
                </a:solidFill>
              </a:rPr>
              <a:t>produkční</a:t>
            </a:r>
            <a:r>
              <a:rPr lang="en-US" sz="2000" dirty="0">
                <a:solidFill>
                  <a:srgbClr val="002060"/>
                </a:solidFill>
              </a:rPr>
              <a:t> </a:t>
            </a:r>
            <a:r>
              <a:rPr lang="en-US" sz="2000" dirty="0" err="1">
                <a:solidFill>
                  <a:srgbClr val="002060"/>
                </a:solidFill>
              </a:rPr>
              <a:t>řady</a:t>
            </a:r>
            <a:r>
              <a:rPr lang="en-US" sz="2000" dirty="0">
                <a:solidFill>
                  <a:srgbClr val="002060"/>
                </a:solidFill>
              </a:rPr>
              <a:t> a s </a:t>
            </a:r>
            <a:r>
              <a:rPr lang="en-US" sz="2000" dirty="0" err="1">
                <a:solidFill>
                  <a:srgbClr val="002060"/>
                </a:solidFill>
              </a:rPr>
              <a:t>počtem</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zapojeny</a:t>
            </a:r>
            <a:r>
              <a:rPr lang="en-US" sz="2000" dirty="0">
                <a:solidFill>
                  <a:srgbClr val="002060"/>
                </a:solidFill>
              </a:rPr>
              <a:t> do </a:t>
            </a:r>
            <a:r>
              <a:rPr lang="en-US" sz="2000" dirty="0" err="1">
                <a:solidFill>
                  <a:srgbClr val="002060"/>
                </a:solidFill>
              </a:rPr>
              <a:t>celé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p>
        </p:txBody>
      </p:sp>
      <p:sp>
        <p:nvSpPr>
          <p:cNvPr id="2" name="Nadpis 1"/>
          <p:cNvSpPr>
            <a:spLocks noGrp="1"/>
          </p:cNvSpPr>
          <p:nvPr>
            <p:ph type="title"/>
          </p:nvPr>
        </p:nvSpPr>
        <p:spPr>
          <a:xfrm>
            <a:off x="251520" y="195486"/>
            <a:ext cx="6336704" cy="507703"/>
          </a:xfrm>
        </p:spPr>
        <p:txBody>
          <a:bodyPr/>
          <a:lstStyle/>
          <a:p>
            <a:r>
              <a:rPr lang="cs-CZ" dirty="0"/>
              <a:t>2 Faktory ovlivňující cenovou tvorbu</a:t>
            </a:r>
          </a:p>
        </p:txBody>
      </p:sp>
    </p:spTree>
    <p:extLst>
      <p:ext uri="{BB962C8B-B14F-4D97-AF65-F5344CB8AC3E}">
        <p14:creationId xmlns:p14="http://schemas.microsoft.com/office/powerpoint/2010/main" val="24137913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en-US" sz="2000" b="1" dirty="0" err="1">
                <a:solidFill>
                  <a:srgbClr val="002060"/>
                </a:solidFill>
              </a:rPr>
              <a:t>Vnitřní</a:t>
            </a:r>
            <a:r>
              <a:rPr lang="en-US" sz="2000" b="1" dirty="0">
                <a:solidFill>
                  <a:srgbClr val="002060"/>
                </a:solidFill>
              </a:rPr>
              <a:t> </a:t>
            </a:r>
            <a:r>
              <a:rPr lang="en-US" sz="2000" b="1" dirty="0" err="1">
                <a:solidFill>
                  <a:srgbClr val="002060"/>
                </a:solidFill>
              </a:rPr>
              <a:t>faktory</a:t>
            </a:r>
            <a:r>
              <a:rPr lang="en-US" sz="2000" b="1" dirty="0">
                <a:solidFill>
                  <a:srgbClr val="002060"/>
                </a:solidFill>
              </a:rPr>
              <a:t> </a:t>
            </a:r>
            <a:r>
              <a:rPr lang="en-US" sz="2000" b="1" dirty="0" err="1">
                <a:solidFill>
                  <a:srgbClr val="002060"/>
                </a:solidFill>
              </a:rPr>
              <a:t>podniku</a:t>
            </a:r>
            <a:r>
              <a:rPr lang="en-US" sz="2000" b="1" dirty="0">
                <a:solidFill>
                  <a:srgbClr val="002060"/>
                </a:solidFill>
              </a:rPr>
              <a:t> </a:t>
            </a:r>
            <a:r>
              <a:rPr lang="cs-CZ" sz="2000" b="1" dirty="0">
                <a:solidFill>
                  <a:srgbClr val="002060"/>
                </a:solidFill>
              </a:rPr>
              <a:t>- </a:t>
            </a:r>
            <a:r>
              <a:rPr lang="cs-CZ" sz="2000" dirty="0">
                <a:solidFill>
                  <a:srgbClr val="002060"/>
                </a:solidFill>
              </a:rPr>
              <a:t>c</a:t>
            </a:r>
            <a:r>
              <a:rPr lang="en-US" sz="2000" dirty="0" err="1">
                <a:solidFill>
                  <a:srgbClr val="002060"/>
                </a:solidFill>
              </a:rPr>
              <a:t>íle</a:t>
            </a:r>
            <a:r>
              <a:rPr lang="en-US" sz="2000" dirty="0">
                <a:solidFill>
                  <a:srgbClr val="002060"/>
                </a:solidFill>
              </a:rPr>
              <a:t> </a:t>
            </a:r>
            <a:r>
              <a:rPr lang="en-US" sz="2000" dirty="0" err="1">
                <a:solidFill>
                  <a:srgbClr val="002060"/>
                </a:solidFill>
              </a:rPr>
              <a:t>firmy</a:t>
            </a:r>
            <a:r>
              <a:rPr lang="en-US" sz="2000" dirty="0">
                <a:solidFill>
                  <a:srgbClr val="002060"/>
                </a:solidFill>
              </a:rPr>
              <a:t>, </a:t>
            </a:r>
            <a:r>
              <a:rPr lang="en-US" sz="2000" dirty="0" err="1">
                <a:solidFill>
                  <a:srgbClr val="002060"/>
                </a:solidFill>
              </a:rPr>
              <a:t>požadovaná</a:t>
            </a:r>
            <a:r>
              <a:rPr lang="en-US" sz="2000" dirty="0">
                <a:solidFill>
                  <a:srgbClr val="002060"/>
                </a:solidFill>
              </a:rPr>
              <a:t> </a:t>
            </a:r>
            <a:r>
              <a:rPr lang="en-US" sz="2000" dirty="0" err="1">
                <a:solidFill>
                  <a:srgbClr val="002060"/>
                </a:solidFill>
              </a:rPr>
              <a:t>ziskovost</a:t>
            </a:r>
            <a:r>
              <a:rPr lang="en-US" sz="2000" dirty="0">
                <a:solidFill>
                  <a:srgbClr val="002060"/>
                </a:solidFill>
              </a:rPr>
              <a:t> a </a:t>
            </a:r>
            <a:r>
              <a:rPr lang="en-US" sz="2000" dirty="0" err="1">
                <a:solidFill>
                  <a:srgbClr val="002060"/>
                </a:solidFill>
              </a:rPr>
              <a:t>souhrn</a:t>
            </a:r>
            <a:r>
              <a:rPr lang="en-US" sz="2000" dirty="0">
                <a:solidFill>
                  <a:srgbClr val="002060"/>
                </a:solidFill>
              </a:rPr>
              <a:t> </a:t>
            </a:r>
            <a:r>
              <a:rPr lang="en-US" sz="2000" dirty="0" err="1">
                <a:solidFill>
                  <a:srgbClr val="002060"/>
                </a:solidFill>
              </a:rPr>
              <a:t>nákladů</a:t>
            </a:r>
            <a:r>
              <a:rPr lang="en-US" sz="2000" dirty="0">
                <a:solidFill>
                  <a:srgbClr val="002060"/>
                </a:solidFill>
              </a:rPr>
              <a:t> – </a:t>
            </a:r>
            <a:r>
              <a:rPr lang="en-US" sz="2000" dirty="0" err="1">
                <a:solidFill>
                  <a:srgbClr val="002060"/>
                </a:solidFill>
              </a:rPr>
              <a:t>výrobních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dopravních</a:t>
            </a:r>
            <a:r>
              <a:rPr lang="en-US" sz="2000" dirty="0">
                <a:solidFill>
                  <a:srgbClr val="002060"/>
                </a:solidFill>
              </a:rPr>
              <a:t>, </a:t>
            </a:r>
            <a:r>
              <a:rPr lang="en-US" sz="2000" dirty="0" err="1">
                <a:solidFill>
                  <a:srgbClr val="002060"/>
                </a:solidFill>
              </a:rPr>
              <a:t>výrobek</a:t>
            </a:r>
            <a:r>
              <a:rPr lang="en-US" sz="2000" dirty="0">
                <a:solidFill>
                  <a:srgbClr val="002060"/>
                </a:solidFill>
              </a:rPr>
              <a:t> – </a:t>
            </a:r>
            <a:r>
              <a:rPr lang="en-US" sz="2000" dirty="0" err="1">
                <a:solidFill>
                  <a:srgbClr val="002060"/>
                </a:solidFill>
              </a:rPr>
              <a:t>fáze</a:t>
            </a:r>
            <a:r>
              <a:rPr lang="en-US" sz="2000" dirty="0">
                <a:solidFill>
                  <a:srgbClr val="002060"/>
                </a:solidFill>
              </a:rPr>
              <a:t> </a:t>
            </a:r>
            <a:r>
              <a:rPr lang="en-US" sz="2000" dirty="0" err="1">
                <a:solidFill>
                  <a:srgbClr val="002060"/>
                </a:solidFill>
              </a:rPr>
              <a:t>životního</a:t>
            </a:r>
            <a:r>
              <a:rPr lang="en-US" sz="2000" dirty="0">
                <a:solidFill>
                  <a:srgbClr val="002060"/>
                </a:solidFill>
              </a:rPr>
              <a:t> </a:t>
            </a:r>
            <a:r>
              <a:rPr lang="en-US" sz="2000" dirty="0" err="1">
                <a:solidFill>
                  <a:srgbClr val="002060"/>
                </a:solidFill>
              </a:rPr>
              <a:t>cyklu</a:t>
            </a:r>
            <a:r>
              <a:rPr lang="en-US" sz="2000" dirty="0">
                <a:solidFill>
                  <a:srgbClr val="002060"/>
                </a:solidFill>
              </a:rPr>
              <a:t>, </a:t>
            </a:r>
            <a:r>
              <a:rPr lang="en-US" sz="2000" dirty="0" err="1">
                <a:solidFill>
                  <a:srgbClr val="002060"/>
                </a:solidFill>
              </a:rPr>
              <a:t>kvalita</a:t>
            </a:r>
            <a:r>
              <a:rPr lang="en-US" sz="2000" dirty="0">
                <a:solidFill>
                  <a:srgbClr val="002060"/>
                </a:solidFill>
              </a:rPr>
              <a:t>. </a:t>
            </a:r>
          </a:p>
          <a:p>
            <a:r>
              <a:rPr lang="en-US" sz="2000" b="1" dirty="0" err="1">
                <a:solidFill>
                  <a:srgbClr val="002060"/>
                </a:solidFill>
              </a:rPr>
              <a:t>Tržní</a:t>
            </a:r>
            <a:r>
              <a:rPr lang="en-US" sz="2000" b="1" dirty="0">
                <a:solidFill>
                  <a:srgbClr val="002060"/>
                </a:solidFill>
              </a:rPr>
              <a:t> </a:t>
            </a:r>
            <a:r>
              <a:rPr lang="en-US" sz="2000" b="1" dirty="0" err="1">
                <a:solidFill>
                  <a:srgbClr val="002060"/>
                </a:solidFill>
              </a:rPr>
              <a:t>faktory</a:t>
            </a:r>
            <a:r>
              <a:rPr lang="en-US" sz="2000" b="1" dirty="0">
                <a:solidFill>
                  <a:srgbClr val="002060"/>
                </a:solidFill>
              </a:rPr>
              <a:t> </a:t>
            </a:r>
            <a:r>
              <a:rPr lang="cs-CZ" sz="2000" b="1" dirty="0">
                <a:solidFill>
                  <a:srgbClr val="002060"/>
                </a:solidFill>
              </a:rPr>
              <a:t>- </a:t>
            </a:r>
            <a:r>
              <a:rPr lang="en-US" sz="2000" dirty="0" err="1">
                <a:solidFill>
                  <a:srgbClr val="002060"/>
                </a:solidFill>
              </a:rPr>
              <a:t>vývoj</a:t>
            </a:r>
            <a:r>
              <a:rPr lang="en-US" sz="2000" dirty="0">
                <a:solidFill>
                  <a:srgbClr val="002060"/>
                </a:solidFill>
              </a:rPr>
              <a:t> </a:t>
            </a:r>
            <a:r>
              <a:rPr lang="en-US" sz="2000" dirty="0" err="1">
                <a:solidFill>
                  <a:srgbClr val="002060"/>
                </a:solidFill>
              </a:rPr>
              <a:t>poptávky</a:t>
            </a:r>
            <a:r>
              <a:rPr lang="en-US" sz="2000" dirty="0">
                <a:solidFill>
                  <a:srgbClr val="002060"/>
                </a:solidFill>
              </a:rPr>
              <a:t>, </a:t>
            </a:r>
            <a:r>
              <a:rPr lang="en-US" sz="2000" dirty="0" err="1">
                <a:solidFill>
                  <a:srgbClr val="002060"/>
                </a:solidFill>
              </a:rPr>
              <a:t>chování</a:t>
            </a:r>
            <a:r>
              <a:rPr lang="en-US" sz="2000" dirty="0">
                <a:solidFill>
                  <a:srgbClr val="002060"/>
                </a:solidFill>
              </a:rPr>
              <a:t> </a:t>
            </a:r>
            <a:r>
              <a:rPr lang="en-US" sz="2000" dirty="0" err="1">
                <a:solidFill>
                  <a:srgbClr val="002060"/>
                </a:solidFill>
              </a:rPr>
              <a:t>spotřebitelů</a:t>
            </a:r>
            <a:r>
              <a:rPr lang="en-US" sz="2000" dirty="0">
                <a:solidFill>
                  <a:srgbClr val="002060"/>
                </a:solidFill>
              </a:rPr>
              <a:t>, </a:t>
            </a:r>
            <a:r>
              <a:rPr lang="en-US" sz="2000" dirty="0" err="1">
                <a:solidFill>
                  <a:srgbClr val="002060"/>
                </a:solidFill>
              </a:rPr>
              <a:t>vnímání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konkurence</a:t>
            </a:r>
            <a:r>
              <a:rPr lang="cs-CZ" sz="2000" dirty="0">
                <a:solidFill>
                  <a:srgbClr val="002060"/>
                </a:solidFill>
              </a:rPr>
              <a:t>.</a:t>
            </a:r>
            <a:r>
              <a:rPr lang="en-US" sz="2000" dirty="0">
                <a:solidFill>
                  <a:srgbClr val="002060"/>
                </a:solidFill>
              </a:rPr>
              <a:t>  </a:t>
            </a:r>
          </a:p>
          <a:p>
            <a:r>
              <a:rPr lang="en-US" sz="2000" b="1" dirty="0" err="1">
                <a:solidFill>
                  <a:srgbClr val="002060"/>
                </a:solidFill>
              </a:rPr>
              <a:t>Faktory</a:t>
            </a:r>
            <a:r>
              <a:rPr lang="en-US" sz="2000" b="1" dirty="0">
                <a:solidFill>
                  <a:srgbClr val="002060"/>
                </a:solidFill>
              </a:rPr>
              <a:t> </a:t>
            </a:r>
            <a:r>
              <a:rPr lang="en-US" sz="2000" b="1" dirty="0" err="1">
                <a:solidFill>
                  <a:srgbClr val="002060"/>
                </a:solidFill>
              </a:rPr>
              <a:t>okolí</a:t>
            </a:r>
            <a:r>
              <a:rPr lang="en-US" sz="2000" b="1" dirty="0">
                <a:solidFill>
                  <a:srgbClr val="002060"/>
                </a:solidFill>
              </a:rPr>
              <a:t> </a:t>
            </a:r>
            <a:r>
              <a:rPr lang="cs-CZ" sz="2000" b="1" dirty="0">
                <a:solidFill>
                  <a:srgbClr val="002060"/>
                </a:solidFill>
              </a:rPr>
              <a:t>- </a:t>
            </a:r>
            <a:r>
              <a:rPr lang="en-US" sz="2000" dirty="0" err="1">
                <a:solidFill>
                  <a:srgbClr val="002060"/>
                </a:solidFill>
              </a:rPr>
              <a:t>fiskální</a:t>
            </a:r>
            <a:r>
              <a:rPr lang="en-US" sz="2000" dirty="0">
                <a:solidFill>
                  <a:srgbClr val="002060"/>
                </a:solidFill>
              </a:rPr>
              <a:t> </a:t>
            </a:r>
            <a:r>
              <a:rPr lang="en-US" sz="2000" dirty="0" err="1">
                <a:solidFill>
                  <a:srgbClr val="002060"/>
                </a:solidFill>
              </a:rPr>
              <a:t>politika</a:t>
            </a:r>
            <a:r>
              <a:rPr lang="en-US" sz="2000" dirty="0">
                <a:solidFill>
                  <a:srgbClr val="002060"/>
                </a:solidFill>
              </a:rPr>
              <a:t> </a:t>
            </a:r>
            <a:r>
              <a:rPr lang="en-US" sz="2000" dirty="0" err="1">
                <a:solidFill>
                  <a:srgbClr val="002060"/>
                </a:solidFill>
              </a:rPr>
              <a:t>státu</a:t>
            </a:r>
            <a:r>
              <a:rPr lang="en-US" sz="2000" dirty="0">
                <a:solidFill>
                  <a:srgbClr val="002060"/>
                </a:solidFill>
              </a:rPr>
              <a:t>, </a:t>
            </a:r>
            <a:r>
              <a:rPr lang="en-US" sz="2000" dirty="0" err="1">
                <a:solidFill>
                  <a:srgbClr val="002060"/>
                </a:solidFill>
              </a:rPr>
              <a:t>inflace</a:t>
            </a:r>
            <a:r>
              <a:rPr lang="en-US" sz="2000" dirty="0">
                <a:solidFill>
                  <a:srgbClr val="002060"/>
                </a:solidFill>
              </a:rPr>
              <a:t>, </a:t>
            </a:r>
            <a:r>
              <a:rPr lang="en-US" sz="2000" dirty="0" err="1">
                <a:solidFill>
                  <a:srgbClr val="002060"/>
                </a:solidFill>
              </a:rPr>
              <a:t>cla</a:t>
            </a:r>
            <a:r>
              <a:rPr lang="en-US" sz="2000" dirty="0">
                <a:solidFill>
                  <a:srgbClr val="002060"/>
                </a:solidFill>
              </a:rPr>
              <a:t>, </a:t>
            </a:r>
            <a:r>
              <a:rPr lang="en-US" sz="2000" dirty="0" err="1">
                <a:solidFill>
                  <a:srgbClr val="002060"/>
                </a:solidFill>
              </a:rPr>
              <a:t>stabilita</a:t>
            </a:r>
            <a:r>
              <a:rPr lang="en-US" sz="2000" dirty="0">
                <a:solidFill>
                  <a:srgbClr val="002060"/>
                </a:solidFill>
              </a:rPr>
              <a:t> </a:t>
            </a:r>
            <a:r>
              <a:rPr lang="en-US" sz="2000" dirty="0" err="1">
                <a:solidFill>
                  <a:srgbClr val="002060"/>
                </a:solidFill>
              </a:rPr>
              <a:t>devizových</a:t>
            </a:r>
            <a:r>
              <a:rPr lang="en-US" sz="2000" dirty="0">
                <a:solidFill>
                  <a:srgbClr val="002060"/>
                </a:solidFill>
              </a:rPr>
              <a:t> </a:t>
            </a:r>
            <a:r>
              <a:rPr lang="en-US" sz="2000" dirty="0" err="1">
                <a:solidFill>
                  <a:srgbClr val="002060"/>
                </a:solidFill>
              </a:rPr>
              <a:t>kurzů</a:t>
            </a:r>
            <a:r>
              <a:rPr lang="en-US" sz="2000" dirty="0">
                <a:solidFill>
                  <a:srgbClr val="002060"/>
                </a:solidFill>
              </a:rPr>
              <a:t>, </a:t>
            </a:r>
            <a:r>
              <a:rPr lang="en-US" sz="2000" dirty="0" err="1">
                <a:solidFill>
                  <a:srgbClr val="002060"/>
                </a:solidFill>
              </a:rPr>
              <a:t>daně</a:t>
            </a:r>
            <a:r>
              <a:rPr lang="en-US" sz="2000" dirty="0">
                <a:solidFill>
                  <a:srgbClr val="002060"/>
                </a:solidFill>
              </a:rPr>
              <a:t>, </a:t>
            </a:r>
            <a:r>
              <a:rPr lang="en-US" sz="2000" dirty="0" err="1">
                <a:solidFill>
                  <a:srgbClr val="002060"/>
                </a:solidFill>
              </a:rPr>
              <a:t>cenová</a:t>
            </a:r>
            <a:r>
              <a:rPr lang="en-US" sz="2000" dirty="0">
                <a:solidFill>
                  <a:srgbClr val="002060"/>
                </a:solidFill>
              </a:rPr>
              <a:t> </a:t>
            </a:r>
            <a:r>
              <a:rPr lang="en-US" sz="2000" dirty="0" err="1">
                <a:solidFill>
                  <a:srgbClr val="002060"/>
                </a:solidFill>
              </a:rPr>
              <a:t>regulace</a:t>
            </a:r>
            <a:r>
              <a:rPr lang="en-US" sz="2000" dirty="0">
                <a:solidFill>
                  <a:srgbClr val="002060"/>
                </a:solidFill>
              </a:rPr>
              <a:t>, dumping</a:t>
            </a:r>
            <a:r>
              <a:rPr lang="cs-CZ" sz="2000" dirty="0">
                <a:solidFill>
                  <a:srgbClr val="002060"/>
                </a:solidFill>
              </a:rPr>
              <a:t>,</a:t>
            </a:r>
            <a:r>
              <a:rPr lang="en-US" sz="2000" dirty="0">
                <a:solidFill>
                  <a:srgbClr val="002060"/>
                </a:solidFill>
              </a:rPr>
              <a:t> </a:t>
            </a:r>
            <a:r>
              <a:rPr lang="en-US" sz="2000" dirty="0" err="1">
                <a:solidFill>
                  <a:srgbClr val="002060"/>
                </a:solidFill>
              </a:rPr>
              <a:t>šedé</a:t>
            </a:r>
            <a:r>
              <a:rPr lang="en-US" sz="2000" dirty="0">
                <a:solidFill>
                  <a:srgbClr val="002060"/>
                </a:solidFill>
              </a:rPr>
              <a:t> </a:t>
            </a:r>
            <a:r>
              <a:rPr lang="en-US" sz="2000" dirty="0" err="1">
                <a:solidFill>
                  <a:srgbClr val="002060"/>
                </a:solidFill>
              </a:rPr>
              <a:t>trhy</a:t>
            </a:r>
            <a:r>
              <a:rPr lang="en-US" sz="2000" dirty="0">
                <a:solidFill>
                  <a:srgbClr val="002060"/>
                </a:solidFill>
              </a:rPr>
              <a:t> </a:t>
            </a:r>
            <a:r>
              <a:rPr lang="en-US" sz="2000" dirty="0" err="1">
                <a:solidFill>
                  <a:srgbClr val="002060"/>
                </a:solidFill>
              </a:rPr>
              <a:t>apod</a:t>
            </a:r>
            <a:r>
              <a:rPr lang="en-US" sz="2000" dirty="0">
                <a:solidFill>
                  <a:srgbClr val="002060"/>
                </a:solidFill>
              </a:rPr>
              <a:t>. </a:t>
            </a:r>
          </a:p>
          <a:p>
            <a:r>
              <a:rPr lang="en-US" sz="2000" b="1" dirty="0" err="1">
                <a:solidFill>
                  <a:srgbClr val="002060"/>
                </a:solidFill>
              </a:rPr>
              <a:t>Manažerské</a:t>
            </a:r>
            <a:r>
              <a:rPr lang="en-US" sz="2000" b="1" dirty="0">
                <a:solidFill>
                  <a:srgbClr val="002060"/>
                </a:solidFill>
              </a:rPr>
              <a:t> </a:t>
            </a:r>
            <a:r>
              <a:rPr lang="en-US" sz="2000" b="1" dirty="0" err="1">
                <a:solidFill>
                  <a:srgbClr val="002060"/>
                </a:solidFill>
              </a:rPr>
              <a:t>rozhodování</a:t>
            </a:r>
            <a:r>
              <a:rPr lang="en-US" sz="2000" b="1" dirty="0">
                <a:solidFill>
                  <a:srgbClr val="002060"/>
                </a:solidFill>
              </a:rPr>
              <a:t> </a:t>
            </a:r>
            <a:r>
              <a:rPr lang="cs-CZ" sz="2000" b="1" dirty="0">
                <a:solidFill>
                  <a:srgbClr val="002060"/>
                </a:solidFill>
              </a:rPr>
              <a:t>– </a:t>
            </a:r>
            <a:r>
              <a:rPr lang="cs-CZ" sz="2000" dirty="0">
                <a:solidFill>
                  <a:srgbClr val="002060"/>
                </a:solidFill>
              </a:rPr>
              <a:t>(</a:t>
            </a:r>
            <a:r>
              <a:rPr lang="en-US" sz="2000" dirty="0" err="1">
                <a:solidFill>
                  <a:srgbClr val="002060"/>
                </a:solidFill>
              </a:rPr>
              <a:t>marketingové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realizaci</a:t>
            </a:r>
            <a:r>
              <a:rPr lang="en-US" sz="2000" dirty="0">
                <a:solidFill>
                  <a:srgbClr val="002060"/>
                </a:solidFill>
              </a:rPr>
              <a:t>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tvorby</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dojít</a:t>
            </a:r>
            <a:r>
              <a:rPr lang="en-US" sz="2000" dirty="0">
                <a:solidFill>
                  <a:srgbClr val="002060"/>
                </a:solidFill>
              </a:rPr>
              <a:t> k </a:t>
            </a:r>
            <a:r>
              <a:rPr lang="en-US" sz="2000" dirty="0" err="1">
                <a:solidFill>
                  <a:srgbClr val="002060"/>
                </a:solidFill>
              </a:rPr>
              <a:t>postupné</a:t>
            </a:r>
            <a:r>
              <a:rPr lang="en-US" sz="2000" dirty="0">
                <a:solidFill>
                  <a:srgbClr val="002060"/>
                </a:solidFill>
              </a:rPr>
              <a:t> </a:t>
            </a:r>
            <a:r>
              <a:rPr lang="en-US" sz="2000" dirty="0" err="1">
                <a:solidFill>
                  <a:srgbClr val="002060"/>
                </a:solidFill>
              </a:rPr>
              <a:t>analýze</a:t>
            </a:r>
            <a:r>
              <a:rPr lang="en-US" sz="2000" dirty="0">
                <a:solidFill>
                  <a:srgbClr val="002060"/>
                </a:solidFill>
              </a:rPr>
              <a:t> </a:t>
            </a:r>
            <a:r>
              <a:rPr lang="en-US" sz="2000" dirty="0" err="1">
                <a:solidFill>
                  <a:srgbClr val="002060"/>
                </a:solidFill>
              </a:rPr>
              <a:t>jednotlivých</a:t>
            </a:r>
            <a:r>
              <a:rPr lang="en-US" sz="2000" dirty="0">
                <a:solidFill>
                  <a:srgbClr val="002060"/>
                </a:solidFill>
              </a:rPr>
              <a:t> </a:t>
            </a:r>
            <a:r>
              <a:rPr lang="en-US" sz="2000" dirty="0" err="1">
                <a:solidFill>
                  <a:srgbClr val="002060"/>
                </a:solidFill>
              </a:rPr>
              <a:t>skupin</a:t>
            </a:r>
            <a:r>
              <a:rPr lang="en-US" sz="2000" dirty="0">
                <a:solidFill>
                  <a:srgbClr val="002060"/>
                </a:solidFill>
              </a:rPr>
              <a:t> </a:t>
            </a:r>
            <a:r>
              <a:rPr lang="en-US" sz="2000" dirty="0" err="1">
                <a:solidFill>
                  <a:srgbClr val="002060"/>
                </a:solidFill>
              </a:rPr>
              <a:t>faktorů</a:t>
            </a:r>
            <a:r>
              <a:rPr lang="en-US" sz="2000" dirty="0">
                <a:solidFill>
                  <a:srgbClr val="002060"/>
                </a:solidFill>
              </a:rPr>
              <a:t>.</a:t>
            </a:r>
          </a:p>
        </p:txBody>
      </p:sp>
      <p:sp>
        <p:nvSpPr>
          <p:cNvPr id="6" name="Nadpis 5"/>
          <p:cNvSpPr>
            <a:spLocks noGrp="1"/>
          </p:cNvSpPr>
          <p:nvPr>
            <p:ph type="title"/>
          </p:nvPr>
        </p:nvSpPr>
        <p:spPr>
          <a:xfrm>
            <a:off x="179512" y="195486"/>
            <a:ext cx="5472608" cy="507703"/>
          </a:xfrm>
        </p:spPr>
        <p:txBody>
          <a:bodyPr/>
          <a:lstStyle/>
          <a:p>
            <a:r>
              <a:rPr lang="cs-CZ" dirty="0"/>
              <a:t>Faktory ovlivňující cenovou tvorbu 2</a:t>
            </a:r>
          </a:p>
        </p:txBody>
      </p:sp>
    </p:spTree>
    <p:extLst>
      <p:ext uri="{BB962C8B-B14F-4D97-AF65-F5344CB8AC3E}">
        <p14:creationId xmlns:p14="http://schemas.microsoft.com/office/powerpoint/2010/main" val="39083176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568952" cy="3024336"/>
          </a:xfrm>
          <a:prstGeom prst="rect">
            <a:avLst/>
          </a:prstGeom>
        </p:spPr>
        <p:txBody>
          <a:bodyPr>
            <a:noAutofit/>
          </a:bodyPr>
          <a:lstStyle/>
          <a:p>
            <a:r>
              <a:rPr lang="en-US" sz="2000" dirty="0" err="1">
                <a:solidFill>
                  <a:srgbClr val="002060"/>
                </a:solidFill>
              </a:rPr>
              <a:t>Analýza</a:t>
            </a:r>
            <a:r>
              <a:rPr lang="en-US" sz="2000" dirty="0">
                <a:solidFill>
                  <a:srgbClr val="002060"/>
                </a:solidFill>
              </a:rPr>
              <a:t> </a:t>
            </a:r>
            <a:r>
              <a:rPr lang="en-US" sz="2000" dirty="0" err="1">
                <a:solidFill>
                  <a:srgbClr val="002060"/>
                </a:solidFill>
              </a:rPr>
              <a:t>vnitřních</a:t>
            </a:r>
            <a:r>
              <a:rPr lang="en-US" sz="2000" dirty="0">
                <a:solidFill>
                  <a:srgbClr val="002060"/>
                </a:solidFill>
              </a:rPr>
              <a:t> </a:t>
            </a:r>
            <a:r>
              <a:rPr lang="en-US" sz="2000" dirty="0" err="1">
                <a:solidFill>
                  <a:srgbClr val="002060"/>
                </a:solidFill>
              </a:rPr>
              <a:t>faktorů</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zahrnuje</a:t>
            </a:r>
            <a:r>
              <a:rPr lang="en-US" sz="2000" dirty="0">
                <a:solidFill>
                  <a:srgbClr val="002060"/>
                </a:solidFill>
              </a:rPr>
              <a:t> </a:t>
            </a:r>
            <a:r>
              <a:rPr lang="en-US" sz="2000" dirty="0" err="1">
                <a:solidFill>
                  <a:srgbClr val="002060"/>
                </a:solidFill>
              </a:rPr>
              <a:t>kritickou</a:t>
            </a:r>
            <a:r>
              <a:rPr lang="en-US" sz="2000" dirty="0">
                <a:solidFill>
                  <a:srgbClr val="002060"/>
                </a:solidFill>
              </a:rPr>
              <a:t> </a:t>
            </a:r>
            <a:r>
              <a:rPr lang="en-US" sz="2000" dirty="0" err="1">
                <a:solidFill>
                  <a:srgbClr val="002060"/>
                </a:solidFill>
              </a:rPr>
              <a:t>revizi</a:t>
            </a:r>
            <a:r>
              <a:rPr lang="en-US" sz="2000" dirty="0">
                <a:solidFill>
                  <a:srgbClr val="002060"/>
                </a:solidFill>
              </a:rPr>
              <a:t> </a:t>
            </a:r>
            <a:r>
              <a:rPr lang="en-US" sz="2000" dirty="0" err="1">
                <a:solidFill>
                  <a:srgbClr val="002060"/>
                </a:solidFill>
              </a:rPr>
              <a:t>ostatních</a:t>
            </a:r>
            <a:r>
              <a:rPr lang="en-US" sz="2000" dirty="0">
                <a:solidFill>
                  <a:srgbClr val="002060"/>
                </a:solidFill>
              </a:rPr>
              <a:t> </a:t>
            </a:r>
            <a:r>
              <a:rPr lang="en-US" sz="2000" dirty="0" err="1">
                <a:solidFill>
                  <a:srgbClr val="002060"/>
                </a:solidFill>
              </a:rPr>
              <a:t>prvků</a:t>
            </a:r>
            <a:r>
              <a:rPr lang="en-US" sz="2000" dirty="0">
                <a:solidFill>
                  <a:srgbClr val="002060"/>
                </a:solidFill>
              </a:rPr>
              <a:t> </a:t>
            </a:r>
            <a:r>
              <a:rPr lang="en-US" sz="2000" dirty="0" err="1">
                <a:solidFill>
                  <a:srgbClr val="002060"/>
                </a:solidFill>
              </a:rPr>
              <a:t>marketingového</a:t>
            </a:r>
            <a:r>
              <a:rPr lang="en-US" sz="2000" dirty="0">
                <a:solidFill>
                  <a:srgbClr val="002060"/>
                </a:solidFill>
              </a:rPr>
              <a:t> </a:t>
            </a:r>
            <a:r>
              <a:rPr lang="en-US" sz="2000" dirty="0" err="1">
                <a:solidFill>
                  <a:srgbClr val="002060"/>
                </a:solidFill>
              </a:rPr>
              <a:t>mixu</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distribuce</a:t>
            </a:r>
            <a:r>
              <a:rPr lang="en-US" sz="2000" dirty="0">
                <a:solidFill>
                  <a:srgbClr val="002060"/>
                </a:solidFill>
              </a:rPr>
              <a:t> a </a:t>
            </a:r>
            <a:r>
              <a:rPr lang="en-US" sz="2000" dirty="0" err="1">
                <a:solidFill>
                  <a:srgbClr val="002060"/>
                </a:solidFill>
              </a:rPr>
              <a:t>komunikačního</a:t>
            </a:r>
            <a:r>
              <a:rPr lang="en-US" sz="2000" dirty="0">
                <a:solidFill>
                  <a:srgbClr val="002060"/>
                </a:solidFill>
              </a:rPr>
              <a:t> </a:t>
            </a:r>
            <a:r>
              <a:rPr lang="en-US" sz="2000" dirty="0" err="1">
                <a:solidFill>
                  <a:srgbClr val="002060"/>
                </a:solidFill>
              </a:rPr>
              <a:t>mixu</a:t>
            </a:r>
            <a:r>
              <a:rPr lang="en-US" sz="2000" dirty="0">
                <a:solidFill>
                  <a:srgbClr val="002060"/>
                </a:solidFill>
              </a:rPr>
              <a:t>. </a:t>
            </a:r>
            <a:r>
              <a:rPr lang="en-US" sz="2000" dirty="0" err="1">
                <a:solidFill>
                  <a:srgbClr val="002060"/>
                </a:solidFill>
              </a:rPr>
              <a:t>Cílem</a:t>
            </a:r>
            <a:r>
              <a:rPr lang="en-US" sz="2000" dirty="0">
                <a:solidFill>
                  <a:srgbClr val="002060"/>
                </a:solidFill>
              </a:rPr>
              <a:t> je </a:t>
            </a:r>
            <a:r>
              <a:rPr lang="en-US" sz="2000" dirty="0" err="1">
                <a:solidFill>
                  <a:srgbClr val="002060"/>
                </a:solidFill>
              </a:rPr>
              <a:t>zhodnocení</a:t>
            </a:r>
            <a:r>
              <a:rPr lang="en-US" sz="2000" dirty="0">
                <a:solidFill>
                  <a:srgbClr val="002060"/>
                </a:solidFill>
              </a:rPr>
              <a:t> </a:t>
            </a:r>
            <a:r>
              <a:rPr lang="en-US" sz="2000" dirty="0" err="1">
                <a:solidFill>
                  <a:srgbClr val="002060"/>
                </a:solidFill>
              </a:rPr>
              <a:t>vlastních</a:t>
            </a:r>
            <a:r>
              <a:rPr lang="en-US" sz="2000" dirty="0">
                <a:solidFill>
                  <a:srgbClr val="002060"/>
                </a:solidFill>
              </a:rPr>
              <a:t> </a:t>
            </a:r>
            <a:r>
              <a:rPr lang="en-US" sz="2000" dirty="0" err="1">
                <a:solidFill>
                  <a:srgbClr val="002060"/>
                </a:solidFill>
              </a:rPr>
              <a:t>nákladů</a:t>
            </a:r>
            <a:r>
              <a:rPr lang="en-US" sz="2000" dirty="0">
                <a:solidFill>
                  <a:srgbClr val="002060"/>
                </a:solidFill>
              </a:rPr>
              <a:t> a </a:t>
            </a:r>
            <a:r>
              <a:rPr lang="en-US" sz="2000" dirty="0" err="1">
                <a:solidFill>
                  <a:srgbClr val="002060"/>
                </a:solidFill>
              </a:rPr>
              <a:t>konkurenceschopnosti</a:t>
            </a:r>
            <a:r>
              <a:rPr lang="en-US" sz="2000" dirty="0">
                <a:solidFill>
                  <a:srgbClr val="002060"/>
                </a:solidFill>
              </a:rPr>
              <a:t> </a:t>
            </a:r>
            <a:r>
              <a:rPr lang="en-US" sz="2000" dirty="0" err="1">
                <a:solidFill>
                  <a:srgbClr val="002060"/>
                </a:solidFill>
              </a:rPr>
              <a:t>produktu</a:t>
            </a:r>
            <a:r>
              <a:rPr lang="en-US" sz="2000" dirty="0">
                <a:solidFill>
                  <a:srgbClr val="002060"/>
                </a:solidFill>
              </a:rPr>
              <a:t>.</a:t>
            </a:r>
            <a:endParaRPr lang="cs-CZ" sz="2000" dirty="0">
              <a:solidFill>
                <a:srgbClr val="002060"/>
              </a:solidFill>
            </a:endParaRPr>
          </a:p>
          <a:p>
            <a:r>
              <a:rPr lang="en-US" sz="2000" dirty="0">
                <a:solidFill>
                  <a:srgbClr val="002060"/>
                </a:solidFill>
              </a:rPr>
              <a:t>U </a:t>
            </a:r>
            <a:r>
              <a:rPr lang="en-US" sz="2000" dirty="0" err="1">
                <a:solidFill>
                  <a:srgbClr val="002060"/>
                </a:solidFill>
              </a:rPr>
              <a:t>produktu</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mimo</a:t>
            </a:r>
            <a:r>
              <a:rPr lang="en-US" sz="2000" dirty="0">
                <a:solidFill>
                  <a:srgbClr val="002060"/>
                </a:solidFill>
              </a:rPr>
              <a:t> </a:t>
            </a:r>
            <a:r>
              <a:rPr lang="en-US" sz="2000" dirty="0" err="1">
                <a:solidFill>
                  <a:srgbClr val="002060"/>
                </a:solidFill>
              </a:rPr>
              <a:t>jiné</a:t>
            </a:r>
            <a:r>
              <a:rPr lang="en-US" sz="2000" dirty="0">
                <a:solidFill>
                  <a:srgbClr val="002060"/>
                </a:solidFill>
              </a:rPr>
              <a:t> </a:t>
            </a:r>
            <a:r>
              <a:rPr lang="en-US" sz="2000" dirty="0" err="1">
                <a:solidFill>
                  <a:srgbClr val="002060"/>
                </a:solidFill>
              </a:rPr>
              <a:t>rozhodovat</a:t>
            </a:r>
            <a:r>
              <a:rPr lang="en-US" sz="2000" dirty="0">
                <a:solidFill>
                  <a:srgbClr val="002060"/>
                </a:solidFill>
              </a:rPr>
              <a:t> stadium </a:t>
            </a:r>
            <a:r>
              <a:rPr lang="en-US" sz="2000" dirty="0" err="1">
                <a:solidFill>
                  <a:srgbClr val="002060"/>
                </a:solidFill>
              </a:rPr>
              <a:t>životního</a:t>
            </a:r>
            <a:r>
              <a:rPr lang="en-US" sz="2000" dirty="0">
                <a:solidFill>
                  <a:srgbClr val="002060"/>
                </a:solidFill>
              </a:rPr>
              <a:t> </a:t>
            </a:r>
            <a:r>
              <a:rPr lang="en-US" sz="2000" dirty="0" err="1">
                <a:solidFill>
                  <a:srgbClr val="002060"/>
                </a:solidFill>
              </a:rPr>
              <a:t>cyklu</a:t>
            </a:r>
            <a:r>
              <a:rPr lang="en-US" sz="2000" dirty="0">
                <a:solidFill>
                  <a:srgbClr val="002060"/>
                </a:solidFill>
              </a:rPr>
              <a:t> </a:t>
            </a:r>
            <a:r>
              <a:rPr lang="en-US" sz="2000" dirty="0" err="1">
                <a:solidFill>
                  <a:srgbClr val="002060"/>
                </a:solidFill>
              </a:rPr>
              <a:t>výrobku</a:t>
            </a:r>
            <a:r>
              <a:rPr lang="en-US" sz="2000" dirty="0">
                <a:solidFill>
                  <a:srgbClr val="002060"/>
                </a:solidFill>
              </a:rPr>
              <a:t>, v </a:t>
            </a:r>
            <a:r>
              <a:rPr lang="en-US" sz="2000" dirty="0" err="1">
                <a:solidFill>
                  <a:srgbClr val="002060"/>
                </a:solidFill>
              </a:rPr>
              <a:t>němž</a:t>
            </a:r>
            <a:r>
              <a:rPr lang="en-US" sz="2000" dirty="0">
                <a:solidFill>
                  <a:srgbClr val="002060"/>
                </a:solidFill>
              </a:rPr>
              <a:t> je </a:t>
            </a:r>
            <a:r>
              <a:rPr lang="en-US" sz="2000" dirty="0" err="1">
                <a:solidFill>
                  <a:srgbClr val="002060"/>
                </a:solidFill>
              </a:rPr>
              <a:t>nabízen</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různých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dále</a:t>
            </a:r>
            <a:r>
              <a:rPr lang="en-US" sz="2000" dirty="0">
                <a:solidFill>
                  <a:srgbClr val="002060"/>
                </a:solidFill>
              </a:rPr>
              <a:t> </a:t>
            </a:r>
            <a:r>
              <a:rPr lang="en-US" sz="2000" dirty="0" err="1">
                <a:solidFill>
                  <a:srgbClr val="002060"/>
                </a:solidFill>
              </a:rPr>
              <a:t>zastupitelnost</a:t>
            </a:r>
            <a:r>
              <a:rPr lang="en-US" sz="2000" dirty="0">
                <a:solidFill>
                  <a:srgbClr val="002060"/>
                </a:solidFill>
              </a:rPr>
              <a:t> </a:t>
            </a:r>
            <a:r>
              <a:rPr lang="en-US" sz="2000" dirty="0" err="1">
                <a:solidFill>
                  <a:srgbClr val="002060"/>
                </a:solidFill>
              </a:rPr>
              <a:t>daného</a:t>
            </a:r>
            <a:r>
              <a:rPr lang="en-US" sz="2000" dirty="0">
                <a:solidFill>
                  <a:srgbClr val="002060"/>
                </a:solidFill>
              </a:rPr>
              <a:t> </a:t>
            </a:r>
            <a:r>
              <a:rPr lang="en-US" sz="2000" dirty="0" err="1">
                <a:solidFill>
                  <a:srgbClr val="002060"/>
                </a:solidFill>
              </a:rPr>
              <a:t>produktu</a:t>
            </a:r>
            <a:r>
              <a:rPr lang="en-US" sz="2000" dirty="0">
                <a:solidFill>
                  <a:srgbClr val="002060"/>
                </a:solidFill>
              </a:rPr>
              <a:t>, </a:t>
            </a:r>
            <a:r>
              <a:rPr lang="en-US" sz="2000" dirty="0" err="1">
                <a:solidFill>
                  <a:srgbClr val="002060"/>
                </a:solidFill>
              </a:rPr>
              <a:t>jeho</a:t>
            </a:r>
            <a:r>
              <a:rPr lang="en-US" sz="2000" dirty="0">
                <a:solidFill>
                  <a:srgbClr val="002060"/>
                </a:solidFill>
              </a:rPr>
              <a:t> </a:t>
            </a:r>
            <a:r>
              <a:rPr lang="en-US" sz="2000" dirty="0" err="1">
                <a:solidFill>
                  <a:srgbClr val="002060"/>
                </a:solidFill>
              </a:rPr>
              <a:t>místo</a:t>
            </a:r>
            <a:r>
              <a:rPr lang="en-US" sz="2000" dirty="0">
                <a:solidFill>
                  <a:srgbClr val="002060"/>
                </a:solidFill>
              </a:rPr>
              <a:t> v </a:t>
            </a:r>
            <a:r>
              <a:rPr lang="en-US" sz="2000" dirty="0" err="1">
                <a:solidFill>
                  <a:srgbClr val="002060"/>
                </a:solidFill>
              </a:rPr>
              <a:t>příslušné</a:t>
            </a:r>
            <a:r>
              <a:rPr lang="en-US" sz="2000" dirty="0">
                <a:solidFill>
                  <a:srgbClr val="002060"/>
                </a:solidFill>
              </a:rPr>
              <a:t> </a:t>
            </a:r>
            <a:r>
              <a:rPr lang="en-US" sz="2000" dirty="0" err="1">
                <a:solidFill>
                  <a:srgbClr val="002060"/>
                </a:solidFill>
              </a:rPr>
              <a:t>sortimentní</a:t>
            </a:r>
            <a:r>
              <a:rPr lang="en-US" sz="2000" dirty="0">
                <a:solidFill>
                  <a:srgbClr val="002060"/>
                </a:solidFill>
              </a:rPr>
              <a:t> </a:t>
            </a:r>
            <a:r>
              <a:rPr lang="en-US" sz="2000" dirty="0" err="1">
                <a:solidFill>
                  <a:srgbClr val="002060"/>
                </a:solidFill>
              </a:rPr>
              <a:t>řadě</a:t>
            </a:r>
            <a:r>
              <a:rPr lang="en-US" sz="2000" dirty="0">
                <a:solidFill>
                  <a:srgbClr val="002060"/>
                </a:solidFill>
              </a:rPr>
              <a:t>, </a:t>
            </a:r>
            <a:r>
              <a:rPr lang="en-US" sz="2000" dirty="0" err="1">
                <a:solidFill>
                  <a:srgbClr val="002060"/>
                </a:solidFill>
              </a:rPr>
              <a:t>značka</a:t>
            </a:r>
            <a:r>
              <a:rPr lang="en-US" sz="2000" dirty="0">
                <a:solidFill>
                  <a:srgbClr val="002060"/>
                </a:solidFill>
              </a:rPr>
              <a:t>, </a:t>
            </a:r>
            <a:r>
              <a:rPr lang="en-US" sz="2000" dirty="0" err="1">
                <a:solidFill>
                  <a:srgbClr val="002060"/>
                </a:solidFill>
              </a:rPr>
              <a:t>vzhled</a:t>
            </a:r>
            <a:r>
              <a:rPr lang="en-US" sz="2000" dirty="0">
                <a:solidFill>
                  <a:srgbClr val="002060"/>
                </a:solidFill>
              </a:rPr>
              <a:t>, </a:t>
            </a:r>
            <a:r>
              <a:rPr lang="en-US" sz="2000" dirty="0" err="1">
                <a:solidFill>
                  <a:srgbClr val="002060"/>
                </a:solidFill>
              </a:rPr>
              <a:t>hmotnost</a:t>
            </a:r>
            <a:r>
              <a:rPr lang="en-US" sz="2000" dirty="0">
                <a:solidFill>
                  <a:srgbClr val="002060"/>
                </a:solidFill>
              </a:rPr>
              <a:t>, </a:t>
            </a:r>
            <a:r>
              <a:rPr lang="en-US" sz="2000" dirty="0" err="1">
                <a:solidFill>
                  <a:srgbClr val="002060"/>
                </a:solidFill>
              </a:rPr>
              <a:t>rozměry</a:t>
            </a:r>
            <a:r>
              <a:rPr lang="en-US" sz="2000" dirty="0">
                <a:solidFill>
                  <a:srgbClr val="002060"/>
                </a:solidFill>
              </a:rPr>
              <a:t>, </a:t>
            </a:r>
            <a:r>
              <a:rPr lang="en-US" sz="2000" dirty="0" err="1">
                <a:solidFill>
                  <a:srgbClr val="002060"/>
                </a:solidFill>
              </a:rPr>
              <a:t>balení</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apod</a:t>
            </a:r>
            <a:r>
              <a:rPr lang="en-US" sz="2000" dirty="0">
                <a:solidFill>
                  <a:srgbClr val="002060"/>
                </a:solidFill>
              </a:rPr>
              <a:t>. </a:t>
            </a:r>
          </a:p>
          <a:p>
            <a:r>
              <a:rPr lang="en-US" sz="2000" dirty="0" err="1">
                <a:solidFill>
                  <a:srgbClr val="002060"/>
                </a:solidFill>
              </a:rPr>
              <a:t>Cílem</a:t>
            </a:r>
            <a:r>
              <a:rPr lang="en-US" sz="2000" dirty="0">
                <a:solidFill>
                  <a:srgbClr val="002060"/>
                </a:solidFill>
              </a:rPr>
              <a:t> je </a:t>
            </a:r>
            <a:r>
              <a:rPr lang="en-US" sz="2000" dirty="0" err="1">
                <a:solidFill>
                  <a:srgbClr val="002060"/>
                </a:solidFill>
              </a:rPr>
              <a:t>zhodnocení</a:t>
            </a:r>
            <a:r>
              <a:rPr lang="en-US" sz="2000" dirty="0">
                <a:solidFill>
                  <a:srgbClr val="002060"/>
                </a:solidFill>
              </a:rPr>
              <a:t> </a:t>
            </a:r>
            <a:r>
              <a:rPr lang="en-US" sz="2000" dirty="0" err="1">
                <a:solidFill>
                  <a:srgbClr val="002060"/>
                </a:solidFill>
              </a:rPr>
              <a:t>vlastních</a:t>
            </a:r>
            <a:r>
              <a:rPr lang="en-US" sz="2000" dirty="0">
                <a:solidFill>
                  <a:srgbClr val="002060"/>
                </a:solidFill>
              </a:rPr>
              <a:t> </a:t>
            </a:r>
            <a:r>
              <a:rPr lang="en-US" sz="2000" dirty="0" err="1">
                <a:solidFill>
                  <a:srgbClr val="002060"/>
                </a:solidFill>
              </a:rPr>
              <a:t>nákladů</a:t>
            </a:r>
            <a:r>
              <a:rPr lang="en-US" sz="2000" dirty="0">
                <a:solidFill>
                  <a:srgbClr val="002060"/>
                </a:solidFill>
              </a:rPr>
              <a:t> a </a:t>
            </a:r>
            <a:r>
              <a:rPr lang="en-US" sz="2000" dirty="0" err="1">
                <a:solidFill>
                  <a:srgbClr val="002060"/>
                </a:solidFill>
              </a:rPr>
              <a:t>konkurenceschopnosti</a:t>
            </a:r>
            <a:r>
              <a:rPr lang="en-US" sz="2000" dirty="0">
                <a:solidFill>
                  <a:srgbClr val="002060"/>
                </a:solidFill>
              </a:rPr>
              <a:t> </a:t>
            </a:r>
            <a:r>
              <a:rPr lang="en-US" sz="2000" dirty="0" err="1">
                <a:solidFill>
                  <a:srgbClr val="002060"/>
                </a:solidFill>
              </a:rPr>
              <a:t>produktu</a:t>
            </a:r>
            <a:r>
              <a:rPr lang="en-US" sz="2000" dirty="0">
                <a:solidFill>
                  <a:srgbClr val="002060"/>
                </a:solidFill>
              </a:rPr>
              <a:t>.</a:t>
            </a:r>
          </a:p>
        </p:txBody>
      </p:sp>
      <p:sp>
        <p:nvSpPr>
          <p:cNvPr id="6" name="Nadpis 5"/>
          <p:cNvSpPr>
            <a:spLocks noGrp="1"/>
          </p:cNvSpPr>
          <p:nvPr>
            <p:ph type="title"/>
          </p:nvPr>
        </p:nvSpPr>
        <p:spPr>
          <a:xfrm>
            <a:off x="179512" y="195486"/>
            <a:ext cx="4536504" cy="507703"/>
          </a:xfrm>
        </p:spPr>
        <p:txBody>
          <a:bodyPr/>
          <a:lstStyle/>
          <a:p>
            <a:r>
              <a:rPr lang="cs-CZ" dirty="0"/>
              <a:t>Analýza vnitřních faktorů podniku</a:t>
            </a:r>
          </a:p>
        </p:txBody>
      </p:sp>
    </p:spTree>
    <p:extLst>
      <p:ext uri="{BB962C8B-B14F-4D97-AF65-F5344CB8AC3E}">
        <p14:creationId xmlns:p14="http://schemas.microsoft.com/office/powerpoint/2010/main" val="12274343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024336"/>
          </a:xfrm>
          <a:prstGeom prst="rect">
            <a:avLst/>
          </a:prstGeom>
        </p:spPr>
        <p:txBody>
          <a:bodyPr>
            <a:noAutofit/>
          </a:bodyPr>
          <a:lstStyle/>
          <a:p>
            <a:r>
              <a:rPr lang="en-US" sz="2000" dirty="0" err="1">
                <a:solidFill>
                  <a:srgbClr val="002060"/>
                </a:solidFill>
              </a:rPr>
              <a:t>Nevyhnutelnou</a:t>
            </a:r>
            <a:r>
              <a:rPr lang="en-US" sz="2000" dirty="0">
                <a:solidFill>
                  <a:srgbClr val="002060"/>
                </a:solidFill>
              </a:rPr>
              <a:t> </a:t>
            </a:r>
            <a:r>
              <a:rPr lang="en-US" sz="2000" dirty="0" err="1">
                <a:solidFill>
                  <a:srgbClr val="002060"/>
                </a:solidFill>
              </a:rPr>
              <a:t>podmínkou</a:t>
            </a:r>
            <a:r>
              <a:rPr lang="en-US" sz="2000" dirty="0">
                <a:solidFill>
                  <a:srgbClr val="002060"/>
                </a:solidFill>
              </a:rPr>
              <a:t> </a:t>
            </a:r>
            <a:r>
              <a:rPr lang="en-US" sz="2000" dirty="0" err="1">
                <a:solidFill>
                  <a:srgbClr val="002060"/>
                </a:solidFill>
              </a:rPr>
              <a:t>úspěchu</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politiky</a:t>
            </a:r>
            <a:r>
              <a:rPr lang="en-US" sz="2000" dirty="0">
                <a:solidFill>
                  <a:srgbClr val="002060"/>
                </a:solidFill>
              </a:rPr>
              <a:t> je </a:t>
            </a:r>
            <a:r>
              <a:rPr lang="en-US" sz="2000" dirty="0" err="1">
                <a:solidFill>
                  <a:srgbClr val="002060"/>
                </a:solidFill>
              </a:rPr>
              <a:t>dobrá</a:t>
            </a:r>
            <a:r>
              <a:rPr lang="en-US" sz="2000" dirty="0">
                <a:solidFill>
                  <a:srgbClr val="002060"/>
                </a:solidFill>
              </a:rPr>
              <a:t> </a:t>
            </a:r>
            <a:r>
              <a:rPr lang="en-US" sz="2000" dirty="0" err="1">
                <a:solidFill>
                  <a:srgbClr val="002060"/>
                </a:solidFill>
              </a:rPr>
              <a:t>orientace</a:t>
            </a:r>
            <a:r>
              <a:rPr lang="en-US" sz="2000" dirty="0">
                <a:solidFill>
                  <a:srgbClr val="002060"/>
                </a:solidFill>
              </a:rPr>
              <a:t> v </a:t>
            </a:r>
            <a:r>
              <a:rPr lang="en-US" sz="2000" dirty="0" err="1">
                <a:solidFill>
                  <a:srgbClr val="002060"/>
                </a:solidFill>
              </a:rPr>
              <a:t>celé</a:t>
            </a:r>
            <a:r>
              <a:rPr lang="en-US" sz="2000" dirty="0">
                <a:solidFill>
                  <a:srgbClr val="002060"/>
                </a:solidFill>
              </a:rPr>
              <a:t> </a:t>
            </a:r>
            <a:r>
              <a:rPr lang="en-US" sz="2000" dirty="0" err="1">
                <a:solidFill>
                  <a:srgbClr val="002060"/>
                </a:solidFill>
              </a:rPr>
              <a:t>problematice</a:t>
            </a:r>
            <a:r>
              <a:rPr lang="en-US" sz="2000" dirty="0">
                <a:solidFill>
                  <a:srgbClr val="002060"/>
                </a:solidFill>
              </a:rPr>
              <a:t> </a:t>
            </a:r>
            <a:r>
              <a:rPr lang="en-US" sz="2000" dirty="0" err="1">
                <a:solidFill>
                  <a:srgbClr val="002060"/>
                </a:solidFill>
              </a:rPr>
              <a:t>nákladů</a:t>
            </a:r>
            <a:r>
              <a:rPr lang="en-US" sz="2000" dirty="0">
                <a:solidFill>
                  <a:srgbClr val="002060"/>
                </a:solidFill>
              </a:rPr>
              <a:t>. Firma </a:t>
            </a:r>
            <a:r>
              <a:rPr lang="en-US" sz="2000" dirty="0" err="1">
                <a:solidFill>
                  <a:srgbClr val="002060"/>
                </a:solidFill>
              </a:rPr>
              <a:t>musí</a:t>
            </a:r>
            <a:r>
              <a:rPr lang="en-US" sz="2000" dirty="0">
                <a:solidFill>
                  <a:srgbClr val="002060"/>
                </a:solidFill>
              </a:rPr>
              <a:t> </a:t>
            </a:r>
            <a:r>
              <a:rPr lang="en-US" sz="2000" dirty="0" err="1">
                <a:solidFill>
                  <a:srgbClr val="002060"/>
                </a:solidFill>
              </a:rPr>
              <a:t>dokázat</a:t>
            </a:r>
            <a:r>
              <a:rPr lang="en-US" sz="2000" dirty="0">
                <a:solidFill>
                  <a:srgbClr val="002060"/>
                </a:solidFill>
              </a:rPr>
              <a:t> </a:t>
            </a:r>
            <a:r>
              <a:rPr lang="en-US" sz="2000" dirty="0" err="1">
                <a:solidFill>
                  <a:srgbClr val="002060"/>
                </a:solidFill>
              </a:rPr>
              <a:t>identifikovat</a:t>
            </a:r>
            <a:r>
              <a:rPr lang="en-US" sz="2000" dirty="0">
                <a:solidFill>
                  <a:srgbClr val="002060"/>
                </a:solidFill>
              </a:rPr>
              <a:t> </a:t>
            </a:r>
            <a:r>
              <a:rPr lang="en-US" sz="2000" dirty="0" err="1">
                <a:solidFill>
                  <a:srgbClr val="002060"/>
                </a:solidFill>
              </a:rPr>
              <a:t>značné</a:t>
            </a:r>
            <a:r>
              <a:rPr lang="en-US" sz="2000" dirty="0">
                <a:solidFill>
                  <a:srgbClr val="002060"/>
                </a:solidFill>
              </a:rPr>
              <a:t> </a:t>
            </a:r>
            <a:r>
              <a:rPr lang="en-US" sz="2000" dirty="0" err="1">
                <a:solidFill>
                  <a:srgbClr val="002060"/>
                </a:solidFill>
              </a:rPr>
              <a:t>množství</a:t>
            </a:r>
            <a:r>
              <a:rPr lang="en-US" sz="2000" dirty="0">
                <a:solidFill>
                  <a:srgbClr val="002060"/>
                </a:solidFill>
              </a:rPr>
              <a:t> </a:t>
            </a:r>
            <a:r>
              <a:rPr lang="en-US" sz="2000" dirty="0" err="1">
                <a:solidFill>
                  <a:srgbClr val="002060"/>
                </a:solidFill>
              </a:rPr>
              <a:t>faktorů</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ovlivňují</a:t>
            </a:r>
            <a:r>
              <a:rPr lang="en-US" sz="2000" dirty="0">
                <a:solidFill>
                  <a:srgbClr val="002060"/>
                </a:solidFill>
              </a:rPr>
              <a:t> </a:t>
            </a:r>
            <a:r>
              <a:rPr lang="en-US" sz="2000" dirty="0" err="1">
                <a:solidFill>
                  <a:srgbClr val="002060"/>
                </a:solidFill>
              </a:rPr>
              <a:t>náklady</a:t>
            </a:r>
            <a:r>
              <a:rPr lang="en-US" sz="2000" dirty="0">
                <a:solidFill>
                  <a:srgbClr val="002060"/>
                </a:solidFill>
              </a:rPr>
              <a:t>, v </a:t>
            </a:r>
            <a:r>
              <a:rPr lang="en-US" sz="2000" dirty="0" err="1">
                <a:solidFill>
                  <a:srgbClr val="002060"/>
                </a:solidFill>
              </a:rPr>
              <a:t>závislosti</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charakteru</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produktu</a:t>
            </a:r>
            <a:r>
              <a:rPr lang="en-US" sz="2000" dirty="0">
                <a:solidFill>
                  <a:srgbClr val="002060"/>
                </a:solidFill>
              </a:rPr>
              <a:t> a </a:t>
            </a:r>
            <a:r>
              <a:rPr lang="en-US" sz="2000" dirty="0" err="1">
                <a:solidFill>
                  <a:srgbClr val="002060"/>
                </a:solidFill>
              </a:rPr>
              <a:t>okamžité</a:t>
            </a:r>
            <a:r>
              <a:rPr lang="en-US" sz="2000" dirty="0">
                <a:solidFill>
                  <a:srgbClr val="002060"/>
                </a:solidFill>
              </a:rPr>
              <a:t> </a:t>
            </a:r>
            <a:r>
              <a:rPr lang="en-US" sz="2000" dirty="0" err="1">
                <a:solidFill>
                  <a:srgbClr val="002060"/>
                </a:solidFill>
              </a:rPr>
              <a:t>situaci</a:t>
            </a:r>
            <a:r>
              <a:rPr lang="en-US" sz="2000" dirty="0">
                <a:solidFill>
                  <a:srgbClr val="002060"/>
                </a:solidFill>
              </a:rPr>
              <a:t>. </a:t>
            </a:r>
            <a:endParaRPr lang="cs-CZ" sz="2000" dirty="0">
              <a:solidFill>
                <a:srgbClr val="002060"/>
              </a:solidFill>
            </a:endParaRPr>
          </a:p>
          <a:p>
            <a:r>
              <a:rPr lang="en-US" sz="2000" dirty="0" err="1">
                <a:solidFill>
                  <a:srgbClr val="002060"/>
                </a:solidFill>
              </a:rPr>
              <a:t>Vysoké</a:t>
            </a:r>
            <a:r>
              <a:rPr lang="en-US" sz="2000" dirty="0">
                <a:solidFill>
                  <a:srgbClr val="002060"/>
                </a:solidFill>
              </a:rPr>
              <a:t> </a:t>
            </a:r>
            <a:r>
              <a:rPr lang="en-US" sz="2000" dirty="0" err="1">
                <a:solidFill>
                  <a:srgbClr val="002060"/>
                </a:solidFill>
              </a:rPr>
              <a:t>bývají</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získání</a:t>
            </a:r>
            <a:r>
              <a:rPr lang="en-US" sz="2000" dirty="0">
                <a:solidFill>
                  <a:srgbClr val="002060"/>
                </a:solidFill>
              </a:rPr>
              <a:t> </a:t>
            </a:r>
            <a:r>
              <a:rPr lang="en-US" sz="2000" dirty="0" err="1">
                <a:solidFill>
                  <a:srgbClr val="002060"/>
                </a:solidFill>
              </a:rPr>
              <a:t>trhu</a:t>
            </a:r>
            <a:r>
              <a:rPr lang="en-US" sz="2000" dirty="0">
                <a:solidFill>
                  <a:srgbClr val="002060"/>
                </a:solidFill>
              </a:rPr>
              <a:t> s </a:t>
            </a:r>
            <a:r>
              <a:rPr lang="en-US" sz="2000" dirty="0" err="1">
                <a:solidFill>
                  <a:srgbClr val="002060"/>
                </a:solidFill>
              </a:rPr>
              <a:t>relativně</a:t>
            </a:r>
            <a:r>
              <a:rPr lang="en-US" sz="2000" dirty="0">
                <a:solidFill>
                  <a:srgbClr val="002060"/>
                </a:solidFill>
              </a:rPr>
              <a:t> </a:t>
            </a:r>
            <a:r>
              <a:rPr lang="en-US" sz="2000" dirty="0" err="1">
                <a:solidFill>
                  <a:srgbClr val="002060"/>
                </a:solidFill>
              </a:rPr>
              <a:t>malým</a:t>
            </a:r>
            <a:r>
              <a:rPr lang="en-US" sz="2000" dirty="0">
                <a:solidFill>
                  <a:srgbClr val="002060"/>
                </a:solidFill>
              </a:rPr>
              <a:t> </a:t>
            </a:r>
            <a:r>
              <a:rPr lang="en-US" sz="2000" dirty="0" err="1">
                <a:solidFill>
                  <a:srgbClr val="002060"/>
                </a:solidFill>
              </a:rPr>
              <a:t>potenciálem</a:t>
            </a:r>
            <a:r>
              <a:rPr lang="en-US" sz="2000" dirty="0">
                <a:solidFill>
                  <a:srgbClr val="002060"/>
                </a:solidFill>
              </a:rPr>
              <a:t>. </a:t>
            </a:r>
            <a:r>
              <a:rPr lang="en-US" sz="2000" dirty="0" err="1">
                <a:solidFill>
                  <a:srgbClr val="002060"/>
                </a:solidFill>
              </a:rPr>
              <a:t>Intenzívní</a:t>
            </a:r>
            <a:r>
              <a:rPr lang="en-US" sz="2000" dirty="0">
                <a:solidFill>
                  <a:srgbClr val="002060"/>
                </a:solidFill>
              </a:rPr>
              <a:t> </a:t>
            </a:r>
            <a:r>
              <a:rPr lang="en-US" sz="2000" dirty="0" err="1">
                <a:solidFill>
                  <a:srgbClr val="002060"/>
                </a:solidFill>
              </a:rPr>
              <a:t>konkurence</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světových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zvyšuje</a:t>
            </a:r>
            <a:r>
              <a:rPr lang="en-US" sz="2000" dirty="0">
                <a:solidFill>
                  <a:srgbClr val="002060"/>
                </a:solidFill>
              </a:rPr>
              <a:t> </a:t>
            </a:r>
            <a:r>
              <a:rPr lang="en-US" sz="2000" dirty="0" err="1">
                <a:solidFill>
                  <a:srgbClr val="002060"/>
                </a:solidFill>
              </a:rPr>
              <a:t>náklady</a:t>
            </a:r>
            <a:r>
              <a:rPr lang="en-US" sz="2000" dirty="0">
                <a:solidFill>
                  <a:srgbClr val="002060"/>
                </a:solidFill>
              </a:rPr>
              <a:t> a </a:t>
            </a:r>
            <a:r>
              <a:rPr lang="en-US" sz="2000" dirty="0" err="1">
                <a:solidFill>
                  <a:srgbClr val="002060"/>
                </a:solidFill>
              </a:rPr>
              <a:t>snižuje</a:t>
            </a:r>
            <a:r>
              <a:rPr lang="en-US" sz="2000" dirty="0">
                <a:solidFill>
                  <a:srgbClr val="002060"/>
                </a:solidFill>
              </a:rPr>
              <a:t> </a:t>
            </a:r>
            <a:r>
              <a:rPr lang="en-US" sz="2000" dirty="0" err="1">
                <a:solidFill>
                  <a:srgbClr val="002060"/>
                </a:solidFill>
              </a:rPr>
              <a:t>míru</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zvyšují</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někdy</a:t>
            </a:r>
            <a:r>
              <a:rPr lang="en-US" sz="2000" dirty="0">
                <a:solidFill>
                  <a:srgbClr val="002060"/>
                </a:solidFill>
              </a:rPr>
              <a:t> </a:t>
            </a:r>
            <a:r>
              <a:rPr lang="en-US" sz="2000" dirty="0" err="1">
                <a:solidFill>
                  <a:srgbClr val="002060"/>
                </a:solidFill>
              </a:rPr>
              <a:t>zdlouhavá</a:t>
            </a:r>
            <a:r>
              <a:rPr lang="en-US" sz="2000" dirty="0">
                <a:solidFill>
                  <a:srgbClr val="002060"/>
                </a:solidFill>
              </a:rPr>
              <a:t> </a:t>
            </a:r>
            <a:r>
              <a:rPr lang="en-US" sz="2000" dirty="0" err="1">
                <a:solidFill>
                  <a:srgbClr val="002060"/>
                </a:solidFill>
              </a:rPr>
              <a:t>obchodní</a:t>
            </a:r>
            <a:r>
              <a:rPr lang="en-US" sz="2000" dirty="0">
                <a:solidFill>
                  <a:srgbClr val="002060"/>
                </a:solidFill>
              </a:rPr>
              <a:t> </a:t>
            </a:r>
            <a:r>
              <a:rPr lang="en-US" sz="2000" dirty="0" err="1">
                <a:solidFill>
                  <a:srgbClr val="002060"/>
                </a:solidFill>
              </a:rPr>
              <a:t>jednání</a:t>
            </a:r>
            <a:r>
              <a:rPr lang="en-US" sz="2000" dirty="0">
                <a:solidFill>
                  <a:srgbClr val="002060"/>
                </a:solidFill>
              </a:rPr>
              <a:t>. Proto </a:t>
            </a:r>
            <a:r>
              <a:rPr lang="en-US" sz="2000" dirty="0" err="1">
                <a:solidFill>
                  <a:srgbClr val="002060"/>
                </a:solidFill>
              </a:rPr>
              <a:t>jsou</a:t>
            </a:r>
            <a:r>
              <a:rPr lang="en-US" sz="2000" dirty="0">
                <a:solidFill>
                  <a:srgbClr val="002060"/>
                </a:solidFill>
              </a:rPr>
              <a:t> </a:t>
            </a:r>
            <a:r>
              <a:rPr lang="en-US" sz="2000" dirty="0" err="1">
                <a:solidFill>
                  <a:srgbClr val="002060"/>
                </a:solidFill>
              </a:rPr>
              <a:t>kladným</a:t>
            </a:r>
            <a:r>
              <a:rPr lang="en-US" sz="2000" dirty="0">
                <a:solidFill>
                  <a:srgbClr val="002060"/>
                </a:solidFill>
              </a:rPr>
              <a:t> </a:t>
            </a:r>
            <a:r>
              <a:rPr lang="en-US" sz="2000" dirty="0" err="1">
                <a:solidFill>
                  <a:srgbClr val="002060"/>
                </a:solidFill>
              </a:rPr>
              <a:t>faktorem</a:t>
            </a:r>
            <a:r>
              <a:rPr lang="en-US" sz="2000" dirty="0">
                <a:solidFill>
                  <a:srgbClr val="002060"/>
                </a:solidFill>
              </a:rPr>
              <a:t>, </a:t>
            </a:r>
            <a:r>
              <a:rPr lang="en-US" sz="2000" dirty="0" err="1">
                <a:solidFill>
                  <a:srgbClr val="002060"/>
                </a:solidFill>
              </a:rPr>
              <a:t>napomáhajícím</a:t>
            </a:r>
            <a:r>
              <a:rPr lang="en-US" sz="2000" dirty="0">
                <a:solidFill>
                  <a:srgbClr val="002060"/>
                </a:solidFill>
              </a:rPr>
              <a:t> </a:t>
            </a:r>
            <a:r>
              <a:rPr lang="en-US" sz="2000" dirty="0" err="1">
                <a:solidFill>
                  <a:srgbClr val="002060"/>
                </a:solidFill>
              </a:rPr>
              <a:t>snížení</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získané</a:t>
            </a:r>
            <a:r>
              <a:rPr lang="en-US" sz="2000" dirty="0">
                <a:solidFill>
                  <a:srgbClr val="002060"/>
                </a:solidFill>
              </a:rPr>
              <a:t> </a:t>
            </a:r>
            <a:r>
              <a:rPr lang="en-US" sz="2000" dirty="0" err="1">
                <a:solidFill>
                  <a:srgbClr val="002060"/>
                </a:solidFill>
              </a:rPr>
              <a:t>zkušenosti</a:t>
            </a:r>
            <a:r>
              <a:rPr lang="en-US" sz="2000" dirty="0">
                <a:solidFill>
                  <a:srgbClr val="002060"/>
                </a:solidFill>
              </a:rPr>
              <a:t> </a:t>
            </a:r>
            <a:r>
              <a:rPr lang="en-US" sz="2000" dirty="0" err="1">
                <a:solidFill>
                  <a:srgbClr val="002060"/>
                </a:solidFill>
              </a:rPr>
              <a:t>firem</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daných</a:t>
            </a:r>
            <a:r>
              <a:rPr lang="en-US" sz="2000" dirty="0">
                <a:solidFill>
                  <a:srgbClr val="002060"/>
                </a:solidFill>
              </a:rPr>
              <a:t> </a:t>
            </a:r>
            <a:r>
              <a:rPr lang="en-US" sz="2000" dirty="0" err="1">
                <a:solidFill>
                  <a:srgbClr val="002060"/>
                </a:solidFill>
              </a:rPr>
              <a:t>trzích</a:t>
            </a:r>
            <a:r>
              <a:rPr lang="en-US" sz="2000" dirty="0">
                <a:solidFill>
                  <a:srgbClr val="002060"/>
                </a:solidFill>
              </a:rPr>
              <a:t>. </a:t>
            </a:r>
            <a:endParaRPr lang="cs-CZ" sz="2000" dirty="0">
              <a:solidFill>
                <a:srgbClr val="002060"/>
              </a:solidFill>
            </a:endParaRPr>
          </a:p>
          <a:p>
            <a:r>
              <a:rPr lang="en-US" sz="2000" dirty="0" err="1">
                <a:solidFill>
                  <a:srgbClr val="002060"/>
                </a:solidFill>
              </a:rPr>
              <a:t>Mezní</a:t>
            </a:r>
            <a:r>
              <a:rPr lang="en-US" sz="2000" dirty="0">
                <a:solidFill>
                  <a:srgbClr val="002060"/>
                </a:solidFill>
              </a:rPr>
              <a:t> (</a:t>
            </a:r>
            <a:r>
              <a:rPr lang="en-US" sz="2000" dirty="0" err="1">
                <a:solidFill>
                  <a:srgbClr val="002060"/>
                </a:solidFill>
              </a:rPr>
              <a:t>marginální</a:t>
            </a:r>
            <a:r>
              <a:rPr lang="en-US" sz="2000" dirty="0">
                <a:solidFill>
                  <a:srgbClr val="002060"/>
                </a:solidFill>
              </a:rPr>
              <a:t>) </a:t>
            </a:r>
            <a:r>
              <a:rPr lang="en-US" sz="2000" dirty="0" err="1">
                <a:solidFill>
                  <a:srgbClr val="002060"/>
                </a:solidFill>
              </a:rPr>
              <a:t>náklady</a:t>
            </a:r>
            <a:r>
              <a:rPr lang="en-US" sz="2000" dirty="0">
                <a:solidFill>
                  <a:srgbClr val="002060"/>
                </a:solidFill>
              </a:rPr>
              <a:t> by </a:t>
            </a:r>
            <a:r>
              <a:rPr lang="en-US" sz="2000" dirty="0" err="1">
                <a:solidFill>
                  <a:srgbClr val="002060"/>
                </a:solidFill>
              </a:rPr>
              <a:t>měly</a:t>
            </a:r>
            <a:r>
              <a:rPr lang="en-US" sz="2000" dirty="0">
                <a:solidFill>
                  <a:srgbClr val="002060"/>
                </a:solidFill>
              </a:rPr>
              <a:t> </a:t>
            </a:r>
            <a:r>
              <a:rPr lang="en-US" sz="2000" dirty="0" err="1">
                <a:solidFill>
                  <a:srgbClr val="002060"/>
                </a:solidFill>
              </a:rPr>
              <a:t>tvořit</a:t>
            </a:r>
            <a:r>
              <a:rPr lang="en-US" sz="2000" dirty="0">
                <a:solidFill>
                  <a:srgbClr val="002060"/>
                </a:solidFill>
              </a:rPr>
              <a:t> </a:t>
            </a:r>
            <a:r>
              <a:rPr lang="en-US" sz="2000" dirty="0" err="1">
                <a:solidFill>
                  <a:srgbClr val="002060"/>
                </a:solidFill>
              </a:rPr>
              <a:t>spodní</a:t>
            </a:r>
            <a:r>
              <a:rPr lang="en-US" sz="2000" dirty="0">
                <a:solidFill>
                  <a:srgbClr val="002060"/>
                </a:solidFill>
              </a:rPr>
              <a:t> </a:t>
            </a:r>
            <a:r>
              <a:rPr lang="en-US" sz="2000" dirty="0" err="1">
                <a:solidFill>
                  <a:srgbClr val="002060"/>
                </a:solidFill>
              </a:rPr>
              <a:t>hranici</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zboží</a:t>
            </a:r>
            <a:r>
              <a:rPr lang="en-US" sz="2000" dirty="0">
                <a:solidFill>
                  <a:srgbClr val="002060"/>
                </a:solidFill>
              </a:rPr>
              <a:t>.</a:t>
            </a:r>
          </a:p>
        </p:txBody>
      </p:sp>
      <p:sp>
        <p:nvSpPr>
          <p:cNvPr id="6" name="Nadpis 5"/>
          <p:cNvSpPr>
            <a:spLocks noGrp="1"/>
          </p:cNvSpPr>
          <p:nvPr>
            <p:ph type="title"/>
          </p:nvPr>
        </p:nvSpPr>
        <p:spPr>
          <a:xfrm>
            <a:off x="179512" y="195486"/>
            <a:ext cx="6624736" cy="507703"/>
          </a:xfrm>
        </p:spPr>
        <p:txBody>
          <a:bodyPr/>
          <a:lstStyle/>
          <a:p>
            <a:r>
              <a:rPr lang="cs-CZ" dirty="0"/>
              <a:t>Analýza vnitřních faktorů podniku 2</a:t>
            </a:r>
          </a:p>
        </p:txBody>
      </p:sp>
    </p:spTree>
    <p:extLst>
      <p:ext uri="{BB962C8B-B14F-4D97-AF65-F5344CB8AC3E}">
        <p14:creationId xmlns:p14="http://schemas.microsoft.com/office/powerpoint/2010/main" val="19605494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280920" cy="3024336"/>
          </a:xfrm>
          <a:prstGeom prst="rect">
            <a:avLst/>
          </a:prstGeom>
        </p:spPr>
        <p:txBody>
          <a:bodyPr>
            <a:noAutofit/>
          </a:bodyPr>
          <a:lstStyle/>
          <a:p>
            <a:r>
              <a:rPr lang="cs-CZ" sz="2000" dirty="0">
                <a:solidFill>
                  <a:srgbClr val="002060"/>
                </a:solidFill>
              </a:rPr>
              <a:t>U výrobních nákladů se snaha po jejich redukci rozšiřuje nejen na vlastní podnik, ale rovněž na subdodavatele, v rámci tzv. „</a:t>
            </a:r>
            <a:r>
              <a:rPr lang="cs-CZ" sz="2000" dirty="0" err="1">
                <a:solidFill>
                  <a:srgbClr val="002060"/>
                </a:solidFill>
              </a:rPr>
              <a:t>partnership</a:t>
            </a:r>
            <a:r>
              <a:rPr lang="cs-CZ" sz="2000" dirty="0">
                <a:solidFill>
                  <a:srgbClr val="002060"/>
                </a:solidFill>
              </a:rPr>
              <a:t> </a:t>
            </a:r>
            <a:r>
              <a:rPr lang="cs-CZ" sz="2000" dirty="0" err="1">
                <a:solidFill>
                  <a:srgbClr val="002060"/>
                </a:solidFill>
              </a:rPr>
              <a:t>relation</a:t>
            </a:r>
            <a:r>
              <a:rPr lang="cs-CZ" sz="2000" dirty="0">
                <a:solidFill>
                  <a:srgbClr val="002060"/>
                </a:solidFill>
              </a:rPr>
              <a:t>“. Kooperující podniky si navzájem porovnávají své nákladové položky a společně uvažují, které náklady je možné snížit na principu stejného procentuálního zisku ze zakázky. Tento princip nachází stále větší uplatnění zejména u složitějších výrobků a investičních celků. </a:t>
            </a:r>
          </a:p>
          <a:p>
            <a:r>
              <a:rPr lang="cs-CZ" sz="2000" dirty="0">
                <a:solidFill>
                  <a:srgbClr val="002060"/>
                </a:solidFill>
              </a:rPr>
              <a:t>Pokud se na vlastních nákladech výroby podílí významnou měrou cena nakupovaných materiálů, je někdy účelné vkládat do smlouvy o ceně kontraktu tzv. cenovou doložku, kterou si vývozce vymiňuje úpravu fakturované ceny v případě, že cena vstupů překročí určitou hranici (např. 5%) oproti stavu před podepsáním kontraktu. </a:t>
            </a:r>
          </a:p>
        </p:txBody>
      </p:sp>
      <p:sp>
        <p:nvSpPr>
          <p:cNvPr id="6" name="Nadpis 5"/>
          <p:cNvSpPr>
            <a:spLocks noGrp="1"/>
          </p:cNvSpPr>
          <p:nvPr>
            <p:ph type="title"/>
          </p:nvPr>
        </p:nvSpPr>
        <p:spPr>
          <a:xfrm>
            <a:off x="179512" y="195486"/>
            <a:ext cx="7344816" cy="507703"/>
          </a:xfrm>
        </p:spPr>
        <p:txBody>
          <a:bodyPr/>
          <a:lstStyle/>
          <a:p>
            <a:r>
              <a:rPr lang="cs-CZ" dirty="0"/>
              <a:t>Analýza vnitřních faktorů podniku 3</a:t>
            </a:r>
          </a:p>
        </p:txBody>
      </p:sp>
    </p:spTree>
    <p:extLst>
      <p:ext uri="{BB962C8B-B14F-4D97-AF65-F5344CB8AC3E}">
        <p14:creationId xmlns:p14="http://schemas.microsoft.com/office/powerpoint/2010/main" val="1680001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U surovin je zapotřebí definovat, podle které komoditní burzy se budeme řídit a ke kterému datu se bude změna účtovat (datem expedice nebo fakturace) a o jak velký podíl z celkové ceny se jedná. </a:t>
            </a:r>
          </a:p>
          <a:p>
            <a:r>
              <a:rPr lang="cs-CZ" sz="2000" dirty="0">
                <a:solidFill>
                  <a:srgbClr val="002060"/>
                </a:solidFill>
              </a:rPr>
              <a:t>Velmi důležitá je znalost rozdílů v oceňování produkce na úrovni variabilních nebo celkových nákladů. Variabilní náklady rostou s každou vyrobenou (prodanou) jednotkou, zatímco fixní náklady se nemění se změnou objemu produkce. </a:t>
            </a:r>
          </a:p>
          <a:p>
            <a:r>
              <a:rPr lang="cs-CZ" sz="2000" dirty="0">
                <a:solidFill>
                  <a:srgbClr val="002060"/>
                </a:solidFill>
              </a:rPr>
              <a:t>U mezinárodních logistických nákladů firmy, tj. nákladů na přepravu, skladování, pojistné apod. bude jejich výši ovlivňovat, mimo jiné i volba dodacích podmínek – například podle INCOTERMS 2020. </a:t>
            </a:r>
          </a:p>
        </p:txBody>
      </p:sp>
      <p:sp>
        <p:nvSpPr>
          <p:cNvPr id="6" name="Nadpis 5"/>
          <p:cNvSpPr>
            <a:spLocks noGrp="1"/>
          </p:cNvSpPr>
          <p:nvPr>
            <p:ph type="title"/>
          </p:nvPr>
        </p:nvSpPr>
        <p:spPr>
          <a:xfrm>
            <a:off x="179512" y="195486"/>
            <a:ext cx="6120680" cy="507703"/>
          </a:xfrm>
        </p:spPr>
        <p:txBody>
          <a:bodyPr/>
          <a:lstStyle/>
          <a:p>
            <a:r>
              <a:rPr lang="cs-CZ" dirty="0"/>
              <a:t>Analýza vnitřních faktorů podniku 4</a:t>
            </a:r>
          </a:p>
        </p:txBody>
      </p:sp>
    </p:spTree>
    <p:extLst>
      <p:ext uri="{BB962C8B-B14F-4D97-AF65-F5344CB8AC3E}">
        <p14:creationId xmlns:p14="http://schemas.microsoft.com/office/powerpoint/2010/main" val="2645345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6547"/>
            <a:ext cx="8640960" cy="3024336"/>
          </a:xfrm>
          <a:prstGeom prst="rect">
            <a:avLst/>
          </a:prstGeom>
        </p:spPr>
        <p:txBody>
          <a:bodyPr>
            <a:noAutofit/>
          </a:bodyPr>
          <a:lstStyle/>
          <a:p>
            <a:r>
              <a:rPr lang="en-US" sz="2000" dirty="0" err="1">
                <a:solidFill>
                  <a:srgbClr val="002060"/>
                </a:solidFill>
              </a:rPr>
              <a:t>Výše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nákladů</a:t>
            </a:r>
            <a:r>
              <a:rPr lang="en-US" sz="2000" dirty="0">
                <a:solidFill>
                  <a:srgbClr val="002060"/>
                </a:solidFill>
              </a:rPr>
              <a:t> je </a:t>
            </a:r>
            <a:r>
              <a:rPr lang="en-US" sz="2000" dirty="0" err="1">
                <a:solidFill>
                  <a:srgbClr val="002060"/>
                </a:solidFill>
              </a:rPr>
              <a:t>funkcí</a:t>
            </a:r>
            <a:r>
              <a:rPr lang="en-US" sz="2000" dirty="0">
                <a:solidFill>
                  <a:srgbClr val="002060"/>
                </a:solidFill>
              </a:rPr>
              <a:t> </a:t>
            </a:r>
            <a:r>
              <a:rPr lang="en-US" sz="2000" dirty="0" err="1">
                <a:solidFill>
                  <a:srgbClr val="002060"/>
                </a:solidFill>
              </a:rPr>
              <a:t>typu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r>
              <a:rPr lang="en-US" sz="2000" dirty="0" err="1">
                <a:solidFill>
                  <a:srgbClr val="002060"/>
                </a:solidFill>
              </a:rPr>
              <a:t>délky</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r>
              <a:rPr lang="en-US" sz="2000" dirty="0" err="1">
                <a:solidFill>
                  <a:srgbClr val="002060"/>
                </a:solidFill>
              </a:rPr>
              <a:t>tj</a:t>
            </a:r>
            <a:r>
              <a:rPr lang="en-US" sz="2000" dirty="0">
                <a:solidFill>
                  <a:srgbClr val="002060"/>
                </a:solidFill>
              </a:rPr>
              <a:t>. </a:t>
            </a:r>
            <a:r>
              <a:rPr lang="en-US" sz="2000" dirty="0" err="1">
                <a:solidFill>
                  <a:srgbClr val="002060"/>
                </a:solidFill>
              </a:rPr>
              <a:t>počtu</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mezičlánků</a:t>
            </a:r>
            <a:r>
              <a:rPr lang="en-US" sz="2000" dirty="0">
                <a:solidFill>
                  <a:srgbClr val="002060"/>
                </a:solidFill>
              </a:rPr>
              <a:t> </a:t>
            </a:r>
            <a:r>
              <a:rPr lang="en-US" sz="2000" dirty="0" err="1">
                <a:solidFill>
                  <a:srgbClr val="002060"/>
                </a:solidFill>
              </a:rPr>
              <a:t>apod</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se </a:t>
            </a:r>
            <a:r>
              <a:rPr lang="en-US" sz="2000" dirty="0" err="1">
                <a:solidFill>
                  <a:srgbClr val="002060"/>
                </a:solidFill>
              </a:rPr>
              <a:t>spotřebním</a:t>
            </a:r>
            <a:r>
              <a:rPr lang="en-US" sz="2000" dirty="0">
                <a:solidFill>
                  <a:srgbClr val="002060"/>
                </a:solidFill>
              </a:rPr>
              <a:t> </a:t>
            </a:r>
            <a:r>
              <a:rPr lang="en-US" sz="2000" dirty="0" err="1">
                <a:solidFill>
                  <a:srgbClr val="002060"/>
                </a:solidFill>
              </a:rPr>
              <a:t>zbožím</a:t>
            </a:r>
            <a:r>
              <a:rPr lang="en-US" sz="2000" dirty="0">
                <a:solidFill>
                  <a:srgbClr val="002060"/>
                </a:solidFill>
              </a:rPr>
              <a:t> se  </a:t>
            </a:r>
            <a:r>
              <a:rPr lang="en-US" sz="2000" dirty="0" err="1">
                <a:solidFill>
                  <a:srgbClr val="002060"/>
                </a:solidFill>
              </a:rPr>
              <a:t>využívá</a:t>
            </a:r>
            <a:r>
              <a:rPr lang="en-US" sz="2000" dirty="0">
                <a:solidFill>
                  <a:srgbClr val="002060"/>
                </a:solidFill>
              </a:rPr>
              <a:t> </a:t>
            </a:r>
            <a:r>
              <a:rPr lang="en-US" sz="2000" dirty="0" err="1">
                <a:solidFill>
                  <a:srgbClr val="002060"/>
                </a:solidFill>
              </a:rPr>
              <a:t>zpravidla</a:t>
            </a:r>
            <a:r>
              <a:rPr lang="en-US" sz="2000" dirty="0">
                <a:solidFill>
                  <a:srgbClr val="002060"/>
                </a:solidFill>
              </a:rPr>
              <a:t> </a:t>
            </a:r>
            <a:r>
              <a:rPr lang="en-US" sz="2000" dirty="0" err="1">
                <a:solidFill>
                  <a:srgbClr val="002060"/>
                </a:solidFill>
              </a:rPr>
              <a:t>delších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 </a:t>
            </a:r>
            <a:r>
              <a:rPr lang="en-US" sz="2000" dirty="0" err="1">
                <a:solidFill>
                  <a:srgbClr val="002060"/>
                </a:solidFill>
              </a:rPr>
              <a:t>celková</a:t>
            </a:r>
            <a:r>
              <a:rPr lang="en-US" sz="2000" dirty="0">
                <a:solidFill>
                  <a:srgbClr val="002060"/>
                </a:solidFill>
              </a:rPr>
              <a:t> </a:t>
            </a:r>
            <a:r>
              <a:rPr lang="en-US" sz="2000" dirty="0" err="1">
                <a:solidFill>
                  <a:srgbClr val="002060"/>
                </a:solidFill>
              </a:rPr>
              <a:t>marže</a:t>
            </a:r>
            <a:r>
              <a:rPr lang="en-US" sz="2000" dirty="0">
                <a:solidFill>
                  <a:srgbClr val="002060"/>
                </a:solidFill>
              </a:rPr>
              <a:t> </a:t>
            </a:r>
            <a:r>
              <a:rPr lang="en-US" sz="2000" dirty="0" err="1">
                <a:solidFill>
                  <a:srgbClr val="002060"/>
                </a:solidFill>
              </a:rPr>
              <a:t>distributorů</a:t>
            </a:r>
            <a:r>
              <a:rPr lang="en-US" sz="2000" dirty="0">
                <a:solidFill>
                  <a:srgbClr val="002060"/>
                </a:solidFill>
              </a:rPr>
              <a:t> </a:t>
            </a:r>
            <a:r>
              <a:rPr lang="en-US" sz="2000" dirty="0" err="1">
                <a:solidFill>
                  <a:srgbClr val="002060"/>
                </a:solidFill>
              </a:rPr>
              <a:t>bývá</a:t>
            </a:r>
            <a:r>
              <a:rPr lang="en-US" sz="2000" dirty="0">
                <a:solidFill>
                  <a:srgbClr val="002060"/>
                </a:solidFill>
              </a:rPr>
              <a:t> </a:t>
            </a:r>
            <a:r>
              <a:rPr lang="en-US" sz="2000" dirty="0" err="1">
                <a:solidFill>
                  <a:srgbClr val="002060"/>
                </a:solidFill>
              </a:rPr>
              <a:t>vyšší</a:t>
            </a:r>
            <a:r>
              <a:rPr lang="en-US" sz="2000" dirty="0">
                <a:solidFill>
                  <a:srgbClr val="002060"/>
                </a:solidFill>
              </a:rPr>
              <a:t>. V </a:t>
            </a:r>
            <a:r>
              <a:rPr lang="en-US" sz="2000" dirty="0" err="1">
                <a:solidFill>
                  <a:srgbClr val="002060"/>
                </a:solidFill>
              </a:rPr>
              <a:t>mnoha</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nedostatečně</a:t>
            </a:r>
            <a:r>
              <a:rPr lang="en-US" sz="2000" dirty="0">
                <a:solidFill>
                  <a:srgbClr val="002060"/>
                </a:solidFill>
              </a:rPr>
              <a:t> </a:t>
            </a:r>
            <a:r>
              <a:rPr lang="en-US" sz="2000" dirty="0" err="1">
                <a:solidFill>
                  <a:srgbClr val="002060"/>
                </a:solidFill>
              </a:rPr>
              <a:t>rozvinuté</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kanály</a:t>
            </a:r>
            <a:r>
              <a:rPr lang="en-US" sz="2000" dirty="0">
                <a:solidFill>
                  <a:srgbClr val="002060"/>
                </a:solidFill>
              </a:rPr>
              <a:t> a </a:t>
            </a:r>
            <a:r>
              <a:rPr lang="en-US" sz="2000" dirty="0" err="1">
                <a:solidFill>
                  <a:srgbClr val="002060"/>
                </a:solidFill>
              </a:rPr>
              <a:t>marketingová</a:t>
            </a:r>
            <a:r>
              <a:rPr lang="en-US" sz="2000" dirty="0">
                <a:solidFill>
                  <a:srgbClr val="002060"/>
                </a:solidFill>
              </a:rPr>
              <a:t> </a:t>
            </a:r>
            <a:r>
              <a:rPr lang="en-US" sz="2000" dirty="0" err="1">
                <a:solidFill>
                  <a:srgbClr val="002060"/>
                </a:solidFill>
              </a:rPr>
              <a:t>infrastruktura</a:t>
            </a:r>
            <a:r>
              <a:rPr lang="en-US" sz="2000" dirty="0">
                <a:solidFill>
                  <a:srgbClr val="002060"/>
                </a:solidFill>
              </a:rPr>
              <a:t>. </a:t>
            </a:r>
          </a:p>
          <a:p>
            <a:r>
              <a:rPr lang="en-US" sz="2000" dirty="0" err="1">
                <a:solidFill>
                  <a:srgbClr val="002060"/>
                </a:solidFill>
              </a:rPr>
              <a:t>Nedostatečnou</a:t>
            </a:r>
            <a:r>
              <a:rPr lang="en-US" sz="2000" dirty="0">
                <a:solidFill>
                  <a:srgbClr val="002060"/>
                </a:solidFill>
              </a:rPr>
              <a:t> </a:t>
            </a:r>
            <a:r>
              <a:rPr lang="en-US" sz="2000" dirty="0" err="1">
                <a:solidFill>
                  <a:srgbClr val="002060"/>
                </a:solidFill>
              </a:rPr>
              <a:t>cenovou</a:t>
            </a:r>
            <a:r>
              <a:rPr lang="en-US" sz="2000" dirty="0">
                <a:solidFill>
                  <a:srgbClr val="002060"/>
                </a:solidFill>
              </a:rPr>
              <a:t> </a:t>
            </a:r>
            <a:r>
              <a:rPr lang="en-US" sz="2000" dirty="0" err="1">
                <a:solidFill>
                  <a:srgbClr val="002060"/>
                </a:solidFill>
              </a:rPr>
              <a:t>kontrolou</a:t>
            </a:r>
            <a:r>
              <a:rPr lang="en-US" sz="2000" dirty="0">
                <a:solidFill>
                  <a:srgbClr val="002060"/>
                </a:solidFill>
              </a:rPr>
              <a:t> a </a:t>
            </a:r>
            <a:r>
              <a:rPr lang="en-US" sz="2000" dirty="0" err="1">
                <a:solidFill>
                  <a:srgbClr val="002060"/>
                </a:solidFill>
              </a:rPr>
              <a:t>kontrolou</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cest</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dojít</a:t>
            </a:r>
            <a:r>
              <a:rPr lang="en-US" sz="2000" dirty="0">
                <a:solidFill>
                  <a:srgbClr val="002060"/>
                </a:solidFill>
              </a:rPr>
              <a:t> k </a:t>
            </a:r>
            <a:r>
              <a:rPr lang="en-US" sz="2000" dirty="0" err="1">
                <a:solidFill>
                  <a:srgbClr val="002060"/>
                </a:solidFill>
              </a:rPr>
              <a:t>jevu</a:t>
            </a:r>
            <a:r>
              <a:rPr lang="en-US" sz="2000" dirty="0">
                <a:solidFill>
                  <a:srgbClr val="002060"/>
                </a:solidFill>
              </a:rPr>
              <a:t>, </a:t>
            </a:r>
            <a:r>
              <a:rPr lang="en-US" sz="2000" dirty="0" err="1">
                <a:solidFill>
                  <a:srgbClr val="002060"/>
                </a:solidFill>
              </a:rPr>
              <a:t>zvanému</a:t>
            </a:r>
            <a:r>
              <a:rPr lang="en-US" sz="2000" dirty="0">
                <a:solidFill>
                  <a:srgbClr val="002060"/>
                </a:solidFill>
              </a:rPr>
              <a:t> </a:t>
            </a:r>
            <a:r>
              <a:rPr lang="en-US" sz="2000" dirty="0" err="1">
                <a:solidFill>
                  <a:srgbClr val="002060"/>
                </a:solidFill>
              </a:rPr>
              <a:t>paralelní</a:t>
            </a:r>
            <a:r>
              <a:rPr lang="en-US" sz="2000" dirty="0">
                <a:solidFill>
                  <a:srgbClr val="002060"/>
                </a:solidFill>
              </a:rPr>
              <a:t> </a:t>
            </a:r>
            <a:r>
              <a:rPr lang="en-US" sz="2000" dirty="0" err="1">
                <a:solidFill>
                  <a:srgbClr val="002060"/>
                </a:solidFill>
              </a:rPr>
              <a:t>importy</a:t>
            </a:r>
            <a:r>
              <a:rPr lang="en-US" sz="2000" dirty="0">
                <a:solidFill>
                  <a:srgbClr val="002060"/>
                </a:solidFill>
              </a:rPr>
              <a:t>, </a:t>
            </a:r>
            <a:r>
              <a:rPr lang="en-US" sz="2000" dirty="0" err="1">
                <a:solidFill>
                  <a:srgbClr val="002060"/>
                </a:solidFill>
              </a:rPr>
              <a:t>neboli</a:t>
            </a:r>
            <a:r>
              <a:rPr lang="en-US" sz="2000" dirty="0">
                <a:solidFill>
                  <a:srgbClr val="002060"/>
                </a:solidFill>
              </a:rPr>
              <a:t> </a:t>
            </a:r>
            <a:r>
              <a:rPr lang="en-US" sz="2000" dirty="0" err="1">
                <a:solidFill>
                  <a:srgbClr val="002060"/>
                </a:solidFill>
              </a:rPr>
              <a:t>ke</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endParaRPr lang="cs-CZ" sz="2000" dirty="0">
              <a:solidFill>
                <a:srgbClr val="002060"/>
              </a:solidFill>
            </a:endParaRPr>
          </a:p>
          <a:p>
            <a:r>
              <a:rPr lang="en-US" sz="2000" dirty="0">
                <a:solidFill>
                  <a:srgbClr val="002060"/>
                </a:solidFill>
              </a:rPr>
              <a:t>V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je </a:t>
            </a:r>
            <a:r>
              <a:rPr lang="en-US" sz="2000" dirty="0" err="1">
                <a:solidFill>
                  <a:srgbClr val="002060"/>
                </a:solidFill>
              </a:rPr>
              <a:t>třeba</a:t>
            </a:r>
            <a:r>
              <a:rPr lang="en-US" sz="2000" dirty="0">
                <a:solidFill>
                  <a:srgbClr val="002060"/>
                </a:solidFill>
              </a:rPr>
              <a:t> </a:t>
            </a:r>
            <a:r>
              <a:rPr lang="en-US" sz="2000" dirty="0" err="1">
                <a:solidFill>
                  <a:srgbClr val="002060"/>
                </a:solidFill>
              </a:rPr>
              <a:t>dát</a:t>
            </a:r>
            <a:r>
              <a:rPr lang="en-US" sz="2000" dirty="0">
                <a:solidFill>
                  <a:srgbClr val="002060"/>
                </a:solidFill>
              </a:rPr>
              <a:t> </a:t>
            </a:r>
            <a:r>
              <a:rPr lang="en-US" sz="2000" dirty="0" err="1">
                <a:solidFill>
                  <a:srgbClr val="002060"/>
                </a:solidFill>
              </a:rPr>
              <a:t>pozor</a:t>
            </a:r>
            <a:r>
              <a:rPr lang="en-US" sz="2000" dirty="0">
                <a:solidFill>
                  <a:srgbClr val="002060"/>
                </a:solidFill>
              </a:rPr>
              <a:t> </a:t>
            </a:r>
            <a:r>
              <a:rPr lang="en-US" sz="2000" dirty="0" err="1">
                <a:solidFill>
                  <a:srgbClr val="002060"/>
                </a:solidFill>
              </a:rPr>
              <a:t>na</a:t>
            </a:r>
            <a:r>
              <a:rPr lang="en-US" sz="2000" dirty="0">
                <a:solidFill>
                  <a:srgbClr val="002060"/>
                </a:solidFill>
              </a:rPr>
              <a:t> to, </a:t>
            </a:r>
            <a:r>
              <a:rPr lang="en-US" sz="2000" dirty="0" err="1">
                <a:solidFill>
                  <a:srgbClr val="002060"/>
                </a:solidFill>
              </a:rPr>
              <a:t>že</a:t>
            </a:r>
            <a:r>
              <a:rPr lang="en-US" sz="2000" dirty="0">
                <a:solidFill>
                  <a:srgbClr val="002060"/>
                </a:solidFill>
              </a:rPr>
              <a:t> </a:t>
            </a:r>
            <a:r>
              <a:rPr lang="en-US" sz="2000" dirty="0" err="1">
                <a:solidFill>
                  <a:srgbClr val="002060"/>
                </a:solidFill>
              </a:rPr>
              <a:t>clo</a:t>
            </a:r>
            <a:r>
              <a:rPr lang="en-US" sz="2000" dirty="0">
                <a:solidFill>
                  <a:srgbClr val="002060"/>
                </a:solidFill>
              </a:rPr>
              <a:t> se </a:t>
            </a:r>
            <a:r>
              <a:rPr lang="en-US" sz="2000" dirty="0" err="1">
                <a:solidFill>
                  <a:srgbClr val="002060"/>
                </a:solidFill>
              </a:rPr>
              <a:t>vypočítává</a:t>
            </a:r>
            <a:r>
              <a:rPr lang="en-US" sz="2000" dirty="0">
                <a:solidFill>
                  <a:srgbClr val="002060"/>
                </a:solidFill>
              </a:rPr>
              <a:t> z </a:t>
            </a:r>
            <a:r>
              <a:rPr lang="en-US" sz="2000" dirty="0" err="1">
                <a:solidFill>
                  <a:srgbClr val="002060"/>
                </a:solidFill>
              </a:rPr>
              <a:t>hodnoty</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včetně</a:t>
            </a:r>
            <a:r>
              <a:rPr lang="en-US" sz="2000" dirty="0">
                <a:solidFill>
                  <a:srgbClr val="002060"/>
                </a:solidFill>
              </a:rPr>
              <a:t> </a:t>
            </a:r>
            <a:r>
              <a:rPr lang="en-US" sz="2000" dirty="0" err="1">
                <a:solidFill>
                  <a:srgbClr val="002060"/>
                </a:solidFill>
              </a:rPr>
              <a:t>nákladů</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dopravu</a:t>
            </a:r>
            <a:r>
              <a:rPr lang="en-US" sz="2000" dirty="0">
                <a:solidFill>
                  <a:srgbClr val="002060"/>
                </a:solidFill>
              </a:rPr>
              <a:t>, </a:t>
            </a:r>
            <a:r>
              <a:rPr lang="en-US" sz="2000" dirty="0" err="1">
                <a:solidFill>
                  <a:srgbClr val="002060"/>
                </a:solidFill>
              </a:rPr>
              <a:t>pojištění</a:t>
            </a:r>
            <a:r>
              <a:rPr lang="en-US" sz="2000" dirty="0">
                <a:solidFill>
                  <a:srgbClr val="002060"/>
                </a:solidFill>
              </a:rPr>
              <a:t> a </a:t>
            </a:r>
            <a:r>
              <a:rPr lang="en-US" sz="2000" dirty="0" err="1">
                <a:solidFill>
                  <a:srgbClr val="002060"/>
                </a:solidFill>
              </a:rPr>
              <a:t>spediční</a:t>
            </a:r>
            <a:r>
              <a:rPr lang="en-US" sz="2000" dirty="0">
                <a:solidFill>
                  <a:srgbClr val="002060"/>
                </a:solidFill>
              </a:rPr>
              <a:t> </a:t>
            </a:r>
            <a:r>
              <a:rPr lang="en-US" sz="2000" dirty="0" err="1">
                <a:solidFill>
                  <a:srgbClr val="002060"/>
                </a:solidFill>
              </a:rPr>
              <a:t>služby</a:t>
            </a:r>
            <a:r>
              <a:rPr lang="en-US" sz="2000" dirty="0">
                <a:solidFill>
                  <a:srgbClr val="002060"/>
                </a:solidFill>
              </a:rPr>
              <a:t>.  </a:t>
            </a:r>
          </a:p>
          <a:p>
            <a:r>
              <a:rPr lang="en-US" sz="2000" dirty="0" err="1">
                <a:solidFill>
                  <a:srgbClr val="002060"/>
                </a:solidFill>
              </a:rPr>
              <a:t>Pokud</a:t>
            </a:r>
            <a:r>
              <a:rPr lang="en-US" sz="2000" dirty="0">
                <a:solidFill>
                  <a:srgbClr val="002060"/>
                </a:solidFill>
              </a:rPr>
              <a:t> firma </a:t>
            </a:r>
            <a:r>
              <a:rPr lang="en-US" sz="2000" dirty="0" err="1">
                <a:solidFill>
                  <a:srgbClr val="002060"/>
                </a:solidFill>
              </a:rPr>
              <a:t>není</a:t>
            </a:r>
            <a:r>
              <a:rPr lang="en-US" sz="2000" dirty="0">
                <a:solidFill>
                  <a:srgbClr val="002060"/>
                </a:solidFill>
              </a:rPr>
              <a:t> </a:t>
            </a:r>
            <a:r>
              <a:rPr lang="en-US" sz="2000" dirty="0" err="1">
                <a:solidFill>
                  <a:srgbClr val="002060"/>
                </a:solidFill>
              </a:rPr>
              <a:t>schopna</a:t>
            </a:r>
            <a:r>
              <a:rPr lang="en-US" sz="2000" dirty="0">
                <a:solidFill>
                  <a:srgbClr val="002060"/>
                </a:solidFill>
              </a:rPr>
              <a:t> </a:t>
            </a:r>
            <a:r>
              <a:rPr lang="en-US" sz="2000" dirty="0" err="1">
                <a:solidFill>
                  <a:srgbClr val="002060"/>
                </a:solidFill>
              </a:rPr>
              <a:t>omezit</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cena</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dosáhnout</a:t>
            </a:r>
            <a:r>
              <a:rPr lang="en-US" sz="2000" dirty="0">
                <a:solidFill>
                  <a:srgbClr val="002060"/>
                </a:solidFill>
              </a:rPr>
              <a:t> </a:t>
            </a:r>
            <a:r>
              <a:rPr lang="en-US" sz="2000" dirty="0" err="1">
                <a:solidFill>
                  <a:srgbClr val="002060"/>
                </a:solidFill>
              </a:rPr>
              <a:t>takové</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jej</a:t>
            </a:r>
            <a:r>
              <a:rPr lang="en-US" sz="2000" dirty="0">
                <a:solidFill>
                  <a:srgbClr val="002060"/>
                </a:solidFill>
              </a:rPr>
              <a:t> </a:t>
            </a:r>
            <a:r>
              <a:rPr lang="en-US" sz="2000" dirty="0" err="1">
                <a:solidFill>
                  <a:srgbClr val="002060"/>
                </a:solidFill>
              </a:rPr>
              <a:t>lze</a:t>
            </a:r>
            <a:r>
              <a:rPr lang="en-US" sz="2000" dirty="0">
                <a:solidFill>
                  <a:srgbClr val="002060"/>
                </a:solidFill>
              </a:rPr>
              <a:t> </a:t>
            </a:r>
            <a:r>
              <a:rPr lang="en-US" sz="2000" dirty="0" err="1">
                <a:solidFill>
                  <a:srgbClr val="002060"/>
                </a:solidFill>
              </a:rPr>
              <a:t>prodat</a:t>
            </a:r>
            <a:r>
              <a:rPr lang="en-US" sz="2000" dirty="0">
                <a:solidFill>
                  <a:srgbClr val="002060"/>
                </a:solidFill>
              </a:rPr>
              <a:t> </a:t>
            </a:r>
            <a:r>
              <a:rPr lang="en-US" sz="2000" dirty="0" err="1">
                <a:solidFill>
                  <a:srgbClr val="002060"/>
                </a:solidFill>
              </a:rPr>
              <a:t>pouze</a:t>
            </a:r>
            <a:r>
              <a:rPr lang="en-US" sz="2000" dirty="0">
                <a:solidFill>
                  <a:srgbClr val="002060"/>
                </a:solidFill>
              </a:rPr>
              <a:t> </a:t>
            </a:r>
            <a:r>
              <a:rPr lang="en-US" sz="2000" dirty="0" err="1">
                <a:solidFill>
                  <a:srgbClr val="002060"/>
                </a:solidFill>
              </a:rPr>
              <a:t>vybranému</a:t>
            </a:r>
            <a:r>
              <a:rPr lang="en-US" sz="2000" dirty="0">
                <a:solidFill>
                  <a:srgbClr val="002060"/>
                </a:solidFill>
              </a:rPr>
              <a:t> </a:t>
            </a:r>
            <a:r>
              <a:rPr lang="en-US" sz="2000" dirty="0" err="1">
                <a:solidFill>
                  <a:srgbClr val="002060"/>
                </a:solidFill>
              </a:rPr>
              <a:t>segmentu</a:t>
            </a:r>
            <a:r>
              <a:rPr lang="en-US" sz="2000" dirty="0">
                <a:solidFill>
                  <a:srgbClr val="002060"/>
                </a:solidFill>
              </a:rPr>
              <a:t> </a:t>
            </a:r>
            <a:r>
              <a:rPr lang="en-US" sz="2000" dirty="0" err="1">
                <a:solidFill>
                  <a:srgbClr val="002060"/>
                </a:solidFill>
              </a:rPr>
              <a:t>zákazníků</a:t>
            </a:r>
            <a:r>
              <a:rPr lang="en-US" sz="2000" dirty="0">
                <a:solidFill>
                  <a:srgbClr val="002060"/>
                </a:solidFill>
              </a:rPr>
              <a:t> s </a:t>
            </a:r>
            <a:r>
              <a:rPr lang="en-US" sz="2000" dirty="0" err="1">
                <a:solidFill>
                  <a:srgbClr val="002060"/>
                </a:solidFill>
              </a:rPr>
              <a:t>vysokou</a:t>
            </a:r>
            <a:r>
              <a:rPr lang="en-US" sz="2000" dirty="0">
                <a:solidFill>
                  <a:srgbClr val="002060"/>
                </a:solidFill>
              </a:rPr>
              <a:t> </a:t>
            </a:r>
            <a:r>
              <a:rPr lang="en-US" sz="2000" dirty="0" err="1">
                <a:solidFill>
                  <a:srgbClr val="002060"/>
                </a:solidFill>
              </a:rPr>
              <a:t>rezistencí</a:t>
            </a:r>
            <a:r>
              <a:rPr lang="en-US" sz="2000" dirty="0">
                <a:solidFill>
                  <a:srgbClr val="002060"/>
                </a:solidFill>
              </a:rPr>
              <a:t> </a:t>
            </a:r>
            <a:r>
              <a:rPr lang="en-US" sz="2000" dirty="0" err="1">
                <a:solidFill>
                  <a:srgbClr val="002060"/>
                </a:solidFill>
              </a:rPr>
              <a:t>vůči</a:t>
            </a:r>
            <a:r>
              <a:rPr lang="en-US" sz="2000" dirty="0">
                <a:solidFill>
                  <a:srgbClr val="002060"/>
                </a:solidFill>
              </a:rPr>
              <a:t> </a:t>
            </a:r>
            <a:r>
              <a:rPr lang="en-US" sz="2000" dirty="0" err="1">
                <a:solidFill>
                  <a:srgbClr val="002060"/>
                </a:solidFill>
              </a:rPr>
              <a:t>výši</a:t>
            </a:r>
            <a:r>
              <a:rPr lang="en-US" sz="2000" dirty="0">
                <a:solidFill>
                  <a:srgbClr val="002060"/>
                </a:solidFill>
              </a:rPr>
              <a:t> </a:t>
            </a:r>
            <a:r>
              <a:rPr lang="en-US" sz="2000" dirty="0" err="1">
                <a:solidFill>
                  <a:srgbClr val="002060"/>
                </a:solidFill>
              </a:rPr>
              <a:t>ceny</a:t>
            </a:r>
            <a:r>
              <a:rPr lang="en-US" sz="2000" dirty="0">
                <a:solidFill>
                  <a:srgbClr val="002060"/>
                </a:solidFill>
              </a:rPr>
              <a:t>. </a:t>
            </a:r>
          </a:p>
        </p:txBody>
      </p:sp>
      <p:sp>
        <p:nvSpPr>
          <p:cNvPr id="6" name="Nadpis 5"/>
          <p:cNvSpPr>
            <a:spLocks noGrp="1"/>
          </p:cNvSpPr>
          <p:nvPr>
            <p:ph type="title"/>
          </p:nvPr>
        </p:nvSpPr>
        <p:spPr>
          <a:xfrm>
            <a:off x="179512" y="195486"/>
            <a:ext cx="5184576" cy="507703"/>
          </a:xfrm>
        </p:spPr>
        <p:txBody>
          <a:bodyPr/>
          <a:lstStyle/>
          <a:p>
            <a:r>
              <a:rPr lang="cs-CZ" dirty="0"/>
              <a:t>Analýza vnitřních faktorů podniku 5</a:t>
            </a:r>
          </a:p>
        </p:txBody>
      </p:sp>
    </p:spTree>
    <p:extLst>
      <p:ext uri="{BB962C8B-B14F-4D97-AF65-F5344CB8AC3E}">
        <p14:creationId xmlns:p14="http://schemas.microsoft.com/office/powerpoint/2010/main" val="30432507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V Severní Americe, stejně jako v arabských zemích, jsou pauzy mezi slovy obvykle krátké, zatímco v Japonsku může pauza dát opačný význam. Trvalé ticho je vnímáno jako komfortní v Japonsku, zatímco v Indii, Evropě a Severní Americe to může způsobit nejistotu a rozpaky. Skandinávci, podle západních standardů, jsou více tolerantní k tichým přestávkám v průběhu rozhovorů. </a:t>
            </a:r>
          </a:p>
          <a:p>
            <a:r>
              <a:rPr lang="cs-CZ" sz="1800" dirty="0">
                <a:solidFill>
                  <a:srgbClr val="002060"/>
                </a:solidFill>
              </a:rPr>
              <a:t>Smích ve většině zemí znamená štěstí - v Japonsku je často příznakem zmatku, nejistoty a rozpaků. </a:t>
            </a:r>
          </a:p>
          <a:p>
            <a:r>
              <a:rPr lang="cs-CZ" sz="1800" dirty="0">
                <a:solidFill>
                  <a:srgbClr val="002060"/>
                </a:solidFill>
              </a:rPr>
              <a:t>Při pozvání na večeři je v některých asijských zemích a ve střední Americe zvykem odejít ihned po večeři. Neodejít znamená, že jsme nejedli dost. V indickém subkontinentu, Evropě, Jižní Americe, a severoamerických zemích je to považováno za neslušné, tedy že host chtěl jen jíst, ale nechce být ve společnosti s hostiteli. </a:t>
            </a:r>
          </a:p>
        </p:txBody>
      </p:sp>
      <p:sp>
        <p:nvSpPr>
          <p:cNvPr id="6" name="Nadpis 5"/>
          <p:cNvSpPr>
            <a:spLocks noGrp="1"/>
          </p:cNvSpPr>
          <p:nvPr>
            <p:ph type="title"/>
          </p:nvPr>
        </p:nvSpPr>
        <p:spPr>
          <a:xfrm>
            <a:off x="179512" y="195486"/>
            <a:ext cx="6408712" cy="507703"/>
          </a:xfrm>
        </p:spPr>
        <p:txBody>
          <a:bodyPr/>
          <a:lstStyle/>
          <a:p>
            <a:r>
              <a:rPr lang="cs-CZ" dirty="0"/>
              <a:t>Mezinárodní odlišnosti 2</a:t>
            </a:r>
          </a:p>
        </p:txBody>
      </p:sp>
    </p:spTree>
    <p:extLst>
      <p:ext uri="{BB962C8B-B14F-4D97-AF65-F5344CB8AC3E}">
        <p14:creationId xmlns:p14="http://schemas.microsoft.com/office/powerpoint/2010/main" val="24991913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568952" cy="3024336"/>
          </a:xfrm>
          <a:prstGeom prst="rect">
            <a:avLst/>
          </a:prstGeom>
        </p:spPr>
        <p:txBody>
          <a:bodyPr>
            <a:noAutofit/>
          </a:bodyPr>
          <a:lstStyle/>
          <a:p>
            <a:r>
              <a:rPr lang="en-US" sz="2000" b="1" dirty="0" err="1">
                <a:solidFill>
                  <a:srgbClr val="002060"/>
                </a:solidFill>
              </a:rPr>
              <a:t>Analýza</a:t>
            </a:r>
            <a:r>
              <a:rPr lang="en-US" sz="2000" b="1" dirty="0">
                <a:solidFill>
                  <a:srgbClr val="002060"/>
                </a:solidFill>
              </a:rPr>
              <a:t> </a:t>
            </a:r>
            <a:r>
              <a:rPr lang="en-US" sz="2000" b="1" dirty="0" err="1">
                <a:solidFill>
                  <a:srgbClr val="002060"/>
                </a:solidFill>
              </a:rPr>
              <a:t>konkurence</a:t>
            </a:r>
            <a:r>
              <a:rPr lang="en-US" sz="2000" b="1" dirty="0">
                <a:solidFill>
                  <a:srgbClr val="002060"/>
                </a:solidFill>
              </a:rPr>
              <a:t> </a:t>
            </a:r>
            <a:r>
              <a:rPr lang="cs-CZ" sz="2000" dirty="0">
                <a:solidFill>
                  <a:srgbClr val="002060"/>
                </a:solidFill>
              </a:rPr>
              <a:t>- tzn. úroveň, počet, velikost a charakter konkurujících si podniků. </a:t>
            </a:r>
          </a:p>
          <a:p>
            <a:r>
              <a:rPr lang="cs-CZ" sz="2000" dirty="0">
                <a:solidFill>
                  <a:srgbClr val="002060"/>
                </a:solidFill>
              </a:rPr>
              <a:t>Lokální konkurenti mohou mít odlišnou strukturu nákladů, než jakou mají velké nadnárodní společnosti, to vede k existenci odlišných cen. Jestliže hlavními konkurenty jsou právě tyto velké společnosti, které mají svou mateřskou základnu ve stejné zemi, pak bývají cenové strategie obdobné. </a:t>
            </a:r>
          </a:p>
          <a:p>
            <a:r>
              <a:rPr lang="cs-CZ" sz="2000" dirty="0">
                <a:solidFill>
                  <a:srgbClr val="002060"/>
                </a:solidFill>
              </a:rPr>
              <a:t>Součástí analýz konkurence bývá zjištění, zda konkurenční firmy nemají mezi sebou uzavřeny nějaké cenové dohody (například kartelovou dohodu nebo kombinátní dohodu).</a:t>
            </a:r>
          </a:p>
        </p:txBody>
      </p:sp>
      <p:sp>
        <p:nvSpPr>
          <p:cNvPr id="6" name="Nadpis 5"/>
          <p:cNvSpPr>
            <a:spLocks noGrp="1"/>
          </p:cNvSpPr>
          <p:nvPr>
            <p:ph type="title"/>
          </p:nvPr>
        </p:nvSpPr>
        <p:spPr>
          <a:xfrm>
            <a:off x="179512" y="195486"/>
            <a:ext cx="7416824" cy="507703"/>
          </a:xfrm>
        </p:spPr>
        <p:txBody>
          <a:bodyPr/>
          <a:lstStyle/>
          <a:p>
            <a:r>
              <a:rPr lang="en-US" dirty="0" err="1"/>
              <a:t>Analýza</a:t>
            </a:r>
            <a:r>
              <a:rPr lang="en-US" dirty="0"/>
              <a:t> </a:t>
            </a:r>
            <a:r>
              <a:rPr lang="en-US" dirty="0" err="1"/>
              <a:t>tržních</a:t>
            </a:r>
            <a:r>
              <a:rPr lang="en-US" dirty="0"/>
              <a:t> </a:t>
            </a:r>
            <a:r>
              <a:rPr lang="en-US" dirty="0" err="1"/>
              <a:t>faktorů</a:t>
            </a:r>
            <a:endParaRPr lang="cs-CZ" dirty="0"/>
          </a:p>
        </p:txBody>
      </p:sp>
    </p:spTree>
    <p:extLst>
      <p:ext uri="{BB962C8B-B14F-4D97-AF65-F5344CB8AC3E}">
        <p14:creationId xmlns:p14="http://schemas.microsoft.com/office/powerpoint/2010/main" val="406544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Od výhody k hodnotě pro zákazníka</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1. základní výhoda (</a:t>
            </a:r>
            <a:r>
              <a:rPr lang="cs-CZ" sz="1800" dirty="0" err="1">
                <a:solidFill>
                  <a:srgbClr val="002060"/>
                </a:solidFill>
              </a:rPr>
              <a:t>core</a:t>
            </a:r>
            <a:r>
              <a:rPr lang="cs-CZ" sz="1800" dirty="0">
                <a:solidFill>
                  <a:srgbClr val="002060"/>
                </a:solidFill>
              </a:rPr>
              <a:t> benefit): služba nebo prospěch, kterou si zákazník opravdu pořizuje. Hotelový host si kupuje odpočinek a spánek.</a:t>
            </a:r>
          </a:p>
          <a:p>
            <a:r>
              <a:rPr lang="cs-CZ" sz="1800" dirty="0">
                <a:solidFill>
                  <a:srgbClr val="002060"/>
                </a:solidFill>
              </a:rPr>
              <a:t>2. přetvořit základní výhodu do základního produktu. Hotelový pokoj je vybaven postelí, koupelnou, ručníky, stolem, komodou a skříní.</a:t>
            </a:r>
          </a:p>
          <a:p>
            <a:r>
              <a:rPr lang="cs-CZ" sz="1800" dirty="0">
                <a:solidFill>
                  <a:srgbClr val="002060"/>
                </a:solidFill>
              </a:rPr>
              <a:t>3. očekávaný produkt, sada atributů a podmínky, které kupující běžně očekávají při nákupu tohoto typu produktu. Hoteloví hosté minimálně očekávají cistou postel, čisté ručníky, pracovní lampy, a relativní míru klidu a pohodlí.</a:t>
            </a:r>
          </a:p>
          <a:p>
            <a:r>
              <a:rPr lang="cs-CZ" sz="1800" dirty="0">
                <a:solidFill>
                  <a:srgbClr val="002060"/>
                </a:solidFill>
              </a:rPr>
              <a:t>4. rozšířený produkt, který překračuje očekávání zákazníků. Ve vyspělých zemích probíhá na této úrovni </a:t>
            </a:r>
            <a:r>
              <a:rPr lang="cs-CZ" sz="1800" dirty="0" err="1">
                <a:solidFill>
                  <a:srgbClr val="002060"/>
                </a:solidFill>
              </a:rPr>
              <a:t>brand</a:t>
            </a:r>
            <a:r>
              <a:rPr lang="cs-CZ" sz="1800" dirty="0">
                <a:solidFill>
                  <a:srgbClr val="002060"/>
                </a:solidFill>
              </a:rPr>
              <a:t> positioning a souboj s konkurenty. V rozvojových a rozvíjejících se trzích, jako je Indie a Brazílie, probíhá souboj většinou na očekávané úrovni produktu.</a:t>
            </a:r>
          </a:p>
          <a:p>
            <a:r>
              <a:rPr lang="cs-CZ" sz="1800" dirty="0">
                <a:solidFill>
                  <a:srgbClr val="002060"/>
                </a:solidFill>
              </a:rPr>
              <a:t>5. potenciální produkt, který zahrnuje všechna možná vylepšení a transformace produktu nebo nabídky, které může podstoupit v budoucnu. Zde mají firmy prostor hledat nové způsoby, jak uspokojit zákazníky a odlišit svou nabídku.</a:t>
            </a:r>
          </a:p>
        </p:txBody>
      </p:sp>
    </p:spTree>
    <p:extLst>
      <p:ext uri="{BB962C8B-B14F-4D97-AF65-F5344CB8AC3E}">
        <p14:creationId xmlns:p14="http://schemas.microsoft.com/office/powerpoint/2010/main" val="33223868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err="1">
                <a:solidFill>
                  <a:srgbClr val="002060"/>
                </a:solidFill>
              </a:rPr>
              <a:t>Analýza</a:t>
            </a:r>
            <a:r>
              <a:rPr lang="en-US" sz="1800" dirty="0">
                <a:solidFill>
                  <a:srgbClr val="002060"/>
                </a:solidFill>
              </a:rPr>
              <a:t> </a:t>
            </a:r>
            <a:r>
              <a:rPr lang="en-US" sz="1800" dirty="0" err="1">
                <a:solidFill>
                  <a:srgbClr val="002060"/>
                </a:solidFill>
              </a:rPr>
              <a:t>zákazníků</a:t>
            </a:r>
            <a:r>
              <a:rPr lang="cs-CZ" sz="1800" dirty="0">
                <a:solidFill>
                  <a:srgbClr val="002060"/>
                </a:solidFill>
              </a:rPr>
              <a:t> – tj. poptávky, vývoje kupní síly a jejich důchodové cenové elasticity. Kupní síla obyvatelstva určuje horní cenovou hranici, kterou nelze jednoduše překročit. </a:t>
            </a:r>
          </a:p>
          <a:p>
            <a:r>
              <a:rPr lang="cs-CZ" sz="1800" b="1" dirty="0">
                <a:solidFill>
                  <a:srgbClr val="002060"/>
                </a:solidFill>
              </a:rPr>
              <a:t>Úroveň příjmů obyvatelstva předurčuje množství a strukturu zboží a služeb, které lze na daném trhu uplatnit. </a:t>
            </a:r>
          </a:p>
          <a:p>
            <a:r>
              <a:rPr lang="cs-CZ" sz="1800" dirty="0">
                <a:solidFill>
                  <a:srgbClr val="002060"/>
                </a:solidFill>
              </a:rPr>
              <a:t>Mimo celkové úrovně příjmů obyvatel bude podnik zajímat i struktura spotřebních výdajů. Analyzovány bývají i úspory obyvatelstva. </a:t>
            </a:r>
          </a:p>
          <a:p>
            <a:r>
              <a:rPr lang="cs-CZ" sz="1800" dirty="0">
                <a:solidFill>
                  <a:srgbClr val="002060"/>
                </a:solidFill>
              </a:rPr>
              <a:t>Cenová elasticita poptávky, která odpovídá na otázku, jak se bude měnit množství nakoupených produktů, při  změně ceny, se bude lišit jak v jednotlivých zemích, tak podle druhů produktů. U spotřebních výrobků záleží na tom, zda jsou na trhu nabízeny substituční výrobky, zda se jedná o výrobky nezbytně nutné, zda jsou vnímány jako vysoce kvalitní s vysokou hodnotou pro spotřebitele apod. </a:t>
            </a:r>
          </a:p>
          <a:p>
            <a:r>
              <a:rPr lang="cs-CZ" sz="1800" dirty="0">
                <a:solidFill>
                  <a:srgbClr val="002060"/>
                </a:solidFill>
              </a:rPr>
              <a:t>Na průmyslových trzích bývá cenová elasticita obvykle nižší než na trzích spotřebních.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tržních</a:t>
            </a:r>
            <a:r>
              <a:rPr lang="en-US" dirty="0"/>
              <a:t> </a:t>
            </a:r>
            <a:r>
              <a:rPr lang="en-US" dirty="0" err="1"/>
              <a:t>faktorů</a:t>
            </a:r>
            <a:r>
              <a:rPr lang="cs-CZ" dirty="0"/>
              <a:t> 2</a:t>
            </a:r>
          </a:p>
        </p:txBody>
      </p:sp>
    </p:spTree>
    <p:extLst>
      <p:ext uri="{BB962C8B-B14F-4D97-AF65-F5344CB8AC3E}">
        <p14:creationId xmlns:p14="http://schemas.microsoft.com/office/powerpoint/2010/main" val="15807519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en-US" sz="2400" dirty="0" err="1">
                <a:solidFill>
                  <a:srgbClr val="002060"/>
                </a:solidFill>
              </a:rPr>
              <a:t>Základní</a:t>
            </a:r>
            <a:r>
              <a:rPr lang="en-US" sz="2400" dirty="0">
                <a:solidFill>
                  <a:srgbClr val="002060"/>
                </a:solidFill>
              </a:rPr>
              <a:t> </a:t>
            </a:r>
            <a:r>
              <a:rPr lang="en-US" sz="2400" dirty="0" err="1">
                <a:solidFill>
                  <a:srgbClr val="002060"/>
                </a:solidFill>
              </a:rPr>
              <a:t>rámec</a:t>
            </a:r>
            <a:r>
              <a:rPr lang="en-US" sz="2400" dirty="0">
                <a:solidFill>
                  <a:srgbClr val="002060"/>
                </a:solidFill>
              </a:rPr>
              <a:t> pro </a:t>
            </a:r>
            <a:r>
              <a:rPr lang="en-US" sz="2400" dirty="0" err="1">
                <a:solidFill>
                  <a:srgbClr val="002060"/>
                </a:solidFill>
              </a:rPr>
              <a:t>tvorbu</a:t>
            </a:r>
            <a:r>
              <a:rPr lang="en-US" sz="2400" dirty="0">
                <a:solidFill>
                  <a:srgbClr val="002060"/>
                </a:solidFill>
              </a:rPr>
              <a:t> a </a:t>
            </a:r>
            <a:r>
              <a:rPr lang="en-US" sz="2400" dirty="0" err="1">
                <a:solidFill>
                  <a:srgbClr val="002060"/>
                </a:solidFill>
              </a:rPr>
              <a:t>uplatnění</a:t>
            </a:r>
            <a:r>
              <a:rPr lang="en-US" sz="2400" dirty="0">
                <a:solidFill>
                  <a:srgbClr val="002060"/>
                </a:solidFill>
              </a:rPr>
              <a:t> </a:t>
            </a:r>
            <a:r>
              <a:rPr lang="en-US" sz="2400" dirty="0" err="1">
                <a:solidFill>
                  <a:srgbClr val="002060"/>
                </a:solidFill>
              </a:rPr>
              <a:t>cenových</a:t>
            </a:r>
            <a:r>
              <a:rPr lang="en-US" sz="2400" dirty="0">
                <a:solidFill>
                  <a:srgbClr val="002060"/>
                </a:solidFill>
              </a:rPr>
              <a:t> </a:t>
            </a:r>
            <a:r>
              <a:rPr lang="en-US" sz="2400" dirty="0" err="1">
                <a:solidFill>
                  <a:srgbClr val="002060"/>
                </a:solidFill>
              </a:rPr>
              <a:t>strategií</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zahraničních</a:t>
            </a:r>
            <a:r>
              <a:rPr lang="en-US" sz="2400" dirty="0">
                <a:solidFill>
                  <a:srgbClr val="002060"/>
                </a:solidFill>
              </a:rPr>
              <a:t> </a:t>
            </a:r>
            <a:r>
              <a:rPr lang="en-US" sz="2400" dirty="0" err="1">
                <a:solidFill>
                  <a:srgbClr val="002060"/>
                </a:solidFill>
              </a:rPr>
              <a:t>trzích</a:t>
            </a:r>
            <a:r>
              <a:rPr lang="en-US" sz="2400" dirty="0">
                <a:solidFill>
                  <a:srgbClr val="002060"/>
                </a:solidFill>
              </a:rPr>
              <a:t> </a:t>
            </a:r>
            <a:r>
              <a:rPr lang="en-US" sz="2400" dirty="0" err="1">
                <a:solidFill>
                  <a:srgbClr val="002060"/>
                </a:solidFill>
              </a:rPr>
              <a:t>vytváří</a:t>
            </a:r>
            <a:r>
              <a:rPr lang="en-US" sz="2400" dirty="0">
                <a:solidFill>
                  <a:srgbClr val="002060"/>
                </a:solidFill>
              </a:rPr>
              <a:t> </a:t>
            </a:r>
            <a:r>
              <a:rPr lang="en-US" sz="2400" dirty="0" err="1">
                <a:solidFill>
                  <a:srgbClr val="002060"/>
                </a:solidFill>
              </a:rPr>
              <a:t>ekonomické</a:t>
            </a:r>
            <a:r>
              <a:rPr lang="en-US" sz="2400" dirty="0">
                <a:solidFill>
                  <a:srgbClr val="002060"/>
                </a:solidFill>
              </a:rPr>
              <a:t> a </a:t>
            </a:r>
            <a:r>
              <a:rPr lang="en-US" sz="2400" dirty="0" err="1">
                <a:solidFill>
                  <a:srgbClr val="002060"/>
                </a:solidFill>
              </a:rPr>
              <a:t>právní</a:t>
            </a:r>
            <a:r>
              <a:rPr lang="en-US" sz="2400" dirty="0">
                <a:solidFill>
                  <a:srgbClr val="002060"/>
                </a:solidFill>
              </a:rPr>
              <a:t> </a:t>
            </a:r>
            <a:r>
              <a:rPr lang="en-US" sz="2400" dirty="0" err="1">
                <a:solidFill>
                  <a:srgbClr val="002060"/>
                </a:solidFill>
              </a:rPr>
              <a:t>prostředí</a:t>
            </a:r>
            <a:r>
              <a:rPr lang="en-US" sz="2400" dirty="0">
                <a:solidFill>
                  <a:srgbClr val="002060"/>
                </a:solidFill>
              </a:rPr>
              <a:t>. </a:t>
            </a:r>
            <a:r>
              <a:rPr lang="en-US" sz="2400" dirty="0" err="1">
                <a:solidFill>
                  <a:srgbClr val="002060"/>
                </a:solidFill>
              </a:rPr>
              <a:t>Obzvláště</a:t>
            </a:r>
            <a:r>
              <a:rPr lang="en-US" sz="2400" dirty="0">
                <a:solidFill>
                  <a:srgbClr val="002060"/>
                </a:solidFill>
              </a:rPr>
              <a:t> je </a:t>
            </a:r>
            <a:r>
              <a:rPr lang="en-US" sz="2400" dirty="0" err="1">
                <a:solidFill>
                  <a:srgbClr val="002060"/>
                </a:solidFill>
              </a:rPr>
              <a:t>důležitá</a:t>
            </a:r>
            <a:r>
              <a:rPr lang="en-US" sz="2400" dirty="0">
                <a:solidFill>
                  <a:srgbClr val="002060"/>
                </a:solidFill>
              </a:rPr>
              <a:t> </a:t>
            </a:r>
            <a:r>
              <a:rPr lang="en-US" sz="2400" dirty="0" err="1">
                <a:solidFill>
                  <a:srgbClr val="002060"/>
                </a:solidFill>
              </a:rPr>
              <a:t>fiskální</a:t>
            </a:r>
            <a:r>
              <a:rPr lang="en-US" sz="2400" dirty="0">
                <a:solidFill>
                  <a:srgbClr val="002060"/>
                </a:solidFill>
              </a:rPr>
              <a:t> </a:t>
            </a:r>
            <a:r>
              <a:rPr lang="en-US" sz="2400" dirty="0" err="1">
                <a:solidFill>
                  <a:srgbClr val="002060"/>
                </a:solidFill>
              </a:rPr>
              <a:t>politika</a:t>
            </a:r>
            <a:r>
              <a:rPr lang="en-US" sz="2400" dirty="0">
                <a:solidFill>
                  <a:srgbClr val="002060"/>
                </a:solidFill>
              </a:rPr>
              <a:t> </a:t>
            </a:r>
            <a:r>
              <a:rPr lang="en-US" sz="2400" dirty="0" err="1">
                <a:solidFill>
                  <a:srgbClr val="002060"/>
                </a:solidFill>
              </a:rPr>
              <a:t>státu</a:t>
            </a:r>
            <a:r>
              <a:rPr lang="en-US" sz="2400" dirty="0">
                <a:solidFill>
                  <a:srgbClr val="002060"/>
                </a:solidFill>
              </a:rPr>
              <a:t>. </a:t>
            </a:r>
            <a:r>
              <a:rPr lang="en-US" sz="2400" b="1" dirty="0" err="1">
                <a:solidFill>
                  <a:srgbClr val="002060"/>
                </a:solidFill>
              </a:rPr>
              <a:t>Daňová</a:t>
            </a:r>
            <a:r>
              <a:rPr lang="en-US" sz="2400" b="1" dirty="0">
                <a:solidFill>
                  <a:srgbClr val="002060"/>
                </a:solidFill>
              </a:rPr>
              <a:t> </a:t>
            </a:r>
            <a:r>
              <a:rPr lang="en-US" sz="2400" b="1" dirty="0" err="1">
                <a:solidFill>
                  <a:srgbClr val="002060"/>
                </a:solidFill>
              </a:rPr>
              <a:t>zátěž</a:t>
            </a:r>
            <a:r>
              <a:rPr lang="en-US" sz="2400" b="1" dirty="0">
                <a:solidFill>
                  <a:srgbClr val="002060"/>
                </a:solidFill>
              </a:rPr>
              <a:t> </a:t>
            </a:r>
            <a:r>
              <a:rPr lang="en-US" sz="2400" dirty="0">
                <a:solidFill>
                  <a:srgbClr val="002060"/>
                </a:solidFill>
              </a:rPr>
              <a:t>je </a:t>
            </a:r>
            <a:r>
              <a:rPr lang="en-US" sz="2400" dirty="0" err="1">
                <a:solidFill>
                  <a:srgbClr val="002060"/>
                </a:solidFill>
              </a:rPr>
              <a:t>faktorem</a:t>
            </a:r>
            <a:r>
              <a:rPr lang="en-US" sz="2400" dirty="0">
                <a:solidFill>
                  <a:srgbClr val="002060"/>
                </a:solidFill>
              </a:rPr>
              <a:t>, </a:t>
            </a:r>
            <a:r>
              <a:rPr lang="en-US" sz="2400" dirty="0" err="1">
                <a:solidFill>
                  <a:srgbClr val="002060"/>
                </a:solidFill>
              </a:rPr>
              <a:t>který</a:t>
            </a:r>
            <a:r>
              <a:rPr lang="en-US" sz="2400" dirty="0">
                <a:solidFill>
                  <a:srgbClr val="002060"/>
                </a:solidFill>
              </a:rPr>
              <a:t> </a:t>
            </a:r>
            <a:r>
              <a:rPr lang="en-US" sz="2400" dirty="0" err="1">
                <a:solidFill>
                  <a:srgbClr val="002060"/>
                </a:solidFill>
              </a:rPr>
              <a:t>ovlivňuje</a:t>
            </a:r>
            <a:r>
              <a:rPr lang="en-US" sz="2400" dirty="0">
                <a:solidFill>
                  <a:srgbClr val="002060"/>
                </a:solidFill>
              </a:rPr>
              <a:t> </a:t>
            </a:r>
            <a:r>
              <a:rPr lang="en-US" sz="2400" dirty="0" err="1">
                <a:solidFill>
                  <a:srgbClr val="002060"/>
                </a:solidFill>
              </a:rPr>
              <a:t>nejen</a:t>
            </a:r>
            <a:r>
              <a:rPr lang="en-US" sz="2400" dirty="0">
                <a:solidFill>
                  <a:srgbClr val="002060"/>
                </a:solidFill>
              </a:rPr>
              <a:t> </a:t>
            </a:r>
            <a:r>
              <a:rPr lang="en-US" sz="2400" dirty="0" err="1">
                <a:solidFill>
                  <a:srgbClr val="002060"/>
                </a:solidFill>
              </a:rPr>
              <a:t>výši</a:t>
            </a:r>
            <a:r>
              <a:rPr lang="en-US" sz="2400" dirty="0">
                <a:solidFill>
                  <a:srgbClr val="002060"/>
                </a:solidFill>
              </a:rPr>
              <a:t> </a:t>
            </a:r>
            <a:r>
              <a:rPr lang="en-US" sz="2400" dirty="0" err="1">
                <a:solidFill>
                  <a:srgbClr val="002060"/>
                </a:solidFill>
              </a:rPr>
              <a:t>cen</a:t>
            </a:r>
            <a:r>
              <a:rPr lang="en-US" sz="2400" dirty="0">
                <a:solidFill>
                  <a:srgbClr val="002060"/>
                </a:solidFill>
              </a:rPr>
              <a:t>, ale </a:t>
            </a:r>
            <a:r>
              <a:rPr lang="en-US" sz="2400" dirty="0" err="1">
                <a:solidFill>
                  <a:srgbClr val="002060"/>
                </a:solidFill>
              </a:rPr>
              <a:t>i</a:t>
            </a:r>
            <a:r>
              <a:rPr lang="en-US" sz="2400" dirty="0">
                <a:solidFill>
                  <a:srgbClr val="002060"/>
                </a:solidFill>
              </a:rPr>
              <a:t> v </a:t>
            </a:r>
            <a:r>
              <a:rPr lang="en-US" sz="2400" dirty="0" err="1">
                <a:solidFill>
                  <a:srgbClr val="002060"/>
                </a:solidFill>
              </a:rPr>
              <a:t>širším</a:t>
            </a:r>
            <a:r>
              <a:rPr lang="en-US" sz="2400" dirty="0">
                <a:solidFill>
                  <a:srgbClr val="002060"/>
                </a:solidFill>
              </a:rPr>
              <a:t> </a:t>
            </a:r>
            <a:r>
              <a:rPr lang="en-US" sz="2400" dirty="0" err="1">
                <a:solidFill>
                  <a:srgbClr val="002060"/>
                </a:solidFill>
              </a:rPr>
              <a:t>kontextu</a:t>
            </a:r>
            <a:r>
              <a:rPr lang="en-US" sz="2400" dirty="0">
                <a:solidFill>
                  <a:srgbClr val="002060"/>
                </a:solidFill>
              </a:rPr>
              <a:t> </a:t>
            </a:r>
            <a:r>
              <a:rPr lang="cs-CZ" sz="2400" dirty="0">
                <a:solidFill>
                  <a:srgbClr val="002060"/>
                </a:solidFill>
              </a:rPr>
              <a:t>r</a:t>
            </a:r>
            <a:r>
              <a:rPr lang="en-US" sz="2400" dirty="0" err="1">
                <a:solidFill>
                  <a:srgbClr val="002060"/>
                </a:solidFill>
              </a:rPr>
              <a:t>ozhodování</a:t>
            </a:r>
            <a:r>
              <a:rPr lang="en-US" sz="2400" dirty="0">
                <a:solidFill>
                  <a:srgbClr val="002060"/>
                </a:solidFill>
              </a:rPr>
              <a:t> o </a:t>
            </a:r>
            <a:r>
              <a:rPr lang="en-US" sz="2400" dirty="0" err="1">
                <a:solidFill>
                  <a:srgbClr val="002060"/>
                </a:solidFill>
              </a:rPr>
              <a:t>volbě</a:t>
            </a:r>
            <a:r>
              <a:rPr lang="en-US" sz="2400" dirty="0">
                <a:solidFill>
                  <a:srgbClr val="002060"/>
                </a:solidFill>
              </a:rPr>
              <a:t> </a:t>
            </a:r>
            <a:r>
              <a:rPr lang="en-US" sz="2400" dirty="0" err="1">
                <a:solidFill>
                  <a:srgbClr val="002060"/>
                </a:solidFill>
              </a:rPr>
              <a:t>formy</a:t>
            </a:r>
            <a:r>
              <a:rPr lang="en-US" sz="2400" dirty="0">
                <a:solidFill>
                  <a:srgbClr val="002060"/>
                </a:solidFill>
              </a:rPr>
              <a:t> </a:t>
            </a:r>
            <a:r>
              <a:rPr lang="en-US" sz="2400" dirty="0" err="1">
                <a:solidFill>
                  <a:srgbClr val="002060"/>
                </a:solidFill>
              </a:rPr>
              <a:t>vstupu</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zahraniční</a:t>
            </a:r>
            <a:r>
              <a:rPr lang="en-US" sz="2400" dirty="0">
                <a:solidFill>
                  <a:srgbClr val="002060"/>
                </a:solidFill>
              </a:rPr>
              <a:t> </a:t>
            </a:r>
            <a:r>
              <a:rPr lang="en-US" sz="2400" dirty="0" err="1">
                <a:solidFill>
                  <a:srgbClr val="002060"/>
                </a:solidFill>
              </a:rPr>
              <a:t>trh</a:t>
            </a:r>
            <a:r>
              <a:rPr lang="en-US" sz="2400" dirty="0">
                <a:solidFill>
                  <a:srgbClr val="002060"/>
                </a:solidFill>
              </a:rPr>
              <a:t>.</a:t>
            </a:r>
            <a:endParaRPr lang="cs-CZ" sz="2400" dirty="0">
              <a:solidFill>
                <a:srgbClr val="002060"/>
              </a:solidFill>
            </a:endParaRPr>
          </a:p>
          <a:p>
            <a:r>
              <a:rPr lang="en-US" sz="2400" dirty="0">
                <a:solidFill>
                  <a:srgbClr val="002060"/>
                </a:solidFill>
              </a:rPr>
              <a:t>V </a:t>
            </a:r>
            <a:r>
              <a:rPr lang="en-US" sz="2400" dirty="0" err="1">
                <a:solidFill>
                  <a:srgbClr val="002060"/>
                </a:solidFill>
              </a:rPr>
              <a:t>oblasti</a:t>
            </a:r>
            <a:r>
              <a:rPr lang="en-US" sz="2400" dirty="0">
                <a:solidFill>
                  <a:srgbClr val="002060"/>
                </a:solidFill>
              </a:rPr>
              <a:t> </a:t>
            </a:r>
            <a:r>
              <a:rPr lang="en-US" sz="2400" dirty="0" err="1">
                <a:solidFill>
                  <a:srgbClr val="002060"/>
                </a:solidFill>
              </a:rPr>
              <a:t>dovozu</a:t>
            </a:r>
            <a:r>
              <a:rPr lang="en-US" sz="2400" dirty="0">
                <a:solidFill>
                  <a:srgbClr val="002060"/>
                </a:solidFill>
              </a:rPr>
              <a:t> </a:t>
            </a:r>
            <a:r>
              <a:rPr lang="en-US" sz="2400" dirty="0" err="1">
                <a:solidFill>
                  <a:srgbClr val="002060"/>
                </a:solidFill>
              </a:rPr>
              <a:t>jsou</a:t>
            </a:r>
            <a:r>
              <a:rPr lang="en-US" sz="2400" dirty="0">
                <a:solidFill>
                  <a:srgbClr val="002060"/>
                </a:solidFill>
              </a:rPr>
              <a:t> </a:t>
            </a:r>
            <a:r>
              <a:rPr lang="en-US" sz="2400" dirty="0" err="1">
                <a:solidFill>
                  <a:srgbClr val="002060"/>
                </a:solidFill>
              </a:rPr>
              <a:t>ve</a:t>
            </a:r>
            <a:r>
              <a:rPr lang="en-US" sz="2400" dirty="0">
                <a:solidFill>
                  <a:srgbClr val="002060"/>
                </a:solidFill>
              </a:rPr>
              <a:t> </a:t>
            </a:r>
            <a:r>
              <a:rPr lang="en-US" sz="2400" dirty="0" err="1">
                <a:solidFill>
                  <a:srgbClr val="002060"/>
                </a:solidFill>
              </a:rPr>
              <a:t>většině</a:t>
            </a:r>
            <a:r>
              <a:rPr lang="en-US" sz="2400" dirty="0">
                <a:solidFill>
                  <a:srgbClr val="002060"/>
                </a:solidFill>
              </a:rPr>
              <a:t> </a:t>
            </a:r>
            <a:r>
              <a:rPr lang="en-US" sz="2400" dirty="0" err="1">
                <a:solidFill>
                  <a:srgbClr val="002060"/>
                </a:solidFill>
              </a:rPr>
              <a:t>vyspělých</a:t>
            </a:r>
            <a:r>
              <a:rPr lang="en-US" sz="2400" dirty="0">
                <a:solidFill>
                  <a:srgbClr val="002060"/>
                </a:solidFill>
              </a:rPr>
              <a:t> </a:t>
            </a:r>
            <a:r>
              <a:rPr lang="en-US" sz="2400" dirty="0" err="1">
                <a:solidFill>
                  <a:srgbClr val="002060"/>
                </a:solidFill>
              </a:rPr>
              <a:t>zemí</a:t>
            </a:r>
            <a:r>
              <a:rPr lang="en-US" sz="2400" dirty="0">
                <a:solidFill>
                  <a:srgbClr val="002060"/>
                </a:solidFill>
              </a:rPr>
              <a:t> </a:t>
            </a:r>
            <a:r>
              <a:rPr lang="en-US" sz="2400" dirty="0" err="1">
                <a:solidFill>
                  <a:srgbClr val="002060"/>
                </a:solidFill>
              </a:rPr>
              <a:t>uplatňovány</a:t>
            </a:r>
            <a:r>
              <a:rPr lang="en-US" sz="2400" dirty="0">
                <a:solidFill>
                  <a:srgbClr val="002060"/>
                </a:solidFill>
              </a:rPr>
              <a:t> </a:t>
            </a:r>
            <a:r>
              <a:rPr lang="en-US" sz="2400" dirty="0" err="1">
                <a:solidFill>
                  <a:srgbClr val="002060"/>
                </a:solidFill>
              </a:rPr>
              <a:t>zejména</a:t>
            </a:r>
            <a:r>
              <a:rPr lang="en-US" sz="2400" dirty="0">
                <a:solidFill>
                  <a:srgbClr val="002060"/>
                </a:solidFill>
              </a:rPr>
              <a:t> </a:t>
            </a:r>
            <a:r>
              <a:rPr lang="en-US" sz="2400" dirty="0" err="1">
                <a:solidFill>
                  <a:srgbClr val="002060"/>
                </a:solidFill>
              </a:rPr>
              <a:t>dvě</a:t>
            </a:r>
            <a:r>
              <a:rPr lang="en-US" sz="2400" dirty="0">
                <a:solidFill>
                  <a:srgbClr val="002060"/>
                </a:solidFill>
              </a:rPr>
              <a:t> </a:t>
            </a:r>
            <a:r>
              <a:rPr lang="en-US" sz="2400" dirty="0" err="1">
                <a:solidFill>
                  <a:srgbClr val="002060"/>
                </a:solidFill>
              </a:rPr>
              <a:t>základní</a:t>
            </a:r>
            <a:r>
              <a:rPr lang="en-US" sz="2400" dirty="0">
                <a:solidFill>
                  <a:srgbClr val="002060"/>
                </a:solidFill>
              </a:rPr>
              <a:t> </a:t>
            </a:r>
            <a:r>
              <a:rPr lang="en-US" sz="2400" dirty="0" err="1">
                <a:solidFill>
                  <a:srgbClr val="002060"/>
                </a:solidFill>
              </a:rPr>
              <a:t>daně</a:t>
            </a:r>
            <a:r>
              <a:rPr lang="en-US" sz="2400" dirty="0">
                <a:solidFill>
                  <a:srgbClr val="002060"/>
                </a:solidFill>
              </a:rPr>
              <a:t> – </a:t>
            </a:r>
            <a:r>
              <a:rPr lang="en-US" sz="2400" dirty="0" err="1">
                <a:solidFill>
                  <a:srgbClr val="002060"/>
                </a:solidFill>
              </a:rPr>
              <a:t>daň</a:t>
            </a:r>
            <a:r>
              <a:rPr lang="en-US" sz="2400" dirty="0">
                <a:solidFill>
                  <a:srgbClr val="002060"/>
                </a:solidFill>
              </a:rPr>
              <a:t> z </a:t>
            </a:r>
            <a:r>
              <a:rPr lang="en-US" sz="2400" dirty="0" err="1">
                <a:solidFill>
                  <a:srgbClr val="002060"/>
                </a:solidFill>
              </a:rPr>
              <a:t>přidané</a:t>
            </a:r>
            <a:r>
              <a:rPr lang="en-US" sz="2400" dirty="0">
                <a:solidFill>
                  <a:srgbClr val="002060"/>
                </a:solidFill>
              </a:rPr>
              <a:t> </a:t>
            </a:r>
            <a:r>
              <a:rPr lang="en-US" sz="2400" dirty="0" err="1">
                <a:solidFill>
                  <a:srgbClr val="002060"/>
                </a:solidFill>
              </a:rPr>
              <a:t>hodnoty</a:t>
            </a:r>
            <a:r>
              <a:rPr lang="en-US" sz="2400" dirty="0">
                <a:solidFill>
                  <a:srgbClr val="002060"/>
                </a:solidFill>
              </a:rPr>
              <a:t> (DPH) a </a:t>
            </a:r>
            <a:r>
              <a:rPr lang="en-US" sz="2400" dirty="0" err="1">
                <a:solidFill>
                  <a:srgbClr val="002060"/>
                </a:solidFill>
              </a:rPr>
              <a:t>spotřební</a:t>
            </a:r>
            <a:r>
              <a:rPr lang="en-US" sz="2400" dirty="0">
                <a:solidFill>
                  <a:srgbClr val="002060"/>
                </a:solidFill>
              </a:rPr>
              <a:t> </a:t>
            </a:r>
            <a:r>
              <a:rPr lang="en-US" sz="2400" dirty="0" err="1">
                <a:solidFill>
                  <a:srgbClr val="002060"/>
                </a:solidFill>
              </a:rPr>
              <a:t>daň</a:t>
            </a:r>
            <a:r>
              <a:rPr lang="en-US" sz="2400" dirty="0">
                <a:solidFill>
                  <a:srgbClr val="002060"/>
                </a:solidFill>
              </a:rPr>
              <a:t>. </a:t>
            </a:r>
            <a:r>
              <a:rPr lang="en-US" sz="2400" dirty="0" err="1">
                <a:solidFill>
                  <a:srgbClr val="002060"/>
                </a:solidFill>
              </a:rPr>
              <a:t>Spotřební</a:t>
            </a:r>
            <a:r>
              <a:rPr lang="en-US" sz="2400" dirty="0">
                <a:solidFill>
                  <a:srgbClr val="002060"/>
                </a:solidFill>
              </a:rPr>
              <a:t> </a:t>
            </a:r>
            <a:r>
              <a:rPr lang="en-US" sz="2400" dirty="0" err="1">
                <a:solidFill>
                  <a:srgbClr val="002060"/>
                </a:solidFill>
              </a:rPr>
              <a:t>daň</a:t>
            </a:r>
            <a:r>
              <a:rPr lang="en-US" sz="2400" dirty="0">
                <a:solidFill>
                  <a:srgbClr val="002060"/>
                </a:solidFill>
              </a:rPr>
              <a:t> </a:t>
            </a:r>
            <a:r>
              <a:rPr lang="en-US" sz="2400" dirty="0" err="1">
                <a:solidFill>
                  <a:srgbClr val="002060"/>
                </a:solidFill>
              </a:rPr>
              <a:t>bývá</a:t>
            </a:r>
            <a:r>
              <a:rPr lang="en-US" sz="2400" dirty="0">
                <a:solidFill>
                  <a:srgbClr val="002060"/>
                </a:solidFill>
              </a:rPr>
              <a:t> </a:t>
            </a:r>
            <a:r>
              <a:rPr lang="en-US" sz="2400" dirty="0" err="1">
                <a:solidFill>
                  <a:srgbClr val="002060"/>
                </a:solidFill>
              </a:rPr>
              <a:t>obvykle</a:t>
            </a:r>
            <a:r>
              <a:rPr lang="en-US" sz="2400" dirty="0">
                <a:solidFill>
                  <a:srgbClr val="002060"/>
                </a:solidFill>
              </a:rPr>
              <a:t> </a:t>
            </a:r>
            <a:r>
              <a:rPr lang="en-US" sz="2400" dirty="0" err="1">
                <a:solidFill>
                  <a:srgbClr val="002060"/>
                </a:solidFill>
              </a:rPr>
              <a:t>aplikována</a:t>
            </a:r>
            <a:r>
              <a:rPr lang="en-US" sz="2400" dirty="0">
                <a:solidFill>
                  <a:srgbClr val="002060"/>
                </a:solidFill>
              </a:rPr>
              <a:t> z </a:t>
            </a:r>
            <a:r>
              <a:rPr lang="en-US" sz="2400" dirty="0" err="1">
                <a:solidFill>
                  <a:srgbClr val="002060"/>
                </a:solidFill>
              </a:rPr>
              <a:t>hlediska</a:t>
            </a:r>
            <a:r>
              <a:rPr lang="en-US" sz="2400" dirty="0">
                <a:solidFill>
                  <a:srgbClr val="002060"/>
                </a:solidFill>
              </a:rPr>
              <a:t> </a:t>
            </a:r>
            <a:r>
              <a:rPr lang="en-US" sz="2400" dirty="0" err="1">
                <a:solidFill>
                  <a:srgbClr val="002060"/>
                </a:solidFill>
              </a:rPr>
              <a:t>společnosti</a:t>
            </a:r>
            <a:r>
              <a:rPr lang="en-US" sz="2400" dirty="0">
                <a:solidFill>
                  <a:srgbClr val="002060"/>
                </a:solidFill>
              </a:rPr>
              <a:t> </a:t>
            </a:r>
            <a:r>
              <a:rPr lang="en-US" sz="2400" dirty="0" err="1">
                <a:solidFill>
                  <a:srgbClr val="002060"/>
                </a:solidFill>
              </a:rPr>
              <a:t>na</a:t>
            </a:r>
            <a:r>
              <a:rPr lang="en-US" sz="2400" dirty="0">
                <a:solidFill>
                  <a:srgbClr val="002060"/>
                </a:solidFill>
              </a:rPr>
              <a:t> </a:t>
            </a:r>
            <a:r>
              <a:rPr lang="en-US" sz="2400" dirty="0" err="1">
                <a:solidFill>
                  <a:srgbClr val="002060"/>
                </a:solidFill>
              </a:rPr>
              <a:t>tzv</a:t>
            </a:r>
            <a:r>
              <a:rPr lang="en-US" sz="2400" dirty="0">
                <a:solidFill>
                  <a:srgbClr val="002060"/>
                </a:solidFill>
              </a:rPr>
              <a:t>. „</a:t>
            </a:r>
            <a:r>
              <a:rPr lang="en-US" sz="2400" dirty="0" err="1">
                <a:solidFill>
                  <a:srgbClr val="002060"/>
                </a:solidFill>
              </a:rPr>
              <a:t>zbytné</a:t>
            </a:r>
            <a:r>
              <a:rPr lang="en-US" sz="2400" dirty="0">
                <a:solidFill>
                  <a:srgbClr val="002060"/>
                </a:solidFill>
              </a:rPr>
              <a:t>“ </a:t>
            </a:r>
            <a:r>
              <a:rPr lang="en-US" sz="2400" dirty="0" err="1">
                <a:solidFill>
                  <a:srgbClr val="002060"/>
                </a:solidFill>
              </a:rPr>
              <a:t>zboží</a:t>
            </a:r>
            <a:r>
              <a:rPr lang="en-US" sz="2400" dirty="0">
                <a:solidFill>
                  <a:srgbClr val="002060"/>
                </a:solidFill>
              </a:rPr>
              <a:t> </a:t>
            </a:r>
            <a:r>
              <a:rPr lang="en-US" sz="2400" dirty="0" err="1">
                <a:solidFill>
                  <a:srgbClr val="002060"/>
                </a:solidFill>
              </a:rPr>
              <a:t>například</a:t>
            </a:r>
            <a:r>
              <a:rPr lang="en-US" sz="2400" dirty="0">
                <a:solidFill>
                  <a:srgbClr val="002060"/>
                </a:solidFill>
              </a:rPr>
              <a:t> </a:t>
            </a:r>
            <a:r>
              <a:rPr lang="en-US" sz="2400" dirty="0" err="1">
                <a:solidFill>
                  <a:srgbClr val="002060"/>
                </a:solidFill>
              </a:rPr>
              <a:t>cigarety</a:t>
            </a:r>
            <a:r>
              <a:rPr lang="en-US" sz="2400" dirty="0">
                <a:solidFill>
                  <a:srgbClr val="002060"/>
                </a:solidFill>
              </a:rPr>
              <a:t>, </a:t>
            </a:r>
            <a:r>
              <a:rPr lang="en-US" sz="2400" dirty="0" err="1">
                <a:solidFill>
                  <a:srgbClr val="002060"/>
                </a:solidFill>
              </a:rPr>
              <a:t>alkohol</a:t>
            </a:r>
            <a:r>
              <a:rPr lang="en-US" sz="2400" dirty="0">
                <a:solidFill>
                  <a:srgbClr val="002060"/>
                </a:solidFill>
              </a:rPr>
              <a:t>, </a:t>
            </a:r>
            <a:r>
              <a:rPr lang="en-US" sz="2400" dirty="0" err="1">
                <a:solidFill>
                  <a:srgbClr val="002060"/>
                </a:solidFill>
              </a:rPr>
              <a:t>pohonné</a:t>
            </a:r>
            <a:r>
              <a:rPr lang="en-US" sz="2400" dirty="0">
                <a:solidFill>
                  <a:srgbClr val="002060"/>
                </a:solidFill>
              </a:rPr>
              <a:t> </a:t>
            </a:r>
            <a:r>
              <a:rPr lang="en-US" sz="2400" dirty="0" err="1">
                <a:solidFill>
                  <a:srgbClr val="002060"/>
                </a:solidFill>
              </a:rPr>
              <a:t>hmoty</a:t>
            </a:r>
            <a:r>
              <a:rPr lang="en-US" sz="2400" dirty="0">
                <a:solidFill>
                  <a:srgbClr val="002060"/>
                </a:solidFill>
              </a:rPr>
              <a:t> a </a:t>
            </a:r>
            <a:r>
              <a:rPr lang="en-US" sz="2400" dirty="0" err="1">
                <a:solidFill>
                  <a:srgbClr val="002060"/>
                </a:solidFill>
              </a:rPr>
              <a:t>na</a:t>
            </a:r>
            <a:r>
              <a:rPr lang="en-US" sz="2400" dirty="0">
                <a:solidFill>
                  <a:srgbClr val="002060"/>
                </a:solidFill>
              </a:rPr>
              <a:t> </a:t>
            </a:r>
            <a:r>
              <a:rPr lang="en-US" sz="2400" dirty="0" err="1">
                <a:solidFill>
                  <a:srgbClr val="002060"/>
                </a:solidFill>
              </a:rPr>
              <a:t>luxusní</a:t>
            </a:r>
            <a:r>
              <a:rPr lang="en-US" sz="2400" dirty="0">
                <a:solidFill>
                  <a:srgbClr val="002060"/>
                </a:solidFill>
              </a:rPr>
              <a:t> </a:t>
            </a:r>
            <a:r>
              <a:rPr lang="en-US" sz="2400" dirty="0" err="1">
                <a:solidFill>
                  <a:srgbClr val="002060"/>
                </a:solidFill>
              </a:rPr>
              <a:t>zboží</a:t>
            </a:r>
            <a:r>
              <a:rPr lang="en-US" sz="2400" dirty="0">
                <a:solidFill>
                  <a:srgbClr val="002060"/>
                </a:solidFill>
              </a:rPr>
              <a:t>. </a:t>
            </a:r>
          </a:p>
        </p:txBody>
      </p:sp>
      <p:sp>
        <p:nvSpPr>
          <p:cNvPr id="6" name="Nadpis 5"/>
          <p:cNvSpPr>
            <a:spLocks noGrp="1"/>
          </p:cNvSpPr>
          <p:nvPr>
            <p:ph type="title"/>
          </p:nvPr>
        </p:nvSpPr>
        <p:spPr>
          <a:xfrm>
            <a:off x="179512" y="195486"/>
            <a:ext cx="7992888" cy="507703"/>
          </a:xfrm>
        </p:spPr>
        <p:txBody>
          <a:bodyPr/>
          <a:lstStyle/>
          <a:p>
            <a:r>
              <a:rPr lang="en-US" dirty="0" err="1"/>
              <a:t>Analýza</a:t>
            </a:r>
            <a:r>
              <a:rPr lang="en-US" dirty="0"/>
              <a:t> </a:t>
            </a:r>
            <a:r>
              <a:rPr lang="en-US" dirty="0" err="1"/>
              <a:t>faktorů</a:t>
            </a:r>
            <a:r>
              <a:rPr lang="en-US" dirty="0"/>
              <a:t> </a:t>
            </a:r>
            <a:r>
              <a:rPr lang="en-US" dirty="0" err="1"/>
              <a:t>okolí</a:t>
            </a:r>
            <a:endParaRPr lang="cs-CZ" dirty="0"/>
          </a:p>
        </p:txBody>
      </p:sp>
    </p:spTree>
    <p:extLst>
      <p:ext uri="{BB962C8B-B14F-4D97-AF65-F5344CB8AC3E}">
        <p14:creationId xmlns:p14="http://schemas.microsoft.com/office/powerpoint/2010/main" val="3091103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2808312"/>
          </a:xfrm>
          <a:prstGeom prst="rect">
            <a:avLst/>
          </a:prstGeom>
        </p:spPr>
        <p:txBody>
          <a:bodyPr>
            <a:noAutofit/>
          </a:bodyPr>
          <a:lstStyle/>
          <a:p>
            <a:r>
              <a:rPr lang="en-US" sz="2000" dirty="0">
                <a:solidFill>
                  <a:srgbClr val="002060"/>
                </a:solidFill>
              </a:rPr>
              <a:t>V </a:t>
            </a:r>
            <a:r>
              <a:rPr lang="en-US" sz="2000" dirty="0" err="1">
                <a:solidFill>
                  <a:srgbClr val="002060"/>
                </a:solidFill>
              </a:rPr>
              <a:t>mnoha</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uplatňovány</a:t>
            </a:r>
            <a:r>
              <a:rPr lang="en-US" sz="2000" dirty="0">
                <a:solidFill>
                  <a:srgbClr val="002060"/>
                </a:solidFill>
              </a:rPr>
              <a:t> </a:t>
            </a:r>
            <a:r>
              <a:rPr lang="en-US" sz="2000" dirty="0" err="1">
                <a:solidFill>
                  <a:srgbClr val="002060"/>
                </a:solidFill>
              </a:rPr>
              <a:t>různé</a:t>
            </a:r>
            <a:r>
              <a:rPr lang="en-US" sz="2000" dirty="0">
                <a:solidFill>
                  <a:srgbClr val="002060"/>
                </a:solidFill>
              </a:rPr>
              <a:t> </a:t>
            </a:r>
            <a:r>
              <a:rPr lang="en-US" sz="2000" dirty="0" err="1">
                <a:solidFill>
                  <a:srgbClr val="002060"/>
                </a:solidFill>
              </a:rPr>
              <a:t>nástroje</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b="1" dirty="0" err="1">
                <a:solidFill>
                  <a:srgbClr val="002060"/>
                </a:solidFill>
              </a:rPr>
              <a:t>omezují</a:t>
            </a:r>
            <a:r>
              <a:rPr lang="en-US" sz="2000" b="1" dirty="0">
                <a:solidFill>
                  <a:srgbClr val="002060"/>
                </a:solidFill>
              </a:rPr>
              <a:t> </a:t>
            </a:r>
            <a:r>
              <a:rPr lang="en-US" sz="2000" b="1" dirty="0" err="1">
                <a:solidFill>
                  <a:srgbClr val="002060"/>
                </a:solidFill>
              </a:rPr>
              <a:t>volnou</a:t>
            </a:r>
            <a:r>
              <a:rPr lang="en-US" sz="2000" b="1" dirty="0">
                <a:solidFill>
                  <a:srgbClr val="002060"/>
                </a:solidFill>
              </a:rPr>
              <a:t> </a:t>
            </a:r>
            <a:r>
              <a:rPr lang="en-US" sz="2000" b="1" dirty="0" err="1">
                <a:solidFill>
                  <a:srgbClr val="002060"/>
                </a:solidFill>
              </a:rPr>
              <a:t>tvorbu</a:t>
            </a:r>
            <a:r>
              <a:rPr lang="en-US" sz="2000" b="1" dirty="0">
                <a:solidFill>
                  <a:srgbClr val="002060"/>
                </a:solidFill>
              </a:rPr>
              <a:t> cen</a:t>
            </a:r>
            <a:r>
              <a:rPr lang="en-US" sz="2000" dirty="0">
                <a:solidFill>
                  <a:srgbClr val="002060"/>
                </a:solidFill>
              </a:rPr>
              <a:t>. </a:t>
            </a:r>
            <a:r>
              <a:rPr lang="en-US" sz="2000" dirty="0" err="1">
                <a:solidFill>
                  <a:srgbClr val="002060"/>
                </a:solidFill>
              </a:rPr>
              <a:t>Cílem</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regulace</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dirty="0" err="1">
                <a:solidFill>
                  <a:srgbClr val="002060"/>
                </a:solidFill>
              </a:rPr>
              <a:t>ochrana</a:t>
            </a:r>
            <a:r>
              <a:rPr lang="en-US" sz="2000" dirty="0">
                <a:solidFill>
                  <a:srgbClr val="002060"/>
                </a:solidFill>
              </a:rPr>
              <a:t> </a:t>
            </a:r>
            <a:r>
              <a:rPr lang="en-US" sz="2000" dirty="0" err="1">
                <a:solidFill>
                  <a:srgbClr val="002060"/>
                </a:solidFill>
              </a:rPr>
              <a:t>spotřebitelů</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malých</a:t>
            </a:r>
            <a:r>
              <a:rPr lang="en-US" sz="2000" dirty="0">
                <a:solidFill>
                  <a:srgbClr val="002060"/>
                </a:solidFill>
              </a:rPr>
              <a:t> </a:t>
            </a:r>
            <a:r>
              <a:rPr lang="en-US" sz="2000" dirty="0" err="1">
                <a:solidFill>
                  <a:srgbClr val="002060"/>
                </a:solidFill>
              </a:rPr>
              <a:t>podniků</a:t>
            </a:r>
            <a:r>
              <a:rPr lang="en-US" sz="2000" dirty="0">
                <a:solidFill>
                  <a:srgbClr val="002060"/>
                </a:solidFill>
              </a:rPr>
              <a:t>. </a:t>
            </a:r>
            <a:r>
              <a:rPr lang="en-US" sz="2000" dirty="0" err="1">
                <a:solidFill>
                  <a:srgbClr val="002060"/>
                </a:solidFill>
              </a:rPr>
              <a:t>Někde</a:t>
            </a:r>
            <a:r>
              <a:rPr lang="en-US" sz="2000" dirty="0">
                <a:solidFill>
                  <a:srgbClr val="002060"/>
                </a:solidFill>
              </a:rPr>
              <a:t> </a:t>
            </a:r>
            <a:r>
              <a:rPr lang="en-US" sz="2000" dirty="0" err="1">
                <a:solidFill>
                  <a:srgbClr val="002060"/>
                </a:solidFill>
              </a:rPr>
              <a:t>toto</a:t>
            </a:r>
            <a:r>
              <a:rPr lang="en-US" sz="2000" dirty="0">
                <a:solidFill>
                  <a:srgbClr val="002060"/>
                </a:solidFill>
              </a:rPr>
              <a:t> </a:t>
            </a:r>
            <a:r>
              <a:rPr lang="en-US" sz="2000" dirty="0" err="1">
                <a:solidFill>
                  <a:srgbClr val="002060"/>
                </a:solidFill>
              </a:rPr>
              <a:t>omezení</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mít</a:t>
            </a:r>
            <a:r>
              <a:rPr lang="en-US" sz="2000" dirty="0">
                <a:solidFill>
                  <a:srgbClr val="002060"/>
                </a:solidFill>
              </a:rPr>
              <a:t> </a:t>
            </a:r>
            <a:r>
              <a:rPr lang="en-US" sz="2000" dirty="0" err="1">
                <a:solidFill>
                  <a:srgbClr val="002060"/>
                </a:solidFill>
              </a:rPr>
              <a:t>podobu</a:t>
            </a:r>
            <a:r>
              <a:rPr lang="en-US" sz="2000" dirty="0">
                <a:solidFill>
                  <a:srgbClr val="002060"/>
                </a:solidFill>
              </a:rPr>
              <a:t> </a:t>
            </a:r>
            <a:r>
              <a:rPr lang="en-US" sz="2000" dirty="0" err="1">
                <a:solidFill>
                  <a:srgbClr val="002060"/>
                </a:solidFill>
              </a:rPr>
              <a:t>stanovených</a:t>
            </a:r>
            <a:r>
              <a:rPr lang="en-US" sz="2000" dirty="0">
                <a:solidFill>
                  <a:srgbClr val="002060"/>
                </a:solidFill>
              </a:rPr>
              <a:t> </a:t>
            </a:r>
            <a:r>
              <a:rPr lang="en-US" sz="2000" dirty="0" err="1">
                <a:solidFill>
                  <a:srgbClr val="002060"/>
                </a:solidFill>
              </a:rPr>
              <a:t>maximálních</a:t>
            </a:r>
            <a:r>
              <a:rPr lang="en-US" sz="2000" dirty="0">
                <a:solidFill>
                  <a:srgbClr val="002060"/>
                </a:solidFill>
              </a:rPr>
              <a:t> </a:t>
            </a:r>
            <a:r>
              <a:rPr lang="en-US" sz="2000" dirty="0" err="1">
                <a:solidFill>
                  <a:srgbClr val="002060"/>
                </a:solidFill>
              </a:rPr>
              <a:t>cen</a:t>
            </a:r>
            <a:r>
              <a:rPr lang="en-US" sz="2000" dirty="0">
                <a:solidFill>
                  <a:srgbClr val="002060"/>
                </a:solidFill>
              </a:rPr>
              <a:t> (u </a:t>
            </a:r>
            <a:r>
              <a:rPr lang="en-US" sz="2000" dirty="0" err="1">
                <a:solidFill>
                  <a:srgbClr val="002060"/>
                </a:solidFill>
              </a:rPr>
              <a:t>nájemného</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energií</a:t>
            </a:r>
            <a:r>
              <a:rPr lang="en-US" sz="2000" dirty="0">
                <a:solidFill>
                  <a:srgbClr val="002060"/>
                </a:solidFill>
              </a:rPr>
              <a:t>, </a:t>
            </a:r>
            <a:r>
              <a:rPr lang="en-US" sz="2000" dirty="0" err="1">
                <a:solidFill>
                  <a:srgbClr val="002060"/>
                </a:solidFill>
              </a:rPr>
              <a:t>léků</a:t>
            </a:r>
            <a:r>
              <a:rPr lang="en-US" sz="2000" dirty="0">
                <a:solidFill>
                  <a:srgbClr val="002060"/>
                </a:solidFill>
              </a:rPr>
              <a:t> </a:t>
            </a:r>
            <a:r>
              <a:rPr lang="en-US" sz="2000" dirty="0" err="1">
                <a:solidFill>
                  <a:srgbClr val="002060"/>
                </a:solidFill>
              </a:rPr>
              <a:t>apod</a:t>
            </a:r>
            <a:r>
              <a:rPr lang="en-US" sz="2000" dirty="0">
                <a:solidFill>
                  <a:srgbClr val="002060"/>
                </a:solidFill>
              </a:rPr>
              <a:t>.). </a:t>
            </a:r>
            <a:r>
              <a:rPr lang="en-US" sz="2000" dirty="0" err="1">
                <a:solidFill>
                  <a:srgbClr val="002060"/>
                </a:solidFill>
              </a:rPr>
              <a:t>Jinde</a:t>
            </a:r>
            <a:r>
              <a:rPr lang="en-US" sz="2000" dirty="0">
                <a:solidFill>
                  <a:srgbClr val="002060"/>
                </a:solidFill>
              </a:rPr>
              <a:t> se </a:t>
            </a:r>
            <a:r>
              <a:rPr lang="en-US" sz="2000" dirty="0" err="1">
                <a:solidFill>
                  <a:srgbClr val="002060"/>
                </a:solidFill>
              </a:rPr>
              <a:t>jedná</a:t>
            </a:r>
            <a:r>
              <a:rPr lang="en-US" sz="2000" dirty="0">
                <a:solidFill>
                  <a:srgbClr val="002060"/>
                </a:solidFill>
              </a:rPr>
              <a:t> o </a:t>
            </a:r>
            <a:r>
              <a:rPr lang="en-US" sz="2000" dirty="0" err="1">
                <a:solidFill>
                  <a:srgbClr val="002060"/>
                </a:solidFill>
              </a:rPr>
              <a:t>stanovení</a:t>
            </a:r>
            <a:r>
              <a:rPr lang="en-US" sz="2000" dirty="0">
                <a:solidFill>
                  <a:srgbClr val="002060"/>
                </a:solidFill>
              </a:rPr>
              <a:t> </a:t>
            </a:r>
            <a:r>
              <a:rPr lang="en-US" sz="2000" dirty="0" err="1">
                <a:solidFill>
                  <a:srgbClr val="002060"/>
                </a:solidFill>
              </a:rPr>
              <a:t>minimálních</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zejména</a:t>
            </a:r>
            <a:r>
              <a:rPr lang="en-US" sz="2000" dirty="0">
                <a:solidFill>
                  <a:srgbClr val="002060"/>
                </a:solidFill>
              </a:rPr>
              <a:t> u </a:t>
            </a:r>
            <a:r>
              <a:rPr lang="en-US" sz="2000" dirty="0" err="1">
                <a:solidFill>
                  <a:srgbClr val="002060"/>
                </a:solidFill>
              </a:rPr>
              <a:t>velkých</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firem</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pak</a:t>
            </a:r>
            <a:r>
              <a:rPr lang="en-US" sz="2000" dirty="0">
                <a:solidFill>
                  <a:srgbClr val="002060"/>
                </a:solidFill>
              </a:rPr>
              <a:t> </a:t>
            </a:r>
            <a:r>
              <a:rPr lang="en-US" sz="2000" dirty="0" err="1">
                <a:solidFill>
                  <a:srgbClr val="002060"/>
                </a:solidFill>
              </a:rPr>
              <a:t>nesmějí</a:t>
            </a:r>
            <a:r>
              <a:rPr lang="en-US" sz="2000" dirty="0">
                <a:solidFill>
                  <a:srgbClr val="002060"/>
                </a:solidFill>
              </a:rPr>
              <a:t> </a:t>
            </a:r>
            <a:r>
              <a:rPr lang="en-US" sz="2000" dirty="0" err="1">
                <a:solidFill>
                  <a:srgbClr val="002060"/>
                </a:solidFill>
              </a:rPr>
              <a:t>prodávat</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nižší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než</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jaké</a:t>
            </a:r>
            <a:r>
              <a:rPr lang="en-US" sz="2000" dirty="0">
                <a:solidFill>
                  <a:srgbClr val="002060"/>
                </a:solidFill>
              </a:rPr>
              <a:t> </a:t>
            </a:r>
            <a:r>
              <a:rPr lang="en-US" sz="2000" dirty="0" err="1">
                <a:solidFill>
                  <a:srgbClr val="002060"/>
                </a:solidFill>
              </a:rPr>
              <a:t>samy</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nakoupily</a:t>
            </a:r>
            <a:r>
              <a:rPr lang="en-US" sz="2000" dirty="0">
                <a:solidFill>
                  <a:srgbClr val="002060"/>
                </a:solidFill>
              </a:rPr>
              <a:t>. </a:t>
            </a:r>
            <a:r>
              <a:rPr lang="en-US" sz="2000" dirty="0" err="1">
                <a:solidFill>
                  <a:srgbClr val="002060"/>
                </a:solidFill>
              </a:rPr>
              <a:t>Omezení</a:t>
            </a:r>
            <a:r>
              <a:rPr lang="en-US" sz="2000" dirty="0">
                <a:solidFill>
                  <a:srgbClr val="002060"/>
                </a:solidFill>
              </a:rPr>
              <a:t> se </a:t>
            </a:r>
            <a:r>
              <a:rPr lang="en-US" sz="2000" dirty="0" err="1">
                <a:solidFill>
                  <a:srgbClr val="002060"/>
                </a:solidFill>
              </a:rPr>
              <a:t>může</a:t>
            </a:r>
            <a:r>
              <a:rPr lang="en-US" sz="2000" dirty="0">
                <a:solidFill>
                  <a:srgbClr val="002060"/>
                </a:solidFill>
              </a:rPr>
              <a:t> </a:t>
            </a:r>
            <a:r>
              <a:rPr lang="en-US" sz="2000" dirty="0" err="1">
                <a:solidFill>
                  <a:srgbClr val="002060"/>
                </a:solidFill>
              </a:rPr>
              <a:t>týkat</a:t>
            </a:r>
            <a:r>
              <a:rPr lang="en-US" sz="2000" dirty="0">
                <a:solidFill>
                  <a:srgbClr val="002060"/>
                </a:solidFill>
              </a:rPr>
              <a:t> </a:t>
            </a:r>
            <a:r>
              <a:rPr lang="en-US" sz="2000" dirty="0" err="1">
                <a:solidFill>
                  <a:srgbClr val="002060"/>
                </a:solidFill>
              </a:rPr>
              <a:t>i</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míry</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zákaz</a:t>
            </a:r>
            <a:r>
              <a:rPr lang="en-US" sz="2000" dirty="0">
                <a:solidFill>
                  <a:srgbClr val="002060"/>
                </a:solidFill>
              </a:rPr>
              <a:t> </a:t>
            </a:r>
            <a:r>
              <a:rPr lang="en-US" sz="2000" dirty="0" err="1">
                <a:solidFill>
                  <a:srgbClr val="002060"/>
                </a:solidFill>
              </a:rPr>
              <a:t>pohybu</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nástroj</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zmírnění</a:t>
            </a:r>
            <a:r>
              <a:rPr lang="en-US" sz="2000" dirty="0">
                <a:solidFill>
                  <a:srgbClr val="002060"/>
                </a:solidFill>
              </a:rPr>
              <a:t> </a:t>
            </a:r>
            <a:r>
              <a:rPr lang="en-US" sz="2000" dirty="0" err="1">
                <a:solidFill>
                  <a:srgbClr val="002060"/>
                </a:solidFill>
              </a:rPr>
              <a:t>růstu</a:t>
            </a:r>
            <a:r>
              <a:rPr lang="en-US" sz="2000" dirty="0">
                <a:solidFill>
                  <a:srgbClr val="002060"/>
                </a:solidFill>
              </a:rPr>
              <a:t> </a:t>
            </a:r>
            <a:r>
              <a:rPr lang="en-US" sz="2000" dirty="0" err="1">
                <a:solidFill>
                  <a:srgbClr val="002060"/>
                </a:solidFill>
              </a:rPr>
              <a:t>inflace</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faktorů</a:t>
            </a:r>
            <a:r>
              <a:rPr lang="en-US" dirty="0"/>
              <a:t> </a:t>
            </a:r>
            <a:r>
              <a:rPr lang="en-US" dirty="0" err="1"/>
              <a:t>okolí</a:t>
            </a:r>
            <a:r>
              <a:rPr lang="cs-CZ" dirty="0"/>
              <a:t> 2</a:t>
            </a:r>
          </a:p>
        </p:txBody>
      </p:sp>
    </p:spTree>
    <p:extLst>
      <p:ext uri="{BB962C8B-B14F-4D97-AF65-F5344CB8AC3E}">
        <p14:creationId xmlns:p14="http://schemas.microsoft.com/office/powerpoint/2010/main" val="4315465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Náklady</a:t>
            </a:r>
            <a:r>
              <a:rPr lang="en-US" sz="2000" dirty="0">
                <a:solidFill>
                  <a:srgbClr val="002060"/>
                </a:solidFill>
              </a:rPr>
              <a:t> </a:t>
            </a:r>
            <a:r>
              <a:rPr lang="en-US" sz="2000" dirty="0" err="1">
                <a:solidFill>
                  <a:srgbClr val="002060"/>
                </a:solidFill>
              </a:rPr>
              <a:t>exportu</a:t>
            </a:r>
            <a:r>
              <a:rPr lang="en-US" sz="2000" dirty="0">
                <a:solidFill>
                  <a:srgbClr val="002060"/>
                </a:solidFill>
              </a:rPr>
              <a:t> </a:t>
            </a:r>
            <a:r>
              <a:rPr lang="cs-CZ" sz="2000" dirty="0">
                <a:solidFill>
                  <a:srgbClr val="002060"/>
                </a:solidFill>
              </a:rPr>
              <a:t>- d</a:t>
            </a:r>
            <a:r>
              <a:rPr lang="en-US" sz="2000" dirty="0" err="1">
                <a:solidFill>
                  <a:srgbClr val="002060"/>
                </a:solidFill>
              </a:rPr>
              <a:t>alšími</a:t>
            </a:r>
            <a:r>
              <a:rPr lang="en-US" sz="2000" dirty="0">
                <a:solidFill>
                  <a:srgbClr val="002060"/>
                </a:solidFill>
              </a:rPr>
              <a:t> </a:t>
            </a:r>
            <a:r>
              <a:rPr lang="en-US" sz="2000" dirty="0" err="1">
                <a:solidFill>
                  <a:srgbClr val="002060"/>
                </a:solidFill>
              </a:rPr>
              <a:t>nástroji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bezprostředně</a:t>
            </a:r>
            <a:r>
              <a:rPr lang="en-US" sz="2000" dirty="0">
                <a:solidFill>
                  <a:srgbClr val="002060"/>
                </a:solidFill>
              </a:rPr>
              <a:t> </a:t>
            </a:r>
            <a:r>
              <a:rPr lang="en-US" sz="2000" dirty="0" err="1">
                <a:solidFill>
                  <a:srgbClr val="002060"/>
                </a:solidFill>
              </a:rPr>
              <a:t>ovlivňují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zahraničních</a:t>
            </a:r>
            <a:r>
              <a:rPr lang="en-US" sz="2000" dirty="0">
                <a:solidFill>
                  <a:srgbClr val="002060"/>
                </a:solidFill>
              </a:rPr>
              <a:t> </a:t>
            </a:r>
            <a:r>
              <a:rPr lang="en-US" sz="2000" dirty="0" err="1">
                <a:solidFill>
                  <a:srgbClr val="002060"/>
                </a:solidFill>
              </a:rPr>
              <a:t>trzích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obchodně</a:t>
            </a:r>
            <a:r>
              <a:rPr lang="en-US" sz="2000" dirty="0">
                <a:solidFill>
                  <a:srgbClr val="002060"/>
                </a:solidFill>
              </a:rPr>
              <a:t> </a:t>
            </a:r>
            <a:r>
              <a:rPr lang="en-US" sz="2000" dirty="0" err="1">
                <a:solidFill>
                  <a:srgbClr val="002060"/>
                </a:solidFill>
              </a:rPr>
              <a:t>politické</a:t>
            </a:r>
            <a:r>
              <a:rPr lang="en-US" sz="2000" dirty="0">
                <a:solidFill>
                  <a:srgbClr val="002060"/>
                </a:solidFill>
              </a:rPr>
              <a:t> </a:t>
            </a:r>
            <a:r>
              <a:rPr lang="en-US" sz="2000" dirty="0" err="1">
                <a:solidFill>
                  <a:srgbClr val="002060"/>
                </a:solidFill>
              </a:rPr>
              <a:t>nástroje</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používány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ochranu</a:t>
            </a:r>
            <a:r>
              <a:rPr lang="en-US" sz="2000" dirty="0">
                <a:solidFill>
                  <a:srgbClr val="002060"/>
                </a:solidFill>
              </a:rPr>
              <a:t> </a:t>
            </a:r>
            <a:r>
              <a:rPr lang="en-US" sz="2000" dirty="0" err="1">
                <a:solidFill>
                  <a:srgbClr val="002060"/>
                </a:solidFill>
              </a:rPr>
              <a:t>tuzemských</a:t>
            </a:r>
            <a:r>
              <a:rPr lang="en-US" sz="2000" dirty="0">
                <a:solidFill>
                  <a:srgbClr val="002060"/>
                </a:solidFill>
              </a:rPr>
              <a:t> </a:t>
            </a:r>
            <a:r>
              <a:rPr lang="en-US" sz="2000" dirty="0" err="1">
                <a:solidFill>
                  <a:srgbClr val="002060"/>
                </a:solidFill>
              </a:rPr>
              <a:t>výrobců</a:t>
            </a:r>
            <a:r>
              <a:rPr lang="en-US" sz="2000" dirty="0">
                <a:solidFill>
                  <a:srgbClr val="002060"/>
                </a:solidFill>
              </a:rPr>
              <a:t> (</a:t>
            </a:r>
            <a:r>
              <a:rPr lang="en-US" sz="2000" dirty="0" err="1">
                <a:solidFill>
                  <a:srgbClr val="002060"/>
                </a:solidFill>
              </a:rPr>
              <a:t>cla</a:t>
            </a:r>
            <a:r>
              <a:rPr lang="en-US" sz="2000" dirty="0">
                <a:solidFill>
                  <a:srgbClr val="002060"/>
                </a:solidFill>
              </a:rPr>
              <a:t>, </a:t>
            </a:r>
            <a:r>
              <a:rPr lang="en-US" sz="2000" dirty="0" err="1">
                <a:solidFill>
                  <a:srgbClr val="002060"/>
                </a:solidFill>
              </a:rPr>
              <a:t>dovozní</a:t>
            </a:r>
            <a:r>
              <a:rPr lang="en-US" sz="2000" dirty="0">
                <a:solidFill>
                  <a:srgbClr val="002060"/>
                </a:solidFill>
              </a:rPr>
              <a:t> </a:t>
            </a:r>
            <a:r>
              <a:rPr lang="en-US" sz="2000" dirty="0" err="1">
                <a:solidFill>
                  <a:srgbClr val="002060"/>
                </a:solidFill>
              </a:rPr>
              <a:t>přirážky</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minimálních</a:t>
            </a:r>
            <a:r>
              <a:rPr lang="en-US" sz="2000" dirty="0">
                <a:solidFill>
                  <a:srgbClr val="002060"/>
                </a:solidFill>
              </a:rPr>
              <a:t> </a:t>
            </a:r>
            <a:r>
              <a:rPr lang="en-US" sz="2000" dirty="0" err="1">
                <a:solidFill>
                  <a:srgbClr val="002060"/>
                </a:solidFill>
              </a:rPr>
              <a:t>cen</a:t>
            </a:r>
            <a:r>
              <a:rPr lang="en-US" sz="2000" dirty="0">
                <a:solidFill>
                  <a:srgbClr val="002060"/>
                </a:solidFill>
              </a:rPr>
              <a:t> pro </a:t>
            </a:r>
            <a:r>
              <a:rPr lang="en-US" sz="2000" dirty="0" err="1">
                <a:solidFill>
                  <a:srgbClr val="002060"/>
                </a:solidFill>
              </a:rPr>
              <a:t>dovážené</a:t>
            </a:r>
            <a:r>
              <a:rPr lang="en-US" sz="2000" dirty="0">
                <a:solidFill>
                  <a:srgbClr val="002060"/>
                </a:solidFill>
              </a:rPr>
              <a:t> </a:t>
            </a:r>
            <a:r>
              <a:rPr lang="en-US" sz="2000" dirty="0" err="1">
                <a:solidFill>
                  <a:srgbClr val="002060"/>
                </a:solidFill>
              </a:rPr>
              <a:t>výrobky</a:t>
            </a:r>
            <a:r>
              <a:rPr lang="en-US" sz="2000" dirty="0">
                <a:solidFill>
                  <a:srgbClr val="002060"/>
                </a:solidFill>
              </a:rPr>
              <a:t>, </a:t>
            </a:r>
            <a:r>
              <a:rPr lang="en-US" sz="2000" dirty="0" err="1">
                <a:solidFill>
                  <a:srgbClr val="002060"/>
                </a:solidFill>
              </a:rPr>
              <a:t>antidumpingová</a:t>
            </a:r>
            <a:r>
              <a:rPr lang="en-US" sz="2000" dirty="0">
                <a:solidFill>
                  <a:srgbClr val="002060"/>
                </a:solidFill>
              </a:rPr>
              <a:t> </a:t>
            </a:r>
            <a:r>
              <a:rPr lang="en-US" sz="2000" dirty="0" err="1">
                <a:solidFill>
                  <a:srgbClr val="002060"/>
                </a:solidFill>
              </a:rPr>
              <a:t>opatření</a:t>
            </a:r>
            <a:r>
              <a:rPr lang="en-US" sz="2000" dirty="0">
                <a:solidFill>
                  <a:srgbClr val="002060"/>
                </a:solidFill>
              </a:rPr>
              <a:t> </a:t>
            </a:r>
            <a:r>
              <a:rPr lang="en-US" sz="2000" dirty="0" err="1">
                <a:solidFill>
                  <a:srgbClr val="002060"/>
                </a:solidFill>
              </a:rPr>
              <a:t>apod</a:t>
            </a:r>
            <a:r>
              <a:rPr lang="en-US" sz="2000" dirty="0">
                <a:solidFill>
                  <a:srgbClr val="002060"/>
                </a:solidFill>
              </a:rPr>
              <a:t>. </a:t>
            </a:r>
          </a:p>
          <a:p>
            <a:pPr marL="0" indent="0">
              <a:buNone/>
            </a:pPr>
            <a:endParaRPr lang="en-US" sz="2000" dirty="0">
              <a:solidFill>
                <a:srgbClr val="002060"/>
              </a:solidFill>
            </a:endParaRPr>
          </a:p>
          <a:p>
            <a:r>
              <a:rPr lang="en-US" sz="2000" dirty="0" err="1">
                <a:solidFill>
                  <a:srgbClr val="002060"/>
                </a:solidFill>
              </a:rPr>
              <a:t>Daně</a:t>
            </a:r>
            <a:r>
              <a:rPr lang="en-US" sz="2000" dirty="0">
                <a:solidFill>
                  <a:srgbClr val="002060"/>
                </a:solidFill>
              </a:rPr>
              <a:t>, </a:t>
            </a:r>
            <a:r>
              <a:rPr lang="en-US" sz="2000" dirty="0" err="1">
                <a:solidFill>
                  <a:srgbClr val="002060"/>
                </a:solidFill>
              </a:rPr>
              <a:t>cla</a:t>
            </a:r>
            <a:r>
              <a:rPr lang="en-US" sz="2000" dirty="0">
                <a:solidFill>
                  <a:srgbClr val="002060"/>
                </a:solidFill>
              </a:rPr>
              <a:t> a </a:t>
            </a:r>
            <a:r>
              <a:rPr lang="en-US" sz="2000" dirty="0" err="1">
                <a:solidFill>
                  <a:srgbClr val="002060"/>
                </a:solidFill>
              </a:rPr>
              <a:t>administrativní</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cs-CZ" sz="2000" dirty="0">
                <a:solidFill>
                  <a:srgbClr val="002060"/>
                </a:solidFill>
              </a:rPr>
              <a:t>- </a:t>
            </a:r>
            <a:r>
              <a:rPr lang="en-US" sz="2000" dirty="0" err="1">
                <a:solidFill>
                  <a:srgbClr val="002060"/>
                </a:solidFill>
              </a:rPr>
              <a:t>mají</a:t>
            </a:r>
            <a:r>
              <a:rPr lang="en-US" sz="2000" dirty="0">
                <a:solidFill>
                  <a:srgbClr val="002060"/>
                </a:solidFill>
              </a:rPr>
              <a:t> </a:t>
            </a:r>
            <a:r>
              <a:rPr lang="en-US" sz="2000" dirty="0" err="1">
                <a:solidFill>
                  <a:srgbClr val="002060"/>
                </a:solidFill>
              </a:rPr>
              <a:t>vliv</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cenu</a:t>
            </a:r>
            <a:r>
              <a:rPr lang="en-US" sz="2000" dirty="0">
                <a:solidFill>
                  <a:srgbClr val="002060"/>
                </a:solidFill>
              </a:rPr>
              <a:t> pro </a:t>
            </a:r>
            <a:r>
              <a:rPr lang="en-US" sz="2000" dirty="0" err="1">
                <a:solidFill>
                  <a:srgbClr val="002060"/>
                </a:solidFill>
              </a:rPr>
              <a:t>konečného</a:t>
            </a:r>
            <a:r>
              <a:rPr lang="en-US" sz="2000" dirty="0">
                <a:solidFill>
                  <a:srgbClr val="002060"/>
                </a:solidFill>
              </a:rPr>
              <a:t> </a:t>
            </a:r>
            <a:r>
              <a:rPr lang="en-US" sz="2000" dirty="0" err="1">
                <a:solidFill>
                  <a:srgbClr val="002060"/>
                </a:solidFill>
              </a:rPr>
              <a:t>spotřebitele</a:t>
            </a:r>
            <a:r>
              <a:rPr lang="en-US" sz="2000" dirty="0">
                <a:solidFill>
                  <a:srgbClr val="002060"/>
                </a:solidFill>
              </a:rPr>
              <a:t> a </a:t>
            </a:r>
            <a:r>
              <a:rPr lang="en-US" sz="2000" dirty="0" err="1">
                <a:solidFill>
                  <a:srgbClr val="002060"/>
                </a:solidFill>
              </a:rPr>
              <a:t>tohoto</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většině</a:t>
            </a:r>
            <a:r>
              <a:rPr lang="en-US" sz="2000" dirty="0">
                <a:solidFill>
                  <a:srgbClr val="002060"/>
                </a:solidFill>
              </a:rPr>
              <a:t> </a:t>
            </a:r>
            <a:r>
              <a:rPr lang="en-US" sz="2000" dirty="0" err="1">
                <a:solidFill>
                  <a:srgbClr val="002060"/>
                </a:solidFill>
              </a:rPr>
              <a:t>případů</a:t>
            </a:r>
            <a:r>
              <a:rPr lang="en-US" sz="2000" dirty="0">
                <a:solidFill>
                  <a:srgbClr val="002060"/>
                </a:solidFill>
              </a:rPr>
              <a:t> </a:t>
            </a:r>
            <a:r>
              <a:rPr lang="en-US" sz="2000" dirty="0" err="1">
                <a:solidFill>
                  <a:srgbClr val="002060"/>
                </a:solidFill>
              </a:rPr>
              <a:t>nejvíce</a:t>
            </a:r>
            <a:r>
              <a:rPr lang="en-US" sz="2000" dirty="0">
                <a:solidFill>
                  <a:srgbClr val="002060"/>
                </a:solidFill>
              </a:rPr>
              <a:t> </a:t>
            </a:r>
            <a:r>
              <a:rPr lang="en-US" sz="2000" dirty="0" err="1">
                <a:solidFill>
                  <a:srgbClr val="002060"/>
                </a:solidFill>
              </a:rPr>
              <a:t>zatěžují</a:t>
            </a:r>
            <a:r>
              <a:rPr lang="en-US" sz="2000" dirty="0">
                <a:solidFill>
                  <a:srgbClr val="002060"/>
                </a:solidFill>
              </a:rPr>
              <a:t>. </a:t>
            </a:r>
            <a:r>
              <a:rPr lang="en-US" sz="2000" dirty="0" err="1">
                <a:solidFill>
                  <a:srgbClr val="002060"/>
                </a:solidFill>
              </a:rPr>
              <a:t>Někdy</a:t>
            </a:r>
            <a:r>
              <a:rPr lang="en-US" sz="2000" dirty="0">
                <a:solidFill>
                  <a:srgbClr val="002060"/>
                </a:solidFill>
              </a:rPr>
              <a:t> </a:t>
            </a:r>
            <a:r>
              <a:rPr lang="en-US" sz="2000" dirty="0" err="1">
                <a:solidFill>
                  <a:srgbClr val="002060"/>
                </a:solidFill>
              </a:rPr>
              <a:t>však</a:t>
            </a:r>
            <a:r>
              <a:rPr lang="en-US" sz="2000" dirty="0">
                <a:solidFill>
                  <a:srgbClr val="002060"/>
                </a:solidFill>
              </a:rPr>
              <a:t> </a:t>
            </a:r>
            <a:r>
              <a:rPr lang="en-US" sz="2000" dirty="0" err="1">
                <a:solidFill>
                  <a:srgbClr val="002060"/>
                </a:solidFill>
              </a:rPr>
              <a:t>konečný</a:t>
            </a:r>
            <a:r>
              <a:rPr lang="en-US" sz="2000" dirty="0">
                <a:solidFill>
                  <a:srgbClr val="002060"/>
                </a:solidFill>
              </a:rPr>
              <a:t> </a:t>
            </a:r>
            <a:r>
              <a:rPr lang="en-US" sz="2000" dirty="0" err="1">
                <a:solidFill>
                  <a:srgbClr val="002060"/>
                </a:solidFill>
              </a:rPr>
              <a:t>spotřebitel</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těžit</a:t>
            </a:r>
            <a:r>
              <a:rPr lang="en-US" sz="2000" dirty="0">
                <a:solidFill>
                  <a:srgbClr val="002060"/>
                </a:solidFill>
              </a:rPr>
              <a:t> z </a:t>
            </a:r>
            <a:r>
              <a:rPr lang="en-US" sz="2000" dirty="0" err="1">
                <a:solidFill>
                  <a:srgbClr val="002060"/>
                </a:solidFill>
              </a:rPr>
              <a:t>toho</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výrobce</a:t>
            </a:r>
            <a:r>
              <a:rPr lang="en-US" sz="2000" dirty="0">
                <a:solidFill>
                  <a:srgbClr val="002060"/>
                </a:solidFill>
              </a:rPr>
              <a:t>, </a:t>
            </a:r>
            <a:r>
              <a:rPr lang="en-US" sz="2000" dirty="0" err="1">
                <a:solidFill>
                  <a:srgbClr val="002060"/>
                </a:solidFill>
              </a:rPr>
              <a:t>snažící</a:t>
            </a:r>
            <a:r>
              <a:rPr lang="en-US" sz="2000" dirty="0">
                <a:solidFill>
                  <a:srgbClr val="002060"/>
                </a:solidFill>
              </a:rPr>
              <a:t> se o </a:t>
            </a:r>
            <a:r>
              <a:rPr lang="en-US" sz="2000" dirty="0" err="1">
                <a:solidFill>
                  <a:srgbClr val="002060"/>
                </a:solidFill>
              </a:rPr>
              <a:t>proniknutí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a:t>
            </a:r>
            <a:r>
              <a:rPr lang="en-US" sz="2000" dirty="0">
                <a:solidFill>
                  <a:srgbClr val="002060"/>
                </a:solidFill>
              </a:rPr>
              <a:t>, </a:t>
            </a:r>
            <a:r>
              <a:rPr lang="en-US" sz="2000" dirty="0" err="1">
                <a:solidFill>
                  <a:srgbClr val="002060"/>
                </a:solidFill>
              </a:rPr>
              <a:t>sníží</a:t>
            </a:r>
            <a:r>
              <a:rPr lang="en-US" sz="2000" dirty="0">
                <a:solidFill>
                  <a:srgbClr val="002060"/>
                </a:solidFill>
              </a:rPr>
              <a:t> </a:t>
            </a:r>
            <a:r>
              <a:rPr lang="en-US" sz="2000" dirty="0" err="1">
                <a:solidFill>
                  <a:srgbClr val="002060"/>
                </a:solidFill>
              </a:rPr>
              <a:t>záměrně</a:t>
            </a:r>
            <a:r>
              <a:rPr lang="en-US" sz="2000" dirty="0">
                <a:solidFill>
                  <a:srgbClr val="002060"/>
                </a:solidFill>
              </a:rPr>
              <a:t> </a:t>
            </a:r>
            <a:r>
              <a:rPr lang="en-US" sz="2000" dirty="0" err="1">
                <a:solidFill>
                  <a:srgbClr val="002060"/>
                </a:solidFill>
              </a:rPr>
              <a:t>míru</a:t>
            </a:r>
            <a:r>
              <a:rPr lang="en-US" sz="2000" dirty="0">
                <a:solidFill>
                  <a:srgbClr val="002060"/>
                </a:solidFill>
              </a:rPr>
              <a:t> </a:t>
            </a:r>
            <a:r>
              <a:rPr lang="en-US" sz="2000" dirty="0" err="1">
                <a:solidFill>
                  <a:srgbClr val="002060"/>
                </a:solidFill>
              </a:rPr>
              <a:t>rentability</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Analýza</a:t>
            </a:r>
            <a:r>
              <a:rPr lang="en-US" dirty="0"/>
              <a:t> </a:t>
            </a:r>
            <a:r>
              <a:rPr lang="en-US" dirty="0" err="1"/>
              <a:t>faktorů</a:t>
            </a:r>
            <a:r>
              <a:rPr lang="en-US" dirty="0"/>
              <a:t> </a:t>
            </a:r>
            <a:r>
              <a:rPr lang="en-US" dirty="0" err="1"/>
              <a:t>okolí</a:t>
            </a:r>
            <a:r>
              <a:rPr lang="cs-CZ" dirty="0"/>
              <a:t> 3</a:t>
            </a:r>
          </a:p>
        </p:txBody>
      </p:sp>
    </p:spTree>
    <p:extLst>
      <p:ext uri="{BB962C8B-B14F-4D97-AF65-F5344CB8AC3E}">
        <p14:creationId xmlns:p14="http://schemas.microsoft.com/office/powerpoint/2010/main" val="33541402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000" dirty="0">
                <a:solidFill>
                  <a:srgbClr val="002060"/>
                </a:solidFill>
              </a:rPr>
              <a:t>Arabské země, Indický subkontinent, Japonsko, Blízký východ, Východní Afrika, Jihovýchodní Asie: ukázat chodidla nohou nebo dotknout se někoho botami je považováno za velké faux pas. Dále se nesmí podat při pozdravu levou ruku nebo levou rukou podávat jídlo u stolu.</a:t>
            </a:r>
          </a:p>
          <a:p>
            <a:r>
              <a:rPr lang="cs-CZ" sz="2000" dirty="0">
                <a:solidFill>
                  <a:srgbClr val="002060"/>
                </a:solidFill>
              </a:rPr>
              <a:t>Arabsky mluvící země: položit Korán nebo náboženskou literaturu na podlahu je nepřípustné. </a:t>
            </a:r>
          </a:p>
          <a:p>
            <a:r>
              <a:rPr lang="cs-CZ" sz="2000" dirty="0">
                <a:solidFill>
                  <a:srgbClr val="002060"/>
                </a:solidFill>
              </a:rPr>
              <a:t>Skandinávie, Střední a východní Evropa, Japonsko, Čína, </a:t>
            </a:r>
            <a:r>
              <a:rPr lang="cs-CZ" sz="2000" dirty="0" err="1">
                <a:solidFill>
                  <a:srgbClr val="002060"/>
                </a:solidFill>
              </a:rPr>
              <a:t>Hawaii</a:t>
            </a:r>
            <a:r>
              <a:rPr lang="cs-CZ" sz="2000" dirty="0">
                <a:solidFill>
                  <a:srgbClr val="002060"/>
                </a:solidFill>
              </a:rPr>
              <a:t>, Turecko, Indie: je nepřijatelné vstoupit do něčí domácnosti s botami na nohou. </a:t>
            </a:r>
          </a:p>
          <a:p>
            <a:r>
              <a:rPr lang="cs-CZ" sz="2000" dirty="0">
                <a:solidFill>
                  <a:srgbClr val="002060"/>
                </a:solidFill>
              </a:rPr>
              <a:t>Čína: je neslušné dát někomu hodinky jako dárek. Výraz pro "dávat hodinky" je homonymum pro „pohřbívání mrtvých“. Je také považováno za neslušné jíst dříve, než starší. Další faux pas u jídelního stolu je jíst jídlo bez „návratu/prokládání“ rýží. To je vnímána také jako faux pas v Japonsku.</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Mezinárodní odlišnosti 3</a:t>
            </a:r>
          </a:p>
        </p:txBody>
      </p:sp>
    </p:spTree>
    <p:extLst>
      <p:ext uri="{BB962C8B-B14F-4D97-AF65-F5344CB8AC3E}">
        <p14:creationId xmlns:p14="http://schemas.microsoft.com/office/powerpoint/2010/main" val="17783394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Za dumpingový prodej je možno považovat takový prodej, kde cena zboží je nižší, než jeho výrobní náklady. Jiný přístup charakterizuje dumping jako prodej zboží na zahraničních trzích za cenu nižší, než za jaké je prodáváno na tuzemských trzích.</a:t>
            </a:r>
          </a:p>
          <a:p>
            <a:r>
              <a:rPr lang="cs-CZ" sz="2000" dirty="0">
                <a:solidFill>
                  <a:srgbClr val="002060"/>
                </a:solidFill>
              </a:rPr>
              <a:t>Rozlišujeme tzv. „dravý dumping“, kdy se záměrně prodává zboží na zahraničním trhu se ztrátou. A neúmyslný dumping, který nastává v důsledku časového nesouladu mezi obchodní transakcí, odesláním a obdržením zboží včetně úhrady faktury, kdy cena je nižší vlivem změn v kurzu příslušné měny nebo v důsledku inflace. </a:t>
            </a:r>
          </a:p>
        </p:txBody>
      </p:sp>
      <p:sp>
        <p:nvSpPr>
          <p:cNvPr id="6" name="Nadpis 5"/>
          <p:cNvSpPr>
            <a:spLocks noGrp="1"/>
          </p:cNvSpPr>
          <p:nvPr>
            <p:ph type="title"/>
          </p:nvPr>
        </p:nvSpPr>
        <p:spPr>
          <a:xfrm>
            <a:off x="179512" y="195486"/>
            <a:ext cx="7560840" cy="507703"/>
          </a:xfrm>
        </p:spPr>
        <p:txBody>
          <a:bodyPr/>
          <a:lstStyle/>
          <a:p>
            <a:r>
              <a:rPr lang="en-US" dirty="0"/>
              <a:t>Dumping </a:t>
            </a:r>
            <a:endParaRPr lang="cs-CZ" dirty="0"/>
          </a:p>
        </p:txBody>
      </p:sp>
    </p:spTree>
    <p:extLst>
      <p:ext uri="{BB962C8B-B14F-4D97-AF65-F5344CB8AC3E}">
        <p14:creationId xmlns:p14="http://schemas.microsoft.com/office/powerpoint/2010/main" val="3706344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2000" dirty="0">
                <a:solidFill>
                  <a:srgbClr val="002060"/>
                </a:solidFill>
              </a:rPr>
              <a:t>V zemích s vysokou inflací nebo s častými změnami směnných podmínek je nutno spojit prodejní cenu s náklady na prodej zboží a s náklady na obměnu sortimentu. Pokud je cena zboží nižší, než náklady na obměnu sortimentu, není vhodné exportovat. V případě dlouhodobého kontraktu, nebo několikaměsíčního zpožďování plateb za zboží je nutno zapracovat do ceny i inflační faktory. Exportér sice nemůže ovlivnit inflaci a kontrolu cen v zemi, kam je zboží určeno, může ale využívat různé metody, které umožní kompenzaci inflačních tlaků a kontroly cen. Firmy mohou započítávat do ceny zvláštní služby, zvýšit ceny za dopravu, rozčlenit produkt na součásti a ocenit každou součástku, nebo požadovat nákup dvou produktů zároveň, přičemž nelze dodat jeden produkt bez druhého, který je oceněn vyšší cenou. </a:t>
            </a:r>
          </a:p>
        </p:txBody>
      </p:sp>
      <p:sp>
        <p:nvSpPr>
          <p:cNvPr id="6" name="Nadpis 5"/>
          <p:cNvSpPr>
            <a:spLocks noGrp="1"/>
          </p:cNvSpPr>
          <p:nvPr>
            <p:ph type="title"/>
          </p:nvPr>
        </p:nvSpPr>
        <p:spPr>
          <a:xfrm>
            <a:off x="179512" y="195486"/>
            <a:ext cx="7560840" cy="507703"/>
          </a:xfrm>
        </p:spPr>
        <p:txBody>
          <a:bodyPr/>
          <a:lstStyle/>
          <a:p>
            <a:r>
              <a:rPr lang="en-US" dirty="0" err="1"/>
              <a:t>Inflace</a:t>
            </a:r>
            <a:endParaRPr lang="cs-CZ" dirty="0"/>
          </a:p>
        </p:txBody>
      </p:sp>
    </p:spTree>
    <p:extLst>
      <p:ext uri="{BB962C8B-B14F-4D97-AF65-F5344CB8AC3E}">
        <p14:creationId xmlns:p14="http://schemas.microsoft.com/office/powerpoint/2010/main" val="72456467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2400" dirty="0">
                <a:solidFill>
                  <a:srgbClr val="002060"/>
                </a:solidFill>
              </a:rPr>
              <a:t>Volně plovoucí měnové kurzy. </a:t>
            </a:r>
          </a:p>
          <a:p>
            <a:r>
              <a:rPr lang="cs-CZ" sz="2400" dirty="0">
                <a:solidFill>
                  <a:srgbClr val="002060"/>
                </a:solidFill>
              </a:rPr>
              <a:t>Regulace ČNB, ECB.</a:t>
            </a:r>
          </a:p>
          <a:p>
            <a:r>
              <a:rPr lang="cs-CZ" sz="2400" dirty="0">
                <a:solidFill>
                  <a:srgbClr val="002060"/>
                </a:solidFill>
              </a:rPr>
              <a:t>Uzavírání kontraktů v měně země prodávajícího nebo nakupujícího?</a:t>
            </a:r>
          </a:p>
          <a:p>
            <a:r>
              <a:rPr lang="cs-CZ" sz="2400" dirty="0">
                <a:solidFill>
                  <a:srgbClr val="002060"/>
                </a:solidFill>
              </a:rPr>
              <a:t>Další riziko spočívá ve změně hodnoty měny jedné země vůči hodnotě měny jiné. Problém se zvyšuje v případě, že firma realizuje své zahraniční operace ve více zemích. Pokud má firma dlouhodobé plány stálých operací na zahraničních trzích a chce zůstat konkurence schopnou, musí se její cenová strategie přizpůsobovat změnám hodnoty měny. </a:t>
            </a:r>
          </a:p>
          <a:p>
            <a:endParaRPr lang="cs-CZ" sz="24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Fluktuace</a:t>
            </a:r>
            <a:r>
              <a:rPr lang="en-US" dirty="0"/>
              <a:t> </a:t>
            </a:r>
            <a:r>
              <a:rPr lang="en-US" dirty="0" err="1"/>
              <a:t>směnných</a:t>
            </a:r>
            <a:r>
              <a:rPr lang="en-US" dirty="0"/>
              <a:t> </a:t>
            </a:r>
            <a:r>
              <a:rPr lang="en-US" dirty="0" err="1"/>
              <a:t>kurzů</a:t>
            </a:r>
            <a:endParaRPr lang="cs-CZ" dirty="0"/>
          </a:p>
        </p:txBody>
      </p:sp>
    </p:spTree>
    <p:extLst>
      <p:ext uri="{BB962C8B-B14F-4D97-AF65-F5344CB8AC3E}">
        <p14:creationId xmlns:p14="http://schemas.microsoft.com/office/powerpoint/2010/main" val="33532518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400" dirty="0">
                <a:solidFill>
                  <a:srgbClr val="002060"/>
                </a:solidFill>
              </a:rPr>
              <a:t>Průběžně jsou sledovány pohyby cen základních rozhodujících komodit (surovin, ropy, obilí apod.), jejichž cena je vytvářena poptávkou a nabídkou na komoditních burzách.</a:t>
            </a:r>
          </a:p>
        </p:txBody>
      </p:sp>
      <p:sp>
        <p:nvSpPr>
          <p:cNvPr id="6" name="Nadpis 5"/>
          <p:cNvSpPr>
            <a:spLocks noGrp="1"/>
          </p:cNvSpPr>
          <p:nvPr>
            <p:ph type="title"/>
          </p:nvPr>
        </p:nvSpPr>
        <p:spPr>
          <a:xfrm>
            <a:off x="179512" y="195486"/>
            <a:ext cx="7560840" cy="507703"/>
          </a:xfrm>
        </p:spPr>
        <p:txBody>
          <a:bodyPr/>
          <a:lstStyle/>
          <a:p>
            <a:r>
              <a:rPr lang="cs-CZ" dirty="0"/>
              <a:t>Analýza světových cen </a:t>
            </a:r>
          </a:p>
        </p:txBody>
      </p:sp>
    </p:spTree>
    <p:extLst>
      <p:ext uri="{BB962C8B-B14F-4D97-AF65-F5344CB8AC3E}">
        <p14:creationId xmlns:p14="http://schemas.microsoft.com/office/powerpoint/2010/main" val="5847958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cs-CZ" altLang="zh-CN" sz="2400" dirty="0">
                <a:solidFill>
                  <a:srgbClr val="002060"/>
                </a:solidFill>
              </a:rPr>
              <a:t>Ve středomořských evropských zemích, v Latinské Americe a subsaharské Africe je normální, nebo alespoň široce tolerováno, aby člověk přišel půl hodiny pozdě na setkání, zatímco v Německu a ve Spojených státech by to bylo považováno za velmi neslušné. </a:t>
            </a:r>
          </a:p>
          <a:p>
            <a:r>
              <a:rPr lang="cs-CZ" altLang="zh-CN" sz="2400" dirty="0">
                <a:solidFill>
                  <a:srgbClr val="002060"/>
                </a:solidFill>
              </a:rPr>
              <a:t>V Africe, arabských kulturách, a některých zemích Jižní Ameriky (ne v Brazílii), je vhodné při setkání s kamarádkou, kterou člověk dlouho neviděl, říci, že přibrala. Znamená to, že je fyzicky zdravější než dříve. Toto by však bylo považováno za urážku v Indii, Evropě, Severní Americe a Austrálii.</a:t>
            </a:r>
          </a:p>
        </p:txBody>
      </p:sp>
      <p:sp>
        <p:nvSpPr>
          <p:cNvPr id="6" name="Nadpis 5"/>
          <p:cNvSpPr>
            <a:spLocks noGrp="1"/>
          </p:cNvSpPr>
          <p:nvPr>
            <p:ph type="title"/>
          </p:nvPr>
        </p:nvSpPr>
        <p:spPr>
          <a:xfrm>
            <a:off x="179512" y="195486"/>
            <a:ext cx="7560840" cy="507703"/>
          </a:xfrm>
        </p:spPr>
        <p:txBody>
          <a:bodyPr/>
          <a:lstStyle/>
          <a:p>
            <a:r>
              <a:rPr lang="cs-CZ" dirty="0"/>
              <a:t>Mezinárodní odlišnosti 4</a:t>
            </a:r>
          </a:p>
        </p:txBody>
      </p:sp>
    </p:spTree>
    <p:extLst>
      <p:ext uri="{BB962C8B-B14F-4D97-AF65-F5344CB8AC3E}">
        <p14:creationId xmlns:p14="http://schemas.microsoft.com/office/powerpoint/2010/main" val="382953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err="1"/>
              <a:t>Fun</a:t>
            </a:r>
            <a:r>
              <a:rPr lang="cs-CZ" dirty="0"/>
              <a:t> </a:t>
            </a:r>
            <a:r>
              <a:rPr lang="cs-CZ" dirty="0" err="1"/>
              <a:t>fails</a:t>
            </a:r>
            <a:endParaRPr lang="cs-CZ" dirty="0"/>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i="1" dirty="0">
                <a:solidFill>
                  <a:srgbClr val="002060"/>
                </a:solidFill>
              </a:rPr>
              <a:t>Firma </a:t>
            </a:r>
            <a:r>
              <a:rPr lang="cs-CZ" sz="2000" b="1" i="1" dirty="0">
                <a:solidFill>
                  <a:srgbClr val="002060"/>
                </a:solidFill>
              </a:rPr>
              <a:t>Ford</a:t>
            </a:r>
            <a:r>
              <a:rPr lang="cs-CZ" sz="2000" i="1" dirty="0">
                <a:solidFill>
                  <a:srgbClr val="002060"/>
                </a:solidFill>
              </a:rPr>
              <a:t> uvedla na trh nákladní automobil </a:t>
            </a:r>
            <a:r>
              <a:rPr lang="cs-CZ" sz="2000" i="1" dirty="0" err="1">
                <a:solidFill>
                  <a:srgbClr val="002060"/>
                </a:solidFill>
              </a:rPr>
              <a:t>Fiera</a:t>
            </a:r>
            <a:r>
              <a:rPr lang="cs-CZ" sz="2000" i="1" dirty="0">
                <a:solidFill>
                  <a:srgbClr val="002060"/>
                </a:solidFill>
              </a:rPr>
              <a:t>. </a:t>
            </a:r>
            <a:r>
              <a:rPr lang="cs-CZ" sz="2000" b="1" i="1" dirty="0" err="1">
                <a:solidFill>
                  <a:srgbClr val="002060"/>
                </a:solidFill>
              </a:rPr>
              <a:t>Fiera</a:t>
            </a:r>
            <a:r>
              <a:rPr lang="cs-CZ" sz="2000" i="1" dirty="0">
                <a:solidFill>
                  <a:srgbClr val="002060"/>
                </a:solidFill>
              </a:rPr>
              <a:t> ovšem ve španělštině znamená </a:t>
            </a:r>
            <a:r>
              <a:rPr lang="cs-CZ" sz="2000" b="1" i="1" dirty="0">
                <a:solidFill>
                  <a:srgbClr val="002060"/>
                </a:solidFill>
              </a:rPr>
              <a:t>"stará, ošklivá žena"</a:t>
            </a:r>
            <a:r>
              <a:rPr lang="cs-CZ" sz="2000" i="1" dirty="0">
                <a:solidFill>
                  <a:srgbClr val="002060"/>
                </a:solidFill>
              </a:rPr>
              <a:t>.</a:t>
            </a:r>
          </a:p>
          <a:p>
            <a:r>
              <a:rPr lang="cs-CZ" sz="2000" i="1" dirty="0">
                <a:solidFill>
                  <a:srgbClr val="002060"/>
                </a:solidFill>
              </a:rPr>
              <a:t>V Německu firma </a:t>
            </a:r>
            <a:r>
              <a:rPr lang="cs-CZ" sz="2000" b="1" i="1" dirty="0">
                <a:solidFill>
                  <a:srgbClr val="002060"/>
                </a:solidFill>
              </a:rPr>
              <a:t>Rolls-Royce</a:t>
            </a:r>
            <a:r>
              <a:rPr lang="cs-CZ" sz="2000" i="1" dirty="0">
                <a:solidFill>
                  <a:srgbClr val="002060"/>
                </a:solidFill>
              </a:rPr>
              <a:t> neužila název značky </a:t>
            </a:r>
            <a:r>
              <a:rPr lang="cs-CZ" sz="2000" b="1" i="1" dirty="0">
                <a:solidFill>
                  <a:srgbClr val="002060"/>
                </a:solidFill>
              </a:rPr>
              <a:t>Silver </a:t>
            </a:r>
            <a:r>
              <a:rPr lang="cs-CZ" sz="2000" b="1" i="1" dirty="0" err="1">
                <a:solidFill>
                  <a:srgbClr val="002060"/>
                </a:solidFill>
              </a:rPr>
              <a:t>Mist</a:t>
            </a:r>
            <a:r>
              <a:rPr lang="cs-CZ" sz="2000" i="1" dirty="0">
                <a:solidFill>
                  <a:srgbClr val="002060"/>
                </a:solidFill>
              </a:rPr>
              <a:t> (stříbrná mlha), protože </a:t>
            </a:r>
            <a:r>
              <a:rPr lang="cs-CZ" sz="2000" i="1" dirty="0" err="1">
                <a:solidFill>
                  <a:srgbClr val="002060"/>
                </a:solidFill>
              </a:rPr>
              <a:t>Mist</a:t>
            </a:r>
            <a:r>
              <a:rPr lang="cs-CZ" sz="2000" i="1" dirty="0">
                <a:solidFill>
                  <a:srgbClr val="002060"/>
                </a:solidFill>
              </a:rPr>
              <a:t> v němčině znamená hnůj.</a:t>
            </a:r>
          </a:p>
          <a:p>
            <a:r>
              <a:rPr lang="cs-CZ" sz="2000" i="1" dirty="0">
                <a:solidFill>
                  <a:srgbClr val="002060"/>
                </a:solidFill>
              </a:rPr>
              <a:t>Firma </a:t>
            </a:r>
            <a:r>
              <a:rPr lang="cs-CZ" sz="2000" b="1" i="1" dirty="0" err="1">
                <a:solidFill>
                  <a:srgbClr val="002060"/>
                </a:solidFill>
              </a:rPr>
              <a:t>Sunbeam</a:t>
            </a:r>
            <a:r>
              <a:rPr lang="cs-CZ" sz="2000" i="1" dirty="0">
                <a:solidFill>
                  <a:srgbClr val="002060"/>
                </a:solidFill>
              </a:rPr>
              <a:t> představila na německém trhu kulmu s názvem </a:t>
            </a:r>
            <a:r>
              <a:rPr lang="cs-CZ" sz="2000" b="1" i="1" dirty="0" err="1">
                <a:solidFill>
                  <a:srgbClr val="002060"/>
                </a:solidFill>
              </a:rPr>
              <a:t>Mist</a:t>
            </a:r>
            <a:r>
              <a:rPr lang="cs-CZ" sz="2000" b="1" i="1" dirty="0">
                <a:solidFill>
                  <a:srgbClr val="002060"/>
                </a:solidFill>
              </a:rPr>
              <a:t> </a:t>
            </a:r>
            <a:r>
              <a:rPr lang="cs-CZ" sz="2000" b="1" i="1" dirty="0" err="1">
                <a:solidFill>
                  <a:srgbClr val="002060"/>
                </a:solidFill>
              </a:rPr>
              <a:t>Stick</a:t>
            </a:r>
            <a:r>
              <a:rPr lang="cs-CZ" sz="2000" i="1" dirty="0">
                <a:solidFill>
                  <a:srgbClr val="002060"/>
                </a:solidFill>
              </a:rPr>
              <a:t>. Jak se dalo předpokládat, zákazníci </a:t>
            </a:r>
            <a:r>
              <a:rPr lang="cs-CZ" sz="2000" b="1" i="1" dirty="0">
                <a:solidFill>
                  <a:srgbClr val="002060"/>
                </a:solidFill>
              </a:rPr>
              <a:t>"zahnojenou" kulmu</a:t>
            </a:r>
            <a:r>
              <a:rPr lang="cs-CZ" sz="2000" i="1" dirty="0">
                <a:solidFill>
                  <a:srgbClr val="002060"/>
                </a:solidFill>
              </a:rPr>
              <a:t> příliš nekupovali.</a:t>
            </a:r>
          </a:p>
          <a:p>
            <a:r>
              <a:rPr lang="cs-CZ" sz="2000" i="1" dirty="0">
                <a:solidFill>
                  <a:srgbClr val="002060"/>
                </a:solidFill>
              </a:rPr>
              <a:t>Obdobný osud postihl i firmu </a:t>
            </a:r>
            <a:r>
              <a:rPr lang="cs-CZ" sz="2000" b="1" i="1" dirty="0" err="1">
                <a:solidFill>
                  <a:srgbClr val="002060"/>
                </a:solidFill>
              </a:rPr>
              <a:t>Colgate</a:t>
            </a:r>
            <a:r>
              <a:rPr lang="cs-CZ" sz="2000" i="1" dirty="0">
                <a:solidFill>
                  <a:srgbClr val="002060"/>
                </a:solidFill>
              </a:rPr>
              <a:t>, jakmile uvedla na francouzském trhu zubní pastu </a:t>
            </a:r>
            <a:r>
              <a:rPr lang="cs-CZ" sz="2000" b="1" i="1" dirty="0" err="1">
                <a:solidFill>
                  <a:srgbClr val="002060"/>
                </a:solidFill>
              </a:rPr>
              <a:t>Cue</a:t>
            </a:r>
            <a:r>
              <a:rPr lang="cs-CZ" sz="2000" i="1" dirty="0">
                <a:solidFill>
                  <a:srgbClr val="002060"/>
                </a:solidFill>
              </a:rPr>
              <a:t>. </a:t>
            </a:r>
            <a:r>
              <a:rPr lang="cs-CZ" sz="2000" i="1" dirty="0" err="1">
                <a:solidFill>
                  <a:srgbClr val="002060"/>
                </a:solidFill>
              </a:rPr>
              <a:t>Cue</a:t>
            </a:r>
            <a:r>
              <a:rPr lang="cs-CZ" sz="2000" i="1" dirty="0">
                <a:solidFill>
                  <a:srgbClr val="002060"/>
                </a:solidFill>
              </a:rPr>
              <a:t> je totiž známý francouzský </a:t>
            </a:r>
            <a:r>
              <a:rPr lang="cs-CZ" sz="2000" b="1" i="1" dirty="0" err="1">
                <a:solidFill>
                  <a:srgbClr val="002060"/>
                </a:solidFill>
              </a:rPr>
              <a:t>pornočasopis</a:t>
            </a:r>
            <a:r>
              <a:rPr lang="cs-CZ" sz="2000" i="1" dirty="0">
                <a:solidFill>
                  <a:srgbClr val="002060"/>
                </a:solidFill>
              </a:rPr>
              <a:t>.</a:t>
            </a:r>
          </a:p>
        </p:txBody>
      </p:sp>
    </p:spTree>
    <p:extLst>
      <p:ext uri="{BB962C8B-B14F-4D97-AF65-F5344CB8AC3E}">
        <p14:creationId xmlns:p14="http://schemas.microsoft.com/office/powerpoint/2010/main" val="42087560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400" dirty="0">
                <a:solidFill>
                  <a:srgbClr val="002060"/>
                </a:solidFill>
              </a:rPr>
              <a:t>Základem je stanovení strategických cenových cílů podniku </a:t>
            </a:r>
          </a:p>
          <a:p>
            <a:r>
              <a:rPr lang="cs-CZ" sz="2400" dirty="0">
                <a:solidFill>
                  <a:srgbClr val="002060"/>
                </a:solidFill>
              </a:rPr>
              <a:t>Management při svém rozhodování o cenové strategii vychází z analýz všech výše uvedených faktorů, a dále ze základních cílů podniku. </a:t>
            </a:r>
          </a:p>
          <a:p>
            <a:r>
              <a:rPr lang="cs-CZ" sz="2400" dirty="0">
                <a:solidFill>
                  <a:srgbClr val="002060"/>
                </a:solidFill>
              </a:rPr>
              <a:t>Většinou se jedná o volbu mezi krátkodobými cíli, zaměřenými na rychlé dosažení zisku, a dlouhodobými strategickými zájmy. </a:t>
            </a:r>
          </a:p>
        </p:txBody>
      </p:sp>
      <p:sp>
        <p:nvSpPr>
          <p:cNvPr id="6" name="Nadpis 5"/>
          <p:cNvSpPr>
            <a:spLocks noGrp="1"/>
          </p:cNvSpPr>
          <p:nvPr>
            <p:ph type="title"/>
          </p:nvPr>
        </p:nvSpPr>
        <p:spPr>
          <a:xfrm>
            <a:off x="179512" y="195486"/>
            <a:ext cx="7560840" cy="507703"/>
          </a:xfrm>
        </p:spPr>
        <p:txBody>
          <a:bodyPr/>
          <a:lstStyle/>
          <a:p>
            <a:r>
              <a:rPr lang="cs-CZ" dirty="0"/>
              <a:t>3 Mezinárodní cenové strategie</a:t>
            </a:r>
          </a:p>
        </p:txBody>
      </p:sp>
    </p:spTree>
    <p:extLst>
      <p:ext uri="{BB962C8B-B14F-4D97-AF65-F5344CB8AC3E}">
        <p14:creationId xmlns:p14="http://schemas.microsoft.com/office/powerpoint/2010/main" val="12382761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Zisk</a:t>
            </a:r>
            <a:r>
              <a:rPr lang="en-US" sz="2000" dirty="0">
                <a:solidFill>
                  <a:srgbClr val="002060"/>
                </a:solidFill>
              </a:rPr>
              <a:t> – je-li </a:t>
            </a:r>
            <a:r>
              <a:rPr lang="en-US" sz="2000" dirty="0" err="1">
                <a:solidFill>
                  <a:srgbClr val="002060"/>
                </a:solidFill>
              </a:rPr>
              <a:t>hlavním</a:t>
            </a:r>
            <a:r>
              <a:rPr lang="en-US" sz="2000" dirty="0">
                <a:solidFill>
                  <a:srgbClr val="002060"/>
                </a:solidFill>
              </a:rPr>
              <a:t> </a:t>
            </a:r>
            <a:r>
              <a:rPr lang="en-US" sz="2000" dirty="0" err="1">
                <a:solidFill>
                  <a:srgbClr val="002060"/>
                </a:solidFill>
              </a:rPr>
              <a:t>cílem</a:t>
            </a:r>
            <a:r>
              <a:rPr lang="en-US" sz="2000" dirty="0">
                <a:solidFill>
                  <a:srgbClr val="002060"/>
                </a:solidFill>
              </a:rPr>
              <a:t> </a:t>
            </a:r>
            <a:r>
              <a:rPr lang="en-US" sz="2000" dirty="0" err="1">
                <a:solidFill>
                  <a:srgbClr val="002060"/>
                </a:solidFill>
              </a:rPr>
              <a:t>zisk</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stanovena</a:t>
            </a:r>
            <a:r>
              <a:rPr lang="en-US" sz="2000" dirty="0">
                <a:solidFill>
                  <a:srgbClr val="002060"/>
                </a:solidFill>
              </a:rPr>
              <a:t> </a:t>
            </a:r>
            <a:r>
              <a:rPr lang="en-US" sz="2000" dirty="0" err="1">
                <a:solidFill>
                  <a:srgbClr val="002060"/>
                </a:solidFill>
              </a:rPr>
              <a:t>taková</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budou</a:t>
            </a:r>
            <a:r>
              <a:rPr lang="en-US" sz="2000" dirty="0">
                <a:solidFill>
                  <a:srgbClr val="002060"/>
                </a:solidFill>
              </a:rPr>
              <a:t> </a:t>
            </a:r>
            <a:r>
              <a:rPr lang="en-US" sz="2000" dirty="0" err="1">
                <a:solidFill>
                  <a:srgbClr val="002060"/>
                </a:solidFill>
              </a:rPr>
              <a:t>pokryty</a:t>
            </a:r>
            <a:r>
              <a:rPr lang="en-US" sz="2000" dirty="0">
                <a:solidFill>
                  <a:srgbClr val="002060"/>
                </a:solidFill>
              </a:rPr>
              <a:t> </a:t>
            </a:r>
            <a:r>
              <a:rPr lang="en-US" sz="2000" dirty="0" err="1">
                <a:solidFill>
                  <a:srgbClr val="002060"/>
                </a:solidFill>
              </a:rPr>
              <a:t>úplné</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spojené</a:t>
            </a:r>
            <a:r>
              <a:rPr lang="en-US" sz="2000" dirty="0">
                <a:solidFill>
                  <a:srgbClr val="002060"/>
                </a:solidFill>
              </a:rPr>
              <a:t> s </a:t>
            </a:r>
            <a:r>
              <a:rPr lang="en-US" sz="2000" dirty="0" err="1">
                <a:solidFill>
                  <a:srgbClr val="002060"/>
                </a:solidFill>
              </a:rPr>
              <a:t>výrobou</a:t>
            </a:r>
            <a:r>
              <a:rPr lang="en-US" sz="2000" dirty="0">
                <a:solidFill>
                  <a:srgbClr val="002060"/>
                </a:solidFill>
              </a:rPr>
              <a:t> a </a:t>
            </a:r>
            <a:r>
              <a:rPr lang="en-US" sz="2000" dirty="0" err="1">
                <a:solidFill>
                  <a:srgbClr val="002060"/>
                </a:solidFill>
              </a:rPr>
              <a:t>bude</a:t>
            </a:r>
            <a:r>
              <a:rPr lang="en-US" sz="2000" dirty="0">
                <a:solidFill>
                  <a:srgbClr val="002060"/>
                </a:solidFill>
              </a:rPr>
              <a:t> </a:t>
            </a:r>
            <a:r>
              <a:rPr lang="en-US" sz="2000" dirty="0" err="1">
                <a:solidFill>
                  <a:srgbClr val="002060"/>
                </a:solidFill>
              </a:rPr>
              <a:t>zaručeno</a:t>
            </a:r>
            <a:r>
              <a:rPr lang="en-US" sz="2000" dirty="0">
                <a:solidFill>
                  <a:srgbClr val="002060"/>
                </a:solidFill>
              </a:rPr>
              <a:t> </a:t>
            </a:r>
            <a:r>
              <a:rPr lang="en-US" sz="2000" dirty="0" err="1">
                <a:solidFill>
                  <a:srgbClr val="002060"/>
                </a:solidFill>
              </a:rPr>
              <a:t>dosažení</a:t>
            </a:r>
            <a:r>
              <a:rPr lang="en-US" sz="2000" dirty="0">
                <a:solidFill>
                  <a:srgbClr val="002060"/>
                </a:solidFill>
              </a:rPr>
              <a:t> </a:t>
            </a:r>
            <a:r>
              <a:rPr lang="en-US" sz="2000" dirty="0" err="1">
                <a:solidFill>
                  <a:srgbClr val="002060"/>
                </a:solidFill>
              </a:rPr>
              <a:t>určité</a:t>
            </a:r>
            <a:r>
              <a:rPr lang="en-US" sz="2000" dirty="0">
                <a:solidFill>
                  <a:srgbClr val="002060"/>
                </a:solidFill>
              </a:rPr>
              <a:t> </a:t>
            </a:r>
            <a:r>
              <a:rPr lang="en-US" sz="2000" dirty="0" err="1">
                <a:solidFill>
                  <a:srgbClr val="002060"/>
                </a:solidFill>
              </a:rPr>
              <a:t>míry</a:t>
            </a:r>
            <a:r>
              <a:rPr lang="en-US" sz="2000" dirty="0">
                <a:solidFill>
                  <a:srgbClr val="002060"/>
                </a:solidFill>
              </a:rPr>
              <a:t> </a:t>
            </a:r>
            <a:r>
              <a:rPr lang="en-US" sz="2000" dirty="0" err="1">
                <a:solidFill>
                  <a:srgbClr val="002060"/>
                </a:solidFill>
              </a:rPr>
              <a:t>zisku</a:t>
            </a:r>
            <a:r>
              <a:rPr lang="en-US" sz="2000" dirty="0">
                <a:solidFill>
                  <a:srgbClr val="002060"/>
                </a:solidFill>
              </a:rPr>
              <a:t>. </a:t>
            </a:r>
          </a:p>
          <a:p>
            <a:r>
              <a:rPr lang="en-US" sz="2000" dirty="0" err="1">
                <a:solidFill>
                  <a:srgbClr val="002060"/>
                </a:solidFill>
              </a:rPr>
              <a:t>Maximalizace</a:t>
            </a:r>
            <a:r>
              <a:rPr lang="en-US" sz="2000" dirty="0">
                <a:solidFill>
                  <a:srgbClr val="002060"/>
                </a:solidFill>
              </a:rPr>
              <a:t> </a:t>
            </a:r>
            <a:r>
              <a:rPr lang="en-US" sz="2000" dirty="0" err="1">
                <a:solidFill>
                  <a:srgbClr val="002060"/>
                </a:solidFill>
              </a:rPr>
              <a:t>zisku</a:t>
            </a:r>
            <a:r>
              <a:rPr lang="en-US" sz="2000" dirty="0">
                <a:solidFill>
                  <a:srgbClr val="002060"/>
                </a:solidFill>
              </a:rPr>
              <a:t> – v </a:t>
            </a:r>
            <a:r>
              <a:rPr lang="en-US" sz="2000" dirty="0" err="1">
                <a:solidFill>
                  <a:srgbClr val="002060"/>
                </a:solidFill>
              </a:rPr>
              <a:t>tomto</a:t>
            </a:r>
            <a:r>
              <a:rPr lang="en-US" sz="2000" dirty="0">
                <a:solidFill>
                  <a:srgbClr val="002060"/>
                </a:solidFill>
              </a:rPr>
              <a:t> </a:t>
            </a:r>
            <a:r>
              <a:rPr lang="en-US" sz="2000" dirty="0" err="1">
                <a:solidFill>
                  <a:srgbClr val="002060"/>
                </a:solidFill>
              </a:rPr>
              <a:t>případě</a:t>
            </a:r>
            <a:r>
              <a:rPr lang="en-US" sz="2000" dirty="0">
                <a:solidFill>
                  <a:srgbClr val="002060"/>
                </a:solidFill>
              </a:rPr>
              <a:t> </a:t>
            </a:r>
            <a:r>
              <a:rPr lang="en-US" sz="2000" dirty="0" err="1">
                <a:solidFill>
                  <a:srgbClr val="002060"/>
                </a:solidFill>
              </a:rPr>
              <a:t>stanovuje</a:t>
            </a:r>
            <a:r>
              <a:rPr lang="en-US" sz="2000" dirty="0">
                <a:solidFill>
                  <a:srgbClr val="002060"/>
                </a:solidFill>
              </a:rPr>
              <a:t> firma </a:t>
            </a:r>
            <a:r>
              <a:rPr lang="en-US" sz="2000" dirty="0" err="1">
                <a:solidFill>
                  <a:srgbClr val="002060"/>
                </a:solidFill>
              </a:rPr>
              <a:t>cenu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takové</a:t>
            </a:r>
            <a:r>
              <a:rPr lang="en-US" sz="2000" dirty="0">
                <a:solidFill>
                  <a:srgbClr val="002060"/>
                </a:solidFill>
              </a:rPr>
              <a:t> </a:t>
            </a:r>
            <a:r>
              <a:rPr lang="en-US" sz="2000" dirty="0" err="1">
                <a:solidFill>
                  <a:srgbClr val="002060"/>
                </a:solidFill>
              </a:rPr>
              <a:t>výši</a:t>
            </a:r>
            <a:r>
              <a:rPr lang="en-US" sz="2000" dirty="0">
                <a:solidFill>
                  <a:srgbClr val="002060"/>
                </a:solidFill>
              </a:rPr>
              <a:t>, aby </a:t>
            </a:r>
            <a:r>
              <a:rPr lang="en-US" sz="2000" dirty="0" err="1">
                <a:solidFill>
                  <a:srgbClr val="002060"/>
                </a:solidFill>
              </a:rPr>
              <a:t>zabezpečila</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celkové</a:t>
            </a:r>
            <a:r>
              <a:rPr lang="en-US" sz="2000" dirty="0">
                <a:solidFill>
                  <a:srgbClr val="002060"/>
                </a:solidFill>
              </a:rPr>
              <a:t> </a:t>
            </a:r>
            <a:r>
              <a:rPr lang="en-US" sz="2000" dirty="0" err="1">
                <a:solidFill>
                  <a:srgbClr val="002060"/>
                </a:solidFill>
              </a:rPr>
              <a:t>tržby</a:t>
            </a:r>
            <a:r>
              <a:rPr lang="en-US" sz="2000" dirty="0">
                <a:solidFill>
                  <a:srgbClr val="002060"/>
                </a:solidFill>
              </a:rPr>
              <a:t> z </a:t>
            </a:r>
            <a:r>
              <a:rPr lang="en-US" sz="2000" dirty="0" err="1">
                <a:solidFill>
                  <a:srgbClr val="002060"/>
                </a:solidFill>
              </a:rPr>
              <a:t>prodeje</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vztahu</a:t>
            </a:r>
            <a:r>
              <a:rPr lang="en-US" sz="2000" dirty="0">
                <a:solidFill>
                  <a:srgbClr val="002060"/>
                </a:solidFill>
              </a:rPr>
              <a:t> k </a:t>
            </a:r>
            <a:r>
              <a:rPr lang="en-US" sz="2000" dirty="0" err="1">
                <a:solidFill>
                  <a:srgbClr val="002060"/>
                </a:solidFill>
              </a:rPr>
              <a:t>vynaloženým</a:t>
            </a:r>
            <a:r>
              <a:rPr lang="en-US" sz="2000" dirty="0">
                <a:solidFill>
                  <a:srgbClr val="002060"/>
                </a:solidFill>
              </a:rPr>
              <a:t> </a:t>
            </a:r>
            <a:r>
              <a:rPr lang="en-US" sz="2000" dirty="0" err="1">
                <a:solidFill>
                  <a:srgbClr val="002060"/>
                </a:solidFill>
              </a:rPr>
              <a:t>nákladům</a:t>
            </a:r>
            <a:r>
              <a:rPr lang="en-US" sz="2000" dirty="0">
                <a:solidFill>
                  <a:srgbClr val="002060"/>
                </a:solidFill>
              </a:rPr>
              <a:t>. </a:t>
            </a:r>
          </a:p>
          <a:p>
            <a:r>
              <a:rPr lang="en-US" sz="2000" dirty="0" err="1">
                <a:solidFill>
                  <a:srgbClr val="002060"/>
                </a:solidFill>
              </a:rPr>
              <a:t>Tržní</a:t>
            </a:r>
            <a:r>
              <a:rPr lang="en-US" sz="2000" dirty="0">
                <a:solidFill>
                  <a:srgbClr val="002060"/>
                </a:solidFill>
              </a:rPr>
              <a:t> </a:t>
            </a:r>
            <a:r>
              <a:rPr lang="en-US" sz="2000" dirty="0" err="1">
                <a:solidFill>
                  <a:srgbClr val="002060"/>
                </a:solidFill>
              </a:rPr>
              <a:t>podíl</a:t>
            </a:r>
            <a:r>
              <a:rPr lang="en-US" sz="2000" dirty="0">
                <a:solidFill>
                  <a:srgbClr val="002060"/>
                </a:solidFill>
              </a:rPr>
              <a:t> - je </a:t>
            </a:r>
            <a:r>
              <a:rPr lang="en-US" sz="2000" dirty="0" err="1">
                <a:solidFill>
                  <a:srgbClr val="002060"/>
                </a:solidFill>
              </a:rPr>
              <a:t>cílem</a:t>
            </a:r>
            <a:r>
              <a:rPr lang="en-US" sz="2000" dirty="0">
                <a:solidFill>
                  <a:srgbClr val="002060"/>
                </a:solidFill>
              </a:rPr>
              <a:t> pro </a:t>
            </a:r>
            <a:r>
              <a:rPr lang="en-US" sz="2000" dirty="0" err="1">
                <a:solidFill>
                  <a:srgbClr val="002060"/>
                </a:solidFill>
              </a:rPr>
              <a:t>podniky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očekávají</a:t>
            </a:r>
            <a:r>
              <a:rPr lang="en-US" sz="2000" dirty="0">
                <a:solidFill>
                  <a:srgbClr val="002060"/>
                </a:solidFill>
              </a:rPr>
              <a:t>, </a:t>
            </a:r>
            <a:r>
              <a:rPr lang="en-US" sz="2000" dirty="0" err="1">
                <a:solidFill>
                  <a:srgbClr val="002060"/>
                </a:solidFill>
              </a:rPr>
              <a:t>že</a:t>
            </a:r>
            <a:r>
              <a:rPr lang="en-US" sz="2000" dirty="0">
                <a:solidFill>
                  <a:srgbClr val="002060"/>
                </a:solidFill>
              </a:rPr>
              <a:t> </a:t>
            </a:r>
            <a:r>
              <a:rPr lang="en-US" sz="2000" dirty="0" err="1">
                <a:solidFill>
                  <a:srgbClr val="002060"/>
                </a:solidFill>
              </a:rPr>
              <a:t>dosáhnou</a:t>
            </a:r>
            <a:r>
              <a:rPr lang="en-US" sz="2000" dirty="0">
                <a:solidFill>
                  <a:srgbClr val="002060"/>
                </a:solidFill>
              </a:rPr>
              <a:t> </a:t>
            </a:r>
            <a:r>
              <a:rPr lang="en-US" sz="2000" dirty="0" err="1">
                <a:solidFill>
                  <a:srgbClr val="002060"/>
                </a:solidFill>
              </a:rPr>
              <a:t>dlouhodobou</a:t>
            </a:r>
            <a:r>
              <a:rPr lang="en-US" sz="2000" dirty="0">
                <a:solidFill>
                  <a:srgbClr val="002060"/>
                </a:solidFill>
              </a:rPr>
              <a:t> </a:t>
            </a:r>
            <a:r>
              <a:rPr lang="en-US" sz="2000" dirty="0" err="1">
                <a:solidFill>
                  <a:srgbClr val="002060"/>
                </a:solidFill>
              </a:rPr>
              <a:t>ziskovost</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tehdy</a:t>
            </a:r>
            <a:r>
              <a:rPr lang="en-US" sz="2000" dirty="0">
                <a:solidFill>
                  <a:srgbClr val="002060"/>
                </a:solidFill>
              </a:rPr>
              <a:t>, </a:t>
            </a:r>
            <a:r>
              <a:rPr lang="en-US" sz="2000" dirty="0" err="1">
                <a:solidFill>
                  <a:srgbClr val="002060"/>
                </a:solidFill>
              </a:rPr>
              <a:t>jestliže</a:t>
            </a:r>
            <a:r>
              <a:rPr lang="en-US" sz="2000" dirty="0">
                <a:solidFill>
                  <a:srgbClr val="002060"/>
                </a:solidFill>
              </a:rPr>
              <a:t> </a:t>
            </a:r>
            <a:r>
              <a:rPr lang="en-US" sz="2000" dirty="0" err="1">
                <a:solidFill>
                  <a:srgbClr val="002060"/>
                </a:solidFill>
              </a:rPr>
              <a:t>budou</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daném</a:t>
            </a:r>
            <a:r>
              <a:rPr lang="en-US" sz="2000" dirty="0">
                <a:solidFill>
                  <a:srgbClr val="002060"/>
                </a:solidFill>
              </a:rPr>
              <a:t> </a:t>
            </a:r>
            <a:r>
              <a:rPr lang="en-US" sz="2000" dirty="0" err="1">
                <a:solidFill>
                  <a:srgbClr val="002060"/>
                </a:solidFill>
              </a:rPr>
              <a:t>trhu</a:t>
            </a:r>
            <a:r>
              <a:rPr lang="en-US" sz="2000" dirty="0">
                <a:solidFill>
                  <a:srgbClr val="002060"/>
                </a:solidFill>
              </a:rPr>
              <a:t> </a:t>
            </a:r>
            <a:r>
              <a:rPr lang="en-US" sz="2000" dirty="0" err="1">
                <a:solidFill>
                  <a:srgbClr val="002060"/>
                </a:solidFill>
              </a:rPr>
              <a:t>dominantní</a:t>
            </a:r>
            <a:r>
              <a:rPr lang="en-US" sz="2000" dirty="0">
                <a:solidFill>
                  <a:srgbClr val="002060"/>
                </a:solidFill>
              </a:rPr>
              <a:t> </a:t>
            </a:r>
            <a:r>
              <a:rPr lang="en-US" sz="2000" dirty="0" err="1">
                <a:solidFill>
                  <a:srgbClr val="002060"/>
                </a:solidFill>
              </a:rPr>
              <a:t>firmou</a:t>
            </a:r>
            <a:r>
              <a:rPr lang="en-US" sz="2000" dirty="0">
                <a:solidFill>
                  <a:srgbClr val="002060"/>
                </a:solidFill>
              </a:rPr>
              <a:t>. </a:t>
            </a:r>
            <a:r>
              <a:rPr lang="en-US" sz="2000" dirty="0" err="1">
                <a:solidFill>
                  <a:srgbClr val="002060"/>
                </a:solidFill>
              </a:rPr>
              <a:t>Ziskovost</a:t>
            </a:r>
            <a:r>
              <a:rPr lang="en-US" sz="2000" dirty="0">
                <a:solidFill>
                  <a:srgbClr val="002060"/>
                </a:solidFill>
              </a:rPr>
              <a:t> </a:t>
            </a:r>
            <a:r>
              <a:rPr lang="en-US" sz="2000" dirty="0" err="1">
                <a:solidFill>
                  <a:srgbClr val="002060"/>
                </a:solidFill>
              </a:rPr>
              <a:t>bude</a:t>
            </a:r>
            <a:r>
              <a:rPr lang="en-US" sz="2000" dirty="0">
                <a:solidFill>
                  <a:srgbClr val="002060"/>
                </a:solidFill>
              </a:rPr>
              <a:t> </a:t>
            </a:r>
            <a:r>
              <a:rPr lang="en-US" sz="2000" dirty="0" err="1">
                <a:solidFill>
                  <a:srgbClr val="002060"/>
                </a:solidFill>
              </a:rPr>
              <a:t>dosažena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základě</a:t>
            </a:r>
            <a:r>
              <a:rPr lang="en-US" sz="2000" dirty="0">
                <a:solidFill>
                  <a:srgbClr val="002060"/>
                </a:solidFill>
              </a:rPr>
              <a:t> </a:t>
            </a:r>
            <a:r>
              <a:rPr lang="en-US" sz="2000" dirty="0" err="1">
                <a:solidFill>
                  <a:srgbClr val="002060"/>
                </a:solidFill>
              </a:rPr>
              <a:t>úspor</a:t>
            </a:r>
            <a:r>
              <a:rPr lang="en-US" sz="2000" dirty="0">
                <a:solidFill>
                  <a:srgbClr val="002060"/>
                </a:solidFill>
              </a:rPr>
              <a:t> </a:t>
            </a:r>
            <a:r>
              <a:rPr lang="en-US" sz="2000" dirty="0" err="1">
                <a:solidFill>
                  <a:srgbClr val="002060"/>
                </a:solidFill>
              </a:rPr>
              <a:t>nákladů</a:t>
            </a:r>
            <a:r>
              <a:rPr lang="en-US" sz="2000" dirty="0">
                <a:solidFill>
                  <a:srgbClr val="002060"/>
                </a:solidFill>
              </a:rPr>
              <a:t> z </a:t>
            </a:r>
            <a:r>
              <a:rPr lang="en-US" sz="2000" dirty="0" err="1">
                <a:solidFill>
                  <a:srgbClr val="002060"/>
                </a:solidFill>
              </a:rPr>
              <a:t>rozsahu</a:t>
            </a:r>
            <a:r>
              <a:rPr lang="en-US" sz="2000" dirty="0">
                <a:solidFill>
                  <a:srgbClr val="002060"/>
                </a:solidFill>
              </a:rPr>
              <a:t> </a:t>
            </a:r>
            <a:r>
              <a:rPr lang="en-US" sz="2000" dirty="0" err="1">
                <a:solidFill>
                  <a:srgbClr val="002060"/>
                </a:solidFill>
              </a:rPr>
              <a:t>výroby</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relativně</a:t>
            </a:r>
            <a:r>
              <a:rPr lang="en-US" sz="2000" dirty="0">
                <a:solidFill>
                  <a:srgbClr val="002060"/>
                </a:solidFill>
              </a:rPr>
              <a:t> </a:t>
            </a:r>
            <a:r>
              <a:rPr lang="en-US" sz="2000" dirty="0" err="1">
                <a:solidFill>
                  <a:srgbClr val="002060"/>
                </a:solidFill>
              </a:rPr>
              <a:t>nižší</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výrobku</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Základní struktura cílů 1</a:t>
            </a:r>
          </a:p>
        </p:txBody>
      </p:sp>
    </p:spTree>
    <p:extLst>
      <p:ext uri="{BB962C8B-B14F-4D97-AF65-F5344CB8AC3E}">
        <p14:creationId xmlns:p14="http://schemas.microsoft.com/office/powerpoint/2010/main" val="10217911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2808312"/>
          </a:xfrm>
          <a:prstGeom prst="rect">
            <a:avLst/>
          </a:prstGeom>
        </p:spPr>
        <p:txBody>
          <a:bodyPr>
            <a:noAutofit/>
          </a:bodyPr>
          <a:lstStyle/>
          <a:p>
            <a:r>
              <a:rPr lang="en-US" sz="2000" dirty="0" err="1">
                <a:solidFill>
                  <a:srgbClr val="002060"/>
                </a:solidFill>
              </a:rPr>
              <a:t>Návratnost</a:t>
            </a:r>
            <a:r>
              <a:rPr lang="en-US" sz="2000" dirty="0">
                <a:solidFill>
                  <a:srgbClr val="002060"/>
                </a:solidFill>
              </a:rPr>
              <a:t> </a:t>
            </a:r>
            <a:r>
              <a:rPr lang="en-US" sz="2000" dirty="0" err="1">
                <a:solidFill>
                  <a:srgbClr val="002060"/>
                </a:solidFill>
              </a:rPr>
              <a:t>investic</a:t>
            </a:r>
            <a:r>
              <a:rPr lang="en-US" sz="2000" dirty="0">
                <a:solidFill>
                  <a:srgbClr val="002060"/>
                </a:solidFill>
              </a:rPr>
              <a:t> – </a:t>
            </a:r>
            <a:r>
              <a:rPr lang="en-US" sz="2000" dirty="0" err="1">
                <a:solidFill>
                  <a:srgbClr val="002060"/>
                </a:solidFill>
              </a:rPr>
              <a:t>patří</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dlouhodobé</a:t>
            </a:r>
            <a:r>
              <a:rPr lang="en-US" sz="2000" dirty="0">
                <a:solidFill>
                  <a:srgbClr val="002060"/>
                </a:solidFill>
              </a:rPr>
              <a:t> </a:t>
            </a:r>
            <a:r>
              <a:rPr lang="en-US" sz="2000" dirty="0" err="1">
                <a:solidFill>
                  <a:srgbClr val="002060"/>
                </a:solidFill>
              </a:rPr>
              <a:t>strategické</a:t>
            </a:r>
            <a:r>
              <a:rPr lang="en-US" sz="2000" dirty="0">
                <a:solidFill>
                  <a:srgbClr val="002060"/>
                </a:solidFill>
              </a:rPr>
              <a:t> </a:t>
            </a:r>
            <a:r>
              <a:rPr lang="en-US" sz="2000" dirty="0" err="1">
                <a:solidFill>
                  <a:srgbClr val="002060"/>
                </a:solidFill>
              </a:rPr>
              <a:t>cíle</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Při</a:t>
            </a:r>
            <a:r>
              <a:rPr lang="en-US" sz="2000" dirty="0">
                <a:solidFill>
                  <a:srgbClr val="002060"/>
                </a:solidFill>
              </a:rPr>
              <a:t> </a:t>
            </a:r>
            <a:r>
              <a:rPr lang="en-US" sz="2000" dirty="0" err="1">
                <a:solidFill>
                  <a:srgbClr val="002060"/>
                </a:solidFill>
              </a:rPr>
              <a:t>rozhodování</a:t>
            </a:r>
            <a:r>
              <a:rPr lang="en-US" sz="2000" dirty="0">
                <a:solidFill>
                  <a:srgbClr val="002060"/>
                </a:solidFill>
              </a:rPr>
              <a:t> o </a:t>
            </a:r>
            <a:r>
              <a:rPr lang="en-US" sz="2000" dirty="0" err="1">
                <a:solidFill>
                  <a:srgbClr val="002060"/>
                </a:solidFill>
              </a:rPr>
              <a:t>ceně</a:t>
            </a:r>
            <a:r>
              <a:rPr lang="en-US" sz="2000" dirty="0">
                <a:solidFill>
                  <a:srgbClr val="002060"/>
                </a:solidFill>
              </a:rPr>
              <a:t> </a:t>
            </a:r>
            <a:r>
              <a:rPr lang="en-US" sz="2000" dirty="0" err="1">
                <a:solidFill>
                  <a:srgbClr val="002060"/>
                </a:solidFill>
              </a:rPr>
              <a:t>výrobku</a:t>
            </a:r>
            <a:r>
              <a:rPr lang="en-US" sz="2000" dirty="0">
                <a:solidFill>
                  <a:srgbClr val="002060"/>
                </a:solidFill>
              </a:rPr>
              <a:t> a </a:t>
            </a:r>
            <a:r>
              <a:rPr lang="en-US" sz="2000" dirty="0" err="1">
                <a:solidFill>
                  <a:srgbClr val="002060"/>
                </a:solidFill>
              </a:rPr>
              <a:t>jeho</a:t>
            </a:r>
            <a:r>
              <a:rPr lang="en-US" sz="2000" dirty="0">
                <a:solidFill>
                  <a:srgbClr val="002060"/>
                </a:solidFill>
              </a:rPr>
              <a:t> </a:t>
            </a:r>
            <a:r>
              <a:rPr lang="en-US" sz="2000" dirty="0" err="1">
                <a:solidFill>
                  <a:srgbClr val="002060"/>
                </a:solidFill>
              </a:rPr>
              <a:t>prodeji</a:t>
            </a:r>
            <a:r>
              <a:rPr lang="en-US" sz="2000" dirty="0">
                <a:solidFill>
                  <a:srgbClr val="002060"/>
                </a:solidFill>
              </a:rPr>
              <a:t> </a:t>
            </a:r>
            <a:r>
              <a:rPr lang="en-US" sz="2000" dirty="0" err="1">
                <a:solidFill>
                  <a:srgbClr val="002060"/>
                </a:solidFill>
              </a:rPr>
              <a:t>není</a:t>
            </a:r>
            <a:r>
              <a:rPr lang="en-US" sz="2000" dirty="0">
                <a:solidFill>
                  <a:srgbClr val="002060"/>
                </a:solidFill>
              </a:rPr>
              <a:t> </a:t>
            </a:r>
            <a:r>
              <a:rPr lang="en-US" sz="2000" dirty="0" err="1">
                <a:solidFill>
                  <a:srgbClr val="002060"/>
                </a:solidFill>
              </a:rPr>
              <a:t>rozhodující</a:t>
            </a:r>
            <a:r>
              <a:rPr lang="en-US" sz="2000" dirty="0">
                <a:solidFill>
                  <a:srgbClr val="002060"/>
                </a:solidFill>
              </a:rPr>
              <a:t> </a:t>
            </a:r>
            <a:r>
              <a:rPr lang="en-US" sz="2000" dirty="0" err="1">
                <a:solidFill>
                  <a:srgbClr val="002060"/>
                </a:solidFill>
              </a:rPr>
              <a:t>objem</a:t>
            </a:r>
            <a:r>
              <a:rPr lang="en-US" sz="2000" dirty="0">
                <a:solidFill>
                  <a:srgbClr val="002060"/>
                </a:solidFill>
              </a:rPr>
              <a:t> </a:t>
            </a:r>
            <a:r>
              <a:rPr lang="en-US" sz="2000" dirty="0" err="1">
                <a:solidFill>
                  <a:srgbClr val="002060"/>
                </a:solidFill>
              </a:rPr>
              <a:t>dosažených</a:t>
            </a:r>
            <a:r>
              <a:rPr lang="en-US" sz="2000" dirty="0">
                <a:solidFill>
                  <a:srgbClr val="002060"/>
                </a:solidFill>
              </a:rPr>
              <a:t> </a:t>
            </a:r>
            <a:r>
              <a:rPr lang="en-US" sz="2000" dirty="0" err="1">
                <a:solidFill>
                  <a:srgbClr val="002060"/>
                </a:solidFill>
              </a:rPr>
              <a:t>tržeb</a:t>
            </a:r>
            <a:r>
              <a:rPr lang="en-US" sz="2000" dirty="0">
                <a:solidFill>
                  <a:srgbClr val="002060"/>
                </a:solidFill>
              </a:rPr>
              <a:t>, </a:t>
            </a:r>
            <a:r>
              <a:rPr lang="en-US" sz="2000" dirty="0" err="1">
                <a:solidFill>
                  <a:srgbClr val="002060"/>
                </a:solidFill>
              </a:rPr>
              <a:t>či</a:t>
            </a:r>
            <a:r>
              <a:rPr lang="en-US" sz="2000" dirty="0">
                <a:solidFill>
                  <a:srgbClr val="002060"/>
                </a:solidFill>
              </a:rPr>
              <a:t> </a:t>
            </a:r>
            <a:r>
              <a:rPr lang="en-US" sz="2000" dirty="0" err="1">
                <a:solidFill>
                  <a:srgbClr val="002060"/>
                </a:solidFill>
              </a:rPr>
              <a:t>maximální</a:t>
            </a:r>
            <a:r>
              <a:rPr lang="en-US" sz="2000" dirty="0">
                <a:solidFill>
                  <a:srgbClr val="002060"/>
                </a:solidFill>
              </a:rPr>
              <a:t> </a:t>
            </a:r>
            <a:r>
              <a:rPr lang="en-US" sz="2000" dirty="0" err="1">
                <a:solidFill>
                  <a:srgbClr val="002060"/>
                </a:solidFill>
              </a:rPr>
              <a:t>výše</a:t>
            </a:r>
            <a:r>
              <a:rPr lang="en-US" sz="2000" dirty="0">
                <a:solidFill>
                  <a:srgbClr val="002060"/>
                </a:solidFill>
              </a:rPr>
              <a:t> </a:t>
            </a:r>
            <a:r>
              <a:rPr lang="en-US" sz="2000" dirty="0" err="1">
                <a:solidFill>
                  <a:srgbClr val="002060"/>
                </a:solidFill>
              </a:rPr>
              <a:t>zisku</a:t>
            </a:r>
            <a:r>
              <a:rPr lang="en-US" sz="2000" dirty="0">
                <a:solidFill>
                  <a:srgbClr val="002060"/>
                </a:solidFill>
              </a:rPr>
              <a:t>, ale </a:t>
            </a:r>
            <a:r>
              <a:rPr lang="en-US" sz="2000" dirty="0" err="1">
                <a:solidFill>
                  <a:srgbClr val="002060"/>
                </a:solidFill>
              </a:rPr>
              <a:t>porovnává</a:t>
            </a:r>
            <a:r>
              <a:rPr lang="en-US" sz="2000" dirty="0">
                <a:solidFill>
                  <a:srgbClr val="002060"/>
                </a:solidFill>
              </a:rPr>
              <a:t> se </a:t>
            </a:r>
            <a:r>
              <a:rPr lang="en-US" sz="2000" dirty="0" err="1">
                <a:solidFill>
                  <a:srgbClr val="002060"/>
                </a:solidFill>
              </a:rPr>
              <a:t>návratnost</a:t>
            </a:r>
            <a:r>
              <a:rPr lang="en-US" sz="2000" dirty="0">
                <a:solidFill>
                  <a:srgbClr val="002060"/>
                </a:solidFill>
              </a:rPr>
              <a:t> </a:t>
            </a:r>
            <a:r>
              <a:rPr lang="en-US" sz="2000" dirty="0" err="1">
                <a:solidFill>
                  <a:srgbClr val="002060"/>
                </a:solidFill>
              </a:rPr>
              <a:t>vložených</a:t>
            </a:r>
            <a:r>
              <a:rPr lang="en-US" sz="2000" dirty="0">
                <a:solidFill>
                  <a:srgbClr val="002060"/>
                </a:solidFill>
              </a:rPr>
              <a:t> </a:t>
            </a:r>
            <a:r>
              <a:rPr lang="en-US" sz="2000" dirty="0" err="1">
                <a:solidFill>
                  <a:srgbClr val="002060"/>
                </a:solidFill>
              </a:rPr>
              <a:t>investic</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výrobu</a:t>
            </a:r>
            <a:r>
              <a:rPr lang="en-US" sz="2000" dirty="0">
                <a:solidFill>
                  <a:srgbClr val="002060"/>
                </a:solidFill>
              </a:rPr>
              <a:t> </a:t>
            </a:r>
            <a:r>
              <a:rPr lang="en-US" sz="2000" dirty="0" err="1">
                <a:solidFill>
                  <a:srgbClr val="002060"/>
                </a:solidFill>
              </a:rPr>
              <a:t>tohoto</a:t>
            </a:r>
            <a:r>
              <a:rPr lang="en-US" sz="2000" dirty="0">
                <a:solidFill>
                  <a:srgbClr val="002060"/>
                </a:solidFill>
              </a:rPr>
              <a:t> </a:t>
            </a:r>
            <a:r>
              <a:rPr lang="en-US" sz="2000" dirty="0" err="1">
                <a:solidFill>
                  <a:srgbClr val="002060"/>
                </a:solidFill>
              </a:rPr>
              <a:t>výrobku</a:t>
            </a:r>
            <a:r>
              <a:rPr lang="en-US" sz="2000" dirty="0">
                <a:solidFill>
                  <a:srgbClr val="002060"/>
                </a:solidFill>
              </a:rPr>
              <a:t>, s </a:t>
            </a:r>
            <a:r>
              <a:rPr lang="en-US" sz="2000" dirty="0" err="1">
                <a:solidFill>
                  <a:srgbClr val="002060"/>
                </a:solidFill>
              </a:rPr>
              <a:t>alternativami</a:t>
            </a:r>
            <a:r>
              <a:rPr lang="en-US" sz="2000" dirty="0">
                <a:solidFill>
                  <a:srgbClr val="002060"/>
                </a:solidFill>
              </a:rPr>
              <a:t> </a:t>
            </a:r>
            <a:r>
              <a:rPr lang="en-US" sz="2000" dirty="0" err="1">
                <a:solidFill>
                  <a:srgbClr val="002060"/>
                </a:solidFill>
              </a:rPr>
              <a:t>jiných</a:t>
            </a:r>
            <a:r>
              <a:rPr lang="en-US" sz="2000" dirty="0">
                <a:solidFill>
                  <a:srgbClr val="002060"/>
                </a:solidFill>
              </a:rPr>
              <a:t> </a:t>
            </a:r>
            <a:r>
              <a:rPr lang="en-US" sz="2000" dirty="0" err="1">
                <a:solidFill>
                  <a:srgbClr val="002060"/>
                </a:solidFill>
              </a:rPr>
              <a:t>alokací</a:t>
            </a:r>
            <a:r>
              <a:rPr lang="en-US" sz="2000" dirty="0">
                <a:solidFill>
                  <a:srgbClr val="002060"/>
                </a:solidFill>
              </a:rPr>
              <a:t> </a:t>
            </a:r>
            <a:r>
              <a:rPr lang="en-US" sz="2000" dirty="0" err="1">
                <a:solidFill>
                  <a:srgbClr val="002060"/>
                </a:solidFill>
              </a:rPr>
              <a:t>těchto</a:t>
            </a:r>
            <a:r>
              <a:rPr lang="en-US" sz="2000" dirty="0">
                <a:solidFill>
                  <a:srgbClr val="002060"/>
                </a:solidFill>
              </a:rPr>
              <a:t> </a:t>
            </a:r>
            <a:r>
              <a:rPr lang="en-US" sz="2000" dirty="0" err="1">
                <a:solidFill>
                  <a:srgbClr val="002060"/>
                </a:solidFill>
              </a:rPr>
              <a:t>investic</a:t>
            </a:r>
            <a:r>
              <a:rPr lang="en-US" sz="2000" dirty="0">
                <a:solidFill>
                  <a:srgbClr val="002060"/>
                </a:solidFill>
              </a:rPr>
              <a:t>. </a:t>
            </a:r>
          </a:p>
          <a:p>
            <a:r>
              <a:rPr lang="en-US" sz="2000" dirty="0" err="1">
                <a:solidFill>
                  <a:srgbClr val="002060"/>
                </a:solidFill>
              </a:rPr>
              <a:t>Růst</a:t>
            </a:r>
            <a:r>
              <a:rPr lang="en-US" sz="2000" dirty="0">
                <a:solidFill>
                  <a:srgbClr val="002060"/>
                </a:solidFill>
              </a:rPr>
              <a:t> </a:t>
            </a:r>
            <a:r>
              <a:rPr lang="en-US" sz="2000" dirty="0" err="1">
                <a:solidFill>
                  <a:srgbClr val="002060"/>
                </a:solidFill>
              </a:rPr>
              <a:t>objemů</a:t>
            </a:r>
            <a:r>
              <a:rPr lang="en-US" sz="2000" dirty="0">
                <a:solidFill>
                  <a:srgbClr val="002060"/>
                </a:solidFill>
              </a:rPr>
              <a:t> </a:t>
            </a:r>
            <a:r>
              <a:rPr lang="en-US" sz="2000" dirty="0" err="1">
                <a:solidFill>
                  <a:srgbClr val="002060"/>
                </a:solidFill>
              </a:rPr>
              <a:t>prodeje</a:t>
            </a:r>
            <a:r>
              <a:rPr lang="en-US" sz="2000" dirty="0">
                <a:solidFill>
                  <a:srgbClr val="002060"/>
                </a:solidFill>
              </a:rPr>
              <a:t> – </a:t>
            </a:r>
            <a:r>
              <a:rPr lang="en-US" sz="2000" dirty="0" err="1">
                <a:solidFill>
                  <a:srgbClr val="002060"/>
                </a:solidFill>
              </a:rPr>
              <a:t>zde</a:t>
            </a:r>
            <a:r>
              <a:rPr lang="en-US" sz="2000" dirty="0">
                <a:solidFill>
                  <a:srgbClr val="002060"/>
                </a:solidFill>
              </a:rPr>
              <a:t> se </a:t>
            </a:r>
            <a:r>
              <a:rPr lang="en-US" sz="2000" dirty="0" err="1">
                <a:solidFill>
                  <a:srgbClr val="002060"/>
                </a:solidFill>
              </a:rPr>
              <a:t>jedná</a:t>
            </a:r>
            <a:r>
              <a:rPr lang="en-US" sz="2000" dirty="0">
                <a:solidFill>
                  <a:srgbClr val="002060"/>
                </a:solidFill>
              </a:rPr>
              <a:t> o </a:t>
            </a:r>
            <a:r>
              <a:rPr lang="en-US" sz="2000" dirty="0" err="1">
                <a:solidFill>
                  <a:srgbClr val="002060"/>
                </a:solidFill>
              </a:rPr>
              <a:t>krátkodobý</a:t>
            </a:r>
            <a:r>
              <a:rPr lang="en-US" sz="2000" dirty="0">
                <a:solidFill>
                  <a:srgbClr val="002060"/>
                </a:solidFill>
              </a:rPr>
              <a:t> </a:t>
            </a:r>
            <a:r>
              <a:rPr lang="en-US" sz="2000" dirty="0" err="1">
                <a:solidFill>
                  <a:srgbClr val="002060"/>
                </a:solidFill>
              </a:rPr>
              <a:t>zájem</a:t>
            </a:r>
            <a:r>
              <a:rPr lang="en-US" sz="2000" dirty="0">
                <a:solidFill>
                  <a:srgbClr val="002060"/>
                </a:solidFill>
              </a:rPr>
              <a:t> </a:t>
            </a:r>
            <a:r>
              <a:rPr lang="en-US" sz="2000" dirty="0" err="1">
                <a:solidFill>
                  <a:srgbClr val="002060"/>
                </a:solidFill>
              </a:rPr>
              <a:t>podniku</a:t>
            </a:r>
            <a:r>
              <a:rPr lang="en-US" sz="2000" dirty="0">
                <a:solidFill>
                  <a:srgbClr val="002060"/>
                </a:solidFill>
              </a:rPr>
              <a:t>, </a:t>
            </a:r>
            <a:r>
              <a:rPr lang="en-US" sz="2000" dirty="0" err="1">
                <a:solidFill>
                  <a:srgbClr val="002060"/>
                </a:solidFill>
              </a:rPr>
              <a:t>který</a:t>
            </a:r>
            <a:r>
              <a:rPr lang="en-US" sz="2000" dirty="0">
                <a:solidFill>
                  <a:srgbClr val="002060"/>
                </a:solidFill>
              </a:rPr>
              <a:t> </a:t>
            </a:r>
            <a:r>
              <a:rPr lang="en-US" sz="2000" dirty="0" err="1">
                <a:solidFill>
                  <a:srgbClr val="002060"/>
                </a:solidFill>
              </a:rPr>
              <a:t>bývá</a:t>
            </a:r>
            <a:r>
              <a:rPr lang="en-US" sz="2000" dirty="0">
                <a:solidFill>
                  <a:srgbClr val="002060"/>
                </a:solidFill>
              </a:rPr>
              <a:t> </a:t>
            </a:r>
            <a:r>
              <a:rPr lang="en-US" sz="2000" dirty="0" err="1">
                <a:solidFill>
                  <a:srgbClr val="002060"/>
                </a:solidFill>
              </a:rPr>
              <a:t>obvykle</a:t>
            </a:r>
            <a:r>
              <a:rPr lang="en-US" sz="2000" dirty="0">
                <a:solidFill>
                  <a:srgbClr val="002060"/>
                </a:solidFill>
              </a:rPr>
              <a:t> </a:t>
            </a:r>
            <a:r>
              <a:rPr lang="en-US" sz="2000" dirty="0" err="1">
                <a:solidFill>
                  <a:srgbClr val="002060"/>
                </a:solidFill>
              </a:rPr>
              <a:t>spojen</a:t>
            </a:r>
            <a:r>
              <a:rPr lang="en-US" sz="2000" dirty="0">
                <a:solidFill>
                  <a:srgbClr val="002060"/>
                </a:solidFill>
              </a:rPr>
              <a:t> s </a:t>
            </a:r>
            <a:r>
              <a:rPr lang="en-US" sz="2000" dirty="0" err="1">
                <a:solidFill>
                  <a:srgbClr val="002060"/>
                </a:solidFill>
              </a:rPr>
              <a:t>výprodejem</a:t>
            </a:r>
            <a:r>
              <a:rPr lang="en-US" sz="2000" dirty="0">
                <a:solidFill>
                  <a:srgbClr val="002060"/>
                </a:solidFill>
              </a:rPr>
              <a:t> </a:t>
            </a:r>
            <a:r>
              <a:rPr lang="en-US" sz="2000" dirty="0" err="1">
                <a:solidFill>
                  <a:srgbClr val="002060"/>
                </a:solidFill>
              </a:rPr>
              <a:t>nadbytečných</a:t>
            </a:r>
            <a:r>
              <a:rPr lang="en-US" sz="2000" dirty="0">
                <a:solidFill>
                  <a:srgbClr val="002060"/>
                </a:solidFill>
              </a:rPr>
              <a:t> </a:t>
            </a:r>
            <a:r>
              <a:rPr lang="en-US" sz="2000" dirty="0" err="1">
                <a:solidFill>
                  <a:srgbClr val="002060"/>
                </a:solidFill>
              </a:rPr>
              <a:t>zásob</a:t>
            </a:r>
            <a:r>
              <a:rPr lang="en-US" sz="2000" dirty="0">
                <a:solidFill>
                  <a:srgbClr val="002060"/>
                </a:solidFill>
              </a:rPr>
              <a:t> (</a:t>
            </a:r>
            <a:r>
              <a:rPr lang="en-US" sz="2000" dirty="0" err="1">
                <a:solidFill>
                  <a:srgbClr val="002060"/>
                </a:solidFill>
              </a:rPr>
              <a:t>povánoční</a:t>
            </a:r>
            <a:r>
              <a:rPr lang="en-US" sz="2000" dirty="0">
                <a:solidFill>
                  <a:srgbClr val="002060"/>
                </a:solidFill>
              </a:rPr>
              <a:t> a </a:t>
            </a:r>
            <a:r>
              <a:rPr lang="en-US" sz="2000" dirty="0" err="1">
                <a:solidFill>
                  <a:srgbClr val="002060"/>
                </a:solidFill>
              </a:rPr>
              <a:t>posezónní</a:t>
            </a:r>
            <a:r>
              <a:rPr lang="en-US" sz="2000" dirty="0">
                <a:solidFill>
                  <a:srgbClr val="002060"/>
                </a:solidFill>
              </a:rPr>
              <a:t> </a:t>
            </a:r>
            <a:r>
              <a:rPr lang="en-US" sz="2000" dirty="0" err="1">
                <a:solidFill>
                  <a:srgbClr val="002060"/>
                </a:solidFill>
              </a:rPr>
              <a:t>výprodeje</a:t>
            </a:r>
            <a:r>
              <a:rPr lang="en-US" sz="2000" dirty="0">
                <a:solidFill>
                  <a:srgbClr val="002060"/>
                </a:solidFill>
              </a:rPr>
              <a:t>). </a:t>
            </a:r>
            <a:r>
              <a:rPr lang="en-US" sz="2000" dirty="0" err="1">
                <a:solidFill>
                  <a:srgbClr val="002060"/>
                </a:solidFill>
              </a:rPr>
              <a:t>Cílem</a:t>
            </a:r>
            <a:r>
              <a:rPr lang="en-US" sz="2000" dirty="0">
                <a:solidFill>
                  <a:srgbClr val="002060"/>
                </a:solidFill>
              </a:rPr>
              <a:t> je </a:t>
            </a:r>
            <a:r>
              <a:rPr lang="en-US" sz="2000" dirty="0" err="1">
                <a:solidFill>
                  <a:srgbClr val="002060"/>
                </a:solidFill>
              </a:rPr>
              <a:t>uvolnění</a:t>
            </a:r>
            <a:r>
              <a:rPr lang="en-US" sz="2000" dirty="0">
                <a:solidFill>
                  <a:srgbClr val="002060"/>
                </a:solidFill>
              </a:rPr>
              <a:t> </a:t>
            </a:r>
            <a:r>
              <a:rPr lang="en-US" sz="2000" dirty="0" err="1">
                <a:solidFill>
                  <a:srgbClr val="002060"/>
                </a:solidFill>
              </a:rPr>
              <a:t>prostor</a:t>
            </a:r>
            <a:r>
              <a:rPr lang="en-US" sz="2000" dirty="0">
                <a:solidFill>
                  <a:srgbClr val="002060"/>
                </a:solidFill>
              </a:rPr>
              <a:t> a </a:t>
            </a:r>
            <a:r>
              <a:rPr lang="en-US" sz="2000" dirty="0" err="1">
                <a:solidFill>
                  <a:srgbClr val="002060"/>
                </a:solidFill>
              </a:rPr>
              <a:t>kapacit</a:t>
            </a:r>
            <a:r>
              <a:rPr lang="en-US" sz="2000" dirty="0">
                <a:solidFill>
                  <a:srgbClr val="002060"/>
                </a:solidFill>
              </a:rPr>
              <a:t> pro </a:t>
            </a:r>
            <a:r>
              <a:rPr lang="en-US" sz="2000" dirty="0" err="1">
                <a:solidFill>
                  <a:srgbClr val="002060"/>
                </a:solidFill>
              </a:rPr>
              <a:t>nové</a:t>
            </a:r>
            <a:r>
              <a:rPr lang="en-US" sz="2000" dirty="0">
                <a:solidFill>
                  <a:srgbClr val="002060"/>
                </a:solidFill>
              </a:rPr>
              <a:t> </a:t>
            </a:r>
            <a:r>
              <a:rPr lang="en-US" sz="2000" dirty="0" err="1">
                <a:solidFill>
                  <a:srgbClr val="002060"/>
                </a:solidFill>
              </a:rPr>
              <a:t>výrobky</a:t>
            </a:r>
            <a:r>
              <a:rPr lang="en-US" sz="2000" dirty="0">
                <a:solidFill>
                  <a:srgbClr val="002060"/>
                </a:solidFill>
              </a:rPr>
              <a:t>. </a:t>
            </a:r>
          </a:p>
          <a:p>
            <a:r>
              <a:rPr lang="en-US" sz="2000" dirty="0" err="1">
                <a:solidFill>
                  <a:srgbClr val="002060"/>
                </a:solidFill>
              </a:rPr>
              <a:t>Špičková</a:t>
            </a:r>
            <a:r>
              <a:rPr lang="en-US" sz="2000" dirty="0">
                <a:solidFill>
                  <a:srgbClr val="002060"/>
                </a:solidFill>
              </a:rPr>
              <a:t> </a:t>
            </a:r>
            <a:r>
              <a:rPr lang="en-US" sz="2000" dirty="0" err="1">
                <a:solidFill>
                  <a:srgbClr val="002060"/>
                </a:solidFill>
              </a:rPr>
              <a:t>kvalita</a:t>
            </a:r>
            <a:r>
              <a:rPr lang="en-US" sz="2000" dirty="0">
                <a:solidFill>
                  <a:srgbClr val="002060"/>
                </a:solidFill>
              </a:rPr>
              <a:t> </a:t>
            </a:r>
            <a:r>
              <a:rPr lang="en-US" sz="2000" dirty="0" err="1">
                <a:solidFill>
                  <a:srgbClr val="002060"/>
                </a:solidFill>
              </a:rPr>
              <a:t>výrobku</a:t>
            </a:r>
            <a:r>
              <a:rPr lang="en-US" sz="2000" dirty="0">
                <a:solidFill>
                  <a:srgbClr val="002060"/>
                </a:solidFill>
              </a:rPr>
              <a:t> – je </a:t>
            </a:r>
            <a:r>
              <a:rPr lang="en-US" sz="2000" dirty="0" err="1">
                <a:solidFill>
                  <a:srgbClr val="002060"/>
                </a:solidFill>
              </a:rPr>
              <a:t>spojena</a:t>
            </a:r>
            <a:r>
              <a:rPr lang="en-US" sz="2000" dirty="0">
                <a:solidFill>
                  <a:srgbClr val="002060"/>
                </a:solidFill>
              </a:rPr>
              <a:t> se </a:t>
            </a:r>
            <a:r>
              <a:rPr lang="en-US" sz="2000" dirty="0" err="1">
                <a:solidFill>
                  <a:srgbClr val="002060"/>
                </a:solidFill>
              </a:rPr>
              <a:t>zaměřením</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strategii</a:t>
            </a:r>
            <a:r>
              <a:rPr lang="en-US" sz="2000" dirty="0">
                <a:solidFill>
                  <a:srgbClr val="002060"/>
                </a:solidFill>
              </a:rPr>
              <a:t> </a:t>
            </a:r>
            <a:r>
              <a:rPr lang="en-US" sz="2000" dirty="0" err="1">
                <a:solidFill>
                  <a:srgbClr val="002060"/>
                </a:solidFill>
              </a:rPr>
              <a:t>kvality</a:t>
            </a:r>
            <a:r>
              <a:rPr lang="en-US" sz="2000" dirty="0">
                <a:solidFill>
                  <a:srgbClr val="002060"/>
                </a:solidFill>
              </a:rPr>
              <a:t>, </a:t>
            </a:r>
            <a:r>
              <a:rPr lang="en-US" sz="2000" dirty="0" err="1">
                <a:solidFill>
                  <a:srgbClr val="002060"/>
                </a:solidFill>
              </a:rPr>
              <a:t>jako</a:t>
            </a:r>
            <a:r>
              <a:rPr lang="en-US" sz="2000" dirty="0">
                <a:solidFill>
                  <a:srgbClr val="002060"/>
                </a:solidFill>
              </a:rPr>
              <a:t> </a:t>
            </a:r>
            <a:r>
              <a:rPr lang="en-US" sz="2000" dirty="0" err="1">
                <a:solidFill>
                  <a:srgbClr val="002060"/>
                </a:solidFill>
              </a:rPr>
              <a:t>hlavního</a:t>
            </a:r>
            <a:r>
              <a:rPr lang="en-US" sz="2000" dirty="0">
                <a:solidFill>
                  <a:srgbClr val="002060"/>
                </a:solidFill>
              </a:rPr>
              <a:t> </a:t>
            </a:r>
            <a:r>
              <a:rPr lang="en-US" sz="2000" dirty="0" err="1">
                <a:solidFill>
                  <a:srgbClr val="002060"/>
                </a:solidFill>
              </a:rPr>
              <a:t>nástroje</a:t>
            </a:r>
            <a:r>
              <a:rPr lang="en-US" sz="2000" dirty="0">
                <a:solidFill>
                  <a:srgbClr val="002060"/>
                </a:solidFill>
              </a:rPr>
              <a:t> v </a:t>
            </a:r>
            <a:r>
              <a:rPr lang="en-US" sz="2000" dirty="0" err="1">
                <a:solidFill>
                  <a:srgbClr val="002060"/>
                </a:solidFill>
              </a:rPr>
              <a:t>konkurenčním</a:t>
            </a:r>
            <a:r>
              <a:rPr lang="en-US" sz="2000" dirty="0">
                <a:solidFill>
                  <a:srgbClr val="002060"/>
                </a:solidFill>
              </a:rPr>
              <a:t> </a:t>
            </a:r>
            <a:r>
              <a:rPr lang="en-US" sz="2000" dirty="0" err="1">
                <a:solidFill>
                  <a:srgbClr val="002060"/>
                </a:solidFill>
              </a:rPr>
              <a:t>boji</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Základní struktura cílů 2</a:t>
            </a:r>
          </a:p>
        </p:txBody>
      </p:sp>
    </p:spTree>
    <p:extLst>
      <p:ext uri="{BB962C8B-B14F-4D97-AF65-F5344CB8AC3E}">
        <p14:creationId xmlns:p14="http://schemas.microsoft.com/office/powerpoint/2010/main" val="4217317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en-US" sz="2000" dirty="0">
                <a:solidFill>
                  <a:srgbClr val="002060"/>
                </a:solidFill>
              </a:rPr>
              <a:t>Management </a:t>
            </a:r>
            <a:r>
              <a:rPr lang="en-US" sz="2000" dirty="0" err="1">
                <a:solidFill>
                  <a:srgbClr val="002060"/>
                </a:solidFill>
              </a:rPr>
              <a:t>firmy</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zvolit</a:t>
            </a:r>
            <a:r>
              <a:rPr lang="en-US" sz="2000" dirty="0">
                <a:solidFill>
                  <a:srgbClr val="002060"/>
                </a:solidFill>
              </a:rPr>
              <a:t> </a:t>
            </a:r>
            <a:r>
              <a:rPr lang="en-US" sz="2000" dirty="0" err="1">
                <a:solidFill>
                  <a:srgbClr val="002060"/>
                </a:solidFill>
              </a:rPr>
              <a:t>přístup</a:t>
            </a:r>
            <a:r>
              <a:rPr lang="en-US" sz="2000" dirty="0">
                <a:solidFill>
                  <a:srgbClr val="002060"/>
                </a:solidFill>
              </a:rPr>
              <a:t> </a:t>
            </a:r>
            <a:r>
              <a:rPr lang="en-US" sz="2000" dirty="0" err="1">
                <a:solidFill>
                  <a:srgbClr val="002060"/>
                </a:solidFill>
              </a:rPr>
              <a:t>ke</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ceny</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z </a:t>
            </a:r>
            <a:r>
              <a:rPr lang="en-US" sz="2000" dirty="0" err="1">
                <a:solidFill>
                  <a:srgbClr val="002060"/>
                </a:solidFill>
              </a:rPr>
              <a:t>následujících</a:t>
            </a:r>
            <a:r>
              <a:rPr lang="en-US" sz="2000" dirty="0">
                <a:solidFill>
                  <a:srgbClr val="002060"/>
                </a:solidFill>
              </a:rPr>
              <a:t> </a:t>
            </a:r>
            <a:r>
              <a:rPr lang="en-US" sz="2000" dirty="0" err="1">
                <a:solidFill>
                  <a:srgbClr val="002060"/>
                </a:solidFill>
              </a:rPr>
              <a:t>základních</a:t>
            </a:r>
            <a:r>
              <a:rPr lang="en-US" sz="2000" dirty="0">
                <a:solidFill>
                  <a:srgbClr val="002060"/>
                </a:solidFill>
              </a:rPr>
              <a:t> </a:t>
            </a:r>
            <a:r>
              <a:rPr lang="en-US" sz="2000" dirty="0" err="1">
                <a:solidFill>
                  <a:srgbClr val="002060"/>
                </a:solidFill>
              </a:rPr>
              <a:t>cenových</a:t>
            </a:r>
            <a:r>
              <a:rPr lang="en-US" sz="2000" dirty="0">
                <a:solidFill>
                  <a:srgbClr val="002060"/>
                </a:solidFill>
              </a:rPr>
              <a:t> </a:t>
            </a:r>
            <a:r>
              <a:rPr lang="en-US" sz="2000" dirty="0" err="1">
                <a:solidFill>
                  <a:srgbClr val="002060"/>
                </a:solidFill>
              </a:rPr>
              <a:t>strategií</a:t>
            </a:r>
            <a:r>
              <a:rPr lang="en-US" sz="2000" dirty="0">
                <a:solidFill>
                  <a:srgbClr val="002060"/>
                </a:solidFill>
              </a:rPr>
              <a:t>: </a:t>
            </a:r>
          </a:p>
          <a:p>
            <a:pPr lvl="1"/>
            <a:r>
              <a:rPr lang="en-US" sz="1800" dirty="0" err="1">
                <a:solidFill>
                  <a:srgbClr val="002060"/>
                </a:solidFill>
              </a:rPr>
              <a:t>standardní</a:t>
            </a:r>
            <a:r>
              <a:rPr lang="en-US" sz="1800" dirty="0">
                <a:solidFill>
                  <a:srgbClr val="002060"/>
                </a:solidFill>
              </a:rPr>
              <a:t> (</a:t>
            </a:r>
            <a:r>
              <a:rPr lang="en-US" sz="1800" dirty="0" err="1">
                <a:solidFill>
                  <a:srgbClr val="002060"/>
                </a:solidFill>
              </a:rPr>
              <a:t>jednotnou</a:t>
            </a:r>
            <a:r>
              <a:rPr lang="en-US" sz="1800" dirty="0">
                <a:solidFill>
                  <a:srgbClr val="002060"/>
                </a:solidFill>
              </a:rPr>
              <a:t>) </a:t>
            </a:r>
            <a:r>
              <a:rPr lang="en-US" sz="1800" dirty="0" err="1">
                <a:solidFill>
                  <a:srgbClr val="002060"/>
                </a:solidFill>
              </a:rPr>
              <a:t>cenu</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všech</a:t>
            </a:r>
            <a:r>
              <a:rPr lang="en-US" sz="1800" dirty="0">
                <a:solidFill>
                  <a:srgbClr val="002060"/>
                </a:solidFill>
              </a:rPr>
              <a:t> </a:t>
            </a:r>
            <a:r>
              <a:rPr lang="en-US" sz="1800" dirty="0" err="1">
                <a:solidFill>
                  <a:srgbClr val="002060"/>
                </a:solidFill>
              </a:rPr>
              <a:t>zájmových</a:t>
            </a:r>
            <a:r>
              <a:rPr lang="en-US" sz="1800" dirty="0">
                <a:solidFill>
                  <a:srgbClr val="002060"/>
                </a:solidFill>
              </a:rPr>
              <a:t> </a:t>
            </a:r>
            <a:r>
              <a:rPr lang="en-US" sz="1800" dirty="0" err="1">
                <a:solidFill>
                  <a:srgbClr val="002060"/>
                </a:solidFill>
              </a:rPr>
              <a:t>trzích</a:t>
            </a:r>
            <a:r>
              <a:rPr lang="en-US" sz="1800" dirty="0">
                <a:solidFill>
                  <a:srgbClr val="002060"/>
                </a:solidFill>
              </a:rPr>
              <a:t>, </a:t>
            </a:r>
          </a:p>
          <a:p>
            <a:pPr lvl="1"/>
            <a:r>
              <a:rPr lang="en-US" sz="1800" dirty="0" err="1">
                <a:solidFill>
                  <a:srgbClr val="002060"/>
                </a:solidFill>
              </a:rPr>
              <a:t>duální</a:t>
            </a:r>
            <a:r>
              <a:rPr lang="en-US" sz="1800" dirty="0">
                <a:solidFill>
                  <a:srgbClr val="002060"/>
                </a:solidFill>
              </a:rPr>
              <a:t> </a:t>
            </a:r>
            <a:r>
              <a:rPr lang="en-US" sz="1800" dirty="0" err="1">
                <a:solidFill>
                  <a:srgbClr val="002060"/>
                </a:solidFill>
              </a:rPr>
              <a:t>cenu</a:t>
            </a:r>
            <a:r>
              <a:rPr lang="en-US" sz="1800" dirty="0">
                <a:solidFill>
                  <a:srgbClr val="002060"/>
                </a:solidFill>
              </a:rPr>
              <a:t>, </a:t>
            </a:r>
            <a:r>
              <a:rPr lang="en-US" sz="1800" dirty="0" err="1">
                <a:solidFill>
                  <a:srgbClr val="002060"/>
                </a:solidFill>
              </a:rPr>
              <a:t>která</a:t>
            </a:r>
            <a:r>
              <a:rPr lang="en-US" sz="1800" dirty="0">
                <a:solidFill>
                  <a:srgbClr val="002060"/>
                </a:solidFill>
              </a:rPr>
              <a:t> </a:t>
            </a:r>
            <a:r>
              <a:rPr lang="en-US" sz="1800" dirty="0" err="1">
                <a:solidFill>
                  <a:srgbClr val="002060"/>
                </a:solidFill>
              </a:rPr>
              <a:t>rozlišuje</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domácí</a:t>
            </a:r>
            <a:r>
              <a:rPr lang="en-US" sz="1800" dirty="0">
                <a:solidFill>
                  <a:srgbClr val="002060"/>
                </a:solidFill>
              </a:rPr>
              <a:t> a </a:t>
            </a:r>
            <a:r>
              <a:rPr lang="en-US" sz="1800" dirty="0" err="1">
                <a:solidFill>
                  <a:srgbClr val="002060"/>
                </a:solidFill>
              </a:rPr>
              <a:t>exportní</a:t>
            </a:r>
            <a:r>
              <a:rPr lang="en-US" sz="1800" dirty="0">
                <a:solidFill>
                  <a:srgbClr val="002060"/>
                </a:solidFill>
              </a:rPr>
              <a:t> </a:t>
            </a:r>
            <a:r>
              <a:rPr lang="en-US" sz="1800" dirty="0" err="1">
                <a:solidFill>
                  <a:srgbClr val="002060"/>
                </a:solidFill>
              </a:rPr>
              <a:t>cenou</a:t>
            </a:r>
            <a:r>
              <a:rPr lang="en-US" sz="1800" dirty="0">
                <a:solidFill>
                  <a:srgbClr val="002060"/>
                </a:solidFill>
              </a:rPr>
              <a:t>, </a:t>
            </a:r>
          </a:p>
          <a:p>
            <a:pPr lvl="1"/>
            <a:r>
              <a:rPr lang="en-US" sz="1800" dirty="0" err="1">
                <a:solidFill>
                  <a:srgbClr val="002060"/>
                </a:solidFill>
              </a:rPr>
              <a:t>tržně</a:t>
            </a:r>
            <a:r>
              <a:rPr lang="en-US" sz="1800" dirty="0">
                <a:solidFill>
                  <a:srgbClr val="002060"/>
                </a:solidFill>
              </a:rPr>
              <a:t> </a:t>
            </a:r>
            <a:r>
              <a:rPr lang="en-US" sz="1800" dirty="0" err="1">
                <a:solidFill>
                  <a:srgbClr val="002060"/>
                </a:solidFill>
              </a:rPr>
              <a:t>diferencovanou</a:t>
            </a:r>
            <a:r>
              <a:rPr lang="en-US" sz="1800" dirty="0">
                <a:solidFill>
                  <a:srgbClr val="002060"/>
                </a:solidFill>
              </a:rPr>
              <a:t> (</a:t>
            </a:r>
            <a:r>
              <a:rPr lang="en-US" sz="1800" dirty="0" err="1">
                <a:solidFill>
                  <a:srgbClr val="002060"/>
                </a:solidFill>
              </a:rPr>
              <a:t>individuální</a:t>
            </a:r>
            <a:r>
              <a:rPr lang="en-US" sz="1800" dirty="0">
                <a:solidFill>
                  <a:srgbClr val="002060"/>
                </a:solidFill>
              </a:rPr>
              <a:t>) </a:t>
            </a:r>
            <a:r>
              <a:rPr lang="en-US" sz="1800" dirty="0" err="1">
                <a:solidFill>
                  <a:srgbClr val="002060"/>
                </a:solidFill>
              </a:rPr>
              <a:t>cenu</a:t>
            </a:r>
            <a:r>
              <a:rPr lang="en-US" sz="1800" dirty="0">
                <a:solidFill>
                  <a:srgbClr val="002060"/>
                </a:solidFill>
              </a:rPr>
              <a:t> pro </a:t>
            </a:r>
            <a:r>
              <a:rPr lang="en-US" sz="1800" dirty="0" err="1">
                <a:solidFill>
                  <a:srgbClr val="002060"/>
                </a:solidFill>
              </a:rPr>
              <a:t>příslušnou</a:t>
            </a:r>
            <a:r>
              <a:rPr lang="en-US" sz="1800" dirty="0">
                <a:solidFill>
                  <a:srgbClr val="002060"/>
                </a:solidFill>
              </a:rPr>
              <a:t> </a:t>
            </a:r>
            <a:r>
              <a:rPr lang="en-US" sz="1800" dirty="0" err="1">
                <a:solidFill>
                  <a:srgbClr val="002060"/>
                </a:solidFill>
              </a:rPr>
              <a:t>zemi</a:t>
            </a:r>
            <a:r>
              <a:rPr lang="en-US" sz="1800" dirty="0">
                <a:solidFill>
                  <a:srgbClr val="002060"/>
                </a:solidFill>
              </a:rPr>
              <a:t>. </a:t>
            </a:r>
          </a:p>
          <a:p>
            <a:r>
              <a:rPr lang="en-US" sz="2000" dirty="0" err="1">
                <a:solidFill>
                  <a:srgbClr val="002060"/>
                </a:solidFill>
              </a:rPr>
              <a:t>První</a:t>
            </a:r>
            <a:r>
              <a:rPr lang="en-US" sz="2000" dirty="0">
                <a:solidFill>
                  <a:srgbClr val="002060"/>
                </a:solidFill>
              </a:rPr>
              <a:t> </a:t>
            </a:r>
            <a:r>
              <a:rPr lang="en-US" sz="2000" dirty="0" err="1">
                <a:solidFill>
                  <a:srgbClr val="002060"/>
                </a:solidFill>
              </a:rPr>
              <a:t>dvě</a:t>
            </a:r>
            <a:r>
              <a:rPr lang="en-US" sz="2000" dirty="0">
                <a:solidFill>
                  <a:srgbClr val="002060"/>
                </a:solidFill>
              </a:rPr>
              <a:t> </a:t>
            </a:r>
            <a:r>
              <a:rPr lang="en-US" sz="2000" dirty="0" err="1">
                <a:solidFill>
                  <a:srgbClr val="002060"/>
                </a:solidFill>
              </a:rPr>
              <a:t>uvedené</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stanovení</a:t>
            </a:r>
            <a:r>
              <a:rPr lang="en-US" sz="2000" dirty="0">
                <a:solidFill>
                  <a:srgbClr val="002060"/>
                </a:solidFill>
              </a:rPr>
              <a:t> </a:t>
            </a:r>
            <a:r>
              <a:rPr lang="en-US" sz="2000" dirty="0" err="1">
                <a:solidFill>
                  <a:srgbClr val="002060"/>
                </a:solidFill>
              </a:rPr>
              <a:t>ceny</a:t>
            </a:r>
            <a:r>
              <a:rPr lang="en-US" sz="2000" dirty="0">
                <a:solidFill>
                  <a:srgbClr val="002060"/>
                </a:solidFill>
              </a:rPr>
              <a:t> v </a:t>
            </a:r>
            <a:r>
              <a:rPr lang="en-US" sz="2000" dirty="0" err="1">
                <a:solidFill>
                  <a:srgbClr val="002060"/>
                </a:solidFill>
              </a:rPr>
              <a:t>mezinárodním</a:t>
            </a:r>
            <a:r>
              <a:rPr lang="en-US" sz="2000" dirty="0">
                <a:solidFill>
                  <a:srgbClr val="002060"/>
                </a:solidFill>
              </a:rPr>
              <a:t> </a:t>
            </a:r>
            <a:r>
              <a:rPr lang="en-US" sz="2000" dirty="0" err="1">
                <a:solidFill>
                  <a:srgbClr val="002060"/>
                </a:solidFill>
              </a:rPr>
              <a:t>marketingu</a:t>
            </a:r>
            <a:r>
              <a:rPr lang="en-US" sz="2000" dirty="0">
                <a:solidFill>
                  <a:srgbClr val="002060"/>
                </a:solidFill>
              </a:rPr>
              <a:t> </a:t>
            </a:r>
            <a:r>
              <a:rPr lang="en-US" sz="2000" dirty="0" err="1">
                <a:solidFill>
                  <a:srgbClr val="002060"/>
                </a:solidFill>
              </a:rPr>
              <a:t>představují</a:t>
            </a:r>
            <a:r>
              <a:rPr lang="en-US" sz="2000" dirty="0">
                <a:solidFill>
                  <a:srgbClr val="002060"/>
                </a:solidFill>
              </a:rPr>
              <a:t> </a:t>
            </a:r>
            <a:r>
              <a:rPr lang="en-US" sz="2000" dirty="0" err="1">
                <a:solidFill>
                  <a:srgbClr val="002060"/>
                </a:solidFill>
              </a:rPr>
              <a:t>nákladové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metody</a:t>
            </a:r>
            <a:r>
              <a:rPr lang="en-US" sz="2000" dirty="0">
                <a:solidFill>
                  <a:srgbClr val="002060"/>
                </a:solidFill>
              </a:rPr>
              <a:t>, </a:t>
            </a:r>
            <a:r>
              <a:rPr lang="en-US" sz="2000" dirty="0" err="1">
                <a:solidFill>
                  <a:srgbClr val="002060"/>
                </a:solidFill>
              </a:rPr>
              <a:t>které</a:t>
            </a:r>
            <a:r>
              <a:rPr lang="en-US" sz="2000" dirty="0">
                <a:solidFill>
                  <a:srgbClr val="002060"/>
                </a:solidFill>
              </a:rPr>
              <a:t> se </a:t>
            </a:r>
            <a:r>
              <a:rPr lang="en-US" sz="2000" dirty="0" err="1">
                <a:solidFill>
                  <a:srgbClr val="002060"/>
                </a:solidFill>
              </a:rPr>
              <a:t>poměrně</a:t>
            </a:r>
            <a:r>
              <a:rPr lang="en-US" sz="2000" dirty="0">
                <a:solidFill>
                  <a:srgbClr val="002060"/>
                </a:solidFill>
              </a:rPr>
              <a:t> </a:t>
            </a:r>
            <a:r>
              <a:rPr lang="en-US" sz="2000" dirty="0" err="1">
                <a:solidFill>
                  <a:srgbClr val="002060"/>
                </a:solidFill>
              </a:rPr>
              <a:t>jednoduše</a:t>
            </a:r>
            <a:r>
              <a:rPr lang="en-US" sz="2000" dirty="0">
                <a:solidFill>
                  <a:srgbClr val="002060"/>
                </a:solidFill>
              </a:rPr>
              <a:t> </a:t>
            </a:r>
            <a:r>
              <a:rPr lang="en-US" sz="2000" dirty="0" err="1">
                <a:solidFill>
                  <a:srgbClr val="002060"/>
                </a:solidFill>
              </a:rPr>
              <a:t>zavádějí</a:t>
            </a:r>
            <a:r>
              <a:rPr lang="en-US" sz="2000" dirty="0">
                <a:solidFill>
                  <a:srgbClr val="002060"/>
                </a:solidFill>
              </a:rPr>
              <a:t>, </a:t>
            </a:r>
            <a:r>
              <a:rPr lang="en-US" sz="2000" dirty="0" err="1">
                <a:solidFill>
                  <a:srgbClr val="002060"/>
                </a:solidFill>
              </a:rPr>
              <a:t>lehce</a:t>
            </a:r>
            <a:r>
              <a:rPr lang="en-US" sz="2000" dirty="0">
                <a:solidFill>
                  <a:srgbClr val="002060"/>
                </a:solidFill>
              </a:rPr>
              <a:t> </a:t>
            </a:r>
            <a:r>
              <a:rPr lang="en-US" sz="2000" dirty="0" err="1">
                <a:solidFill>
                  <a:srgbClr val="002060"/>
                </a:solidFill>
              </a:rPr>
              <a:t>chápou</a:t>
            </a:r>
            <a:r>
              <a:rPr lang="en-US" sz="2000" dirty="0">
                <a:solidFill>
                  <a:srgbClr val="002060"/>
                </a:solidFill>
              </a:rPr>
              <a:t> a </a:t>
            </a:r>
            <a:r>
              <a:rPr lang="en-US" sz="2000" dirty="0" err="1">
                <a:solidFill>
                  <a:srgbClr val="002060"/>
                </a:solidFill>
              </a:rPr>
              <a:t>pokrývají</a:t>
            </a:r>
            <a:r>
              <a:rPr lang="en-US" sz="2000" dirty="0">
                <a:solidFill>
                  <a:srgbClr val="002060"/>
                </a:solidFill>
              </a:rPr>
              <a:t> </a:t>
            </a:r>
            <a:r>
              <a:rPr lang="en-US" sz="2000" dirty="0" err="1">
                <a:solidFill>
                  <a:srgbClr val="002060"/>
                </a:solidFill>
              </a:rPr>
              <a:t>všechny</a:t>
            </a:r>
            <a:r>
              <a:rPr lang="en-US" sz="2000" dirty="0">
                <a:solidFill>
                  <a:srgbClr val="002060"/>
                </a:solidFill>
              </a:rPr>
              <a:t> </a:t>
            </a:r>
            <a:r>
              <a:rPr lang="en-US" sz="2000" dirty="0" err="1">
                <a:solidFill>
                  <a:srgbClr val="002060"/>
                </a:solidFill>
              </a:rPr>
              <a:t>nezbytné</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Třetí</a:t>
            </a:r>
            <a:r>
              <a:rPr lang="en-US" sz="2000" dirty="0">
                <a:solidFill>
                  <a:srgbClr val="002060"/>
                </a:solidFill>
              </a:rPr>
              <a:t> </a:t>
            </a:r>
            <a:r>
              <a:rPr lang="en-US" sz="2000" dirty="0" err="1">
                <a:solidFill>
                  <a:srgbClr val="002060"/>
                </a:solidFill>
              </a:rPr>
              <a:t>strategie</a:t>
            </a:r>
            <a:r>
              <a:rPr lang="en-US" sz="2000" dirty="0">
                <a:solidFill>
                  <a:srgbClr val="002060"/>
                </a:solidFill>
              </a:rPr>
              <a:t> </a:t>
            </a:r>
            <a:r>
              <a:rPr lang="en-US" sz="2000" dirty="0" err="1">
                <a:solidFill>
                  <a:srgbClr val="002060"/>
                </a:solidFill>
              </a:rPr>
              <a:t>tvorby</a:t>
            </a:r>
            <a:r>
              <a:rPr lang="en-US" sz="2000" dirty="0">
                <a:solidFill>
                  <a:srgbClr val="002060"/>
                </a:solidFill>
              </a:rPr>
              <a:t> </a:t>
            </a:r>
            <a:r>
              <a:rPr lang="en-US" sz="2000" dirty="0" err="1">
                <a:solidFill>
                  <a:srgbClr val="002060"/>
                </a:solidFill>
              </a:rPr>
              <a:t>ceny</a:t>
            </a:r>
            <a:r>
              <a:rPr lang="en-US" sz="2000" dirty="0">
                <a:solidFill>
                  <a:srgbClr val="002060"/>
                </a:solidFill>
              </a:rPr>
              <a:t> je </a:t>
            </a:r>
            <a:r>
              <a:rPr lang="en-US" sz="2000" dirty="0" err="1">
                <a:solidFill>
                  <a:srgbClr val="002060"/>
                </a:solidFill>
              </a:rPr>
              <a:t>založena</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poptávkově</a:t>
            </a:r>
            <a:r>
              <a:rPr lang="en-US" sz="2000" dirty="0">
                <a:solidFill>
                  <a:srgbClr val="002060"/>
                </a:solidFill>
              </a:rPr>
              <a:t> </a:t>
            </a:r>
            <a:r>
              <a:rPr lang="en-US" sz="2000" dirty="0" err="1">
                <a:solidFill>
                  <a:srgbClr val="002060"/>
                </a:solidFill>
              </a:rPr>
              <a:t>orientované</a:t>
            </a:r>
            <a:r>
              <a:rPr lang="en-US" sz="2000" dirty="0">
                <a:solidFill>
                  <a:srgbClr val="002060"/>
                </a:solidFill>
              </a:rPr>
              <a:t> </a:t>
            </a:r>
            <a:r>
              <a:rPr lang="en-US" sz="2000" dirty="0" err="1">
                <a:solidFill>
                  <a:srgbClr val="002060"/>
                </a:solidFill>
              </a:rPr>
              <a:t>strategi</a:t>
            </a:r>
            <a:r>
              <a:rPr lang="cs-CZ" sz="2000" dirty="0">
                <a:solidFill>
                  <a:srgbClr val="002060"/>
                </a:solidFill>
              </a:rPr>
              <a:t>i</a:t>
            </a:r>
            <a:r>
              <a:rPr lang="en-US" sz="2000" dirty="0">
                <a:solidFill>
                  <a:srgbClr val="002060"/>
                </a:solidFill>
              </a:rPr>
              <a:t> a je </a:t>
            </a:r>
            <a:r>
              <a:rPr lang="en-US" sz="2000" dirty="0" err="1">
                <a:solidFill>
                  <a:srgbClr val="002060"/>
                </a:solidFill>
              </a:rPr>
              <a:t>tudíž</a:t>
            </a:r>
            <a:r>
              <a:rPr lang="en-US" sz="2000" dirty="0">
                <a:solidFill>
                  <a:srgbClr val="002060"/>
                </a:solidFill>
              </a:rPr>
              <a:t> </a:t>
            </a:r>
            <a:r>
              <a:rPr lang="en-US" sz="2000" dirty="0" err="1">
                <a:solidFill>
                  <a:srgbClr val="002060"/>
                </a:solidFill>
              </a:rPr>
              <a:t>shodnější</a:t>
            </a:r>
            <a:r>
              <a:rPr lang="en-US" sz="2000" dirty="0">
                <a:solidFill>
                  <a:srgbClr val="002060"/>
                </a:solidFill>
              </a:rPr>
              <a:t> s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koncepcí</a:t>
            </a:r>
            <a:r>
              <a:rPr lang="en-US" sz="2000" dirty="0">
                <a:solidFill>
                  <a:srgbClr val="002060"/>
                </a:solidFill>
              </a:rPr>
              <a:t>. </a:t>
            </a:r>
          </a:p>
          <a:p>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Přístupy k cenové tvorbě v mezinárodním marketingu</a:t>
            </a:r>
          </a:p>
        </p:txBody>
      </p:sp>
    </p:spTree>
    <p:extLst>
      <p:ext uri="{BB962C8B-B14F-4D97-AF65-F5344CB8AC3E}">
        <p14:creationId xmlns:p14="http://schemas.microsoft.com/office/powerpoint/2010/main" val="3529200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V Africe je znamením úcty vyhnout se kontaktu očima (dívat se do země) při mluvení k rodičům, starším, nebo někomu vyššího společenského postavení. Naproti tomu tytéž akce jsou signály o podvodu nebo studu v Severní Americe a většině Evropy. </a:t>
            </a:r>
          </a:p>
          <a:p>
            <a:endParaRPr lang="cs-CZ" sz="2000" dirty="0">
              <a:solidFill>
                <a:srgbClr val="002060"/>
              </a:solidFill>
            </a:endParaRPr>
          </a:p>
          <a:p>
            <a:r>
              <a:rPr lang="cs-CZ" sz="2000" dirty="0">
                <a:solidFill>
                  <a:srgbClr val="002060"/>
                </a:solidFill>
              </a:rPr>
              <a:t>V Africe, Jižní Americe a Středomoří je hlasitý smích a mluva v ulicích a na veřejných místech široce přijímána. V některých asijských kulturách je to považováno za neslušné a může to být vnímáno jako znak sebestřednosti nebo „hledání-pozornosti“.</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Mezinárodní odlišnosti 5</a:t>
            </a:r>
          </a:p>
        </p:txBody>
      </p:sp>
    </p:spTree>
    <p:extLst>
      <p:ext uri="{BB962C8B-B14F-4D97-AF65-F5344CB8AC3E}">
        <p14:creationId xmlns:p14="http://schemas.microsoft.com/office/powerpoint/2010/main" val="1464495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en-US" sz="2000" dirty="0" err="1">
                <a:solidFill>
                  <a:srgbClr val="002060"/>
                </a:solidFill>
              </a:rPr>
              <a:t>Ke</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dochází</a:t>
            </a:r>
            <a:r>
              <a:rPr lang="en-US" sz="2000" dirty="0">
                <a:solidFill>
                  <a:srgbClr val="002060"/>
                </a:solidFill>
              </a:rPr>
              <a:t> z </a:t>
            </a:r>
            <a:r>
              <a:rPr lang="en-US" sz="2000" dirty="0" err="1">
                <a:solidFill>
                  <a:srgbClr val="002060"/>
                </a:solidFill>
              </a:rPr>
              <a:t>několika</a:t>
            </a:r>
            <a:r>
              <a:rPr lang="en-US" sz="2000" dirty="0">
                <a:solidFill>
                  <a:srgbClr val="002060"/>
                </a:solidFill>
              </a:rPr>
              <a:t> </a:t>
            </a:r>
            <a:r>
              <a:rPr lang="en-US" sz="2000" dirty="0" err="1">
                <a:solidFill>
                  <a:srgbClr val="002060"/>
                </a:solidFill>
              </a:rPr>
              <a:t>příčin</a:t>
            </a:r>
            <a:r>
              <a:rPr lang="en-US" sz="2000" dirty="0">
                <a:solidFill>
                  <a:srgbClr val="002060"/>
                </a:solidFill>
              </a:rPr>
              <a:t>. </a:t>
            </a:r>
            <a:r>
              <a:rPr lang="en-US" sz="2000" dirty="0" err="1">
                <a:solidFill>
                  <a:srgbClr val="002060"/>
                </a:solidFill>
              </a:rPr>
              <a:t>Jednou</a:t>
            </a:r>
            <a:r>
              <a:rPr lang="en-US" sz="2000" dirty="0">
                <a:solidFill>
                  <a:srgbClr val="002060"/>
                </a:solidFill>
              </a:rPr>
              <a:t> z </a:t>
            </a:r>
            <a:r>
              <a:rPr lang="en-US" sz="2000" dirty="0" err="1">
                <a:solidFill>
                  <a:srgbClr val="002060"/>
                </a:solidFill>
              </a:rPr>
              <a:t>nich</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případy</a:t>
            </a:r>
            <a:r>
              <a:rPr lang="en-US" sz="2000" dirty="0">
                <a:solidFill>
                  <a:srgbClr val="002060"/>
                </a:solidFill>
              </a:rPr>
              <a:t>, </a:t>
            </a:r>
            <a:r>
              <a:rPr lang="en-US" sz="2000" dirty="0" err="1">
                <a:solidFill>
                  <a:srgbClr val="002060"/>
                </a:solidFill>
              </a:rPr>
              <a:t>kdy</a:t>
            </a:r>
            <a:r>
              <a:rPr lang="en-US" sz="2000" dirty="0">
                <a:solidFill>
                  <a:srgbClr val="002060"/>
                </a:solidFill>
              </a:rPr>
              <a:t> </a:t>
            </a:r>
            <a:r>
              <a:rPr lang="en-US" sz="2000" dirty="0" err="1">
                <a:solidFill>
                  <a:srgbClr val="002060"/>
                </a:solidFill>
              </a:rPr>
              <a:t>dovozci</a:t>
            </a:r>
            <a:r>
              <a:rPr lang="en-US" sz="2000" dirty="0">
                <a:solidFill>
                  <a:srgbClr val="002060"/>
                </a:solidFill>
              </a:rPr>
              <a:t> </a:t>
            </a:r>
            <a:r>
              <a:rPr lang="en-US" sz="2000" dirty="0" err="1">
                <a:solidFill>
                  <a:srgbClr val="002060"/>
                </a:solidFill>
              </a:rPr>
              <a:t>nakupují</a:t>
            </a:r>
            <a:r>
              <a:rPr lang="en-US" sz="2000" dirty="0">
                <a:solidFill>
                  <a:srgbClr val="002060"/>
                </a:solidFill>
              </a:rPr>
              <a:t> </a:t>
            </a:r>
            <a:r>
              <a:rPr lang="en-US" sz="2000" dirty="0" err="1">
                <a:solidFill>
                  <a:srgbClr val="002060"/>
                </a:solidFill>
              </a:rPr>
              <a:t>zboží</a:t>
            </a:r>
            <a:r>
              <a:rPr lang="en-US" sz="2000" dirty="0">
                <a:solidFill>
                  <a:srgbClr val="002060"/>
                </a:solidFill>
              </a:rPr>
              <a:t> od </a:t>
            </a:r>
            <a:r>
              <a:rPr lang="en-US" sz="2000" dirty="0" err="1">
                <a:solidFill>
                  <a:srgbClr val="002060"/>
                </a:solidFill>
              </a:rPr>
              <a:t>distributorů</a:t>
            </a:r>
            <a:r>
              <a:rPr lang="en-US" sz="2000" dirty="0">
                <a:solidFill>
                  <a:srgbClr val="002060"/>
                </a:solidFill>
              </a:rPr>
              <a:t> v </a:t>
            </a:r>
            <a:r>
              <a:rPr lang="en-US" sz="2000" dirty="0" err="1">
                <a:solidFill>
                  <a:srgbClr val="002060"/>
                </a:solidFill>
              </a:rPr>
              <a:t>jedné</a:t>
            </a:r>
            <a:r>
              <a:rPr lang="en-US" sz="2000" dirty="0">
                <a:solidFill>
                  <a:srgbClr val="002060"/>
                </a:solidFill>
              </a:rPr>
              <a:t> </a:t>
            </a:r>
            <a:r>
              <a:rPr lang="en-US" sz="2000" dirty="0" err="1">
                <a:solidFill>
                  <a:srgbClr val="002060"/>
                </a:solidFill>
              </a:rPr>
              <a:t>zemi</a:t>
            </a:r>
            <a:r>
              <a:rPr lang="en-US" sz="2000" dirty="0">
                <a:solidFill>
                  <a:srgbClr val="002060"/>
                </a:solidFill>
              </a:rPr>
              <a:t> a </a:t>
            </a:r>
            <a:r>
              <a:rPr lang="en-US" sz="2000" dirty="0" err="1">
                <a:solidFill>
                  <a:srgbClr val="002060"/>
                </a:solidFill>
              </a:rPr>
              <a:t>prodávají</a:t>
            </a:r>
            <a:r>
              <a:rPr lang="en-US" sz="2000" dirty="0">
                <a:solidFill>
                  <a:srgbClr val="002060"/>
                </a:solidFill>
              </a:rPr>
              <a:t> je v </a:t>
            </a:r>
            <a:r>
              <a:rPr lang="en-US" sz="2000" dirty="0" err="1">
                <a:solidFill>
                  <a:srgbClr val="002060"/>
                </a:solidFill>
              </a:rPr>
              <a:t>jiné</a:t>
            </a:r>
            <a:r>
              <a:rPr lang="en-US" sz="2000" dirty="0">
                <a:solidFill>
                  <a:srgbClr val="002060"/>
                </a:solidFill>
              </a:rPr>
              <a:t> </a:t>
            </a:r>
            <a:r>
              <a:rPr lang="en-US" sz="2000" dirty="0" err="1">
                <a:solidFill>
                  <a:srgbClr val="002060"/>
                </a:solidFill>
              </a:rPr>
              <a:t>zemi</a:t>
            </a:r>
            <a:r>
              <a:rPr lang="en-US" sz="2000" dirty="0">
                <a:solidFill>
                  <a:srgbClr val="002060"/>
                </a:solidFill>
              </a:rPr>
              <a:t> </a:t>
            </a:r>
            <a:r>
              <a:rPr lang="en-US" sz="2000" dirty="0" err="1">
                <a:solidFill>
                  <a:srgbClr val="002060"/>
                </a:solidFill>
              </a:rPr>
              <a:t>distributorům</a:t>
            </a:r>
            <a:r>
              <a:rPr lang="en-US" sz="2000" dirty="0">
                <a:solidFill>
                  <a:srgbClr val="002060"/>
                </a:solidFill>
              </a:rPr>
              <a:t>, </a:t>
            </a:r>
            <a:r>
              <a:rPr lang="en-US" sz="2000" dirty="0" err="1">
                <a:solidFill>
                  <a:srgbClr val="002060"/>
                </a:solidFill>
              </a:rPr>
              <a:t>kteří</a:t>
            </a:r>
            <a:r>
              <a:rPr lang="en-US" sz="2000" dirty="0">
                <a:solidFill>
                  <a:srgbClr val="002060"/>
                </a:solidFill>
              </a:rPr>
              <a:t> </a:t>
            </a:r>
            <a:r>
              <a:rPr lang="en-US" sz="2000" dirty="0" err="1">
                <a:solidFill>
                  <a:srgbClr val="002060"/>
                </a:solidFill>
              </a:rPr>
              <a:t>nejsou</a:t>
            </a:r>
            <a:r>
              <a:rPr lang="en-US" sz="2000" dirty="0">
                <a:solidFill>
                  <a:srgbClr val="002060"/>
                </a:solidFill>
              </a:rPr>
              <a:t> </a:t>
            </a:r>
            <a:r>
              <a:rPr lang="en-US" sz="2000" dirty="0" err="1">
                <a:solidFill>
                  <a:srgbClr val="002060"/>
                </a:solidFill>
              </a:rPr>
              <a:t>součástí</a:t>
            </a:r>
            <a:r>
              <a:rPr lang="en-US" sz="2000" dirty="0">
                <a:solidFill>
                  <a:srgbClr val="002060"/>
                </a:solidFill>
              </a:rPr>
              <a:t> </a:t>
            </a:r>
            <a:r>
              <a:rPr lang="en-US" sz="2000" dirty="0" err="1">
                <a:solidFill>
                  <a:srgbClr val="002060"/>
                </a:solidFill>
              </a:rPr>
              <a:t>běžného</a:t>
            </a:r>
            <a:r>
              <a:rPr lang="en-US" sz="2000" dirty="0">
                <a:solidFill>
                  <a:srgbClr val="002060"/>
                </a:solidFill>
              </a:rPr>
              <a:t> </a:t>
            </a:r>
            <a:r>
              <a:rPr lang="en-US" sz="2000" dirty="0" err="1">
                <a:solidFill>
                  <a:srgbClr val="002060"/>
                </a:solidFill>
              </a:rPr>
              <a:t>distribučního</a:t>
            </a:r>
            <a:r>
              <a:rPr lang="en-US" sz="2000" dirty="0">
                <a:solidFill>
                  <a:srgbClr val="002060"/>
                </a:solidFill>
              </a:rPr>
              <a:t> systému </a:t>
            </a:r>
            <a:r>
              <a:rPr lang="en-US" sz="2000" dirty="0" err="1">
                <a:solidFill>
                  <a:srgbClr val="002060"/>
                </a:solidFill>
              </a:rPr>
              <a:t>výrobce</a:t>
            </a:r>
            <a:r>
              <a:rPr lang="en-US" sz="2000" dirty="0">
                <a:solidFill>
                  <a:srgbClr val="002060"/>
                </a:solidFill>
              </a:rPr>
              <a:t>. </a:t>
            </a:r>
            <a:r>
              <a:rPr lang="en-US" sz="2000" dirty="0" err="1">
                <a:solidFill>
                  <a:srgbClr val="002060"/>
                </a:solidFill>
              </a:rPr>
              <a:t>Tyto</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zpravidla</a:t>
            </a:r>
            <a:r>
              <a:rPr lang="en-US" sz="2000" dirty="0">
                <a:solidFill>
                  <a:srgbClr val="002060"/>
                </a:solidFill>
              </a:rPr>
              <a:t> </a:t>
            </a:r>
            <a:r>
              <a:rPr lang="en-US" sz="2000" dirty="0" err="1">
                <a:solidFill>
                  <a:srgbClr val="002060"/>
                </a:solidFill>
              </a:rPr>
              <a:t>ziskové</a:t>
            </a:r>
            <a:r>
              <a:rPr lang="en-US" sz="2000" dirty="0">
                <a:solidFill>
                  <a:srgbClr val="002060"/>
                </a:solidFill>
              </a:rPr>
              <a:t> v </a:t>
            </a:r>
            <a:r>
              <a:rPr lang="en-US" sz="2000" dirty="0" err="1">
                <a:solidFill>
                  <a:srgbClr val="002060"/>
                </a:solidFill>
              </a:rPr>
              <a:t>důsledku</a:t>
            </a:r>
            <a:r>
              <a:rPr lang="en-US" sz="2000" dirty="0">
                <a:solidFill>
                  <a:srgbClr val="002060"/>
                </a:solidFill>
              </a:rPr>
              <a:t> </a:t>
            </a:r>
            <a:r>
              <a:rPr lang="en-US" sz="2000" dirty="0" err="1">
                <a:solidFill>
                  <a:srgbClr val="002060"/>
                </a:solidFill>
              </a:rPr>
              <a:t>změn</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měny</a:t>
            </a:r>
            <a:r>
              <a:rPr lang="en-US" sz="2000" dirty="0">
                <a:solidFill>
                  <a:srgbClr val="002060"/>
                </a:solidFill>
              </a:rPr>
              <a:t> (</a:t>
            </a:r>
            <a:r>
              <a:rPr lang="en-US" sz="2000" dirty="0" err="1">
                <a:solidFill>
                  <a:srgbClr val="002060"/>
                </a:solidFill>
              </a:rPr>
              <a:t>směnné</a:t>
            </a:r>
            <a:r>
              <a:rPr lang="en-US" sz="2000" dirty="0">
                <a:solidFill>
                  <a:srgbClr val="002060"/>
                </a:solidFill>
              </a:rPr>
              <a:t> parity) </a:t>
            </a:r>
            <a:r>
              <a:rPr lang="en-US" sz="2000" dirty="0" err="1">
                <a:solidFill>
                  <a:srgbClr val="002060"/>
                </a:solidFill>
              </a:rPr>
              <a:t>mezi</a:t>
            </a:r>
            <a:r>
              <a:rPr lang="en-US" sz="2000" dirty="0">
                <a:solidFill>
                  <a:srgbClr val="002060"/>
                </a:solidFill>
              </a:rPr>
              <a:t> </a:t>
            </a:r>
            <a:r>
              <a:rPr lang="en-US" sz="2000" dirty="0" err="1">
                <a:solidFill>
                  <a:srgbClr val="002060"/>
                </a:solidFill>
              </a:rPr>
              <a:t>dvěma</a:t>
            </a:r>
            <a:r>
              <a:rPr lang="en-US" sz="2000" dirty="0">
                <a:solidFill>
                  <a:srgbClr val="002060"/>
                </a:solidFill>
              </a:rPr>
              <a:t> </a:t>
            </a:r>
            <a:r>
              <a:rPr lang="en-US" sz="2000" dirty="0" err="1">
                <a:solidFill>
                  <a:srgbClr val="002060"/>
                </a:solidFill>
              </a:rPr>
              <a:t>zeměmi</a:t>
            </a:r>
            <a:r>
              <a:rPr lang="en-US" sz="2000" dirty="0">
                <a:solidFill>
                  <a:srgbClr val="002060"/>
                </a:solidFill>
              </a:rPr>
              <a:t>. </a:t>
            </a:r>
            <a:endParaRPr lang="cs-CZ" sz="2000" dirty="0">
              <a:solidFill>
                <a:srgbClr val="002060"/>
              </a:solidFill>
            </a:endParaRPr>
          </a:p>
          <a:p>
            <a:r>
              <a:rPr lang="en-US" sz="2000" dirty="0" err="1">
                <a:solidFill>
                  <a:srgbClr val="002060"/>
                </a:solidFill>
              </a:rPr>
              <a:t>Další</a:t>
            </a:r>
            <a:r>
              <a:rPr lang="en-US" sz="2000" dirty="0">
                <a:solidFill>
                  <a:srgbClr val="002060"/>
                </a:solidFill>
              </a:rPr>
              <a:t> </a:t>
            </a:r>
            <a:r>
              <a:rPr lang="en-US" sz="2000" dirty="0" err="1">
                <a:solidFill>
                  <a:srgbClr val="002060"/>
                </a:solidFill>
              </a:rPr>
              <a:t>příčinou</a:t>
            </a:r>
            <a:r>
              <a:rPr lang="en-US" sz="2000" dirty="0">
                <a:solidFill>
                  <a:srgbClr val="002060"/>
                </a:solidFill>
              </a:rPr>
              <a:t> </a:t>
            </a:r>
            <a:r>
              <a:rPr lang="en-US" sz="2000" dirty="0" err="1">
                <a:solidFill>
                  <a:srgbClr val="002060"/>
                </a:solidFill>
              </a:rPr>
              <a:t>vzniku</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velké</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rozdíly</a:t>
            </a:r>
            <a:r>
              <a:rPr lang="en-US" sz="2000" dirty="0">
                <a:solidFill>
                  <a:srgbClr val="002060"/>
                </a:solidFill>
              </a:rPr>
              <a:t> u </a:t>
            </a:r>
            <a:r>
              <a:rPr lang="en-US" sz="2000" dirty="0" err="1">
                <a:solidFill>
                  <a:srgbClr val="002060"/>
                </a:solidFill>
              </a:rPr>
              <a:t>stejných</a:t>
            </a:r>
            <a:r>
              <a:rPr lang="en-US" sz="2000" dirty="0">
                <a:solidFill>
                  <a:srgbClr val="002060"/>
                </a:solidFill>
              </a:rPr>
              <a:t> </a:t>
            </a:r>
            <a:r>
              <a:rPr lang="en-US" sz="2000" dirty="0" err="1">
                <a:solidFill>
                  <a:srgbClr val="002060"/>
                </a:solidFill>
              </a:rPr>
              <a:t>výrobků</a:t>
            </a:r>
            <a:r>
              <a:rPr lang="en-US" sz="2000" dirty="0">
                <a:solidFill>
                  <a:srgbClr val="002060"/>
                </a:solidFill>
              </a:rPr>
              <a:t>, </a:t>
            </a:r>
            <a:r>
              <a:rPr lang="en-US" sz="2000" dirty="0" err="1">
                <a:solidFill>
                  <a:srgbClr val="002060"/>
                </a:solidFill>
              </a:rPr>
              <a:t>existující</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trhy</a:t>
            </a:r>
            <a:r>
              <a:rPr lang="en-US" sz="2000" dirty="0">
                <a:solidFill>
                  <a:srgbClr val="002060"/>
                </a:solidFill>
              </a:rPr>
              <a:t> </a:t>
            </a:r>
            <a:r>
              <a:rPr lang="en-US" sz="2000" dirty="0" err="1">
                <a:solidFill>
                  <a:srgbClr val="002060"/>
                </a:solidFill>
              </a:rPr>
              <a:t>různých</a:t>
            </a:r>
            <a:r>
              <a:rPr lang="en-US" sz="2000" dirty="0">
                <a:solidFill>
                  <a:srgbClr val="002060"/>
                </a:solidFill>
              </a:rPr>
              <a:t> </a:t>
            </a:r>
            <a:r>
              <a:rPr lang="en-US" sz="2000" dirty="0" err="1">
                <a:solidFill>
                  <a:srgbClr val="002060"/>
                </a:solidFill>
              </a:rPr>
              <a:t>zemí</a:t>
            </a:r>
            <a:r>
              <a:rPr lang="en-US" sz="2000" dirty="0">
                <a:solidFill>
                  <a:srgbClr val="002060"/>
                </a:solidFill>
              </a:rPr>
              <a:t>. K </a:t>
            </a:r>
            <a:r>
              <a:rPr lang="en-US" sz="2000" dirty="0" err="1">
                <a:solidFill>
                  <a:srgbClr val="002060"/>
                </a:solidFill>
              </a:rPr>
              <a:t>vytváření</a:t>
            </a:r>
            <a:r>
              <a:rPr lang="en-US" sz="2000" dirty="0">
                <a:solidFill>
                  <a:srgbClr val="002060"/>
                </a:solidFill>
              </a:rPr>
              <a:t> </a:t>
            </a:r>
            <a:r>
              <a:rPr lang="en-US" sz="2000" dirty="0" err="1">
                <a:solidFill>
                  <a:srgbClr val="002060"/>
                </a:solidFill>
              </a:rPr>
              <a:t>šedých</a:t>
            </a:r>
            <a:r>
              <a:rPr lang="en-US" sz="2000" dirty="0">
                <a:solidFill>
                  <a:srgbClr val="002060"/>
                </a:solidFill>
              </a:rPr>
              <a:t> </a:t>
            </a:r>
            <a:r>
              <a:rPr lang="en-US" sz="2000" dirty="0" err="1">
                <a:solidFill>
                  <a:srgbClr val="002060"/>
                </a:solidFill>
              </a:rPr>
              <a:t>trhů</a:t>
            </a:r>
            <a:r>
              <a:rPr lang="en-US" sz="2000" dirty="0">
                <a:solidFill>
                  <a:srgbClr val="002060"/>
                </a:solidFill>
              </a:rPr>
              <a:t> </a:t>
            </a:r>
            <a:r>
              <a:rPr lang="en-US" sz="2000" dirty="0" err="1">
                <a:solidFill>
                  <a:srgbClr val="002060"/>
                </a:solidFill>
              </a:rPr>
              <a:t>dochází</a:t>
            </a:r>
            <a:r>
              <a:rPr lang="en-US" sz="2000" dirty="0">
                <a:solidFill>
                  <a:srgbClr val="002060"/>
                </a:solidFill>
              </a:rPr>
              <a:t> </a:t>
            </a:r>
            <a:r>
              <a:rPr lang="en-US" sz="2000" dirty="0" err="1">
                <a:solidFill>
                  <a:srgbClr val="002060"/>
                </a:solidFill>
              </a:rPr>
              <a:t>tehdy</a:t>
            </a:r>
            <a:r>
              <a:rPr lang="en-US" sz="2000" dirty="0">
                <a:solidFill>
                  <a:srgbClr val="002060"/>
                </a:solidFill>
              </a:rPr>
              <a:t>, </a:t>
            </a:r>
            <a:r>
              <a:rPr lang="en-US" sz="2000" dirty="0" err="1">
                <a:solidFill>
                  <a:srgbClr val="002060"/>
                </a:solidFill>
              </a:rPr>
              <a:t>když</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cenové</a:t>
            </a:r>
            <a:r>
              <a:rPr lang="en-US" sz="2000" dirty="0">
                <a:solidFill>
                  <a:srgbClr val="002060"/>
                </a:solidFill>
              </a:rPr>
              <a:t> </a:t>
            </a:r>
            <a:r>
              <a:rPr lang="en-US" sz="2000" dirty="0" err="1">
                <a:solidFill>
                  <a:srgbClr val="002060"/>
                </a:solidFill>
              </a:rPr>
              <a:t>diference</a:t>
            </a:r>
            <a:r>
              <a:rPr lang="en-US" sz="2000" dirty="0">
                <a:solidFill>
                  <a:srgbClr val="002060"/>
                </a:solidFill>
              </a:rPr>
              <a:t> </a:t>
            </a:r>
            <a:r>
              <a:rPr lang="en-US" sz="2000" dirty="0" err="1">
                <a:solidFill>
                  <a:srgbClr val="002060"/>
                </a:solidFill>
              </a:rPr>
              <a:t>větší</a:t>
            </a:r>
            <a:r>
              <a:rPr lang="en-US" sz="2000" dirty="0">
                <a:solidFill>
                  <a:srgbClr val="002060"/>
                </a:solidFill>
              </a:rPr>
              <a:t>, </a:t>
            </a:r>
            <a:r>
              <a:rPr lang="en-US" sz="2000" dirty="0" err="1">
                <a:solidFill>
                  <a:srgbClr val="002060"/>
                </a:solidFill>
              </a:rPr>
              <a:t>než</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dopravu</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dvěma</a:t>
            </a:r>
            <a:r>
              <a:rPr lang="en-US" sz="2000" dirty="0">
                <a:solidFill>
                  <a:srgbClr val="002060"/>
                </a:solidFill>
              </a:rPr>
              <a:t> </a:t>
            </a:r>
            <a:r>
              <a:rPr lang="en-US" sz="2000" dirty="0" err="1">
                <a:solidFill>
                  <a:srgbClr val="002060"/>
                </a:solidFill>
              </a:rPr>
              <a:t>zeměmi</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cs-CZ" dirty="0"/>
              <a:t>Vznik šedých trhů</a:t>
            </a:r>
          </a:p>
        </p:txBody>
      </p:sp>
    </p:spTree>
    <p:extLst>
      <p:ext uri="{BB962C8B-B14F-4D97-AF65-F5344CB8AC3E}">
        <p14:creationId xmlns:p14="http://schemas.microsoft.com/office/powerpoint/2010/main" val="15731920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en-US" sz="2000" dirty="0" err="1">
                <a:solidFill>
                  <a:srgbClr val="002060"/>
                </a:solidFill>
              </a:rPr>
              <a:t>Jsou</a:t>
            </a:r>
            <a:r>
              <a:rPr lang="en-US" sz="2000" dirty="0">
                <a:solidFill>
                  <a:srgbClr val="002060"/>
                </a:solidFill>
              </a:rPr>
              <a:t> </a:t>
            </a:r>
            <a:r>
              <a:rPr lang="en-US" sz="2000" dirty="0" err="1">
                <a:solidFill>
                  <a:srgbClr val="002060"/>
                </a:solidFill>
              </a:rPr>
              <a:t>subjektivně</a:t>
            </a:r>
            <a:r>
              <a:rPr lang="en-US" sz="2000" dirty="0">
                <a:solidFill>
                  <a:srgbClr val="002060"/>
                </a:solidFill>
              </a:rPr>
              <a:t> </a:t>
            </a:r>
            <a:r>
              <a:rPr lang="en-US" sz="2000" dirty="0" err="1">
                <a:solidFill>
                  <a:srgbClr val="002060"/>
                </a:solidFill>
              </a:rPr>
              <a:t>stanovené</a:t>
            </a:r>
            <a:r>
              <a:rPr lang="en-US" sz="2000" dirty="0">
                <a:solidFill>
                  <a:srgbClr val="002060"/>
                </a:solidFill>
              </a:rPr>
              <a:t> </a:t>
            </a:r>
            <a:r>
              <a:rPr lang="en-US" sz="2000" dirty="0" err="1">
                <a:solidFill>
                  <a:srgbClr val="002060"/>
                </a:solidFill>
              </a:rPr>
              <a:t>ceny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si</a:t>
            </a:r>
            <a:r>
              <a:rPr lang="en-US" sz="2000" dirty="0">
                <a:solidFill>
                  <a:srgbClr val="002060"/>
                </a:solidFill>
              </a:rPr>
              <a:t> firma </a:t>
            </a:r>
            <a:r>
              <a:rPr lang="en-US" sz="2000" dirty="0" err="1">
                <a:solidFill>
                  <a:srgbClr val="002060"/>
                </a:solidFill>
              </a:rPr>
              <a:t>účtuje</a:t>
            </a:r>
            <a:r>
              <a:rPr lang="en-US" sz="2000" dirty="0">
                <a:solidFill>
                  <a:srgbClr val="002060"/>
                </a:solidFill>
              </a:rPr>
              <a:t> </a:t>
            </a:r>
            <a:r>
              <a:rPr lang="en-US" sz="2000" dirty="0" err="1">
                <a:solidFill>
                  <a:srgbClr val="002060"/>
                </a:solidFill>
              </a:rPr>
              <a:t>za</a:t>
            </a:r>
            <a:r>
              <a:rPr lang="en-US" sz="2000" dirty="0">
                <a:solidFill>
                  <a:srgbClr val="002060"/>
                </a:solidFill>
              </a:rPr>
              <a:t> </a:t>
            </a:r>
            <a:r>
              <a:rPr lang="en-US" sz="2000" dirty="0" err="1">
                <a:solidFill>
                  <a:srgbClr val="002060"/>
                </a:solidFill>
              </a:rPr>
              <a:t>zboží</a:t>
            </a:r>
            <a:r>
              <a:rPr lang="en-US" sz="2000" dirty="0">
                <a:solidFill>
                  <a:srgbClr val="002060"/>
                </a:solidFill>
              </a:rPr>
              <a:t> a </a:t>
            </a:r>
            <a:r>
              <a:rPr lang="en-US" sz="2000" dirty="0" err="1">
                <a:solidFill>
                  <a:srgbClr val="002060"/>
                </a:solidFill>
              </a:rPr>
              <a:t>služby</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vzájemně</a:t>
            </a:r>
            <a:r>
              <a:rPr lang="en-US" sz="2000" dirty="0">
                <a:solidFill>
                  <a:srgbClr val="002060"/>
                </a:solidFill>
              </a:rPr>
              <a:t> </a:t>
            </a:r>
            <a:r>
              <a:rPr lang="en-US" sz="2000" dirty="0" err="1">
                <a:solidFill>
                  <a:srgbClr val="002060"/>
                </a:solidFill>
              </a:rPr>
              <a:t>poskytovány</a:t>
            </a:r>
            <a:r>
              <a:rPr lang="en-US" sz="2000" dirty="0">
                <a:solidFill>
                  <a:srgbClr val="002060"/>
                </a:solidFill>
              </a:rPr>
              <a:t> </a:t>
            </a:r>
            <a:r>
              <a:rPr lang="en-US" sz="2000" dirty="0" err="1">
                <a:solidFill>
                  <a:srgbClr val="002060"/>
                </a:solidFill>
              </a:rPr>
              <a:t>mezi</a:t>
            </a:r>
            <a:r>
              <a:rPr lang="en-US" sz="2000" dirty="0">
                <a:solidFill>
                  <a:srgbClr val="002060"/>
                </a:solidFill>
              </a:rPr>
              <a:t> </a:t>
            </a:r>
            <a:r>
              <a:rPr lang="en-US" sz="2000" dirty="0" err="1">
                <a:solidFill>
                  <a:srgbClr val="002060"/>
                </a:solidFill>
              </a:rPr>
              <a:t>jednotlivými</a:t>
            </a:r>
            <a:r>
              <a:rPr lang="en-US" sz="2000" dirty="0">
                <a:solidFill>
                  <a:srgbClr val="002060"/>
                </a:solidFill>
              </a:rPr>
              <a:t> </a:t>
            </a:r>
            <a:r>
              <a:rPr lang="en-US" sz="2000" dirty="0" err="1">
                <a:solidFill>
                  <a:srgbClr val="002060"/>
                </a:solidFill>
              </a:rPr>
              <a:t>vlastními</a:t>
            </a:r>
            <a:r>
              <a:rPr lang="en-US" sz="2000" dirty="0">
                <a:solidFill>
                  <a:srgbClr val="002060"/>
                </a:solidFill>
              </a:rPr>
              <a:t> </a:t>
            </a:r>
            <a:r>
              <a:rPr lang="en-US" sz="2000" dirty="0" err="1">
                <a:solidFill>
                  <a:srgbClr val="002060"/>
                </a:solidFill>
              </a:rPr>
              <a:t>organizačními</a:t>
            </a:r>
            <a:r>
              <a:rPr lang="en-US" sz="2000" dirty="0">
                <a:solidFill>
                  <a:srgbClr val="002060"/>
                </a:solidFill>
              </a:rPr>
              <a:t> </a:t>
            </a:r>
            <a:r>
              <a:rPr lang="en-US" sz="2000" dirty="0" err="1">
                <a:solidFill>
                  <a:srgbClr val="002060"/>
                </a:solidFill>
              </a:rPr>
              <a:t>jednotkami</a:t>
            </a:r>
            <a:r>
              <a:rPr lang="en-US" sz="2000" dirty="0">
                <a:solidFill>
                  <a:srgbClr val="002060"/>
                </a:solidFill>
              </a:rPr>
              <a:t>, </a:t>
            </a:r>
            <a:r>
              <a:rPr lang="en-US" sz="2000" dirty="0" err="1">
                <a:solidFill>
                  <a:srgbClr val="002060"/>
                </a:solidFill>
              </a:rPr>
              <a:t>které</a:t>
            </a:r>
            <a:r>
              <a:rPr lang="en-US" sz="2000" dirty="0">
                <a:solidFill>
                  <a:srgbClr val="002060"/>
                </a:solidFill>
              </a:rPr>
              <a:t> </a:t>
            </a:r>
            <a:r>
              <a:rPr lang="en-US" sz="2000" dirty="0" err="1">
                <a:solidFill>
                  <a:srgbClr val="002060"/>
                </a:solidFill>
              </a:rPr>
              <a:t>dohromady</a:t>
            </a:r>
            <a:r>
              <a:rPr lang="en-US" sz="2000" dirty="0">
                <a:solidFill>
                  <a:srgbClr val="002060"/>
                </a:solidFill>
              </a:rPr>
              <a:t> </a:t>
            </a:r>
            <a:r>
              <a:rPr lang="en-US" sz="2000" dirty="0" err="1">
                <a:solidFill>
                  <a:srgbClr val="002060"/>
                </a:solidFill>
              </a:rPr>
              <a:t>tvoří</a:t>
            </a:r>
            <a:r>
              <a:rPr lang="en-US" sz="2000" dirty="0">
                <a:solidFill>
                  <a:srgbClr val="002060"/>
                </a:solidFill>
              </a:rPr>
              <a:t> </a:t>
            </a:r>
            <a:r>
              <a:rPr lang="en-US" sz="2000" dirty="0" err="1">
                <a:solidFill>
                  <a:srgbClr val="002060"/>
                </a:solidFill>
              </a:rPr>
              <a:t>organizační</a:t>
            </a:r>
            <a:r>
              <a:rPr lang="en-US" sz="2000" dirty="0">
                <a:solidFill>
                  <a:srgbClr val="002060"/>
                </a:solidFill>
              </a:rPr>
              <a:t> </a:t>
            </a:r>
            <a:r>
              <a:rPr lang="en-US" sz="2000" dirty="0" err="1">
                <a:solidFill>
                  <a:srgbClr val="002060"/>
                </a:solidFill>
              </a:rPr>
              <a:t>strukturu</a:t>
            </a:r>
            <a:r>
              <a:rPr lang="en-US" sz="2000" dirty="0">
                <a:solidFill>
                  <a:srgbClr val="002060"/>
                </a:solidFill>
              </a:rPr>
              <a:t> </a:t>
            </a:r>
            <a:r>
              <a:rPr lang="en-US" sz="2000" dirty="0" err="1">
                <a:solidFill>
                  <a:srgbClr val="002060"/>
                </a:solidFill>
              </a:rPr>
              <a:t>rozloženou</a:t>
            </a:r>
            <a:r>
              <a:rPr lang="en-US" sz="2000" dirty="0">
                <a:solidFill>
                  <a:srgbClr val="002060"/>
                </a:solidFill>
              </a:rPr>
              <a:t> do </a:t>
            </a:r>
            <a:r>
              <a:rPr lang="en-US" sz="2000" dirty="0" err="1">
                <a:solidFill>
                  <a:srgbClr val="002060"/>
                </a:solidFill>
              </a:rPr>
              <a:t>více</a:t>
            </a:r>
            <a:r>
              <a:rPr lang="en-US" sz="2000" dirty="0">
                <a:solidFill>
                  <a:srgbClr val="002060"/>
                </a:solidFill>
              </a:rPr>
              <a:t> </a:t>
            </a:r>
            <a:r>
              <a:rPr lang="en-US" sz="2000" dirty="0" err="1">
                <a:solidFill>
                  <a:srgbClr val="002060"/>
                </a:solidFill>
              </a:rPr>
              <a:t>zemí</a:t>
            </a:r>
            <a:r>
              <a:rPr lang="en-US" sz="2000" dirty="0">
                <a:solidFill>
                  <a:srgbClr val="002060"/>
                </a:solidFill>
              </a:rPr>
              <a:t>. </a:t>
            </a:r>
            <a:r>
              <a:rPr lang="en-US" sz="2000" dirty="0" err="1">
                <a:solidFill>
                  <a:srgbClr val="002060"/>
                </a:solidFill>
              </a:rPr>
              <a:t>Náklady</a:t>
            </a:r>
            <a:r>
              <a:rPr lang="en-US" sz="2000" dirty="0">
                <a:solidFill>
                  <a:srgbClr val="002060"/>
                </a:solidFill>
              </a:rPr>
              <a:t> </a:t>
            </a:r>
            <a:r>
              <a:rPr lang="en-US" sz="2000" dirty="0" err="1">
                <a:solidFill>
                  <a:srgbClr val="002060"/>
                </a:solidFill>
              </a:rPr>
              <a:t>dceřiných</a:t>
            </a:r>
            <a:r>
              <a:rPr lang="en-US" sz="2000" dirty="0">
                <a:solidFill>
                  <a:srgbClr val="002060"/>
                </a:solidFill>
              </a:rPr>
              <a:t> </a:t>
            </a:r>
            <a:r>
              <a:rPr lang="en-US" sz="2000" dirty="0" err="1">
                <a:solidFill>
                  <a:srgbClr val="002060"/>
                </a:solidFill>
              </a:rPr>
              <a:t>společností</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závislé</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dohodnutých</a:t>
            </a:r>
            <a:r>
              <a:rPr lang="en-US" sz="2000" dirty="0">
                <a:solidFill>
                  <a:srgbClr val="002060"/>
                </a:solidFill>
              </a:rPr>
              <a:t> </a:t>
            </a:r>
            <a:r>
              <a:rPr lang="en-US" sz="2000" dirty="0" err="1">
                <a:solidFill>
                  <a:srgbClr val="002060"/>
                </a:solidFill>
              </a:rPr>
              <a:t>cenách</a:t>
            </a:r>
            <a:r>
              <a:rPr lang="en-US" sz="2000" dirty="0">
                <a:solidFill>
                  <a:srgbClr val="002060"/>
                </a:solidFill>
              </a:rPr>
              <a:t> </a:t>
            </a:r>
            <a:r>
              <a:rPr lang="en-US" sz="2000" dirty="0" err="1">
                <a:solidFill>
                  <a:srgbClr val="002060"/>
                </a:solidFill>
              </a:rPr>
              <a:t>sjednaných</a:t>
            </a:r>
            <a:r>
              <a:rPr lang="en-US" sz="2000" dirty="0">
                <a:solidFill>
                  <a:srgbClr val="002060"/>
                </a:solidFill>
              </a:rPr>
              <a:t> s </a:t>
            </a:r>
            <a:r>
              <a:rPr lang="en-US" sz="2000" dirty="0" err="1">
                <a:solidFill>
                  <a:srgbClr val="002060"/>
                </a:solidFill>
              </a:rPr>
              <a:t>mateřskou</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sesterskou</a:t>
            </a:r>
            <a:r>
              <a:rPr lang="en-US" sz="2000" dirty="0">
                <a:solidFill>
                  <a:srgbClr val="002060"/>
                </a:solidFill>
              </a:rPr>
              <a:t> </a:t>
            </a:r>
            <a:r>
              <a:rPr lang="en-US" sz="2000" dirty="0" err="1">
                <a:solidFill>
                  <a:srgbClr val="002060"/>
                </a:solidFill>
              </a:rPr>
              <a:t>firmou</a:t>
            </a:r>
            <a:r>
              <a:rPr lang="en-US" sz="2000" dirty="0">
                <a:solidFill>
                  <a:srgbClr val="002060"/>
                </a:solidFill>
              </a:rPr>
              <a:t>.  </a:t>
            </a:r>
          </a:p>
          <a:p>
            <a:r>
              <a:rPr lang="en-US" sz="2000" dirty="0" err="1">
                <a:solidFill>
                  <a:srgbClr val="002060"/>
                </a:solidFill>
              </a:rPr>
              <a:t>Důvodem</a:t>
            </a:r>
            <a:r>
              <a:rPr lang="en-US" sz="2000" dirty="0">
                <a:solidFill>
                  <a:srgbClr val="002060"/>
                </a:solidFill>
              </a:rPr>
              <a:t> </a:t>
            </a:r>
            <a:r>
              <a:rPr lang="en-US" sz="2000" dirty="0" err="1">
                <a:solidFill>
                  <a:srgbClr val="002060"/>
                </a:solidFill>
              </a:rPr>
              <a:t>využívání</a:t>
            </a:r>
            <a:r>
              <a:rPr lang="en-US" sz="2000" dirty="0">
                <a:solidFill>
                  <a:srgbClr val="002060"/>
                </a:solidFill>
              </a:rPr>
              <a:t> </a:t>
            </a:r>
            <a:r>
              <a:rPr lang="en-US" sz="2000" dirty="0" err="1">
                <a:solidFill>
                  <a:srgbClr val="002060"/>
                </a:solidFill>
              </a:rPr>
              <a:t>těchto</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je, </a:t>
            </a:r>
            <a:r>
              <a:rPr lang="en-US" sz="2000" dirty="0" err="1">
                <a:solidFill>
                  <a:srgbClr val="002060"/>
                </a:solidFill>
              </a:rPr>
              <a:t>již</a:t>
            </a:r>
            <a:r>
              <a:rPr lang="en-US" sz="2000" dirty="0">
                <a:solidFill>
                  <a:srgbClr val="002060"/>
                </a:solidFill>
              </a:rPr>
              <a:t> </a:t>
            </a:r>
            <a:r>
              <a:rPr lang="en-US" sz="2000" dirty="0" err="1">
                <a:solidFill>
                  <a:srgbClr val="002060"/>
                </a:solidFill>
              </a:rPr>
              <a:t>zmíněná</a:t>
            </a:r>
            <a:r>
              <a:rPr lang="en-US" sz="2000" dirty="0">
                <a:solidFill>
                  <a:srgbClr val="002060"/>
                </a:solidFill>
              </a:rPr>
              <a:t> </a:t>
            </a:r>
            <a:r>
              <a:rPr lang="en-US" sz="2000" dirty="0" err="1">
                <a:solidFill>
                  <a:srgbClr val="002060"/>
                </a:solidFill>
              </a:rPr>
              <a:t>ochrana</a:t>
            </a:r>
            <a:r>
              <a:rPr lang="en-US" sz="2000" dirty="0">
                <a:solidFill>
                  <a:srgbClr val="002060"/>
                </a:solidFill>
              </a:rPr>
              <a:t> </a:t>
            </a:r>
            <a:r>
              <a:rPr lang="en-US" sz="2000" dirty="0" err="1">
                <a:solidFill>
                  <a:srgbClr val="002060"/>
                </a:solidFill>
              </a:rPr>
              <a:t>proti</a:t>
            </a:r>
            <a:r>
              <a:rPr lang="en-US" sz="2000" dirty="0">
                <a:solidFill>
                  <a:srgbClr val="002060"/>
                </a:solidFill>
              </a:rPr>
              <a:t> </a:t>
            </a:r>
            <a:r>
              <a:rPr lang="en-US" sz="2000" dirty="0" err="1">
                <a:solidFill>
                  <a:srgbClr val="002060"/>
                </a:solidFill>
              </a:rPr>
              <a:t>rizikům</a:t>
            </a:r>
            <a:r>
              <a:rPr lang="en-US" sz="2000" dirty="0">
                <a:solidFill>
                  <a:srgbClr val="002060"/>
                </a:solidFill>
              </a:rPr>
              <a:t> </a:t>
            </a:r>
            <a:r>
              <a:rPr lang="en-US" sz="2000" dirty="0" err="1">
                <a:solidFill>
                  <a:srgbClr val="002060"/>
                </a:solidFill>
              </a:rPr>
              <a:t>zahraničních</a:t>
            </a:r>
            <a:r>
              <a:rPr lang="en-US" sz="2000" dirty="0">
                <a:solidFill>
                  <a:srgbClr val="002060"/>
                </a:solidFill>
              </a:rPr>
              <a:t> </a:t>
            </a:r>
            <a:r>
              <a:rPr lang="en-US" sz="2000" dirty="0" err="1">
                <a:solidFill>
                  <a:srgbClr val="002060"/>
                </a:solidFill>
              </a:rPr>
              <a:t>trhů</a:t>
            </a:r>
            <a:r>
              <a:rPr lang="en-US" sz="2000" dirty="0">
                <a:solidFill>
                  <a:srgbClr val="002060"/>
                </a:solidFill>
              </a:rPr>
              <a:t>, a </a:t>
            </a:r>
            <a:r>
              <a:rPr lang="en-US" sz="2000" dirty="0" err="1">
                <a:solidFill>
                  <a:srgbClr val="002060"/>
                </a:solidFill>
              </a:rPr>
              <a:t>hlavně</a:t>
            </a:r>
            <a:r>
              <a:rPr lang="en-US" sz="2000" dirty="0">
                <a:solidFill>
                  <a:srgbClr val="002060"/>
                </a:solidFill>
              </a:rPr>
              <a:t> </a:t>
            </a:r>
            <a:r>
              <a:rPr lang="en-US" sz="2000" dirty="0" err="1">
                <a:solidFill>
                  <a:srgbClr val="002060"/>
                </a:solidFill>
              </a:rPr>
              <a:t>způsob</a:t>
            </a:r>
            <a:r>
              <a:rPr lang="en-US" sz="2000" dirty="0">
                <a:solidFill>
                  <a:srgbClr val="002060"/>
                </a:solidFill>
              </a:rPr>
              <a:t> </a:t>
            </a:r>
            <a:r>
              <a:rPr lang="en-US" sz="2000" dirty="0" err="1">
                <a:solidFill>
                  <a:srgbClr val="002060"/>
                </a:solidFill>
              </a:rPr>
              <a:t>maximalizace</a:t>
            </a:r>
            <a:r>
              <a:rPr lang="en-US" sz="2000" dirty="0">
                <a:solidFill>
                  <a:srgbClr val="002060"/>
                </a:solidFill>
              </a:rPr>
              <a:t> </a:t>
            </a:r>
            <a:r>
              <a:rPr lang="en-US" sz="2000" dirty="0" err="1">
                <a:solidFill>
                  <a:srgbClr val="002060"/>
                </a:solidFill>
              </a:rPr>
              <a:t>zisku</a:t>
            </a:r>
            <a:r>
              <a:rPr lang="en-US" sz="2000" dirty="0">
                <a:solidFill>
                  <a:srgbClr val="002060"/>
                </a:solidFill>
              </a:rPr>
              <a:t> v </a:t>
            </a:r>
            <a:r>
              <a:rPr lang="en-US" sz="2000" dirty="0" err="1">
                <a:solidFill>
                  <a:srgbClr val="002060"/>
                </a:solidFill>
              </a:rPr>
              <a:t>rámci</a:t>
            </a:r>
            <a:r>
              <a:rPr lang="en-US" sz="2000" dirty="0">
                <a:solidFill>
                  <a:srgbClr val="002060"/>
                </a:solidFill>
              </a:rPr>
              <a:t> </a:t>
            </a:r>
            <a:r>
              <a:rPr lang="en-US" sz="2000" dirty="0" err="1">
                <a:solidFill>
                  <a:srgbClr val="002060"/>
                </a:solidFill>
              </a:rPr>
              <a:t>celé</a:t>
            </a:r>
            <a:r>
              <a:rPr lang="en-US" sz="2000" dirty="0">
                <a:solidFill>
                  <a:srgbClr val="002060"/>
                </a:solidFill>
              </a:rPr>
              <a:t> </a:t>
            </a:r>
            <a:r>
              <a:rPr lang="en-US" sz="2000" dirty="0" err="1">
                <a:solidFill>
                  <a:srgbClr val="002060"/>
                </a:solidFill>
              </a:rPr>
              <a:t>společnosti</a:t>
            </a:r>
            <a:r>
              <a:rPr lang="en-US" sz="2000" dirty="0">
                <a:solidFill>
                  <a:srgbClr val="002060"/>
                </a:solidFill>
              </a:rPr>
              <a:t>. </a:t>
            </a:r>
            <a:endParaRPr lang="cs-CZ" sz="2000" dirty="0">
              <a:solidFill>
                <a:srgbClr val="002060"/>
              </a:solidFill>
            </a:endParaRPr>
          </a:p>
          <a:p>
            <a:r>
              <a:rPr lang="en-US" sz="2000" dirty="0" err="1">
                <a:solidFill>
                  <a:srgbClr val="002060"/>
                </a:solidFill>
              </a:rPr>
              <a:t>Zneužití</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a:t>
            </a:r>
            <a:r>
              <a:rPr lang="en-US" sz="2000" dirty="0" err="1">
                <a:solidFill>
                  <a:srgbClr val="002060"/>
                </a:solidFill>
              </a:rPr>
              <a:t>vede</a:t>
            </a:r>
            <a:r>
              <a:rPr lang="en-US" sz="2000" dirty="0">
                <a:solidFill>
                  <a:srgbClr val="002060"/>
                </a:solidFill>
              </a:rPr>
              <a:t> k </a:t>
            </a:r>
            <a:r>
              <a:rPr lang="en-US" sz="2000" dirty="0" err="1">
                <a:solidFill>
                  <a:srgbClr val="002060"/>
                </a:solidFill>
              </a:rPr>
              <a:t>obcházení</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daňových</a:t>
            </a:r>
            <a:r>
              <a:rPr lang="en-US" sz="2000" dirty="0">
                <a:solidFill>
                  <a:srgbClr val="002060"/>
                </a:solidFill>
              </a:rPr>
              <a:t> </a:t>
            </a:r>
            <a:r>
              <a:rPr lang="en-US" sz="2000" dirty="0" err="1">
                <a:solidFill>
                  <a:srgbClr val="002060"/>
                </a:solidFill>
              </a:rPr>
              <a:t>povinností</a:t>
            </a:r>
            <a:r>
              <a:rPr lang="en-US" sz="2000" dirty="0">
                <a:solidFill>
                  <a:srgbClr val="002060"/>
                </a:solidFill>
              </a:rPr>
              <a:t> </a:t>
            </a:r>
            <a:r>
              <a:rPr lang="en-US" sz="2000" dirty="0" err="1">
                <a:solidFill>
                  <a:srgbClr val="002060"/>
                </a:solidFill>
              </a:rPr>
              <a:t>společností</a:t>
            </a:r>
            <a:r>
              <a:rPr lang="en-US" sz="2000" dirty="0">
                <a:solidFill>
                  <a:srgbClr val="002060"/>
                </a:solidFill>
              </a:rPr>
              <a:t> </a:t>
            </a:r>
            <a:r>
              <a:rPr lang="en-US" sz="2000" dirty="0" err="1">
                <a:solidFill>
                  <a:srgbClr val="002060"/>
                </a:solidFill>
              </a:rPr>
              <a:t>tím</a:t>
            </a:r>
            <a:r>
              <a:rPr lang="en-US" sz="2000" dirty="0">
                <a:solidFill>
                  <a:srgbClr val="002060"/>
                </a:solidFill>
              </a:rPr>
              <a:t>, </a:t>
            </a:r>
            <a:r>
              <a:rPr lang="en-US" sz="2000" dirty="0" err="1">
                <a:solidFill>
                  <a:srgbClr val="002060"/>
                </a:solidFill>
              </a:rPr>
              <a:t>že</a:t>
            </a:r>
            <a:r>
              <a:rPr lang="en-US" sz="2000" dirty="0">
                <a:solidFill>
                  <a:srgbClr val="002060"/>
                </a:solidFill>
              </a:rPr>
              <a:t> se </a:t>
            </a:r>
            <a:r>
              <a:rPr lang="en-US" sz="2000" dirty="0" err="1">
                <a:solidFill>
                  <a:srgbClr val="002060"/>
                </a:solidFill>
              </a:rPr>
              <a:t>zvyšuje</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snižuje</a:t>
            </a:r>
            <a:r>
              <a:rPr lang="en-US" sz="2000" dirty="0">
                <a:solidFill>
                  <a:srgbClr val="002060"/>
                </a:solidFill>
              </a:rPr>
              <a:t> </a:t>
            </a:r>
            <a:r>
              <a:rPr lang="en-US" sz="2000" dirty="0" err="1">
                <a:solidFill>
                  <a:srgbClr val="002060"/>
                </a:solidFill>
              </a:rPr>
              <a:t>základ</a:t>
            </a:r>
            <a:r>
              <a:rPr lang="en-US" sz="2000" dirty="0">
                <a:solidFill>
                  <a:srgbClr val="002060"/>
                </a:solidFill>
              </a:rPr>
              <a:t> pro </a:t>
            </a:r>
            <a:r>
              <a:rPr lang="en-US" sz="2000" dirty="0" err="1">
                <a:solidFill>
                  <a:srgbClr val="002060"/>
                </a:solidFill>
              </a:rPr>
              <a:t>stanovení</a:t>
            </a:r>
            <a:r>
              <a:rPr lang="en-US" sz="2000" dirty="0">
                <a:solidFill>
                  <a:srgbClr val="002060"/>
                </a:solidFill>
              </a:rPr>
              <a:t> </a:t>
            </a:r>
            <a:r>
              <a:rPr lang="en-US" sz="2000" dirty="0" err="1">
                <a:solidFill>
                  <a:srgbClr val="002060"/>
                </a:solidFill>
              </a:rPr>
              <a:t>daně</a:t>
            </a:r>
            <a:r>
              <a:rPr lang="en-US" sz="2000" dirty="0">
                <a:solidFill>
                  <a:srgbClr val="002060"/>
                </a:solidFill>
              </a:rPr>
              <a:t> </a:t>
            </a:r>
            <a:r>
              <a:rPr lang="en-US" sz="2000" dirty="0" err="1">
                <a:solidFill>
                  <a:srgbClr val="002060"/>
                </a:solidFill>
              </a:rPr>
              <a:t>ze</a:t>
            </a:r>
            <a:r>
              <a:rPr lang="en-US" sz="2000" dirty="0">
                <a:solidFill>
                  <a:srgbClr val="002060"/>
                </a:solidFill>
              </a:rPr>
              <a:t> </a:t>
            </a:r>
            <a:r>
              <a:rPr lang="en-US" sz="2000" dirty="0" err="1">
                <a:solidFill>
                  <a:srgbClr val="002060"/>
                </a:solidFill>
              </a:rPr>
              <a:t>zisku</a:t>
            </a:r>
            <a:r>
              <a:rPr lang="en-US" sz="2000" dirty="0">
                <a:solidFill>
                  <a:srgbClr val="002060"/>
                </a:solidFill>
              </a:rPr>
              <a:t>, </a:t>
            </a:r>
            <a:r>
              <a:rPr lang="en-US" sz="2000" dirty="0" err="1">
                <a:solidFill>
                  <a:srgbClr val="002060"/>
                </a:solidFill>
              </a:rPr>
              <a:t>právě</a:t>
            </a:r>
            <a:r>
              <a:rPr lang="en-US" sz="2000" dirty="0">
                <a:solidFill>
                  <a:srgbClr val="002060"/>
                </a:solidFill>
              </a:rPr>
              <a:t> „</a:t>
            </a:r>
            <a:r>
              <a:rPr lang="en-US" sz="2000" dirty="0" err="1">
                <a:solidFill>
                  <a:srgbClr val="002060"/>
                </a:solidFill>
              </a:rPr>
              <a:t>šikovně</a:t>
            </a:r>
            <a:r>
              <a:rPr lang="en-US" sz="2000" dirty="0">
                <a:solidFill>
                  <a:srgbClr val="002060"/>
                </a:solidFill>
              </a:rPr>
              <a:t>“ </a:t>
            </a:r>
            <a:r>
              <a:rPr lang="en-US" sz="2000" dirty="0" err="1">
                <a:solidFill>
                  <a:srgbClr val="002060"/>
                </a:solidFill>
              </a:rPr>
              <a:t>nastavenými</a:t>
            </a:r>
            <a:r>
              <a:rPr lang="en-US" sz="2000" dirty="0">
                <a:solidFill>
                  <a:srgbClr val="002060"/>
                </a:solidFill>
              </a:rPr>
              <a:t> </a:t>
            </a:r>
            <a:r>
              <a:rPr lang="en-US" sz="2000" dirty="0" err="1">
                <a:solidFill>
                  <a:srgbClr val="002060"/>
                </a:solidFill>
              </a:rPr>
              <a:t>transferovými</a:t>
            </a:r>
            <a:r>
              <a:rPr lang="en-US" sz="2000" dirty="0">
                <a:solidFill>
                  <a:srgbClr val="002060"/>
                </a:solidFill>
              </a:rPr>
              <a:t> </a:t>
            </a:r>
            <a:r>
              <a:rPr lang="en-US" sz="2000" dirty="0" err="1">
                <a:solidFill>
                  <a:srgbClr val="002060"/>
                </a:solidFill>
              </a:rPr>
              <a:t>cenami</a:t>
            </a:r>
            <a:r>
              <a:rPr lang="en-US" sz="2000" dirty="0">
                <a:solidFill>
                  <a:srgbClr val="002060"/>
                </a:solidFill>
              </a:rPr>
              <a:t>. </a:t>
            </a:r>
            <a:r>
              <a:rPr lang="en-US" sz="2000" dirty="0" err="1">
                <a:solidFill>
                  <a:srgbClr val="002060"/>
                </a:solidFill>
              </a:rPr>
              <a:t>Další</a:t>
            </a:r>
            <a:r>
              <a:rPr lang="en-US" sz="2000" dirty="0">
                <a:solidFill>
                  <a:srgbClr val="002060"/>
                </a:solidFill>
              </a:rPr>
              <a:t> </a:t>
            </a:r>
            <a:r>
              <a:rPr lang="en-US" sz="2000" dirty="0" err="1">
                <a:solidFill>
                  <a:srgbClr val="002060"/>
                </a:solidFill>
              </a:rPr>
              <a:t>neetické</a:t>
            </a:r>
            <a:r>
              <a:rPr lang="en-US" sz="2000" dirty="0">
                <a:solidFill>
                  <a:srgbClr val="002060"/>
                </a:solidFill>
              </a:rPr>
              <a:t> </a:t>
            </a:r>
            <a:r>
              <a:rPr lang="en-US" sz="2000" dirty="0" err="1">
                <a:solidFill>
                  <a:srgbClr val="002060"/>
                </a:solidFill>
              </a:rPr>
              <a:t>využití</a:t>
            </a:r>
            <a:r>
              <a:rPr lang="en-US" sz="2000" dirty="0">
                <a:solidFill>
                  <a:srgbClr val="002060"/>
                </a:solidFill>
              </a:rPr>
              <a:t> </a:t>
            </a:r>
            <a:r>
              <a:rPr lang="en-US" sz="2000" dirty="0" err="1">
                <a:solidFill>
                  <a:srgbClr val="002060"/>
                </a:solidFill>
              </a:rPr>
              <a:t>transferových</a:t>
            </a:r>
            <a:r>
              <a:rPr lang="en-US" sz="2000" dirty="0">
                <a:solidFill>
                  <a:srgbClr val="002060"/>
                </a:solidFill>
              </a:rPr>
              <a:t> </a:t>
            </a:r>
            <a:r>
              <a:rPr lang="en-US" sz="2000" dirty="0" err="1">
                <a:solidFill>
                  <a:srgbClr val="002060"/>
                </a:solidFill>
              </a:rPr>
              <a:t>cen</a:t>
            </a:r>
            <a:r>
              <a:rPr lang="en-US" sz="2000" dirty="0">
                <a:solidFill>
                  <a:srgbClr val="002060"/>
                </a:solidFill>
              </a:rPr>
              <a:t> se </a:t>
            </a:r>
            <a:r>
              <a:rPr lang="en-US" sz="2000" dirty="0" err="1">
                <a:solidFill>
                  <a:srgbClr val="002060"/>
                </a:solidFill>
              </a:rPr>
              <a:t>využívá</a:t>
            </a:r>
            <a:r>
              <a:rPr lang="en-US" sz="2000" dirty="0">
                <a:solidFill>
                  <a:srgbClr val="002060"/>
                </a:solidFill>
              </a:rPr>
              <a:t> pro </a:t>
            </a:r>
            <a:r>
              <a:rPr lang="en-US" sz="2000" dirty="0" err="1">
                <a:solidFill>
                  <a:srgbClr val="002060"/>
                </a:solidFill>
              </a:rPr>
              <a:t>obcházení</a:t>
            </a:r>
            <a:r>
              <a:rPr lang="en-US" sz="2000" dirty="0">
                <a:solidFill>
                  <a:srgbClr val="002060"/>
                </a:solidFill>
              </a:rPr>
              <a:t> </a:t>
            </a:r>
            <a:r>
              <a:rPr lang="en-US" sz="2000" dirty="0" err="1">
                <a:solidFill>
                  <a:srgbClr val="002060"/>
                </a:solidFill>
              </a:rPr>
              <a:t>dovozních</a:t>
            </a:r>
            <a:r>
              <a:rPr lang="en-US" sz="2000" dirty="0">
                <a:solidFill>
                  <a:srgbClr val="002060"/>
                </a:solidFill>
              </a:rPr>
              <a:t> </a:t>
            </a:r>
            <a:r>
              <a:rPr lang="en-US" sz="2000" dirty="0" err="1">
                <a:solidFill>
                  <a:srgbClr val="002060"/>
                </a:solidFill>
              </a:rPr>
              <a:t>kvót</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svévolnou</a:t>
            </a:r>
            <a:r>
              <a:rPr lang="en-US" sz="2000" dirty="0">
                <a:solidFill>
                  <a:srgbClr val="002060"/>
                </a:solidFill>
              </a:rPr>
              <a:t> </a:t>
            </a:r>
            <a:r>
              <a:rPr lang="en-US" sz="2000" dirty="0" err="1">
                <a:solidFill>
                  <a:srgbClr val="002060"/>
                </a:solidFill>
              </a:rPr>
              <a:t>úpravou</a:t>
            </a:r>
            <a:r>
              <a:rPr lang="en-US" sz="2000" dirty="0">
                <a:solidFill>
                  <a:srgbClr val="002060"/>
                </a:solidFill>
              </a:rPr>
              <a:t> </a:t>
            </a:r>
            <a:r>
              <a:rPr lang="en-US" sz="2000" dirty="0" err="1">
                <a:solidFill>
                  <a:srgbClr val="002060"/>
                </a:solidFill>
              </a:rPr>
              <a:t>hodnoty</a:t>
            </a:r>
            <a:r>
              <a:rPr lang="en-US" sz="2000" dirty="0">
                <a:solidFill>
                  <a:srgbClr val="002060"/>
                </a:solidFill>
              </a:rPr>
              <a:t> </a:t>
            </a:r>
            <a:r>
              <a:rPr lang="en-US" sz="2000" dirty="0" err="1">
                <a:solidFill>
                  <a:srgbClr val="002060"/>
                </a:solidFill>
              </a:rPr>
              <a:t>dovezeného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p>
        </p:txBody>
      </p:sp>
      <p:sp>
        <p:nvSpPr>
          <p:cNvPr id="6" name="Nadpis 5"/>
          <p:cNvSpPr>
            <a:spLocks noGrp="1"/>
          </p:cNvSpPr>
          <p:nvPr>
            <p:ph type="title"/>
          </p:nvPr>
        </p:nvSpPr>
        <p:spPr>
          <a:xfrm>
            <a:off x="179512" y="195486"/>
            <a:ext cx="7560840" cy="507703"/>
          </a:xfrm>
        </p:spPr>
        <p:txBody>
          <a:bodyPr/>
          <a:lstStyle/>
          <a:p>
            <a:r>
              <a:rPr lang="en-US" dirty="0" err="1"/>
              <a:t>Transferové</a:t>
            </a:r>
            <a:r>
              <a:rPr lang="en-US" dirty="0"/>
              <a:t> </a:t>
            </a:r>
            <a:r>
              <a:rPr lang="en-US" dirty="0" err="1"/>
              <a:t>ceny</a:t>
            </a:r>
            <a:r>
              <a:rPr lang="en-US" dirty="0"/>
              <a:t> </a:t>
            </a:r>
            <a:endParaRPr lang="cs-CZ" dirty="0"/>
          </a:p>
        </p:txBody>
      </p:sp>
    </p:spTree>
    <p:extLst>
      <p:ext uri="{BB962C8B-B14F-4D97-AF65-F5344CB8AC3E}">
        <p14:creationId xmlns:p14="http://schemas.microsoft.com/office/powerpoint/2010/main" val="13418256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Strategie „sbírání smetany“ - Je založena na uplatnění záměrně vysoké ceny v poměrně krátkém časovém období, obvykle při zavádění zcela nového produktu na světový trh. S příchodem konkurence pak firma přistupuje k postupnému snižování cen, tzv. taktika „odčerpávání“. </a:t>
            </a:r>
          </a:p>
          <a:p>
            <a:r>
              <a:rPr lang="cs-CZ" sz="2000" dirty="0">
                <a:solidFill>
                  <a:srgbClr val="002060"/>
                </a:solidFill>
              </a:rPr>
              <a:t>Strategie prémiové (prestižní) ceny - Má obvykle zájem na dlouhodobém využívání vysoké cenové hladiny po celou dobu životního cyklu výrobku. Cílem této cenové strategie je podpořit prestiž výrobku a hodnocení vysoké kvality ze strany spotřebitelů a vybudovat pro výrobek jedinečnou pozici na trhu. Snížení této ceny by bylo velkou chybou, protože by zákazníky mohla odradit od nákupu ztráta symbolu prestiže a pocitu výlučnosti z užívání drahých výrobků. </a:t>
            </a:r>
          </a:p>
        </p:txBody>
      </p:sp>
      <p:sp>
        <p:nvSpPr>
          <p:cNvPr id="6" name="Nadpis 5"/>
          <p:cNvSpPr>
            <a:spLocks noGrp="1"/>
          </p:cNvSpPr>
          <p:nvPr>
            <p:ph type="title"/>
          </p:nvPr>
        </p:nvSpPr>
        <p:spPr>
          <a:xfrm>
            <a:off x="179512" y="195486"/>
            <a:ext cx="7560840" cy="507703"/>
          </a:xfrm>
        </p:spPr>
        <p:txBody>
          <a:bodyPr/>
          <a:lstStyle/>
          <a:p>
            <a:r>
              <a:rPr lang="cs-CZ" dirty="0"/>
              <a:t>Cenové strategie při vstupu na zahraniční trh</a:t>
            </a:r>
          </a:p>
        </p:txBody>
      </p:sp>
    </p:spTree>
    <p:extLst>
      <p:ext uri="{BB962C8B-B14F-4D97-AF65-F5344CB8AC3E}">
        <p14:creationId xmlns:p14="http://schemas.microsoft.com/office/powerpoint/2010/main" val="18139017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Strategie cenového pronikání na trh - Je založena na používání nízkých cen. Cílem strategie je proniknutí na trh, dosažení vysokého tržního podílu, vysokého obratu a s tím spojené vysoké výroby a snížení jednotkových nákladů. Účinnost této strategie závisí na dostatečné cenové elasticitě poptávky. Firma rovněž musí mít dostatečné výrobní a distribuční kapacity. Problémem této cenové strategie se mohou stát odvetná opatření konkurence, což může vést k cenovým válkám. </a:t>
            </a:r>
          </a:p>
        </p:txBody>
      </p:sp>
      <p:sp>
        <p:nvSpPr>
          <p:cNvPr id="6" name="Nadpis 5"/>
          <p:cNvSpPr>
            <a:spLocks noGrp="1"/>
          </p:cNvSpPr>
          <p:nvPr>
            <p:ph type="title"/>
          </p:nvPr>
        </p:nvSpPr>
        <p:spPr>
          <a:xfrm>
            <a:off x="179512" y="195486"/>
            <a:ext cx="7560840" cy="507703"/>
          </a:xfrm>
        </p:spPr>
        <p:txBody>
          <a:bodyPr/>
          <a:lstStyle/>
          <a:p>
            <a:r>
              <a:rPr lang="cs-CZ" dirty="0"/>
              <a:t>Cenové strategie při vstupu na zahraniční trh 2</a:t>
            </a:r>
          </a:p>
        </p:txBody>
      </p:sp>
    </p:spTree>
    <p:extLst>
      <p:ext uri="{BB962C8B-B14F-4D97-AF65-F5344CB8AC3E}">
        <p14:creationId xmlns:p14="http://schemas.microsoft.com/office/powerpoint/2010/main" val="29949933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Taktika následování ceny konkurence - Firma se řídí cenou nejvýznamnějšího konkurenta a nezohledňuje přímo ani své náklady ani poptávku na trhu. </a:t>
            </a:r>
          </a:p>
          <a:p>
            <a:r>
              <a:rPr lang="cs-CZ" sz="2000" dirty="0">
                <a:solidFill>
                  <a:srgbClr val="002060"/>
                </a:solidFill>
              </a:rPr>
              <a:t>Taktika určení ceny pomocí cenových nabídek - Firma stanoví cenu tak, aby získala zakázku. Zohledňuje nabídky konkurence a méně bere ohled na své náklady a poptávku. Nejedná se ovšem o dumpingové ceny. Tyto cenové taktiky se využívají v odvětvích, kde je vysoká konkurence a kde se obvykle zadávají zakázky formou veřejné soutěže. Problémem je odhadnutí celkového objemu takto získaných zakázek. </a:t>
            </a: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19568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Šampon v arabských zemích</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70021"/>
            <a:ext cx="3331155" cy="4873625"/>
          </a:xfrm>
          <a:prstGeom prst="rect">
            <a:avLst/>
          </a:prstGeom>
        </p:spPr>
      </p:pic>
    </p:spTree>
    <p:extLst>
      <p:ext uri="{BB962C8B-B14F-4D97-AF65-F5344CB8AC3E}">
        <p14:creationId xmlns:p14="http://schemas.microsoft.com/office/powerpoint/2010/main" val="16618861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cs-CZ" sz="2000" dirty="0">
                <a:solidFill>
                  <a:srgbClr val="002060"/>
                </a:solidFill>
              </a:rPr>
              <a:t>Taktika stanovení cen výrobkové řady - Při stanovení cen výrobků v rámci jednotlivých výrobkových řad se obvykle dodržuje cenová linie pro danou výrobkovou řadu. Obdobné cenové taktiky využívají i zahraniční firmy, jestliže chtějí stanovit cenu výrobku podle konkurence. Provedou srovnání konkurenčních produktů podle vybraných kritérií (výkon, rozměr, apod.) a ceny a podle toho se „zařadí“ se svým výrobkem do takto vytvořené výrobkové řady. </a:t>
            </a:r>
          </a:p>
          <a:p>
            <a:r>
              <a:rPr lang="cs-CZ" sz="2000" dirty="0">
                <a:solidFill>
                  <a:srgbClr val="002060"/>
                </a:solidFill>
              </a:rPr>
              <a:t>Taktika cen „vázaných výrobků“ - U některých výrobků existují výrobky, bez nichž by se funkce hlavního výrobku nemohla realizovat (např. tonery do tiskáren, náhradní díly). Existuje taktika stanovení vysokých cen právě těchto vázaných výrobků, která výrobci umožní snížit ceny základního výrobku a tím i možnost konkurovat firmám, které tyto vázané výrobky nenabízejí. </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18055565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Taktika cen výrobního sortimentu - Firma sleduje cíl maximalizovat zisk celého výrobního sortimentu, včetně doplňků, příslušenství, komplementárních výrobků a služeb. Základní výrobek a doplňkové výrobky jsou obvykle považovány za jeden celek a dochází k vzájemné podpoře jejich prodeje. Například mobil a sada </a:t>
            </a:r>
            <a:r>
              <a:rPr lang="cs-CZ" sz="2000" dirty="0" err="1">
                <a:solidFill>
                  <a:srgbClr val="002060"/>
                </a:solidFill>
              </a:rPr>
              <a:t>handsfree</a:t>
            </a:r>
            <a:r>
              <a:rPr lang="cs-CZ" sz="2000" dirty="0">
                <a:solidFill>
                  <a:srgbClr val="002060"/>
                </a:solidFill>
              </a:rPr>
              <a:t> do automobilů. Firmy musí rozhodnout, které doplňky budou zařazeny do základního výrobku a které budou nabízeny samostatně, za doplatek. Tato rozhodnutí jsou často ovlivněna kupní silou cílového zahraničního trhu. V zemích s vysokou kupní silou jsou všechny doplňky, včetně služeb nabízeny v základní vyšší ceně výrobku. Zatímco v zemi s nižší kupní silou je obvyklé nabízet pouze základní vybavení za nižší cenu a možnost dalšího přikoupení doplňků.</a:t>
            </a:r>
            <a:endParaRPr lang="en-US" sz="20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Cenové taktiky na mezinárodních trzích</a:t>
            </a:r>
          </a:p>
        </p:txBody>
      </p:sp>
    </p:spTree>
    <p:extLst>
      <p:ext uri="{BB962C8B-B14F-4D97-AF65-F5344CB8AC3E}">
        <p14:creationId xmlns:p14="http://schemas.microsoft.com/office/powerpoint/2010/main" val="26200793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Proces cenové tvorby (</a:t>
            </a:r>
            <a:r>
              <a:rPr lang="cs-CZ" sz="2000" dirty="0" err="1">
                <a:solidFill>
                  <a:srgbClr val="002060"/>
                </a:solidFill>
              </a:rPr>
              <a:t>pricing</a:t>
            </a:r>
            <a:r>
              <a:rPr lang="cs-CZ" sz="2000" dirty="0">
                <a:solidFill>
                  <a:srgbClr val="002060"/>
                </a:solidFill>
              </a:rPr>
              <a:t>) je ovlivněn zejména náklady (spodní hranice), poptávkou (horní hranice) a konkurencí.</a:t>
            </a:r>
          </a:p>
          <a:p>
            <a:r>
              <a:rPr lang="cs-CZ" sz="2000" dirty="0">
                <a:solidFill>
                  <a:srgbClr val="002060"/>
                </a:solidFill>
              </a:rPr>
              <a:t>Podle preferovaného faktoru rozlišujeme nákladově orientované ceny, poptávkově orientované ceny a konkurenčně orientované ceny. </a:t>
            </a:r>
          </a:p>
          <a:p>
            <a:r>
              <a:rPr lang="cs-CZ" sz="2000" dirty="0">
                <a:solidFill>
                  <a:srgbClr val="002060"/>
                </a:solidFill>
              </a:rPr>
              <a:t>Obvyklé metody cenové tvorby: stanovení ceny přirážkou, s ohledem na cílovou návratnost, podle hodnoty vnímané zákazníkem, vyjadřující přidanou hodnotu pro zákazníka, následování ceny konkurence a určení ceny pomocí cenových nabídek. </a:t>
            </a:r>
          </a:p>
        </p:txBody>
      </p:sp>
      <p:sp>
        <p:nvSpPr>
          <p:cNvPr id="6" name="Nadpis 5"/>
          <p:cNvSpPr>
            <a:spLocks noGrp="1"/>
          </p:cNvSpPr>
          <p:nvPr>
            <p:ph type="title"/>
          </p:nvPr>
        </p:nvSpPr>
        <p:spPr>
          <a:xfrm>
            <a:off x="179512" y="195486"/>
            <a:ext cx="7560840" cy="507703"/>
          </a:xfrm>
        </p:spPr>
        <p:txBody>
          <a:bodyPr/>
          <a:lstStyle/>
          <a:p>
            <a:r>
              <a:rPr lang="cs-CZ" dirty="0"/>
              <a:t>4 Proces tvorby ceny</a:t>
            </a:r>
          </a:p>
        </p:txBody>
      </p:sp>
    </p:spTree>
    <p:extLst>
      <p:ext uri="{BB962C8B-B14F-4D97-AF65-F5344CB8AC3E}">
        <p14:creationId xmlns:p14="http://schemas.microsoft.com/office/powerpoint/2010/main" val="5543661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Stanovení ceny přirážkou (</a:t>
            </a:r>
            <a:r>
              <a:rPr lang="cs-CZ" sz="2000" dirty="0" err="1">
                <a:solidFill>
                  <a:srgbClr val="002060"/>
                </a:solidFill>
              </a:rPr>
              <a:t>cost</a:t>
            </a:r>
            <a:r>
              <a:rPr lang="cs-CZ" sz="2000" dirty="0">
                <a:solidFill>
                  <a:srgbClr val="002060"/>
                </a:solidFill>
              </a:rPr>
              <a:t>-plus </a:t>
            </a:r>
            <a:r>
              <a:rPr lang="cs-CZ" sz="2000" dirty="0" err="1">
                <a:solidFill>
                  <a:srgbClr val="002060"/>
                </a:solidFill>
              </a:rPr>
              <a:t>pricing</a:t>
            </a:r>
            <a:r>
              <a:rPr lang="cs-CZ" sz="2000" dirty="0">
                <a:solidFill>
                  <a:srgbClr val="002060"/>
                </a:solidFill>
              </a:rPr>
              <a:t>) – k nákladům na jednotku výroby se připočítává standardní zisková přirážka. Používají obchodní mezičlánky. Problémem je, že nebere v úvahu ostatní faktory (poptávka a konkurence).</a:t>
            </a:r>
          </a:p>
          <a:p>
            <a:r>
              <a:rPr lang="cs-CZ" sz="2000" dirty="0">
                <a:solidFill>
                  <a:srgbClr val="002060"/>
                </a:solidFill>
              </a:rPr>
              <a:t>Stanovení ceny pomocí cílové rentability (</a:t>
            </a:r>
            <a:r>
              <a:rPr lang="cs-CZ" sz="2000" dirty="0" err="1">
                <a:solidFill>
                  <a:srgbClr val="002060"/>
                </a:solidFill>
              </a:rPr>
              <a:t>break-even</a:t>
            </a:r>
            <a:r>
              <a:rPr lang="cs-CZ" sz="2000" dirty="0">
                <a:solidFill>
                  <a:srgbClr val="002060"/>
                </a:solidFill>
              </a:rPr>
              <a:t> </a:t>
            </a:r>
            <a:r>
              <a:rPr lang="cs-CZ" sz="2000" dirty="0" err="1">
                <a:solidFill>
                  <a:srgbClr val="002060"/>
                </a:solidFill>
              </a:rPr>
              <a:t>pricing</a:t>
            </a:r>
            <a:r>
              <a:rPr lang="cs-CZ" sz="2000" dirty="0">
                <a:solidFill>
                  <a:srgbClr val="002060"/>
                </a:solidFill>
              </a:rPr>
              <a:t>) – ceny je stanovena tak, aby byla dosažena požadovaná návratnost investovaných prostředků ve stanoveném časovém horizontu. Nutnost kvalifikovaného odhadu. Nebere v potaz cenovou pružnost poptávky, či konkurenci. </a:t>
            </a:r>
          </a:p>
        </p:txBody>
      </p:sp>
      <p:sp>
        <p:nvSpPr>
          <p:cNvPr id="6" name="Nadpis 5"/>
          <p:cNvSpPr>
            <a:spLocks noGrp="1"/>
          </p:cNvSpPr>
          <p:nvPr>
            <p:ph type="title"/>
          </p:nvPr>
        </p:nvSpPr>
        <p:spPr>
          <a:xfrm>
            <a:off x="179512" y="195486"/>
            <a:ext cx="7560840" cy="507703"/>
          </a:xfrm>
        </p:spPr>
        <p:txBody>
          <a:bodyPr/>
          <a:lstStyle/>
          <a:p>
            <a:r>
              <a:rPr lang="cs-CZ" dirty="0"/>
              <a:t>Metody tvorby ceny</a:t>
            </a:r>
          </a:p>
        </p:txBody>
      </p:sp>
    </p:spTree>
    <p:extLst>
      <p:ext uri="{BB962C8B-B14F-4D97-AF65-F5344CB8AC3E}">
        <p14:creationId xmlns:p14="http://schemas.microsoft.com/office/powerpoint/2010/main" val="27195652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Stanovení ceny podle hodnoty vnímané spotřebiteli (</a:t>
            </a:r>
            <a:r>
              <a:rPr lang="cs-CZ" sz="2000" dirty="0" err="1">
                <a:solidFill>
                  <a:srgbClr val="002060"/>
                </a:solidFill>
              </a:rPr>
              <a:t>value-perceived</a:t>
            </a:r>
            <a:r>
              <a:rPr lang="cs-CZ" sz="2000" dirty="0">
                <a:solidFill>
                  <a:srgbClr val="002060"/>
                </a:solidFill>
              </a:rPr>
              <a:t> </a:t>
            </a:r>
            <a:r>
              <a:rPr lang="cs-CZ" sz="2000" dirty="0" err="1">
                <a:solidFill>
                  <a:srgbClr val="002060"/>
                </a:solidFill>
              </a:rPr>
              <a:t>pricing</a:t>
            </a:r>
            <a:r>
              <a:rPr lang="cs-CZ" sz="2000" dirty="0">
                <a:solidFill>
                  <a:srgbClr val="002060"/>
                </a:solidFill>
              </a:rPr>
              <a:t>) – produkt je nabídnut v požadované kvalitě přesně vymezenému segmentu zákazníků za cenu vnímanou jako adekvátní nabízené hodnotě. Vnímaní je značně ovlivněno komunikací, značkou, balením, dodatečnými službami apod.</a:t>
            </a:r>
          </a:p>
          <a:p>
            <a:r>
              <a:rPr lang="cs-CZ" sz="2000" dirty="0">
                <a:solidFill>
                  <a:srgbClr val="002060"/>
                </a:solidFill>
              </a:rPr>
              <a:t>Cena jako přidaná hodnota pro zákazníka (</a:t>
            </a:r>
            <a:r>
              <a:rPr lang="cs-CZ" sz="2000" dirty="0" err="1">
                <a:solidFill>
                  <a:srgbClr val="002060"/>
                </a:solidFill>
              </a:rPr>
              <a:t>value-added</a:t>
            </a:r>
            <a:r>
              <a:rPr lang="cs-CZ" sz="2000" dirty="0">
                <a:solidFill>
                  <a:srgbClr val="002060"/>
                </a:solidFill>
              </a:rPr>
              <a:t> </a:t>
            </a:r>
            <a:r>
              <a:rPr lang="cs-CZ" sz="2000" dirty="0" err="1">
                <a:solidFill>
                  <a:srgbClr val="002060"/>
                </a:solidFill>
              </a:rPr>
              <a:t>pricing</a:t>
            </a:r>
            <a:r>
              <a:rPr lang="cs-CZ" sz="2000" dirty="0">
                <a:solidFill>
                  <a:srgbClr val="002060"/>
                </a:solidFill>
              </a:rPr>
              <a:t>) – základní cena je nízká, díky úsporám z rozsahu, a zisk je poté generován na návazných službách.</a:t>
            </a:r>
          </a:p>
        </p:txBody>
      </p:sp>
      <p:sp>
        <p:nvSpPr>
          <p:cNvPr id="6" name="Nadpis 5"/>
          <p:cNvSpPr>
            <a:spLocks noGrp="1"/>
          </p:cNvSpPr>
          <p:nvPr>
            <p:ph type="title"/>
          </p:nvPr>
        </p:nvSpPr>
        <p:spPr>
          <a:xfrm>
            <a:off x="179512" y="195486"/>
            <a:ext cx="7560840" cy="507703"/>
          </a:xfrm>
        </p:spPr>
        <p:txBody>
          <a:bodyPr/>
          <a:lstStyle/>
          <a:p>
            <a:r>
              <a:rPr lang="cs-CZ" dirty="0"/>
              <a:t>Metody tvorby ceny 2</a:t>
            </a:r>
          </a:p>
        </p:txBody>
      </p:sp>
    </p:spTree>
    <p:extLst>
      <p:ext uri="{BB962C8B-B14F-4D97-AF65-F5344CB8AC3E}">
        <p14:creationId xmlns:p14="http://schemas.microsoft.com/office/powerpoint/2010/main" val="3029349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Následování ceny konkurence (</a:t>
            </a:r>
            <a:r>
              <a:rPr lang="cs-CZ" sz="2000" dirty="0" err="1">
                <a:solidFill>
                  <a:srgbClr val="002060"/>
                </a:solidFill>
              </a:rPr>
              <a:t>going-rate</a:t>
            </a:r>
            <a:r>
              <a:rPr lang="cs-CZ" sz="2000" dirty="0">
                <a:solidFill>
                  <a:srgbClr val="002060"/>
                </a:solidFill>
              </a:rPr>
              <a:t> </a:t>
            </a:r>
            <a:r>
              <a:rPr lang="cs-CZ" sz="2000" dirty="0" err="1">
                <a:solidFill>
                  <a:srgbClr val="002060"/>
                </a:solidFill>
              </a:rPr>
              <a:t>pricing</a:t>
            </a:r>
            <a:r>
              <a:rPr lang="cs-CZ" sz="2000" dirty="0">
                <a:solidFill>
                  <a:srgbClr val="002060"/>
                </a:solidFill>
              </a:rPr>
              <a:t>) – firma se řídí cenami konkurence a nezohledňuje vlastní náklady a poptávku. </a:t>
            </a:r>
          </a:p>
          <a:p>
            <a:r>
              <a:rPr lang="cs-CZ" sz="2000" dirty="0">
                <a:solidFill>
                  <a:srgbClr val="002060"/>
                </a:solidFill>
              </a:rPr>
              <a:t>Určení ceny pomocí cenových nabídek (</a:t>
            </a:r>
            <a:r>
              <a:rPr lang="cs-CZ" sz="2000" dirty="0" err="1">
                <a:solidFill>
                  <a:srgbClr val="002060"/>
                </a:solidFill>
              </a:rPr>
              <a:t>sealed-bid</a:t>
            </a:r>
            <a:r>
              <a:rPr lang="cs-CZ" sz="2000" dirty="0">
                <a:solidFill>
                  <a:srgbClr val="002060"/>
                </a:solidFill>
              </a:rPr>
              <a:t> </a:t>
            </a:r>
            <a:r>
              <a:rPr lang="cs-CZ" sz="2000" dirty="0" err="1">
                <a:solidFill>
                  <a:srgbClr val="002060"/>
                </a:solidFill>
              </a:rPr>
              <a:t>pricing</a:t>
            </a:r>
            <a:r>
              <a:rPr lang="cs-CZ" sz="2000" dirty="0">
                <a:solidFill>
                  <a:srgbClr val="002060"/>
                </a:solidFill>
              </a:rPr>
              <a:t>) – stanovení ceny na takové úrovní, aby firma získala zakázku. Orientace na nabídky konkurence a méně na své náklady. </a:t>
            </a:r>
          </a:p>
        </p:txBody>
      </p:sp>
      <p:sp>
        <p:nvSpPr>
          <p:cNvPr id="6" name="Nadpis 5"/>
          <p:cNvSpPr>
            <a:spLocks noGrp="1"/>
          </p:cNvSpPr>
          <p:nvPr>
            <p:ph type="title"/>
          </p:nvPr>
        </p:nvSpPr>
        <p:spPr>
          <a:xfrm>
            <a:off x="179512" y="195486"/>
            <a:ext cx="7560840" cy="507703"/>
          </a:xfrm>
        </p:spPr>
        <p:txBody>
          <a:bodyPr/>
          <a:lstStyle/>
          <a:p>
            <a:r>
              <a:rPr lang="cs-CZ" dirty="0"/>
              <a:t>Metody tvorby ceny 3</a:t>
            </a:r>
          </a:p>
        </p:txBody>
      </p:sp>
    </p:spTree>
    <p:extLst>
      <p:ext uri="{BB962C8B-B14F-4D97-AF65-F5344CB8AC3E}">
        <p14:creationId xmlns:p14="http://schemas.microsoft.com/office/powerpoint/2010/main" val="8615809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2000" dirty="0">
                <a:solidFill>
                  <a:srgbClr val="002060"/>
                </a:solidFill>
              </a:rPr>
              <a:t>Střední a východní Evropa: je nevhodné podat někomu ruku v rukavici (toto neplatí pro ženy). </a:t>
            </a:r>
          </a:p>
          <a:p>
            <a:r>
              <a:rPr lang="cs-CZ" sz="2000" dirty="0">
                <a:solidFill>
                  <a:srgbClr val="002060"/>
                </a:solidFill>
              </a:rPr>
              <a:t>Francie, Rumunsko a Itálie: je nevhodné ptát se lidí přímo na jejich práci nebo jméno. Také je nevhodné dat někomu chryzantémy jindy než na pohřeb (chryzantémy jsou obecně spojovány se smrtí ve Francii, Itálii a Rumunsku). </a:t>
            </a:r>
          </a:p>
          <a:p>
            <a:r>
              <a:rPr lang="cs-CZ" sz="2000" dirty="0">
                <a:solidFill>
                  <a:srgbClr val="002060"/>
                </a:solidFill>
              </a:rPr>
              <a:t>Řecko: Zobrazení čísla pět zobrazením ruku s roztaženými prsty a dlaň směrem k příjemci – je urážlivé gesto. Totéž gesto s dlaní směřující opačně není. </a:t>
            </a:r>
          </a:p>
          <a:p>
            <a:r>
              <a:rPr lang="cs-CZ" sz="2000" dirty="0">
                <a:solidFill>
                  <a:srgbClr val="002060"/>
                </a:solidFill>
              </a:rPr>
              <a:t>Korea: je nutno se uklonit, když člověk zdraví nebo děkuje starším nebo osobám s vyšším sociálním statusem. Psaní něčího jména v červené symbolizuje smrt. Nesmí se kouřit či pít alkohol v přítomnosti staršího. Starší může toto povolit, ale mladší se musí otočit. Nesmí se také začít jíst, dokud nezačne starší.</a:t>
            </a:r>
          </a:p>
        </p:txBody>
      </p:sp>
      <p:sp>
        <p:nvSpPr>
          <p:cNvPr id="6" name="Nadpis 5"/>
          <p:cNvSpPr>
            <a:spLocks noGrp="1"/>
          </p:cNvSpPr>
          <p:nvPr>
            <p:ph type="title"/>
          </p:nvPr>
        </p:nvSpPr>
        <p:spPr>
          <a:xfrm>
            <a:off x="179512" y="195486"/>
            <a:ext cx="7560840" cy="507703"/>
          </a:xfrm>
        </p:spPr>
        <p:txBody>
          <a:bodyPr/>
          <a:lstStyle/>
          <a:p>
            <a:r>
              <a:rPr lang="cs-CZ" dirty="0"/>
              <a:t>Mezinárodní odlišnosti 6</a:t>
            </a:r>
          </a:p>
        </p:txBody>
      </p:sp>
    </p:spTree>
    <p:extLst>
      <p:ext uri="{BB962C8B-B14F-4D97-AF65-F5344CB8AC3E}">
        <p14:creationId xmlns:p14="http://schemas.microsoft.com/office/powerpoint/2010/main" val="33006724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38643"/>
            <a:ext cx="8280920" cy="2808312"/>
          </a:xfrm>
          <a:prstGeom prst="rect">
            <a:avLst/>
          </a:prstGeom>
        </p:spPr>
        <p:txBody>
          <a:bodyPr>
            <a:noAutofit/>
          </a:bodyPr>
          <a:lstStyle/>
          <a:p>
            <a:r>
              <a:rPr lang="cs-CZ" sz="2000" dirty="0">
                <a:solidFill>
                  <a:srgbClr val="002060"/>
                </a:solidFill>
              </a:rPr>
              <a:t>Cenovým výzkumem můžeme zjistit např.: </a:t>
            </a:r>
          </a:p>
          <a:p>
            <a:pPr lvl="1"/>
            <a:r>
              <a:rPr lang="cs-CZ" sz="1800" dirty="0">
                <a:solidFill>
                  <a:srgbClr val="002060"/>
                </a:solidFill>
              </a:rPr>
              <a:t>jakou cenu zákazník očekává, </a:t>
            </a:r>
          </a:p>
          <a:p>
            <a:pPr lvl="1"/>
            <a:r>
              <a:rPr lang="cs-CZ" sz="1800" dirty="0">
                <a:solidFill>
                  <a:srgbClr val="002060"/>
                </a:solidFill>
              </a:rPr>
              <a:t>v jakých cenových polohách je produkt přijatelný, </a:t>
            </a:r>
          </a:p>
          <a:p>
            <a:pPr lvl="1"/>
            <a:r>
              <a:rPr lang="cs-CZ" sz="1800" dirty="0">
                <a:solidFill>
                  <a:srgbClr val="002060"/>
                </a:solidFill>
              </a:rPr>
              <a:t>jakou cenu je ještě zákazník ochoten zaplatit, </a:t>
            </a:r>
          </a:p>
          <a:p>
            <a:pPr lvl="1"/>
            <a:r>
              <a:rPr lang="cs-CZ" sz="1800" dirty="0">
                <a:solidFill>
                  <a:srgbClr val="002060"/>
                </a:solidFill>
              </a:rPr>
              <a:t>od jaké cenové polohy už je produkt naprosto nepřijatelný. </a:t>
            </a:r>
          </a:p>
          <a:p>
            <a:r>
              <a:rPr lang="cs-CZ" sz="2000" dirty="0">
                <a:solidFill>
                  <a:srgbClr val="002060"/>
                </a:solidFill>
              </a:rPr>
              <a:t>Výzkum cenové pružnosti (elasticity).</a:t>
            </a:r>
          </a:p>
          <a:p>
            <a:r>
              <a:rPr lang="cs-CZ" sz="2000" dirty="0">
                <a:solidFill>
                  <a:srgbClr val="002060"/>
                </a:solidFill>
              </a:rPr>
              <a:t>Testy vnímání ceny.</a:t>
            </a:r>
          </a:p>
          <a:p>
            <a:r>
              <a:rPr lang="cs-CZ" sz="2000" dirty="0">
                <a:solidFill>
                  <a:srgbClr val="002060"/>
                </a:solidFill>
              </a:rPr>
              <a:t>Testy cenové pružnosti.</a:t>
            </a:r>
          </a:p>
          <a:p>
            <a:r>
              <a:rPr lang="cs-CZ" sz="2000" dirty="0">
                <a:solidFill>
                  <a:srgbClr val="002060"/>
                </a:solidFill>
              </a:rPr>
              <a:t>Testy cenových prahů.</a:t>
            </a:r>
          </a:p>
          <a:p>
            <a:r>
              <a:rPr lang="cs-CZ" sz="2000" dirty="0">
                <a:solidFill>
                  <a:srgbClr val="002060"/>
                </a:solidFill>
              </a:rPr>
              <a:t>Testy pozice ceny na trhu.</a:t>
            </a:r>
          </a:p>
          <a:p>
            <a:r>
              <a:rPr lang="cs-CZ" sz="2000" dirty="0">
                <a:solidFill>
                  <a:srgbClr val="002060"/>
                </a:solidFill>
              </a:rPr>
              <a:t>Testy akceptace ceny.</a:t>
            </a:r>
          </a:p>
        </p:txBody>
      </p:sp>
      <p:sp>
        <p:nvSpPr>
          <p:cNvPr id="6" name="Nadpis 5"/>
          <p:cNvSpPr>
            <a:spLocks noGrp="1"/>
          </p:cNvSpPr>
          <p:nvPr>
            <p:ph type="title"/>
          </p:nvPr>
        </p:nvSpPr>
        <p:spPr>
          <a:xfrm>
            <a:off x="179512" y="195486"/>
            <a:ext cx="7560840" cy="507703"/>
          </a:xfrm>
        </p:spPr>
        <p:txBody>
          <a:bodyPr/>
          <a:lstStyle/>
          <a:p>
            <a:r>
              <a:rPr lang="cs-CZ" dirty="0"/>
              <a:t>5 MV v oblasti ceny</a:t>
            </a:r>
          </a:p>
        </p:txBody>
      </p:sp>
    </p:spTree>
    <p:extLst>
      <p:ext uri="{BB962C8B-B14F-4D97-AF65-F5344CB8AC3E}">
        <p14:creationId xmlns:p14="http://schemas.microsoft.com/office/powerpoint/2010/main" val="134794920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Zákazník: hodnota je dobrá cena? Technologická vyspělost? Emocionální záležitost? </a:t>
            </a:r>
          </a:p>
          <a:p>
            <a:r>
              <a:rPr lang="cs-CZ" sz="2400" dirty="0">
                <a:solidFill>
                  <a:srgbClr val="002060"/>
                </a:solidFill>
              </a:rPr>
              <a:t>Vždy určuje hodnotu zákazník, ne firma. Firma se snaží, aby byla pro zákazníka co nejvyšší.</a:t>
            </a:r>
          </a:p>
          <a:p>
            <a:r>
              <a:rPr lang="cs-CZ" sz="2400" dirty="0">
                <a:solidFill>
                  <a:srgbClr val="002060"/>
                </a:solidFill>
              </a:rPr>
              <a:t>Hodnota = očekávané benefity – vnímaná oběť.</a:t>
            </a:r>
          </a:p>
          <a:p>
            <a:r>
              <a:rPr lang="cs-CZ" sz="2400" dirty="0">
                <a:solidFill>
                  <a:srgbClr val="002060"/>
                </a:solidFill>
              </a:rPr>
              <a:t>Očekávaný benefit ale není jen materiálno, může to být společenský statut, loajalita ke značce, sounáležitost se skupinou apod.</a:t>
            </a:r>
          </a:p>
          <a:p>
            <a:r>
              <a:rPr lang="cs-CZ" sz="2400" dirty="0">
                <a:solidFill>
                  <a:srgbClr val="002060"/>
                </a:solidFill>
              </a:rPr>
              <a:t>Oběť není jen cena, ale i čas, námaha apod.</a:t>
            </a:r>
          </a:p>
        </p:txBody>
      </p:sp>
      <p:sp>
        <p:nvSpPr>
          <p:cNvPr id="6" name="Nadpis 5"/>
          <p:cNvSpPr>
            <a:spLocks noGrp="1"/>
          </p:cNvSpPr>
          <p:nvPr>
            <p:ph type="title"/>
          </p:nvPr>
        </p:nvSpPr>
        <p:spPr>
          <a:xfrm>
            <a:off x="179512" y="195486"/>
            <a:ext cx="6408712" cy="507703"/>
          </a:xfrm>
        </p:spPr>
        <p:txBody>
          <a:bodyPr/>
          <a:lstStyle/>
          <a:p>
            <a:r>
              <a:rPr lang="en-US" dirty="0" err="1"/>
              <a:t>Hodnota</a:t>
            </a:r>
            <a:r>
              <a:rPr lang="en-US" dirty="0"/>
              <a:t> pro </a:t>
            </a:r>
            <a:r>
              <a:rPr lang="en-US" dirty="0" err="1"/>
              <a:t>zákazníka</a:t>
            </a:r>
            <a:r>
              <a:rPr lang="en-US" dirty="0"/>
              <a:t> </a:t>
            </a:r>
            <a:endParaRPr lang="cs-CZ" dirty="0"/>
          </a:p>
        </p:txBody>
      </p:sp>
    </p:spTree>
    <p:extLst>
      <p:ext uri="{BB962C8B-B14F-4D97-AF65-F5344CB8AC3E}">
        <p14:creationId xmlns:p14="http://schemas.microsoft.com/office/powerpoint/2010/main" val="51660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V Německu je nejdražší voda v celé Evropě, a proto si Němci kupují zásadně takové spotřebiče, které respektují životní prostředí a mají nízkou spotřebu vody a energie. </a:t>
            </a:r>
          </a:p>
          <a:p>
            <a:pPr lvl="0"/>
            <a:r>
              <a:rPr lang="cs-CZ" sz="2000" dirty="0">
                <a:solidFill>
                  <a:srgbClr val="002060"/>
                </a:solidFill>
              </a:rPr>
              <a:t>Francouzi pokládají jídlo za obřad a v oblibě delikates a zapečených pokrmů se jim nikdo nevyrovná. Francouzské pečicí trouby musí mít proto speciální nastavení pro zapékané pokrmy. Francouzi vyžadují i vybavení samočisticími funkcemi. </a:t>
            </a:r>
          </a:p>
          <a:p>
            <a:pPr lvl="0"/>
            <a:r>
              <a:rPr lang="cs-CZ" sz="2000" dirty="0">
                <a:solidFill>
                  <a:srgbClr val="002060"/>
                </a:solidFill>
              </a:rPr>
              <a:t>Norové mají doma mnoho elektrických spotřebičů, protože cena elektřiny je zde mnohem nižší než v ostatních zemích západní Evropy. V Norsku není ničím neobvyklým mít na pečicí troubě další elektrickou zásuvku pro připojení elektrického mixéru, kuchyňských strojků, kávovaru a podobných spotřebičů.</a:t>
            </a:r>
          </a:p>
        </p:txBody>
      </p:sp>
      <p:sp>
        <p:nvSpPr>
          <p:cNvPr id="6" name="Nadpis 5"/>
          <p:cNvSpPr>
            <a:spLocks noGrp="1"/>
          </p:cNvSpPr>
          <p:nvPr>
            <p:ph type="title"/>
          </p:nvPr>
        </p:nvSpPr>
        <p:spPr>
          <a:xfrm>
            <a:off x="179512" y="195486"/>
            <a:ext cx="6336704" cy="507703"/>
          </a:xfrm>
        </p:spPr>
        <p:txBody>
          <a:bodyPr/>
          <a:lstStyle/>
          <a:p>
            <a:r>
              <a:rPr lang="cs-CZ" dirty="0"/>
              <a:t>Odlišnosti produktů v praxi 2</a:t>
            </a:r>
          </a:p>
        </p:txBody>
      </p:sp>
    </p:spTree>
    <p:extLst>
      <p:ext uri="{BB962C8B-B14F-4D97-AF65-F5344CB8AC3E}">
        <p14:creationId xmlns:p14="http://schemas.microsoft.com/office/powerpoint/2010/main" val="293897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Mezinárodní produktová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2 Mezinárodní distribuční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3 Mezinárodní komunikační politika</a:t>
            </a:r>
          </a:p>
          <a:p>
            <a:endParaRPr lang="pl-PL" sz="2000" b="1" dirty="0">
              <a:solidFill>
                <a:srgbClr val="002060"/>
              </a:solidFill>
              <a:latin typeface="Times New Roman" panose="02020603050405020304" pitchFamily="18" charset="0"/>
              <a:cs typeface="Times New Roman" panose="02020603050405020304" pitchFamily="18" charset="0"/>
            </a:endParaRPr>
          </a:p>
          <a:p>
            <a:r>
              <a:rPr lang="pl-PL" sz="2000" b="1" dirty="0">
                <a:solidFill>
                  <a:srgbClr val="002060"/>
                </a:solidFill>
                <a:latin typeface="Times New Roman" panose="02020603050405020304" pitchFamily="18" charset="0"/>
                <a:cs typeface="Times New Roman" panose="02020603050405020304" pitchFamily="18" charset="0"/>
              </a:rPr>
              <a:t>4 Mezinárodní cenová politika</a:t>
            </a:r>
          </a:p>
          <a:p>
            <a:pPr marL="0" indent="0">
              <a:buNone/>
            </a:pPr>
            <a:endParaRPr lang="pl-PL"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Nejméně nákladným a nejsnazším řešením je výroba zcela standardizovaných produktů a jejich realizace na zahraničních trzích. Úplná standardizace bez jakýchkoli úprav výrobků však obvykle není možná. </a:t>
            </a:r>
          </a:p>
          <a:p>
            <a:r>
              <a:rPr lang="cs-CZ" sz="2000" dirty="0">
                <a:solidFill>
                  <a:srgbClr val="002060"/>
                </a:solidFill>
              </a:rPr>
              <a:t>Avšak u produktů tzv. „</a:t>
            </a:r>
            <a:r>
              <a:rPr lang="cs-CZ" sz="2000" b="1" dirty="0">
                <a:solidFill>
                  <a:srgbClr val="002060"/>
                </a:solidFill>
              </a:rPr>
              <a:t>nevázaných na kulturu</a:t>
            </a:r>
            <a:r>
              <a:rPr lang="cs-CZ" sz="2000" dirty="0">
                <a:solidFill>
                  <a:srgbClr val="002060"/>
                </a:solidFill>
              </a:rPr>
              <a:t>", které odpovídají celosvětovým potřebám a celosvětové módě, nemusí výrobce respektovat národní zvláštnosti, neboť poptávka po nich je uniformní. Jedná se o tzv. globální produkty. (obliba džínové módy, nápojů Coca-Cola, cigaret Marlboro apod.)</a:t>
            </a:r>
          </a:p>
        </p:txBody>
      </p:sp>
      <p:sp>
        <p:nvSpPr>
          <p:cNvPr id="6" name="Nadpis 5"/>
          <p:cNvSpPr>
            <a:spLocks noGrp="1"/>
          </p:cNvSpPr>
          <p:nvPr>
            <p:ph type="title"/>
          </p:nvPr>
        </p:nvSpPr>
        <p:spPr>
          <a:xfrm>
            <a:off x="179512" y="195486"/>
            <a:ext cx="5256584" cy="507703"/>
          </a:xfrm>
        </p:spPr>
        <p:txBody>
          <a:bodyPr/>
          <a:lstStyle/>
          <a:p>
            <a:r>
              <a:rPr lang="cs-CZ" dirty="0"/>
              <a:t>3 Strategie standardizace produktů </a:t>
            </a:r>
          </a:p>
        </p:txBody>
      </p:sp>
    </p:spTree>
    <p:extLst>
      <p:ext uri="{BB962C8B-B14F-4D97-AF65-F5344CB8AC3E}">
        <p14:creationId xmlns:p14="http://schemas.microsoft.com/office/powerpoint/2010/main" val="28632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800" dirty="0">
                <a:solidFill>
                  <a:srgbClr val="002060"/>
                </a:solidFill>
              </a:rPr>
              <a:t>Výhody standardizace: </a:t>
            </a:r>
          </a:p>
          <a:p>
            <a:pPr lvl="1"/>
            <a:r>
              <a:rPr lang="cs-CZ" sz="2400" dirty="0">
                <a:solidFill>
                  <a:srgbClr val="002060"/>
                </a:solidFill>
              </a:rPr>
              <a:t>Velké úspory ve výrobě, </a:t>
            </a:r>
          </a:p>
          <a:p>
            <a:pPr lvl="1"/>
            <a:r>
              <a:rPr lang="cs-CZ" sz="2400" dirty="0">
                <a:solidFill>
                  <a:srgbClr val="002060"/>
                </a:solidFill>
              </a:rPr>
              <a:t>Úspory při základním technickém výzkumu a vývoji výrobku, </a:t>
            </a:r>
          </a:p>
          <a:p>
            <a:pPr lvl="1"/>
            <a:r>
              <a:rPr lang="cs-CZ" sz="2400" dirty="0">
                <a:solidFill>
                  <a:srgbClr val="002060"/>
                </a:solidFill>
              </a:rPr>
              <a:t>Úspory při prodejní komunikaci, </a:t>
            </a:r>
          </a:p>
          <a:p>
            <a:pPr lvl="1"/>
            <a:r>
              <a:rPr lang="cs-CZ" sz="2400" dirty="0">
                <a:solidFill>
                  <a:srgbClr val="002060"/>
                </a:solidFill>
              </a:rPr>
              <a:t>Globální konkurenční schopnost, </a:t>
            </a:r>
          </a:p>
          <a:p>
            <a:pPr lvl="1"/>
            <a:r>
              <a:rPr lang="cs-CZ" sz="2400" dirty="0">
                <a:solidFill>
                  <a:srgbClr val="002060"/>
                </a:solidFill>
              </a:rPr>
              <a:t>Snadnější šíření inovací, </a:t>
            </a:r>
          </a:p>
          <a:p>
            <a:pPr lvl="1"/>
            <a:r>
              <a:rPr lang="cs-CZ" sz="2400" dirty="0">
                <a:solidFill>
                  <a:srgbClr val="002060"/>
                </a:solidFill>
              </a:rPr>
              <a:t>Možnost rychlého vstupu na mezinárodní trhy.</a:t>
            </a:r>
            <a:endParaRPr lang="cs-CZ" sz="1600" dirty="0">
              <a:solidFill>
                <a:srgbClr val="002060"/>
              </a:solidFill>
            </a:endParaRPr>
          </a:p>
        </p:txBody>
      </p:sp>
      <p:sp>
        <p:nvSpPr>
          <p:cNvPr id="6" name="Nadpis 5"/>
          <p:cNvSpPr>
            <a:spLocks noGrp="1"/>
          </p:cNvSpPr>
          <p:nvPr>
            <p:ph type="title"/>
          </p:nvPr>
        </p:nvSpPr>
        <p:spPr>
          <a:xfrm>
            <a:off x="179512" y="195486"/>
            <a:ext cx="6984776" cy="507703"/>
          </a:xfrm>
        </p:spPr>
        <p:txBody>
          <a:bodyPr/>
          <a:lstStyle/>
          <a:p>
            <a:r>
              <a:rPr lang="cs-CZ" dirty="0"/>
              <a:t>Výhody a nevýhody standardizace</a:t>
            </a:r>
          </a:p>
        </p:txBody>
      </p:sp>
    </p:spTree>
    <p:extLst>
      <p:ext uri="{BB962C8B-B14F-4D97-AF65-F5344CB8AC3E}">
        <p14:creationId xmlns:p14="http://schemas.microsoft.com/office/powerpoint/2010/main" val="346128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800" dirty="0">
                <a:solidFill>
                  <a:srgbClr val="002060"/>
                </a:solidFill>
              </a:rPr>
              <a:t>Nevýhody standardizace: </a:t>
            </a:r>
          </a:p>
          <a:p>
            <a:pPr lvl="1"/>
            <a:r>
              <a:rPr lang="cs-CZ" sz="2400" dirty="0">
                <a:solidFill>
                  <a:srgbClr val="002060"/>
                </a:solidFill>
              </a:rPr>
              <a:t>Globální přístup (standardizace) nese sebou i vysoké riziko, tím, že vstupuje do každého odvětví, přičemž nepřímo zvyšuje nároky na jeho výkonnost, </a:t>
            </a:r>
          </a:p>
          <a:p>
            <a:pPr lvl="1"/>
            <a:r>
              <a:rPr lang="cs-CZ" sz="2400" dirty="0">
                <a:solidFill>
                  <a:srgbClr val="002060"/>
                </a:solidFill>
              </a:rPr>
              <a:t>Chyby při nerespektování sociálních a ekonomických rozdílů, </a:t>
            </a:r>
          </a:p>
          <a:p>
            <a:pPr lvl="1"/>
            <a:r>
              <a:rPr lang="cs-CZ" sz="2400" dirty="0">
                <a:solidFill>
                  <a:srgbClr val="002060"/>
                </a:solidFill>
              </a:rPr>
              <a:t>Rozšíření tvrdé konkurenční soutěže na celosvětové bázi. </a:t>
            </a:r>
          </a:p>
        </p:txBody>
      </p:sp>
      <p:sp>
        <p:nvSpPr>
          <p:cNvPr id="6" name="Nadpis 5"/>
          <p:cNvSpPr>
            <a:spLocks noGrp="1"/>
          </p:cNvSpPr>
          <p:nvPr>
            <p:ph type="title"/>
          </p:nvPr>
        </p:nvSpPr>
        <p:spPr>
          <a:xfrm>
            <a:off x="179512" y="195486"/>
            <a:ext cx="4968552" cy="507703"/>
          </a:xfrm>
        </p:spPr>
        <p:txBody>
          <a:bodyPr/>
          <a:lstStyle/>
          <a:p>
            <a:r>
              <a:rPr lang="cs-CZ" dirty="0"/>
              <a:t>Výhody a nevýhody standardizace</a:t>
            </a:r>
          </a:p>
        </p:txBody>
      </p:sp>
    </p:spTree>
    <p:extLst>
      <p:ext uri="{BB962C8B-B14F-4D97-AF65-F5344CB8AC3E}">
        <p14:creationId xmlns:p14="http://schemas.microsoft.com/office/powerpoint/2010/main" val="198208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736304"/>
          </a:xfrm>
          <a:prstGeom prst="rect">
            <a:avLst/>
          </a:prstGeom>
        </p:spPr>
        <p:txBody>
          <a:bodyPr>
            <a:noAutofit/>
          </a:bodyPr>
          <a:lstStyle/>
          <a:p>
            <a:pPr>
              <a:lnSpc>
                <a:spcPct val="80000"/>
              </a:lnSpc>
              <a:buFont typeface="Wingdings" panose="05000000000000000000" pitchFamily="2" charset="2"/>
              <a:buChar char="§"/>
            </a:pPr>
            <a:r>
              <a:rPr lang="cs-CZ" altLang="cs-CZ" sz="2000" dirty="0">
                <a:solidFill>
                  <a:srgbClr val="002060"/>
                </a:solidFill>
              </a:rPr>
              <a:t>Na výhodách z úspory nákladů a eliminaci obtíží při respektování odlišných podmínek trhu a přání zákazníků, kterými se vyznačuje základní strategie standardizace se podílí i další výrobková strategie „Světového komponentu“. </a:t>
            </a:r>
          </a:p>
          <a:p>
            <a:pPr>
              <a:lnSpc>
                <a:spcPct val="80000"/>
              </a:lnSpc>
              <a:buFont typeface="Wingdings" panose="05000000000000000000" pitchFamily="2" charset="2"/>
              <a:buChar char="§"/>
            </a:pPr>
            <a:r>
              <a:rPr lang="cs-CZ" altLang="cs-CZ" sz="2000" dirty="0">
                <a:solidFill>
                  <a:srgbClr val="002060"/>
                </a:solidFill>
              </a:rPr>
              <a:t>Při této strategii je nový výrobek vyvíjen od počátku tak, aby dosáhl maximum identických komponentů (unifikace), až k bodu, kdy nezbytně musí být respektovány národní požadavky a potřeby. Například: jiný typ elektrické zásuvky, klávesnice počítače s azbukou apod. Na tuto konečnou úpravu výrobku se již vynaloží minimum dodatečných nákladů na přizpůsobení.</a:t>
            </a:r>
          </a:p>
        </p:txBody>
      </p:sp>
      <p:sp>
        <p:nvSpPr>
          <p:cNvPr id="6" name="Nadpis 5"/>
          <p:cNvSpPr>
            <a:spLocks noGrp="1"/>
          </p:cNvSpPr>
          <p:nvPr>
            <p:ph type="title"/>
          </p:nvPr>
        </p:nvSpPr>
        <p:spPr>
          <a:xfrm>
            <a:off x="179512" y="195486"/>
            <a:ext cx="7704856" cy="507703"/>
          </a:xfrm>
        </p:spPr>
        <p:txBody>
          <a:bodyPr/>
          <a:lstStyle/>
          <a:p>
            <a:r>
              <a:rPr lang="cs-CZ" dirty="0"/>
              <a:t>Strategie světového komponentu </a:t>
            </a:r>
          </a:p>
        </p:txBody>
      </p:sp>
    </p:spTree>
    <p:extLst>
      <p:ext uri="{BB962C8B-B14F-4D97-AF65-F5344CB8AC3E}">
        <p14:creationId xmlns:p14="http://schemas.microsoft.com/office/powerpoint/2010/main" val="443206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i="1" dirty="0">
                <a:solidFill>
                  <a:srgbClr val="002060"/>
                </a:solidFill>
              </a:rPr>
              <a:t>Slogan pivovaru </a:t>
            </a:r>
            <a:r>
              <a:rPr lang="cs-CZ" sz="2000" b="1" i="1" dirty="0" err="1">
                <a:solidFill>
                  <a:srgbClr val="002060"/>
                </a:solidFill>
              </a:rPr>
              <a:t>Coors</a:t>
            </a:r>
            <a:r>
              <a:rPr lang="cs-CZ" sz="2000" b="1" i="1" dirty="0">
                <a:solidFill>
                  <a:srgbClr val="002060"/>
                </a:solidFill>
              </a:rPr>
              <a:t> "s naším pivem se uvolníte"</a:t>
            </a:r>
            <a:r>
              <a:rPr lang="cs-CZ" sz="2000" i="1" dirty="0">
                <a:solidFill>
                  <a:srgbClr val="002060"/>
                </a:solidFill>
              </a:rPr>
              <a:t> ve španělštině znamená </a:t>
            </a:r>
            <a:r>
              <a:rPr lang="cs-CZ" sz="2000" b="1" i="1" dirty="0">
                <a:solidFill>
                  <a:srgbClr val="002060"/>
                </a:solidFill>
              </a:rPr>
              <a:t>"po našem pivu dostanete průjem"</a:t>
            </a:r>
            <a:r>
              <a:rPr lang="cs-CZ" sz="2000" i="1" dirty="0">
                <a:solidFill>
                  <a:srgbClr val="002060"/>
                </a:solidFill>
              </a:rPr>
              <a:t>.</a:t>
            </a:r>
          </a:p>
          <a:p>
            <a:r>
              <a:rPr lang="cs-CZ" sz="2000" b="1" i="1" dirty="0">
                <a:solidFill>
                  <a:srgbClr val="002060"/>
                </a:solidFill>
              </a:rPr>
              <a:t>Coca-Cola</a:t>
            </a:r>
            <a:r>
              <a:rPr lang="cs-CZ" sz="2000" i="1" dirty="0">
                <a:solidFill>
                  <a:srgbClr val="002060"/>
                </a:solidFill>
              </a:rPr>
              <a:t> přišla se sloganem k nápoji </a:t>
            </a:r>
            <a:r>
              <a:rPr lang="cs-CZ" sz="2000" i="1" dirty="0" err="1">
                <a:solidFill>
                  <a:srgbClr val="002060"/>
                </a:solidFill>
              </a:rPr>
              <a:t>Coke</a:t>
            </a:r>
            <a:r>
              <a:rPr lang="cs-CZ" sz="2000" i="1" dirty="0">
                <a:solidFill>
                  <a:srgbClr val="002060"/>
                </a:solidFill>
              </a:rPr>
              <a:t>: </a:t>
            </a:r>
            <a:r>
              <a:rPr lang="cs-CZ" sz="2000" b="1" i="1" dirty="0">
                <a:solidFill>
                  <a:srgbClr val="002060"/>
                </a:solidFill>
              </a:rPr>
              <a:t>"</a:t>
            </a:r>
            <a:r>
              <a:rPr lang="cs-CZ" sz="2000" b="1" i="1" dirty="0" err="1">
                <a:solidFill>
                  <a:srgbClr val="002060"/>
                </a:solidFill>
              </a:rPr>
              <a:t>Coke</a:t>
            </a:r>
            <a:r>
              <a:rPr lang="cs-CZ" sz="2000" b="1" i="1" dirty="0">
                <a:solidFill>
                  <a:srgbClr val="002060"/>
                </a:solidFill>
              </a:rPr>
              <a:t> vám dá život!"</a:t>
            </a:r>
            <a:r>
              <a:rPr lang="cs-CZ" sz="2000" i="1" dirty="0">
                <a:solidFill>
                  <a:srgbClr val="002060"/>
                </a:solidFill>
              </a:rPr>
              <a:t> V japonštině to ovšem znamená: </a:t>
            </a:r>
            <a:r>
              <a:rPr lang="cs-CZ" sz="2000" b="1" i="1" dirty="0">
                <a:solidFill>
                  <a:srgbClr val="002060"/>
                </a:solidFill>
              </a:rPr>
              <a:t>"</a:t>
            </a:r>
            <a:r>
              <a:rPr lang="cs-CZ" sz="2000" b="1" i="1" dirty="0" err="1">
                <a:solidFill>
                  <a:srgbClr val="002060"/>
                </a:solidFill>
              </a:rPr>
              <a:t>Coke</a:t>
            </a:r>
            <a:r>
              <a:rPr lang="cs-CZ" sz="2000" b="1" i="1" dirty="0">
                <a:solidFill>
                  <a:srgbClr val="002060"/>
                </a:solidFill>
              </a:rPr>
              <a:t> vám navrátí vaše předky!"</a:t>
            </a:r>
            <a:endParaRPr lang="cs-CZ" sz="2000" i="1" dirty="0">
              <a:solidFill>
                <a:srgbClr val="002060"/>
              </a:solidFill>
            </a:endParaRPr>
          </a:p>
          <a:p>
            <a:r>
              <a:rPr lang="cs-CZ" sz="2000" i="1" dirty="0">
                <a:solidFill>
                  <a:srgbClr val="002060"/>
                </a:solidFill>
              </a:rPr>
              <a:t>Velké firmy podnikající v mlékárenství příliš pozdě zjistily, že slogan </a:t>
            </a:r>
            <a:r>
              <a:rPr lang="cs-CZ" sz="2000" b="1" i="1" dirty="0">
                <a:solidFill>
                  <a:srgbClr val="002060"/>
                </a:solidFill>
              </a:rPr>
              <a:t>"Dali jste si už mléko?„ </a:t>
            </a:r>
            <a:r>
              <a:rPr lang="cs-CZ" sz="2000" i="1" dirty="0">
                <a:solidFill>
                  <a:srgbClr val="002060"/>
                </a:solidFill>
              </a:rPr>
              <a:t>v Mexiku znamená otázku: </a:t>
            </a:r>
            <a:r>
              <a:rPr lang="cs-CZ" sz="2000" b="1" i="1" dirty="0">
                <a:solidFill>
                  <a:srgbClr val="002060"/>
                </a:solidFill>
              </a:rPr>
              <a:t>"Můžete již kojit?"</a:t>
            </a:r>
            <a:endParaRPr lang="cs-CZ" sz="2000" i="1" dirty="0">
              <a:solidFill>
                <a:srgbClr val="002060"/>
              </a:solidFill>
            </a:endParaRPr>
          </a:p>
          <a:p>
            <a:r>
              <a:rPr lang="cs-CZ" sz="2000" i="1" dirty="0">
                <a:solidFill>
                  <a:srgbClr val="002060"/>
                </a:solidFill>
              </a:rPr>
              <a:t>V čínský slogan firmy </a:t>
            </a:r>
            <a:r>
              <a:rPr lang="cs-CZ" sz="2000" b="1" i="1" dirty="0">
                <a:solidFill>
                  <a:srgbClr val="002060"/>
                </a:solidFill>
              </a:rPr>
              <a:t>KFC</a:t>
            </a:r>
            <a:r>
              <a:rPr lang="cs-CZ" sz="2000" i="1" dirty="0">
                <a:solidFill>
                  <a:srgbClr val="002060"/>
                </a:solidFill>
              </a:rPr>
              <a:t> </a:t>
            </a:r>
            <a:r>
              <a:rPr lang="cs-CZ" sz="2000" b="1" i="1" dirty="0">
                <a:solidFill>
                  <a:srgbClr val="002060"/>
                </a:solidFill>
              </a:rPr>
              <a:t>"Po našich výrobcích si jen oblíznete prsty"</a:t>
            </a:r>
            <a:r>
              <a:rPr lang="cs-CZ" sz="2000" i="1" dirty="0">
                <a:solidFill>
                  <a:srgbClr val="002060"/>
                </a:solidFill>
              </a:rPr>
              <a:t> ve španělštině znamená </a:t>
            </a:r>
            <a:r>
              <a:rPr lang="cs-CZ" sz="2000" b="1" i="1" dirty="0">
                <a:solidFill>
                  <a:srgbClr val="002060"/>
                </a:solidFill>
              </a:rPr>
              <a:t>"Kousněte se do prstu!"</a:t>
            </a:r>
            <a:endParaRPr lang="cs-CZ" sz="2000" i="1" dirty="0">
              <a:solidFill>
                <a:srgbClr val="002060"/>
              </a:solidFill>
            </a:endParaRPr>
          </a:p>
          <a:p>
            <a:r>
              <a:rPr lang="cs-CZ" sz="2000" i="1" dirty="0">
                <a:solidFill>
                  <a:srgbClr val="002060"/>
                </a:solidFill>
              </a:rPr>
              <a:t>Slogan firmy </a:t>
            </a:r>
            <a:r>
              <a:rPr lang="cs-CZ" sz="2000" b="1" i="1" dirty="0" err="1">
                <a:solidFill>
                  <a:srgbClr val="002060"/>
                </a:solidFill>
              </a:rPr>
              <a:t>Perdue</a:t>
            </a:r>
            <a:r>
              <a:rPr lang="cs-CZ" sz="2000" i="1" dirty="0">
                <a:solidFill>
                  <a:srgbClr val="002060"/>
                </a:solidFill>
              </a:rPr>
              <a:t> </a:t>
            </a:r>
            <a:r>
              <a:rPr lang="cs-CZ" sz="2000" b="1" i="1" dirty="0">
                <a:solidFill>
                  <a:srgbClr val="002060"/>
                </a:solidFill>
              </a:rPr>
              <a:t>"Tvrdý muž připravuje jemné kuře!"</a:t>
            </a:r>
            <a:r>
              <a:rPr lang="cs-CZ" sz="2000" i="1" dirty="0">
                <a:solidFill>
                  <a:srgbClr val="002060"/>
                </a:solidFill>
              </a:rPr>
              <a:t> ve španělštině získává nový rozměr: </a:t>
            </a:r>
            <a:r>
              <a:rPr lang="cs-CZ" sz="2000" b="1" i="1" dirty="0">
                <a:solidFill>
                  <a:srgbClr val="002060"/>
                </a:solidFill>
              </a:rPr>
              <a:t>"Sotva probuzený muž je roztomilý jako kuřátko."</a:t>
            </a:r>
            <a:endParaRPr lang="cs-CZ" sz="2000" i="1" dirty="0">
              <a:solidFill>
                <a:srgbClr val="002060"/>
              </a:solidFill>
            </a:endParaRPr>
          </a:p>
        </p:txBody>
      </p:sp>
      <p:sp>
        <p:nvSpPr>
          <p:cNvPr id="6" name="Nadpis 5"/>
          <p:cNvSpPr>
            <a:spLocks noGrp="1"/>
          </p:cNvSpPr>
          <p:nvPr>
            <p:ph type="title"/>
          </p:nvPr>
        </p:nvSpPr>
        <p:spPr>
          <a:xfrm>
            <a:off x="179512" y="195486"/>
            <a:ext cx="6048672" cy="507703"/>
          </a:xfrm>
        </p:spPr>
        <p:txBody>
          <a:bodyPr/>
          <a:lstStyle/>
          <a:p>
            <a:r>
              <a:rPr lang="cs-CZ" dirty="0" err="1"/>
              <a:t>Fun</a:t>
            </a:r>
            <a:r>
              <a:rPr lang="cs-CZ" dirty="0"/>
              <a:t> </a:t>
            </a:r>
            <a:r>
              <a:rPr lang="cs-CZ" dirty="0" err="1"/>
              <a:t>fails</a:t>
            </a:r>
            <a:endParaRPr lang="cs-CZ" dirty="0"/>
          </a:p>
        </p:txBody>
      </p:sp>
    </p:spTree>
    <p:extLst>
      <p:ext uri="{BB962C8B-B14F-4D97-AF65-F5344CB8AC3E}">
        <p14:creationId xmlns:p14="http://schemas.microsoft.com/office/powerpoint/2010/main" val="49474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Strategie adaptace produktů vychází z nutnosti stávající produkt přizpůsobit podmínkám zahraničního trhu nebo požadavkům a přáním zákazníků. Mezi faktory, které rozhodujícím způsobem ovlivní rozhodnutí firmy o přizpůsobení svých výrobků řadíme následující: </a:t>
            </a:r>
          </a:p>
          <a:p>
            <a:pPr lvl="1"/>
            <a:r>
              <a:rPr lang="cs-CZ" sz="1800" b="1" dirty="0">
                <a:solidFill>
                  <a:srgbClr val="002060"/>
                </a:solidFill>
              </a:rPr>
              <a:t>Legislativní nařízení</a:t>
            </a:r>
            <a:r>
              <a:rPr lang="cs-CZ" sz="1800" dirty="0">
                <a:solidFill>
                  <a:srgbClr val="002060"/>
                </a:solidFill>
              </a:rPr>
              <a:t>: nařízení o jízdě vlevo například ve Velké Británii nutí ostatní výrobce automobilů adaptovat montáž řízení vozů pro tento trh, </a:t>
            </a:r>
          </a:p>
          <a:p>
            <a:pPr lvl="1"/>
            <a:r>
              <a:rPr lang="cs-CZ" sz="1800" b="1" dirty="0">
                <a:solidFill>
                  <a:srgbClr val="002060"/>
                </a:solidFill>
              </a:rPr>
              <a:t>kultura (náboženství): </a:t>
            </a:r>
            <a:r>
              <a:rPr lang="cs-CZ" sz="1800" dirty="0">
                <a:solidFill>
                  <a:srgbClr val="002060"/>
                </a:solidFill>
              </a:rPr>
              <a:t>například český výrobce uzenin adaptuje své výrobky, určené pro export na trhy islámských zemí na verzi, kdy namísto vepřového masa používá maso hovězí, </a:t>
            </a:r>
          </a:p>
          <a:p>
            <a:pPr lvl="1"/>
            <a:r>
              <a:rPr lang="cs-CZ" sz="1800" b="1" dirty="0">
                <a:solidFill>
                  <a:srgbClr val="002060"/>
                </a:solidFill>
              </a:rPr>
              <a:t>kultura (estetika): </a:t>
            </a:r>
            <a:r>
              <a:rPr lang="cs-CZ" sz="1800" dirty="0">
                <a:solidFill>
                  <a:srgbClr val="002060"/>
                </a:solidFill>
              </a:rPr>
              <a:t>výrobci tradičního českého křišťálu zjistili, že zatímco Evropané dávají přednost střízlivějším vzorům, Japonci a zákazníci z arabských států naopak vyžadují bohatší vzory a zdobné prvky, </a:t>
            </a:r>
          </a:p>
        </p:txBody>
      </p:sp>
      <p:sp>
        <p:nvSpPr>
          <p:cNvPr id="6" name="Nadpis 5"/>
          <p:cNvSpPr>
            <a:spLocks noGrp="1"/>
          </p:cNvSpPr>
          <p:nvPr>
            <p:ph type="title"/>
          </p:nvPr>
        </p:nvSpPr>
        <p:spPr>
          <a:xfrm>
            <a:off x="179512" y="195486"/>
            <a:ext cx="5472608" cy="507703"/>
          </a:xfrm>
        </p:spPr>
        <p:txBody>
          <a:bodyPr/>
          <a:lstStyle/>
          <a:p>
            <a:r>
              <a:rPr lang="cs-CZ" dirty="0"/>
              <a:t>Strategie adaptace produktů </a:t>
            </a:r>
          </a:p>
        </p:txBody>
      </p:sp>
    </p:spTree>
    <p:extLst>
      <p:ext uri="{BB962C8B-B14F-4D97-AF65-F5344CB8AC3E}">
        <p14:creationId xmlns:p14="http://schemas.microsoft.com/office/powerpoint/2010/main" val="3960929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b="1" dirty="0">
                <a:solidFill>
                  <a:srgbClr val="002060"/>
                </a:solidFill>
              </a:rPr>
              <a:t>Hospodářsko-technické předpisy</a:t>
            </a:r>
            <a:r>
              <a:rPr lang="cs-CZ" sz="2000" dirty="0">
                <a:solidFill>
                  <a:srgbClr val="002060"/>
                </a:solidFill>
              </a:rPr>
              <a:t>: velmi se liší předpisy o ochraně životního prostředí v různých zemích, rozdíly jsou mezi metrickým kontinentálním a anglosaským systémem, v Severní Americe je používán jiný rozsah vlnových délek rozhlasového vysílání a odlišné elektrické napětí než v Evropě, apod., </a:t>
            </a:r>
          </a:p>
          <a:p>
            <a:r>
              <a:rPr lang="cs-CZ" sz="2000" b="1" dirty="0">
                <a:solidFill>
                  <a:srgbClr val="002060"/>
                </a:solidFill>
              </a:rPr>
              <a:t>klima</a:t>
            </a:r>
            <a:r>
              <a:rPr lang="cs-CZ" sz="2000" dirty="0">
                <a:solidFill>
                  <a:srgbClr val="002060"/>
                </a:solidFill>
              </a:rPr>
              <a:t>: například kovové drátky, kterými jsou běžně spojovány ověsky křišťálových lustrů českých výrobců, korodovaly v horkém a vlhkém klimatu Indonésie a musely být nahrazeny drátky z antikorozní ocele, </a:t>
            </a:r>
          </a:p>
          <a:p>
            <a:r>
              <a:rPr lang="cs-CZ" sz="2000" b="1" dirty="0">
                <a:solidFill>
                  <a:srgbClr val="002060"/>
                </a:solidFill>
              </a:rPr>
              <a:t>kupní síla</a:t>
            </a:r>
            <a:r>
              <a:rPr lang="cs-CZ" sz="2000" dirty="0">
                <a:solidFill>
                  <a:srgbClr val="002060"/>
                </a:solidFill>
              </a:rPr>
              <a:t>: s ohledem na nižší kupní sílu obyvatel zemí, omezují výrobci automobilů vnitřní vybavení svých vozů, </a:t>
            </a:r>
          </a:p>
        </p:txBody>
      </p:sp>
      <p:sp>
        <p:nvSpPr>
          <p:cNvPr id="6" name="Nadpis 5"/>
          <p:cNvSpPr>
            <a:spLocks noGrp="1"/>
          </p:cNvSpPr>
          <p:nvPr>
            <p:ph type="title"/>
          </p:nvPr>
        </p:nvSpPr>
        <p:spPr>
          <a:xfrm>
            <a:off x="179512" y="195486"/>
            <a:ext cx="4536504" cy="507703"/>
          </a:xfrm>
        </p:spPr>
        <p:txBody>
          <a:bodyPr/>
          <a:lstStyle/>
          <a:p>
            <a:r>
              <a:rPr lang="cs-CZ" dirty="0"/>
              <a:t>Strategie adaptace produktů </a:t>
            </a:r>
          </a:p>
        </p:txBody>
      </p:sp>
    </p:spTree>
    <p:extLst>
      <p:ext uri="{BB962C8B-B14F-4D97-AF65-F5344CB8AC3E}">
        <p14:creationId xmlns:p14="http://schemas.microsoft.com/office/powerpoint/2010/main" val="267900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rPr>
              <a:t>úroveň technických znalostí</a:t>
            </a:r>
            <a:r>
              <a:rPr lang="cs-CZ" sz="2000" dirty="0">
                <a:solidFill>
                  <a:srgbClr val="002060"/>
                </a:solidFill>
              </a:rPr>
              <a:t>: vede výrobce zejména při exportu do rozvojových zemích ke zjednodušování výrobků, </a:t>
            </a:r>
          </a:p>
          <a:p>
            <a:r>
              <a:rPr lang="cs-CZ" sz="2000" b="1" dirty="0">
                <a:solidFill>
                  <a:srgbClr val="002060"/>
                </a:solidFill>
              </a:rPr>
              <a:t>podle somatotypů obyvatel </a:t>
            </a:r>
            <a:r>
              <a:rPr lang="cs-CZ" sz="2000" dirty="0">
                <a:solidFill>
                  <a:srgbClr val="002060"/>
                </a:solidFill>
              </a:rPr>
              <a:t>(</a:t>
            </a:r>
            <a:r>
              <a:rPr lang="cs-CZ" sz="2000" dirty="0" err="1">
                <a:solidFill>
                  <a:srgbClr val="002060"/>
                </a:solidFill>
              </a:rPr>
              <a:t>ergonometrických</a:t>
            </a:r>
            <a:r>
              <a:rPr lang="cs-CZ" sz="2000" dirty="0">
                <a:solidFill>
                  <a:srgbClr val="002060"/>
                </a:solidFill>
              </a:rPr>
              <a:t> charakteristik): menší vzrůst Asiatů ovlivnil například firmu Philips, která musela zmenšit velikost rukojetí svých kávovarů, aby se lépe hodily do menších japonských rukou, </a:t>
            </a:r>
          </a:p>
          <a:p>
            <a:r>
              <a:rPr lang="cs-CZ" sz="2000" b="1" dirty="0">
                <a:solidFill>
                  <a:srgbClr val="002060"/>
                </a:solidFill>
              </a:rPr>
              <a:t>stravovací návyky</a:t>
            </a:r>
            <a:r>
              <a:rPr lang="cs-CZ" sz="2000" dirty="0">
                <a:solidFill>
                  <a:srgbClr val="002060"/>
                </a:solidFill>
              </a:rPr>
              <a:t>: například firma </a:t>
            </a:r>
            <a:r>
              <a:rPr lang="cs-CZ" sz="2000" dirty="0" err="1">
                <a:solidFill>
                  <a:srgbClr val="002060"/>
                </a:solidFill>
              </a:rPr>
              <a:t>Mc</a:t>
            </a:r>
            <a:r>
              <a:rPr lang="cs-CZ" sz="2000" dirty="0">
                <a:solidFill>
                  <a:srgbClr val="002060"/>
                </a:solidFill>
              </a:rPr>
              <a:t> </a:t>
            </a:r>
            <a:r>
              <a:rPr lang="cs-CZ" sz="2000" dirty="0" err="1">
                <a:solidFill>
                  <a:srgbClr val="002060"/>
                </a:solidFill>
              </a:rPr>
              <a:t>Donald´s</a:t>
            </a:r>
            <a:r>
              <a:rPr lang="cs-CZ" sz="2000" dirty="0">
                <a:solidFill>
                  <a:srgbClr val="002060"/>
                </a:solidFill>
              </a:rPr>
              <a:t> v České republice úspěšně zavedla nový produkt </a:t>
            </a:r>
            <a:r>
              <a:rPr lang="cs-CZ" sz="2000" dirty="0" err="1">
                <a:solidFill>
                  <a:srgbClr val="002060"/>
                </a:solidFill>
              </a:rPr>
              <a:t>Mc</a:t>
            </a:r>
            <a:r>
              <a:rPr lang="cs-CZ" sz="2000" dirty="0">
                <a:solidFill>
                  <a:srgbClr val="002060"/>
                </a:solidFill>
              </a:rPr>
              <a:t> Bůček, </a:t>
            </a:r>
          </a:p>
          <a:p>
            <a:r>
              <a:rPr lang="cs-CZ" sz="2000" b="1" dirty="0">
                <a:solidFill>
                  <a:srgbClr val="002060"/>
                </a:solidFill>
              </a:rPr>
              <a:t>Vybavenost domácností a životní úrovně</a:t>
            </a:r>
            <a:r>
              <a:rPr lang="cs-CZ" sz="2000" dirty="0">
                <a:solidFill>
                  <a:srgbClr val="002060"/>
                </a:solidFill>
              </a:rPr>
              <a:t>: řada domácností v rozvojových zemích není vybavena ledničkami a proto jsou tam vyváženy sušené mléčné výrobky. </a:t>
            </a:r>
          </a:p>
        </p:txBody>
      </p:sp>
      <p:sp>
        <p:nvSpPr>
          <p:cNvPr id="6" name="Nadpis 5"/>
          <p:cNvSpPr>
            <a:spLocks noGrp="1"/>
          </p:cNvSpPr>
          <p:nvPr>
            <p:ph type="title"/>
          </p:nvPr>
        </p:nvSpPr>
        <p:spPr>
          <a:xfrm>
            <a:off x="179512" y="195486"/>
            <a:ext cx="6624736" cy="507703"/>
          </a:xfrm>
        </p:spPr>
        <p:txBody>
          <a:bodyPr/>
          <a:lstStyle/>
          <a:p>
            <a:r>
              <a:rPr lang="cs-CZ" dirty="0"/>
              <a:t>Strategie adaptace produktů </a:t>
            </a:r>
          </a:p>
        </p:txBody>
      </p:sp>
    </p:spTree>
    <p:extLst>
      <p:ext uri="{BB962C8B-B14F-4D97-AF65-F5344CB8AC3E}">
        <p14:creationId xmlns:p14="http://schemas.microsoft.com/office/powerpoint/2010/main" val="125318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Hlavní úlohu v manažerských úvahách, zda adaptovat daný produkt podle požadavků zahraničního trhu nebo ne, bude mít </a:t>
            </a:r>
            <a:r>
              <a:rPr lang="cs-CZ" sz="2000" b="1" dirty="0">
                <a:solidFill>
                  <a:srgbClr val="002060"/>
                </a:solidFill>
              </a:rPr>
              <a:t>porovnání možného zisku s náklady na adaptaci</a:t>
            </a:r>
            <a:r>
              <a:rPr lang="cs-CZ" sz="2000" dirty="0">
                <a:solidFill>
                  <a:srgbClr val="002060"/>
                </a:solidFill>
              </a:rPr>
              <a:t> produktu.</a:t>
            </a:r>
          </a:p>
          <a:p>
            <a:r>
              <a:rPr lang="cs-CZ" sz="2000" dirty="0">
                <a:solidFill>
                  <a:srgbClr val="002060"/>
                </a:solidFill>
              </a:rPr>
              <a:t>Obvyklou adaptací je </a:t>
            </a:r>
            <a:r>
              <a:rPr lang="cs-CZ" sz="2000" b="1" dirty="0">
                <a:solidFill>
                  <a:srgbClr val="002060"/>
                </a:solidFill>
              </a:rPr>
              <a:t>rozsah poskytovaných služeb </a:t>
            </a:r>
            <a:r>
              <a:rPr lang="cs-CZ" sz="2000" dirty="0">
                <a:solidFill>
                  <a:srgbClr val="002060"/>
                </a:solidFill>
              </a:rPr>
              <a:t>– druhá dimenze výrobku. Ve vyspělých zemích je zpravidla nabízen komplexní rozsah sortimentu služeb. </a:t>
            </a:r>
          </a:p>
          <a:p>
            <a:r>
              <a:rPr lang="cs-CZ" sz="2000" dirty="0">
                <a:solidFill>
                  <a:srgbClr val="002060"/>
                </a:solidFill>
              </a:rPr>
              <a:t>Nabídka servisních, garančních a dalších služeb se stává nástrojem konkurenčního boje.</a:t>
            </a:r>
          </a:p>
          <a:p>
            <a:r>
              <a:rPr lang="cs-CZ" sz="2000" dirty="0">
                <a:solidFill>
                  <a:srgbClr val="002060"/>
                </a:solidFill>
              </a:rPr>
              <a:t>V zemích s nízkou kupní silou je mnoho služeb zajišťováno svépomocí (údržba, drobné opravy, doprava, montáž).</a:t>
            </a:r>
          </a:p>
        </p:txBody>
      </p:sp>
      <p:sp>
        <p:nvSpPr>
          <p:cNvPr id="6" name="Nadpis 5"/>
          <p:cNvSpPr>
            <a:spLocks noGrp="1"/>
          </p:cNvSpPr>
          <p:nvPr>
            <p:ph type="title"/>
          </p:nvPr>
        </p:nvSpPr>
        <p:spPr>
          <a:xfrm>
            <a:off x="179512" y="195486"/>
            <a:ext cx="7344816" cy="507703"/>
          </a:xfrm>
        </p:spPr>
        <p:txBody>
          <a:bodyPr/>
          <a:lstStyle/>
          <a:p>
            <a:r>
              <a:rPr lang="cs-CZ" dirty="0"/>
              <a:t>Adaptace vs. standardizace</a:t>
            </a:r>
          </a:p>
        </p:txBody>
      </p:sp>
    </p:spTree>
    <p:extLst>
      <p:ext uri="{BB962C8B-B14F-4D97-AF65-F5344CB8AC3E}">
        <p14:creationId xmlns:p14="http://schemas.microsoft.com/office/powerpoint/2010/main" val="19183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Výhody strategie adaptace: </a:t>
            </a:r>
          </a:p>
          <a:p>
            <a:pPr lvl="1"/>
            <a:r>
              <a:rPr lang="cs-CZ" sz="2000" dirty="0">
                <a:solidFill>
                  <a:srgbClr val="002060"/>
                </a:solidFill>
              </a:rPr>
              <a:t>Výrobky jsou ve shodě s místními technickými směrnicemi a normami.</a:t>
            </a:r>
          </a:p>
          <a:p>
            <a:pPr lvl="1"/>
            <a:r>
              <a:rPr lang="cs-CZ" sz="2000" dirty="0">
                <a:solidFill>
                  <a:srgbClr val="002060"/>
                </a:solidFill>
              </a:rPr>
              <a:t>Výrobky odpovídají místním spotřebním zvyklostem a preferencím.</a:t>
            </a:r>
          </a:p>
          <a:p>
            <a:pPr lvl="1"/>
            <a:r>
              <a:rPr lang="cs-CZ" sz="2000" dirty="0">
                <a:solidFill>
                  <a:srgbClr val="002060"/>
                </a:solidFill>
              </a:rPr>
              <a:t>Úroveň výrobků odpovídá očekávání spotřebitelů, jejich finančním moznostem, vkusu a estetickému cítění.</a:t>
            </a:r>
          </a:p>
          <a:p>
            <a:pPr lvl="1"/>
            <a:r>
              <a:rPr lang="cs-CZ" sz="2000" dirty="0">
                <a:solidFill>
                  <a:srgbClr val="002060"/>
                </a:solidFill>
              </a:rPr>
              <a:t>Možnost úspor díky menšímu rozsahu poskytovaných služeb v zemích s nižší kupní silou. </a:t>
            </a:r>
          </a:p>
          <a:p>
            <a:r>
              <a:rPr lang="cs-CZ" sz="2400" dirty="0">
                <a:solidFill>
                  <a:srgbClr val="002060"/>
                </a:solidFill>
              </a:rPr>
              <a:t>Nevýhody strategie adaptace: </a:t>
            </a:r>
          </a:p>
          <a:p>
            <a:pPr lvl="1"/>
            <a:r>
              <a:rPr lang="cs-CZ" sz="2000" dirty="0">
                <a:solidFill>
                  <a:srgbClr val="002060"/>
                </a:solidFill>
              </a:rPr>
              <a:t>To, co představuje výhodu pro strategii standardizace produktů, představuje nevýhodu pro uplatnění strategie adaptace a naopak. </a:t>
            </a:r>
          </a:p>
        </p:txBody>
      </p:sp>
      <p:sp>
        <p:nvSpPr>
          <p:cNvPr id="6" name="Nadpis 5"/>
          <p:cNvSpPr>
            <a:spLocks noGrp="1"/>
          </p:cNvSpPr>
          <p:nvPr>
            <p:ph type="title"/>
          </p:nvPr>
        </p:nvSpPr>
        <p:spPr>
          <a:xfrm>
            <a:off x="179512" y="195486"/>
            <a:ext cx="6120680" cy="507703"/>
          </a:xfrm>
        </p:spPr>
        <p:txBody>
          <a:bodyPr/>
          <a:lstStyle/>
          <a:p>
            <a:r>
              <a:rPr lang="cs-CZ" dirty="0"/>
              <a:t>Výhody a nevýhody adaptace</a:t>
            </a:r>
          </a:p>
        </p:txBody>
      </p:sp>
    </p:spTree>
    <p:extLst>
      <p:ext uri="{BB962C8B-B14F-4D97-AF65-F5344CB8AC3E}">
        <p14:creationId xmlns:p14="http://schemas.microsoft.com/office/powerpoint/2010/main" val="173910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produktová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182546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Američané se drží hesla „ Čím větší, tím lepší!“ Dalším důležitým parametrem je pro ně rychlost. Správná trouba musí ve vteřině vychrlit hamburgery pro celý baseballový tým. Také jsou světovými šampióny v pití studených nápojů. Americké chladničky musí pojmout obrovské množství limonád a piva. Většina chladniček má výrobníky ledu, které produkují kostky ledu i ledovou tříšť. </a:t>
            </a:r>
          </a:p>
          <a:p>
            <a:r>
              <a:rPr lang="cs-CZ" sz="1800" dirty="0">
                <a:solidFill>
                  <a:srgbClr val="002060"/>
                </a:solidFill>
              </a:rPr>
              <a:t>Britové mají nejskromnější nároky na kuchyňské vybavení v celé západní Evropě, a proto se velmi často spokojují s kompaktními spotřebiči a </a:t>
            </a:r>
            <a:r>
              <a:rPr lang="cs-CZ" sz="1800" dirty="0" err="1">
                <a:solidFill>
                  <a:srgbClr val="002060"/>
                </a:solidFill>
              </a:rPr>
              <a:t>minikuchyněmi</a:t>
            </a:r>
            <a:r>
              <a:rPr lang="cs-CZ" sz="1800" dirty="0">
                <a:solidFill>
                  <a:srgbClr val="002060"/>
                </a:solidFill>
              </a:rPr>
              <a:t>. </a:t>
            </a:r>
          </a:p>
          <a:p>
            <a:r>
              <a:rPr lang="cs-CZ" sz="1800" dirty="0">
                <a:solidFill>
                  <a:srgbClr val="002060"/>
                </a:solidFill>
              </a:rPr>
              <a:t>Číňané považují chladničku za velikou investici. Často stojí na čestném místě v obývacím pokoji. V kuchyni by pro ni stejně většinou nebylo dost místa. Jsou proto velice úzkostliví a nároční, pokud jde o vzhled a povrchovou úpravu. Výtvarné řešení musí být skutečně nejmodernější. Na svém spotřebiči nesnesou ani škrábanec</a:t>
            </a:r>
            <a:r>
              <a:rPr lang="en-US" sz="1800" dirty="0">
                <a:solidFill>
                  <a:srgbClr val="002060"/>
                </a:solidFill>
              </a:rPr>
              <a:t>. </a:t>
            </a:r>
          </a:p>
        </p:txBody>
      </p:sp>
      <p:sp>
        <p:nvSpPr>
          <p:cNvPr id="6" name="Nadpis 5"/>
          <p:cNvSpPr>
            <a:spLocks noGrp="1"/>
          </p:cNvSpPr>
          <p:nvPr>
            <p:ph type="title"/>
          </p:nvPr>
        </p:nvSpPr>
        <p:spPr>
          <a:xfrm>
            <a:off x="179512" y="195486"/>
            <a:ext cx="4536504" cy="507703"/>
          </a:xfrm>
        </p:spPr>
        <p:txBody>
          <a:bodyPr/>
          <a:lstStyle/>
          <a:p>
            <a:r>
              <a:rPr lang="cs-CZ" dirty="0"/>
              <a:t>Odlišnosti produktů v praxi 3</a:t>
            </a:r>
          </a:p>
        </p:txBody>
      </p:sp>
    </p:spTree>
    <p:extLst>
      <p:ext uri="{BB962C8B-B14F-4D97-AF65-F5344CB8AC3E}">
        <p14:creationId xmlns:p14="http://schemas.microsoft.com/office/powerpoint/2010/main" val="823581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Teorie životního cyklu produktu vychází z předpokladů: </a:t>
            </a:r>
          </a:p>
          <a:p>
            <a:pPr lvl="1"/>
            <a:r>
              <a:rPr lang="cs-CZ" sz="1600" dirty="0">
                <a:solidFill>
                  <a:srgbClr val="002060"/>
                </a:solidFill>
              </a:rPr>
              <a:t>Každý produkt má omezenou dobu životnosti. </a:t>
            </a:r>
          </a:p>
          <a:p>
            <a:pPr lvl="1"/>
            <a:r>
              <a:rPr lang="cs-CZ" sz="1600" dirty="0">
                <a:solidFill>
                  <a:srgbClr val="002060"/>
                </a:solidFill>
              </a:rPr>
              <a:t>Objem prodejů se mění v závislosti na tom, v jaké fázi životního cyklu se produkt nachází. </a:t>
            </a:r>
          </a:p>
          <a:p>
            <a:pPr lvl="1"/>
            <a:r>
              <a:rPr lang="cs-CZ" sz="1600" dirty="0">
                <a:solidFill>
                  <a:srgbClr val="002060"/>
                </a:solidFill>
              </a:rPr>
              <a:t>Objem zisku se rovněž mění podle fáze životního cyklu produktu. </a:t>
            </a:r>
          </a:p>
          <a:p>
            <a:pPr lvl="1"/>
            <a:r>
              <a:rPr lang="cs-CZ" sz="1600" dirty="0">
                <a:solidFill>
                  <a:srgbClr val="002060"/>
                </a:solidFill>
              </a:rPr>
              <a:t>Marketingovou strategii je nutno adaptovat na fázi, ve které se produkt nachází. </a:t>
            </a:r>
          </a:p>
          <a:p>
            <a:r>
              <a:rPr lang="en-US" sz="1800" dirty="0" err="1">
                <a:solidFill>
                  <a:srgbClr val="002060"/>
                </a:solidFill>
              </a:rPr>
              <a:t>Obecně</a:t>
            </a:r>
            <a:r>
              <a:rPr lang="en-US" sz="1800" dirty="0">
                <a:solidFill>
                  <a:srgbClr val="002060"/>
                </a:solidFill>
              </a:rPr>
              <a:t> </a:t>
            </a:r>
            <a:r>
              <a:rPr lang="en-US" sz="1800" dirty="0" err="1">
                <a:solidFill>
                  <a:srgbClr val="002060"/>
                </a:solidFill>
              </a:rPr>
              <a:t>lze</a:t>
            </a:r>
            <a:r>
              <a:rPr lang="en-US" sz="1800" dirty="0">
                <a:solidFill>
                  <a:srgbClr val="002060"/>
                </a:solidFill>
              </a:rPr>
              <a:t> </a:t>
            </a:r>
            <a:r>
              <a:rPr lang="en-US" sz="1800" dirty="0" err="1">
                <a:solidFill>
                  <a:srgbClr val="002060"/>
                </a:solidFill>
              </a:rPr>
              <a:t>konstatovat</a:t>
            </a:r>
            <a:r>
              <a:rPr lang="en-US" sz="1800" dirty="0">
                <a:solidFill>
                  <a:srgbClr val="002060"/>
                </a:solidFill>
              </a:rPr>
              <a:t>, </a:t>
            </a:r>
            <a:r>
              <a:rPr lang="cs-CZ" sz="1800" dirty="0">
                <a:solidFill>
                  <a:srgbClr val="002060"/>
                </a:solidFill>
              </a:rPr>
              <a:t>ž</a:t>
            </a:r>
            <a:r>
              <a:rPr lang="en-US" sz="1800" dirty="0">
                <a:solidFill>
                  <a:srgbClr val="002060"/>
                </a:solidFill>
              </a:rPr>
              <a:t>e se </a:t>
            </a:r>
            <a:r>
              <a:rPr lang="en-US" sz="1800" dirty="0" err="1">
                <a:solidFill>
                  <a:srgbClr val="002060"/>
                </a:solidFill>
              </a:rPr>
              <a:t>celosvětově</a:t>
            </a:r>
            <a:r>
              <a:rPr lang="en-US" sz="1800" dirty="0">
                <a:solidFill>
                  <a:srgbClr val="002060"/>
                </a:solidFill>
              </a:rPr>
              <a:t> </a:t>
            </a:r>
            <a:r>
              <a:rPr lang="en-US" sz="1800" dirty="0" err="1">
                <a:solidFill>
                  <a:srgbClr val="002060"/>
                </a:solidFill>
              </a:rPr>
              <a:t>zkracuje</a:t>
            </a:r>
            <a:r>
              <a:rPr lang="en-US" sz="1800" dirty="0">
                <a:solidFill>
                  <a:srgbClr val="002060"/>
                </a:solidFill>
              </a:rPr>
              <a:t> </a:t>
            </a:r>
            <a:r>
              <a:rPr lang="cs-CZ" sz="1800" dirty="0">
                <a:solidFill>
                  <a:srgbClr val="002060"/>
                </a:solidFill>
              </a:rPr>
              <a:t>ž</a:t>
            </a:r>
            <a:r>
              <a:rPr lang="en-US" sz="1800" dirty="0" err="1">
                <a:solidFill>
                  <a:srgbClr val="002060"/>
                </a:solidFill>
              </a:rPr>
              <a:t>ivotní</a:t>
            </a:r>
            <a:r>
              <a:rPr lang="en-US" sz="1800" dirty="0">
                <a:solidFill>
                  <a:srgbClr val="002060"/>
                </a:solidFill>
              </a:rPr>
              <a:t> </a:t>
            </a:r>
            <a:r>
              <a:rPr lang="en-US" sz="1800" dirty="0" err="1">
                <a:solidFill>
                  <a:srgbClr val="002060"/>
                </a:solidFill>
              </a:rPr>
              <a:t>cyklus</a:t>
            </a:r>
            <a:r>
              <a:rPr lang="en-US" sz="1800" dirty="0">
                <a:solidFill>
                  <a:srgbClr val="002060"/>
                </a:solidFill>
              </a:rPr>
              <a:t> u </a:t>
            </a:r>
            <a:r>
              <a:rPr lang="en-US" sz="1800" dirty="0" err="1">
                <a:solidFill>
                  <a:srgbClr val="002060"/>
                </a:solidFill>
              </a:rPr>
              <a:t>všech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r>
              <a:rPr lang="en-US" sz="1800" dirty="0" err="1">
                <a:solidFill>
                  <a:srgbClr val="002060"/>
                </a:solidFill>
              </a:rPr>
              <a:t>Důvodem</a:t>
            </a:r>
            <a:r>
              <a:rPr lang="en-US" sz="1800" dirty="0">
                <a:solidFill>
                  <a:srgbClr val="002060"/>
                </a:solidFill>
              </a:rPr>
              <a:t> je </a:t>
            </a:r>
            <a:r>
              <a:rPr lang="en-US" sz="1800" dirty="0" err="1">
                <a:solidFill>
                  <a:srgbClr val="002060"/>
                </a:solidFill>
              </a:rPr>
              <a:t>vědecko-technický</a:t>
            </a:r>
            <a:r>
              <a:rPr lang="en-US" sz="1800" dirty="0">
                <a:solidFill>
                  <a:srgbClr val="002060"/>
                </a:solidFill>
              </a:rPr>
              <a:t> </a:t>
            </a:r>
            <a:r>
              <a:rPr lang="en-US" sz="1800" dirty="0" err="1">
                <a:solidFill>
                  <a:srgbClr val="002060"/>
                </a:solidFill>
              </a:rPr>
              <a:t>pokrok</a:t>
            </a:r>
            <a:r>
              <a:rPr lang="en-US" sz="1800" dirty="0">
                <a:solidFill>
                  <a:srgbClr val="002060"/>
                </a:solidFill>
              </a:rPr>
              <a:t>, </a:t>
            </a:r>
            <a:r>
              <a:rPr lang="en-US" sz="1800" dirty="0" err="1">
                <a:solidFill>
                  <a:srgbClr val="002060"/>
                </a:solidFill>
              </a:rPr>
              <a:t>stále</a:t>
            </a:r>
            <a:r>
              <a:rPr lang="en-US" sz="1800" dirty="0">
                <a:solidFill>
                  <a:srgbClr val="002060"/>
                </a:solidFill>
              </a:rPr>
              <a:t> </a:t>
            </a:r>
            <a:r>
              <a:rPr lang="en-US" sz="1800" dirty="0" err="1">
                <a:solidFill>
                  <a:srgbClr val="002060"/>
                </a:solidFill>
              </a:rPr>
              <a:t>rostoucí</a:t>
            </a:r>
            <a:r>
              <a:rPr lang="en-US" sz="1800" dirty="0">
                <a:solidFill>
                  <a:srgbClr val="002060"/>
                </a:solidFill>
              </a:rPr>
              <a:t> </a:t>
            </a:r>
            <a:r>
              <a:rPr lang="en-US" sz="1800" dirty="0" err="1">
                <a:solidFill>
                  <a:srgbClr val="002060"/>
                </a:solidFill>
              </a:rPr>
              <a:t>náročnost</a:t>
            </a:r>
            <a:r>
              <a:rPr lang="en-US" sz="1800" dirty="0">
                <a:solidFill>
                  <a:srgbClr val="002060"/>
                </a:solidFill>
              </a:rPr>
              <a:t> </a:t>
            </a:r>
            <a:r>
              <a:rPr lang="en-US" sz="1800" dirty="0" err="1">
                <a:solidFill>
                  <a:srgbClr val="002060"/>
                </a:solidFill>
              </a:rPr>
              <a:t>spotřebitelů</a:t>
            </a:r>
            <a:r>
              <a:rPr lang="en-US" sz="1800" dirty="0">
                <a:solidFill>
                  <a:srgbClr val="002060"/>
                </a:solidFill>
              </a:rPr>
              <a:t> a </a:t>
            </a:r>
            <a:r>
              <a:rPr lang="en-US" sz="1800" dirty="0" err="1">
                <a:solidFill>
                  <a:srgbClr val="002060"/>
                </a:solidFill>
              </a:rPr>
              <a:t>rostoucí</a:t>
            </a:r>
            <a:r>
              <a:rPr lang="en-US" sz="1800" dirty="0">
                <a:solidFill>
                  <a:srgbClr val="002060"/>
                </a:solidFill>
              </a:rPr>
              <a:t> </a:t>
            </a:r>
            <a:r>
              <a:rPr lang="en-US" sz="1800" dirty="0" err="1">
                <a:solidFill>
                  <a:srgbClr val="002060"/>
                </a:solidFill>
              </a:rPr>
              <a:t>konkurence</a:t>
            </a:r>
            <a:r>
              <a:rPr lang="en-US" sz="1800" dirty="0">
                <a:solidFill>
                  <a:srgbClr val="002060"/>
                </a:solidFill>
              </a:rPr>
              <a:t>. </a:t>
            </a:r>
            <a:r>
              <a:rPr lang="cs-CZ" sz="1800" dirty="0">
                <a:solidFill>
                  <a:srgbClr val="002060"/>
                </a:solidFill>
              </a:rPr>
              <a:t>Faktor „morální zastarávání“.</a:t>
            </a:r>
          </a:p>
          <a:p>
            <a:r>
              <a:rPr lang="en-US" sz="1800" dirty="0" err="1">
                <a:solidFill>
                  <a:srgbClr val="002060"/>
                </a:solidFill>
              </a:rPr>
              <a:t>Dále</a:t>
            </a:r>
            <a:r>
              <a:rPr lang="en-US" sz="1800" dirty="0">
                <a:solidFill>
                  <a:srgbClr val="002060"/>
                </a:solidFill>
              </a:rPr>
              <a:t> </a:t>
            </a:r>
            <a:r>
              <a:rPr lang="en-US" sz="1800" dirty="0" err="1">
                <a:solidFill>
                  <a:srgbClr val="002060"/>
                </a:solidFill>
              </a:rPr>
              <a:t>platí</a:t>
            </a:r>
            <a:r>
              <a:rPr lang="en-US" sz="1800" dirty="0">
                <a:solidFill>
                  <a:srgbClr val="002060"/>
                </a:solidFill>
              </a:rPr>
              <a:t>, </a:t>
            </a:r>
            <a:r>
              <a:rPr lang="cs-CZ" sz="1800" dirty="0">
                <a:solidFill>
                  <a:srgbClr val="002060"/>
                </a:solidFill>
              </a:rPr>
              <a:t>ž</a:t>
            </a:r>
            <a:r>
              <a:rPr lang="en-US" sz="1800" dirty="0">
                <a:solidFill>
                  <a:srgbClr val="002060"/>
                </a:solidFill>
              </a:rPr>
              <a:t>e </a:t>
            </a:r>
            <a:r>
              <a:rPr lang="en-US" sz="1800" dirty="0" err="1">
                <a:solidFill>
                  <a:srgbClr val="002060"/>
                </a:solidFill>
              </a:rPr>
              <a:t>stejné</a:t>
            </a:r>
            <a:r>
              <a:rPr lang="en-US" sz="1800" dirty="0">
                <a:solidFill>
                  <a:srgbClr val="002060"/>
                </a:solidFill>
              </a:rPr>
              <a:t> </a:t>
            </a:r>
            <a:r>
              <a:rPr lang="en-US" sz="1800" dirty="0" err="1">
                <a:solidFill>
                  <a:srgbClr val="002060"/>
                </a:solidFill>
              </a:rPr>
              <a:t>produkty</a:t>
            </a:r>
            <a:r>
              <a:rPr lang="en-US" sz="1800" dirty="0">
                <a:solidFill>
                  <a:srgbClr val="002060"/>
                </a:solidFill>
              </a:rPr>
              <a:t> se v </a:t>
            </a:r>
            <a:r>
              <a:rPr lang="en-US" sz="1800" dirty="0" err="1">
                <a:solidFill>
                  <a:srgbClr val="002060"/>
                </a:solidFill>
              </a:rPr>
              <a:t>různých</a:t>
            </a:r>
            <a:r>
              <a:rPr lang="en-US" sz="1800" dirty="0">
                <a:solidFill>
                  <a:srgbClr val="002060"/>
                </a:solidFill>
              </a:rPr>
              <a:t> </a:t>
            </a:r>
            <a:r>
              <a:rPr lang="en-US" sz="1800" dirty="0" err="1">
                <a:solidFill>
                  <a:srgbClr val="002060"/>
                </a:solidFill>
              </a:rPr>
              <a:t>zemích</a:t>
            </a:r>
            <a:r>
              <a:rPr lang="en-US" sz="1800" dirty="0">
                <a:solidFill>
                  <a:srgbClr val="002060"/>
                </a:solidFill>
              </a:rPr>
              <a:t> </a:t>
            </a:r>
            <a:r>
              <a:rPr lang="en-US" sz="1800" dirty="0" err="1">
                <a:solidFill>
                  <a:srgbClr val="002060"/>
                </a:solidFill>
              </a:rPr>
              <a:t>nacházejí</a:t>
            </a:r>
            <a:r>
              <a:rPr lang="en-US" sz="1800" dirty="0">
                <a:solidFill>
                  <a:srgbClr val="002060"/>
                </a:solidFill>
              </a:rPr>
              <a:t> v </a:t>
            </a:r>
            <a:r>
              <a:rPr lang="en-US" sz="1800" dirty="0" err="1">
                <a:solidFill>
                  <a:srgbClr val="002060"/>
                </a:solidFill>
              </a:rPr>
              <a:t>různých</a:t>
            </a:r>
            <a:r>
              <a:rPr lang="en-US" sz="1800" dirty="0">
                <a:solidFill>
                  <a:srgbClr val="002060"/>
                </a:solidFill>
              </a:rPr>
              <a:t> </a:t>
            </a:r>
            <a:r>
              <a:rPr lang="en-US" sz="1800" dirty="0" err="1">
                <a:solidFill>
                  <a:srgbClr val="002060"/>
                </a:solidFill>
              </a:rPr>
              <a:t>fázích</a:t>
            </a:r>
            <a:r>
              <a:rPr lang="en-US" sz="1800" dirty="0">
                <a:solidFill>
                  <a:srgbClr val="002060"/>
                </a:solidFill>
              </a:rPr>
              <a:t> </a:t>
            </a:r>
            <a:r>
              <a:rPr lang="en-US" sz="1800" dirty="0" err="1">
                <a:solidFill>
                  <a:srgbClr val="002060"/>
                </a:solidFill>
              </a:rPr>
              <a:t>svého</a:t>
            </a:r>
            <a:r>
              <a:rPr lang="en-US" sz="1800" dirty="0">
                <a:solidFill>
                  <a:srgbClr val="002060"/>
                </a:solidFill>
              </a:rPr>
              <a:t> </a:t>
            </a:r>
            <a:r>
              <a:rPr lang="cs-CZ" sz="1800" dirty="0">
                <a:solidFill>
                  <a:srgbClr val="002060"/>
                </a:solidFill>
              </a:rPr>
              <a:t>ž</a:t>
            </a:r>
            <a:r>
              <a:rPr lang="en-US" sz="1800" dirty="0" err="1">
                <a:solidFill>
                  <a:srgbClr val="002060"/>
                </a:solidFill>
              </a:rPr>
              <a:t>ivotního</a:t>
            </a:r>
            <a:r>
              <a:rPr lang="en-US" sz="1800" dirty="0">
                <a:solidFill>
                  <a:srgbClr val="002060"/>
                </a:solidFill>
              </a:rPr>
              <a:t> </a:t>
            </a:r>
            <a:r>
              <a:rPr lang="en-US" sz="1800" dirty="0" err="1">
                <a:solidFill>
                  <a:srgbClr val="002060"/>
                </a:solidFill>
              </a:rPr>
              <a:t>cyklu</a:t>
            </a:r>
            <a:r>
              <a:rPr lang="en-US" sz="1800" dirty="0">
                <a:solidFill>
                  <a:srgbClr val="002060"/>
                </a:solidFill>
              </a:rPr>
              <a:t>. </a:t>
            </a:r>
            <a:r>
              <a:rPr lang="en-US" sz="1800" dirty="0" err="1">
                <a:solidFill>
                  <a:srgbClr val="002060"/>
                </a:solidFill>
              </a:rPr>
              <a:t>Vstupem</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určitý</a:t>
            </a:r>
            <a:r>
              <a:rPr lang="en-US" sz="1800" dirty="0">
                <a:solidFill>
                  <a:srgbClr val="002060"/>
                </a:solidFill>
              </a:rPr>
              <a:t> </a:t>
            </a:r>
            <a:r>
              <a:rPr lang="en-US" sz="1800" dirty="0" err="1">
                <a:solidFill>
                  <a:srgbClr val="002060"/>
                </a:solidFill>
              </a:rPr>
              <a:t>zahraniční</a:t>
            </a:r>
            <a:r>
              <a:rPr lang="en-US" sz="1800" dirty="0">
                <a:solidFill>
                  <a:srgbClr val="002060"/>
                </a:solidFill>
              </a:rPr>
              <a:t> t</a:t>
            </a:r>
            <a:r>
              <a:rPr lang="cs-CZ" sz="1800" dirty="0">
                <a:solidFill>
                  <a:srgbClr val="002060"/>
                </a:solidFill>
              </a:rPr>
              <a:t>r</a:t>
            </a:r>
            <a:r>
              <a:rPr lang="en-US" sz="1800" dirty="0">
                <a:solidFill>
                  <a:srgbClr val="002060"/>
                </a:solidFill>
              </a:rPr>
              <a:t>h, </a:t>
            </a:r>
            <a:r>
              <a:rPr lang="en-US" sz="1800" dirty="0" err="1">
                <a:solidFill>
                  <a:srgbClr val="002060"/>
                </a:solidFill>
              </a:rPr>
              <a:t>lze</a:t>
            </a:r>
            <a:r>
              <a:rPr lang="en-US" sz="1800" dirty="0">
                <a:solidFill>
                  <a:srgbClr val="002060"/>
                </a:solidFill>
              </a:rPr>
              <a:t> </a:t>
            </a:r>
            <a:r>
              <a:rPr lang="en-US" sz="1800" dirty="0" err="1">
                <a:solidFill>
                  <a:srgbClr val="002060"/>
                </a:solidFill>
              </a:rPr>
              <a:t>prodlou</a:t>
            </a:r>
            <a:r>
              <a:rPr lang="cs-CZ" sz="1800" dirty="0">
                <a:solidFill>
                  <a:srgbClr val="002060"/>
                </a:solidFill>
              </a:rPr>
              <a:t>ž</a:t>
            </a:r>
            <a:r>
              <a:rPr lang="en-US" sz="1800" dirty="0">
                <a:solidFill>
                  <a:srgbClr val="002060"/>
                </a:solidFill>
              </a:rPr>
              <a:t>it </a:t>
            </a:r>
            <a:r>
              <a:rPr lang="en-US" sz="1800" dirty="0" err="1">
                <a:solidFill>
                  <a:srgbClr val="002060"/>
                </a:solidFill>
              </a:rPr>
              <a:t>celkovou</a:t>
            </a:r>
            <a:r>
              <a:rPr lang="en-US" sz="1800" dirty="0">
                <a:solidFill>
                  <a:srgbClr val="002060"/>
                </a:solidFill>
              </a:rPr>
              <a:t> </a:t>
            </a:r>
            <a:r>
              <a:rPr lang="en-US" sz="1800" dirty="0" err="1">
                <a:solidFill>
                  <a:srgbClr val="002060"/>
                </a:solidFill>
              </a:rPr>
              <a:t>délku</a:t>
            </a:r>
            <a:r>
              <a:rPr lang="en-US" sz="1800" dirty="0">
                <a:solidFill>
                  <a:srgbClr val="002060"/>
                </a:solidFill>
              </a:rPr>
              <a:t> </a:t>
            </a:r>
            <a:r>
              <a:rPr lang="cs-CZ" sz="1800" dirty="0">
                <a:solidFill>
                  <a:srgbClr val="002060"/>
                </a:solidFill>
              </a:rPr>
              <a:t>ž</a:t>
            </a:r>
            <a:r>
              <a:rPr lang="en-US" sz="1800" dirty="0" err="1">
                <a:solidFill>
                  <a:srgbClr val="002060"/>
                </a:solidFill>
              </a:rPr>
              <a:t>ivotního</a:t>
            </a:r>
            <a:r>
              <a:rPr lang="en-US" sz="1800" dirty="0">
                <a:solidFill>
                  <a:srgbClr val="002060"/>
                </a:solidFill>
              </a:rPr>
              <a:t> </a:t>
            </a:r>
            <a:r>
              <a:rPr lang="en-US" sz="1800" dirty="0" err="1">
                <a:solidFill>
                  <a:srgbClr val="002060"/>
                </a:solidFill>
              </a:rPr>
              <a:t>cyklu</a:t>
            </a:r>
            <a:r>
              <a:rPr lang="en-US" sz="1800" dirty="0">
                <a:solidFill>
                  <a:srgbClr val="002060"/>
                </a:solidFill>
              </a:rPr>
              <a:t> </a:t>
            </a:r>
            <a:r>
              <a:rPr lang="en-US" sz="1800" dirty="0" err="1">
                <a:solidFill>
                  <a:srgbClr val="002060"/>
                </a:solidFill>
              </a:rPr>
              <a:t>produktu</a:t>
            </a:r>
            <a:r>
              <a:rPr lang="en-US" sz="1800" dirty="0">
                <a:solidFill>
                  <a:srgbClr val="002060"/>
                </a:solidFill>
              </a:rPr>
              <a:t>. </a:t>
            </a:r>
            <a:endParaRPr lang="cs-CZ" sz="1800" dirty="0">
              <a:solidFill>
                <a:srgbClr val="002060"/>
              </a:solidFill>
            </a:endParaRPr>
          </a:p>
          <a:p>
            <a:r>
              <a:rPr lang="cs-CZ" sz="1800" dirty="0">
                <a:solidFill>
                  <a:srgbClr val="002060"/>
                </a:solidFill>
              </a:rPr>
              <a:t>Fázový model pro mezinárodní obchod.</a:t>
            </a:r>
            <a:endParaRPr lang="en-US" sz="18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cs-CZ" dirty="0"/>
              <a:t>4 </a:t>
            </a:r>
            <a:r>
              <a:rPr lang="en-US" dirty="0" err="1"/>
              <a:t>Životní</a:t>
            </a:r>
            <a:r>
              <a:rPr lang="en-US" dirty="0"/>
              <a:t> </a:t>
            </a:r>
            <a:r>
              <a:rPr lang="en-US" dirty="0" err="1"/>
              <a:t>cyklus</a:t>
            </a:r>
            <a:r>
              <a:rPr lang="en-US" dirty="0"/>
              <a:t> </a:t>
            </a:r>
            <a:r>
              <a:rPr lang="en-US" dirty="0" err="1"/>
              <a:t>produktů</a:t>
            </a:r>
            <a:r>
              <a:rPr lang="en-US" dirty="0"/>
              <a:t> </a:t>
            </a:r>
            <a:r>
              <a:rPr lang="en-US" dirty="0" err="1"/>
              <a:t>na</a:t>
            </a:r>
            <a:r>
              <a:rPr lang="en-US" dirty="0"/>
              <a:t> </a:t>
            </a:r>
            <a:r>
              <a:rPr lang="en-US" dirty="0" err="1"/>
              <a:t>mezinárodních</a:t>
            </a:r>
            <a:r>
              <a:rPr lang="en-US" dirty="0"/>
              <a:t> </a:t>
            </a:r>
            <a:r>
              <a:rPr lang="en-US" dirty="0" err="1"/>
              <a:t>trzích</a:t>
            </a:r>
            <a:endParaRPr lang="cs-CZ" dirty="0"/>
          </a:p>
        </p:txBody>
      </p:sp>
    </p:spTree>
    <p:extLst>
      <p:ext uri="{BB962C8B-B14F-4D97-AF65-F5344CB8AC3E}">
        <p14:creationId xmlns:p14="http://schemas.microsoft.com/office/powerpoint/2010/main" val="398127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Fáze životního cyklu</a:t>
            </a:r>
          </a:p>
        </p:txBody>
      </p:sp>
      <p:grpSp>
        <p:nvGrpSpPr>
          <p:cNvPr id="4" name="Group 18"/>
          <p:cNvGrpSpPr>
            <a:grpSpLocks noChangeAspect="1"/>
          </p:cNvGrpSpPr>
          <p:nvPr/>
        </p:nvGrpSpPr>
        <p:grpSpPr bwMode="auto">
          <a:xfrm>
            <a:off x="827584" y="987574"/>
            <a:ext cx="7416800" cy="4356918"/>
            <a:chOff x="2196" y="11442"/>
            <a:chExt cx="7224" cy="4320"/>
          </a:xfrm>
        </p:grpSpPr>
        <p:sp>
          <p:nvSpPr>
            <p:cNvPr id="5" name="AutoShape 19"/>
            <p:cNvSpPr>
              <a:spLocks noChangeAspect="1" noChangeArrowheads="1"/>
            </p:cNvSpPr>
            <p:nvPr/>
          </p:nvSpPr>
          <p:spPr bwMode="auto">
            <a:xfrm>
              <a:off x="2196" y="11442"/>
              <a:ext cx="722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7" name="Line 20"/>
            <p:cNvSpPr>
              <a:spLocks noChangeShapeType="1"/>
            </p:cNvSpPr>
            <p:nvPr/>
          </p:nvSpPr>
          <p:spPr bwMode="auto">
            <a:xfrm>
              <a:off x="2916" y="15330"/>
              <a:ext cx="648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8" name="Line 21"/>
            <p:cNvSpPr>
              <a:spLocks noChangeShapeType="1"/>
            </p:cNvSpPr>
            <p:nvPr/>
          </p:nvSpPr>
          <p:spPr bwMode="auto">
            <a:xfrm flipV="1">
              <a:off x="2916" y="11442"/>
              <a:ext cx="1" cy="38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9" name="Freeform 22"/>
            <p:cNvSpPr>
              <a:spLocks/>
            </p:cNvSpPr>
            <p:nvPr/>
          </p:nvSpPr>
          <p:spPr bwMode="auto">
            <a:xfrm>
              <a:off x="2916" y="12018"/>
              <a:ext cx="6480" cy="3288"/>
            </a:xfrm>
            <a:custGeom>
              <a:avLst/>
              <a:gdLst>
                <a:gd name="T0" fmla="*/ 0 w 8100"/>
                <a:gd name="T1" fmla="*/ 1346 h 4110"/>
                <a:gd name="T2" fmla="*/ 1238 w 8100"/>
                <a:gd name="T3" fmla="*/ 50 h 4110"/>
                <a:gd name="T4" fmla="*/ 2654 w 8100"/>
                <a:gd name="T5" fmla="*/ 1051 h 4110"/>
                <a:gd name="T6" fmla="*/ 0 60000 65536"/>
                <a:gd name="T7" fmla="*/ 0 60000 65536"/>
                <a:gd name="T8" fmla="*/ 0 60000 65536"/>
                <a:gd name="T9" fmla="*/ 0 w 8100"/>
                <a:gd name="T10" fmla="*/ 0 h 4110"/>
                <a:gd name="T11" fmla="*/ 8100 w 8100"/>
                <a:gd name="T12" fmla="*/ 4110 h 4110"/>
              </a:gdLst>
              <a:ahLst/>
              <a:cxnLst>
                <a:cxn ang="T6">
                  <a:pos x="T0" y="T1"/>
                </a:cxn>
                <a:cxn ang="T7">
                  <a:pos x="T2" y="T3"/>
                </a:cxn>
                <a:cxn ang="T8">
                  <a:pos x="T4" y="T5"/>
                </a:cxn>
              </a:cxnLst>
              <a:rect l="T9" t="T10" r="T11" b="T12"/>
              <a:pathLst>
                <a:path w="8100" h="4110">
                  <a:moveTo>
                    <a:pt x="0" y="4110"/>
                  </a:moveTo>
                  <a:cubicBezTo>
                    <a:pt x="1215" y="2205"/>
                    <a:pt x="2430" y="300"/>
                    <a:pt x="3780" y="150"/>
                  </a:cubicBezTo>
                  <a:cubicBezTo>
                    <a:pt x="5130" y="0"/>
                    <a:pt x="7380" y="2700"/>
                    <a:pt x="8100" y="3210"/>
                  </a:cubicBezTo>
                </a:path>
              </a:pathLst>
            </a:cu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 name="Freeform 23"/>
            <p:cNvSpPr>
              <a:spLocks/>
            </p:cNvSpPr>
            <p:nvPr/>
          </p:nvSpPr>
          <p:spPr bwMode="auto">
            <a:xfrm>
              <a:off x="3780" y="13314"/>
              <a:ext cx="5184" cy="2280"/>
            </a:xfrm>
            <a:custGeom>
              <a:avLst/>
              <a:gdLst>
                <a:gd name="T0" fmla="*/ 0 w 6480"/>
                <a:gd name="T1" fmla="*/ 934 h 2850"/>
                <a:gd name="T2" fmla="*/ 826 w 6480"/>
                <a:gd name="T3" fmla="*/ 50 h 2850"/>
                <a:gd name="T4" fmla="*/ 2123 w 6480"/>
                <a:gd name="T5" fmla="*/ 638 h 2850"/>
                <a:gd name="T6" fmla="*/ 0 60000 65536"/>
                <a:gd name="T7" fmla="*/ 0 60000 65536"/>
                <a:gd name="T8" fmla="*/ 0 60000 65536"/>
                <a:gd name="T9" fmla="*/ 0 w 6480"/>
                <a:gd name="T10" fmla="*/ 0 h 2850"/>
                <a:gd name="T11" fmla="*/ 6480 w 6480"/>
                <a:gd name="T12" fmla="*/ 2850 h 2850"/>
              </a:gdLst>
              <a:ahLst/>
              <a:cxnLst>
                <a:cxn ang="T6">
                  <a:pos x="T0" y="T1"/>
                </a:cxn>
                <a:cxn ang="T7">
                  <a:pos x="T2" y="T3"/>
                </a:cxn>
                <a:cxn ang="T8">
                  <a:pos x="T4" y="T5"/>
                </a:cxn>
              </a:cxnLst>
              <a:rect l="T9" t="T10" r="T11" b="T12"/>
              <a:pathLst>
                <a:path w="6480" h="2850">
                  <a:moveTo>
                    <a:pt x="0" y="2850"/>
                  </a:moveTo>
                  <a:cubicBezTo>
                    <a:pt x="720" y="1575"/>
                    <a:pt x="1440" y="300"/>
                    <a:pt x="2520" y="150"/>
                  </a:cubicBezTo>
                  <a:cubicBezTo>
                    <a:pt x="3600" y="0"/>
                    <a:pt x="5820" y="1650"/>
                    <a:pt x="6480" y="1950"/>
                  </a:cubicBezTo>
                </a:path>
              </a:pathLst>
            </a:custGeom>
            <a:noFill/>
            <a:ln w="2857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 name="Text Box 24" descr="Pergamen"/>
            <p:cNvSpPr txBox="1">
              <a:spLocks noChangeArrowheads="1"/>
            </p:cNvSpPr>
            <p:nvPr/>
          </p:nvSpPr>
          <p:spPr bwMode="auto">
            <a:xfrm>
              <a:off x="3060" y="12738"/>
              <a:ext cx="864" cy="78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zavádění</a:t>
              </a:r>
              <a:endParaRPr lang="cs-CZ" altLang="cs-CZ" sz="1400"/>
            </a:p>
          </p:txBody>
        </p:sp>
        <p:sp>
          <p:nvSpPr>
            <p:cNvPr id="12" name="Text Box 25" descr="Pergamen"/>
            <p:cNvSpPr txBox="1">
              <a:spLocks noChangeArrowheads="1"/>
            </p:cNvSpPr>
            <p:nvPr/>
          </p:nvSpPr>
          <p:spPr bwMode="auto">
            <a:xfrm>
              <a:off x="4212" y="12162"/>
              <a:ext cx="576" cy="43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růst</a:t>
              </a:r>
              <a:endParaRPr lang="cs-CZ" altLang="cs-CZ" sz="1400" b="1">
                <a:latin typeface="Times New Roman" panose="02020603050405020304" pitchFamily="18" charset="0"/>
                <a:ea typeface="SimSun" panose="02010600030101010101" pitchFamily="2" charset="-122"/>
              </a:endParaRPr>
            </a:p>
          </p:txBody>
        </p:sp>
        <p:sp>
          <p:nvSpPr>
            <p:cNvPr id="13" name="Text Box 26" descr="Pergamen"/>
            <p:cNvSpPr txBox="1">
              <a:spLocks noChangeArrowheads="1"/>
            </p:cNvSpPr>
            <p:nvPr/>
          </p:nvSpPr>
          <p:spPr bwMode="auto">
            <a:xfrm>
              <a:off x="5220" y="11730"/>
              <a:ext cx="720"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zralost</a:t>
              </a:r>
              <a:endParaRPr lang="cs-CZ" altLang="cs-CZ" sz="1400" b="1">
                <a:latin typeface="Times New Roman" panose="02020603050405020304" pitchFamily="18" charset="0"/>
              </a:endParaRPr>
            </a:p>
          </p:txBody>
        </p:sp>
        <p:sp>
          <p:nvSpPr>
            <p:cNvPr id="14" name="Text Box 27" descr="Pergamen"/>
            <p:cNvSpPr txBox="1">
              <a:spLocks noChangeArrowheads="1"/>
            </p:cNvSpPr>
            <p:nvPr/>
          </p:nvSpPr>
          <p:spPr bwMode="auto">
            <a:xfrm>
              <a:off x="6228" y="11730"/>
              <a:ext cx="86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nasycení</a:t>
              </a:r>
              <a:endParaRPr lang="cs-CZ" altLang="cs-CZ" sz="1400" b="1">
                <a:latin typeface="Times New Roman" panose="02020603050405020304" pitchFamily="18" charset="0"/>
                <a:ea typeface="SimSun" panose="02010600030101010101" pitchFamily="2" charset="-122"/>
              </a:endParaRPr>
            </a:p>
          </p:txBody>
        </p:sp>
        <p:sp>
          <p:nvSpPr>
            <p:cNvPr id="15" name="Text Box 28" descr="Pergamen"/>
            <p:cNvSpPr txBox="1">
              <a:spLocks noChangeArrowheads="1"/>
            </p:cNvSpPr>
            <p:nvPr/>
          </p:nvSpPr>
          <p:spPr bwMode="auto">
            <a:xfrm>
              <a:off x="7668" y="12450"/>
              <a:ext cx="1152" cy="43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pokles</a:t>
              </a:r>
              <a:endParaRPr lang="cs-CZ" altLang="cs-CZ" sz="1400" b="1">
                <a:latin typeface="Times New Roman" panose="02020603050405020304" pitchFamily="18" charset="0"/>
                <a:ea typeface="SimSun" panose="02010600030101010101" pitchFamily="2" charset="-122"/>
              </a:endParaRPr>
            </a:p>
          </p:txBody>
        </p:sp>
        <p:sp>
          <p:nvSpPr>
            <p:cNvPr id="16" name="Text Box 29" descr="Pergamen"/>
            <p:cNvSpPr txBox="1">
              <a:spLocks noChangeArrowheads="1"/>
            </p:cNvSpPr>
            <p:nvPr/>
          </p:nvSpPr>
          <p:spPr bwMode="auto">
            <a:xfrm>
              <a:off x="8532" y="13314"/>
              <a:ext cx="864"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prodej</a:t>
              </a:r>
              <a:endParaRPr lang="cs-CZ" altLang="cs-CZ" sz="1400" b="1">
                <a:latin typeface="Times New Roman" panose="02020603050405020304" pitchFamily="18" charset="0"/>
                <a:ea typeface="SimSun" panose="02010600030101010101" pitchFamily="2" charset="-122"/>
              </a:endParaRPr>
            </a:p>
          </p:txBody>
        </p:sp>
        <p:sp>
          <p:nvSpPr>
            <p:cNvPr id="17" name="Text Box 30" descr="Pergamen"/>
            <p:cNvSpPr txBox="1">
              <a:spLocks noChangeArrowheads="1"/>
            </p:cNvSpPr>
            <p:nvPr/>
          </p:nvSpPr>
          <p:spPr bwMode="auto">
            <a:xfrm>
              <a:off x="7956" y="14754"/>
              <a:ext cx="576" cy="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1400" b="1">
                  <a:latin typeface="Times New Roman" panose="02020603050405020304" pitchFamily="18" charset="0"/>
                  <a:ea typeface="SimSun" panose="02010600030101010101" pitchFamily="2" charset="-122"/>
                </a:rPr>
                <a:t>zisk</a:t>
              </a:r>
              <a:endParaRPr lang="cs-CZ" altLang="cs-CZ" sz="1400" b="1">
                <a:latin typeface="Times New Roman" panose="02020603050405020304" pitchFamily="18" charset="0"/>
                <a:ea typeface="SimSun" panose="02010600030101010101" pitchFamily="2" charset="-122"/>
              </a:endParaRPr>
            </a:p>
          </p:txBody>
        </p:sp>
      </p:grpSp>
      <p:sp>
        <p:nvSpPr>
          <p:cNvPr id="18" name="Text Box 31" descr="Pergamen"/>
          <p:cNvSpPr txBox="1">
            <a:spLocks noChangeArrowheads="1"/>
          </p:cNvSpPr>
          <p:nvPr/>
        </p:nvSpPr>
        <p:spPr bwMode="auto">
          <a:xfrm>
            <a:off x="8219743" y="4713145"/>
            <a:ext cx="914400" cy="3429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zh-CN" sz="2400" b="1" dirty="0">
                <a:latin typeface="Times New Roman" panose="02020603050405020304" pitchFamily="18" charset="0"/>
                <a:ea typeface="SimSun" panose="02010600030101010101" pitchFamily="2" charset="-122"/>
              </a:rPr>
              <a:t>Čas</a:t>
            </a:r>
            <a:endParaRPr lang="cs-CZ" altLang="cs-CZ" sz="2400" b="1" dirty="0">
              <a:latin typeface="Times New Roman" panose="02020603050405020304" pitchFamily="18" charset="0"/>
              <a:ea typeface="SimSun" panose="02010600030101010101" pitchFamily="2" charset="-122"/>
            </a:endParaRPr>
          </a:p>
        </p:txBody>
      </p:sp>
      <p:sp>
        <p:nvSpPr>
          <p:cNvPr id="19" name="Text Box 32" descr="Pergamen"/>
          <p:cNvSpPr txBox="1">
            <a:spLocks noChangeArrowheads="1"/>
          </p:cNvSpPr>
          <p:nvPr/>
        </p:nvSpPr>
        <p:spPr bwMode="auto">
          <a:xfrm>
            <a:off x="461280" y="820835"/>
            <a:ext cx="1003300" cy="9144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zh-CN" sz="2000" b="1" dirty="0">
                <a:latin typeface="Times New Roman" panose="02020603050405020304" pitchFamily="18" charset="0"/>
                <a:ea typeface="SimSun" panose="02010600030101010101" pitchFamily="2" charset="-122"/>
              </a:rPr>
              <a:t>Prodej</a:t>
            </a:r>
          </a:p>
          <a:p>
            <a:pPr algn="ctr" eaLnBrk="1" hangingPunct="1"/>
            <a:r>
              <a:rPr lang="cs-CZ" altLang="zh-CN" sz="2000" b="1" dirty="0">
                <a:latin typeface="Times New Roman" panose="02020603050405020304" pitchFamily="18" charset="0"/>
                <a:ea typeface="SimSun" panose="02010600030101010101" pitchFamily="2" charset="-122"/>
              </a:rPr>
              <a:t>Zisk</a:t>
            </a:r>
            <a:endParaRPr lang="cs-CZ" altLang="cs-CZ" sz="2000" b="1"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4163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984776" cy="507703"/>
          </a:xfrm>
        </p:spPr>
        <p:txBody>
          <a:bodyPr/>
          <a:lstStyle/>
          <a:p>
            <a:r>
              <a:rPr lang="cs-CZ" altLang="cs-CZ" dirty="0" err="1"/>
              <a:t>Ansoffova</a:t>
            </a:r>
            <a:r>
              <a:rPr lang="cs-CZ" altLang="cs-CZ" dirty="0"/>
              <a:t> matice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1858077"/>
              </p:ext>
            </p:extLst>
          </p:nvPr>
        </p:nvGraphicFramePr>
        <p:xfrm>
          <a:off x="539552" y="703189"/>
          <a:ext cx="8321550" cy="4311650"/>
        </p:xfrm>
        <a:graphic>
          <a:graphicData uri="http://schemas.openxmlformats.org/drawingml/2006/table">
            <a:tbl>
              <a:tblPr/>
              <a:tblGrid>
                <a:gridCol w="998809">
                  <a:extLst>
                    <a:ext uri="{9D8B030D-6E8A-4147-A177-3AD203B41FA5}">
                      <a16:colId xmlns:a16="http://schemas.microsoft.com/office/drawing/2014/main" val="20000"/>
                    </a:ext>
                  </a:extLst>
                </a:gridCol>
                <a:gridCol w="3720559">
                  <a:extLst>
                    <a:ext uri="{9D8B030D-6E8A-4147-A177-3AD203B41FA5}">
                      <a16:colId xmlns:a16="http://schemas.microsoft.com/office/drawing/2014/main" val="20001"/>
                    </a:ext>
                  </a:extLst>
                </a:gridCol>
                <a:gridCol w="3602182">
                  <a:extLst>
                    <a:ext uri="{9D8B030D-6E8A-4147-A177-3AD203B41FA5}">
                      <a16:colId xmlns:a16="http://schemas.microsoft.com/office/drawing/2014/main" val="20002"/>
                    </a:ext>
                  </a:extLst>
                </a:gridCol>
              </a:tblGrid>
              <a:tr h="468312">
                <a:tc>
                  <a:txBody>
                    <a:bodyPr/>
                    <a:lstStyle/>
                    <a:p>
                      <a:pPr algn="ctr">
                        <a:spcBef>
                          <a:spcPts val="1200"/>
                        </a:spcBef>
                        <a:spcAft>
                          <a:spcPts val="300"/>
                        </a:spcAft>
                      </a:pPr>
                      <a:r>
                        <a:rPr lang="cs-CZ" sz="1400" b="1" dirty="0">
                          <a:latin typeface="Times New Roman"/>
                          <a:ea typeface="SimSun"/>
                        </a:rPr>
                        <a:t>Produkty</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marL="396240" algn="l">
                        <a:spcAft>
                          <a:spcPts val="0"/>
                        </a:spcAft>
                      </a:pPr>
                      <a:r>
                        <a:rPr lang="cs-CZ" sz="1600" b="1" dirty="0">
                          <a:latin typeface="Times New Roman"/>
                          <a:ea typeface="SimSun"/>
                        </a:rPr>
                        <a:t>                                         Z á k a z n í c i  </a:t>
                      </a:r>
                      <a:endParaRPr lang="cs-CZ" sz="1600" dirty="0">
                        <a:latin typeface="Times New Roman"/>
                        <a:ea typeface="SimSun"/>
                      </a:endParaRPr>
                    </a:p>
                    <a:p>
                      <a:pPr marL="396240" algn="l">
                        <a:spcAft>
                          <a:spcPts val="0"/>
                        </a:spcAft>
                      </a:pPr>
                      <a:r>
                        <a:rPr lang="cs-CZ" sz="1600" b="1" dirty="0">
                          <a:latin typeface="Times New Roman"/>
                          <a:ea typeface="SimSun"/>
                        </a:rPr>
                        <a:t>         </a:t>
                      </a:r>
                      <a:r>
                        <a:rPr lang="cs-CZ" sz="1600" b="1" i="1" dirty="0">
                          <a:latin typeface="Times New Roman"/>
                          <a:ea typeface="SimSun"/>
                        </a:rPr>
                        <a:t>Stávající                                                           Noví</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extLst>
                  <a:ext uri="{0D108BD9-81ED-4DB2-BD59-A6C34878D82A}">
                    <a16:rowId xmlns:a16="http://schemas.microsoft.com/office/drawing/2014/main" val="10000"/>
                  </a:ext>
                </a:extLst>
              </a:tr>
              <a:tr h="1873250">
                <a:tc>
                  <a:txBody>
                    <a:bodyPr/>
                    <a:lstStyle/>
                    <a:p>
                      <a:pPr marL="320675" indent="-320675" algn="l">
                        <a:spcBef>
                          <a:spcPts val="1800"/>
                        </a:spcBef>
                        <a:spcAft>
                          <a:spcPts val="1200"/>
                        </a:spcAft>
                        <a:tabLst>
                          <a:tab pos="457200" algn="l"/>
                          <a:tab pos="914400" algn="l"/>
                          <a:tab pos="914400" algn="l"/>
                        </a:tabLst>
                      </a:pPr>
                      <a:r>
                        <a:rPr lang="cs-CZ" sz="1600" b="1" i="1" kern="1600" dirty="0">
                          <a:latin typeface="Times New Roman"/>
                          <a:cs typeface="Arial"/>
                        </a:rPr>
                        <a:t>Stávající</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Aft>
                          <a:spcPts val="0"/>
                        </a:spcAft>
                      </a:pPr>
                      <a:r>
                        <a:rPr lang="cs-CZ" sz="1600" b="1" i="1" dirty="0">
                          <a:latin typeface="Times New Roman"/>
                          <a:ea typeface="SimSun"/>
                        </a:rPr>
                        <a:t>Tržní penetrace</a:t>
                      </a:r>
                      <a:r>
                        <a:rPr lang="cs-CZ" sz="1600" i="1" dirty="0">
                          <a:latin typeface="Times New Roman"/>
                          <a:ea typeface="SimSun"/>
                        </a:rPr>
                        <a:t> </a:t>
                      </a:r>
                      <a:r>
                        <a:rPr lang="cs-CZ" sz="1600" dirty="0">
                          <a:latin typeface="Times New Roman"/>
                          <a:ea typeface="SimSun"/>
                        </a:rPr>
                        <a:t>prostřednictvím</a:t>
                      </a:r>
                    </a:p>
                    <a:p>
                      <a:pPr algn="l">
                        <a:spcAft>
                          <a:spcPts val="0"/>
                        </a:spcAft>
                      </a:pPr>
                      <a:r>
                        <a:rPr lang="cs-CZ" sz="1600" dirty="0">
                          <a:latin typeface="Times New Roman"/>
                          <a:ea typeface="SimSun"/>
                        </a:rPr>
                        <a:t>zvýšeného poskytování  služeb, zintenzivnění míry užití </a:t>
                      </a:r>
                    </a:p>
                    <a:p>
                      <a:pPr algn="l">
                        <a:spcAft>
                          <a:spcPts val="0"/>
                        </a:spcAft>
                      </a:pPr>
                      <a:r>
                        <a:rPr lang="cs-CZ" sz="1600" dirty="0">
                          <a:latin typeface="Times New Roman"/>
                          <a:ea typeface="SimSun"/>
                        </a:rPr>
                        <a:t>nabídkou poradenských služeb, rozšiřování poboček, bankovních automatů,</a:t>
                      </a:r>
                      <a:r>
                        <a:rPr lang="cs-CZ" sz="1600" baseline="0" dirty="0">
                          <a:latin typeface="Times New Roman"/>
                          <a:ea typeface="SimSun"/>
                        </a:rPr>
                        <a:t> nabídka služebních karet dalším podnikatelským subjektům</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1600" b="1" i="1" dirty="0">
                          <a:latin typeface="Times New Roman"/>
                          <a:ea typeface="SimSun"/>
                        </a:rPr>
                        <a:t>Rozvoj trhu</a:t>
                      </a:r>
                      <a:r>
                        <a:rPr lang="cs-CZ" sz="1600" i="1" dirty="0">
                          <a:latin typeface="Times New Roman"/>
                          <a:ea typeface="SimSun"/>
                        </a:rPr>
                        <a:t> </a:t>
                      </a:r>
                      <a:r>
                        <a:rPr lang="cs-CZ" sz="1600" dirty="0">
                          <a:latin typeface="Times New Roman"/>
                          <a:ea typeface="SimSun"/>
                        </a:rPr>
                        <a:t>přilákáním nových zákazníků, např. prodej dalších hypotéčních úvěrů nebo životních </a:t>
                      </a:r>
                    </a:p>
                    <a:p>
                      <a:pPr algn="l">
                        <a:spcAft>
                          <a:spcPts val="0"/>
                        </a:spcAft>
                      </a:pPr>
                      <a:r>
                        <a:rPr lang="cs-CZ" sz="1600" dirty="0">
                          <a:latin typeface="Times New Roman"/>
                          <a:ea typeface="SimSun"/>
                        </a:rPr>
                        <a:t>pojistek, půjčky na </a:t>
                      </a:r>
                    </a:p>
                    <a:p>
                      <a:pPr algn="l">
                        <a:spcAft>
                          <a:spcPts val="0"/>
                        </a:spcAft>
                      </a:pPr>
                      <a:r>
                        <a:rPr lang="cs-CZ" sz="1600" dirty="0">
                          <a:latin typeface="Times New Roman"/>
                          <a:ea typeface="SimSun"/>
                        </a:rPr>
                        <a:t>dovolenou, poskytování kreditních karet, pojištění domácích mazlíčků, zakládání dětských účtů apod.</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3250">
                <a:tc>
                  <a:txBody>
                    <a:bodyPr/>
                    <a:lstStyle/>
                    <a:p>
                      <a:pPr algn="l">
                        <a:spcBef>
                          <a:spcPts val="1200"/>
                        </a:spcBef>
                        <a:spcAft>
                          <a:spcPts val="300"/>
                        </a:spcAft>
                      </a:pPr>
                      <a:endParaRPr lang="cs-CZ" sz="1600" dirty="0">
                        <a:latin typeface="Times New Roman"/>
                        <a:ea typeface="SimSun"/>
                      </a:endParaRPr>
                    </a:p>
                    <a:p>
                      <a:pPr algn="l">
                        <a:spcBef>
                          <a:spcPts val="1200"/>
                        </a:spcBef>
                        <a:spcAft>
                          <a:spcPts val="300"/>
                        </a:spcAft>
                      </a:pPr>
                      <a:r>
                        <a:rPr lang="cs-CZ" sz="1600" b="1" i="1" dirty="0">
                          <a:latin typeface="Times New Roman"/>
                          <a:ea typeface="SimSun"/>
                        </a:rPr>
                        <a:t>Nové</a:t>
                      </a:r>
                      <a:endParaRPr lang="cs-CZ" sz="1600" dirty="0">
                        <a:latin typeface="Times New Roman"/>
                        <a:ea typeface="SimSu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a:spcAft>
                          <a:spcPts val="0"/>
                        </a:spcAft>
                      </a:pPr>
                      <a:r>
                        <a:rPr lang="cs-CZ" sz="1600" i="1" dirty="0">
                          <a:latin typeface="Times New Roman"/>
                          <a:ea typeface="SimSun"/>
                        </a:rPr>
                        <a:t> </a:t>
                      </a:r>
                      <a:r>
                        <a:rPr lang="cs-CZ" sz="1600" b="1" i="1" dirty="0">
                          <a:latin typeface="Times New Roman"/>
                          <a:ea typeface="SimSun"/>
                        </a:rPr>
                        <a:t>Vývoj produktů</a:t>
                      </a:r>
                      <a:r>
                        <a:rPr lang="cs-CZ" sz="1600" i="1" dirty="0">
                          <a:latin typeface="Times New Roman"/>
                          <a:ea typeface="SimSun"/>
                        </a:rPr>
                        <a:t> </a:t>
                      </a:r>
                      <a:r>
                        <a:rPr lang="cs-CZ" sz="1600" dirty="0">
                          <a:latin typeface="Times New Roman"/>
                          <a:ea typeface="SimSun"/>
                        </a:rPr>
                        <a:t>via inovace </a:t>
                      </a:r>
                    </a:p>
                    <a:p>
                      <a:pPr algn="l">
                        <a:spcAft>
                          <a:spcPts val="0"/>
                        </a:spcAft>
                      </a:pPr>
                      <a:r>
                        <a:rPr lang="cs-CZ" sz="1600" dirty="0">
                          <a:latin typeface="Times New Roman"/>
                          <a:ea typeface="SimSun"/>
                        </a:rPr>
                        <a:t> produktů, specializace, </a:t>
                      </a:r>
                    </a:p>
                    <a:p>
                      <a:pPr algn="l">
                        <a:spcAft>
                          <a:spcPts val="0"/>
                        </a:spcAft>
                        <a:tabLst>
                          <a:tab pos="2251075" algn="l"/>
                        </a:tabLst>
                      </a:pPr>
                      <a:r>
                        <a:rPr lang="cs-CZ" sz="1600" dirty="0">
                          <a:latin typeface="Times New Roman"/>
                          <a:ea typeface="SimSun"/>
                        </a:rPr>
                        <a:t>nových produktů – např. pojištění platebních karet pro stávající </a:t>
                      </a:r>
                    </a:p>
                    <a:p>
                      <a:pPr algn="l">
                        <a:spcAft>
                          <a:spcPts val="0"/>
                        </a:spcAft>
                      </a:pPr>
                      <a:r>
                        <a:rPr lang="cs-CZ" sz="1600" dirty="0">
                          <a:latin typeface="Times New Roman"/>
                          <a:ea typeface="SimSun"/>
                        </a:rPr>
                        <a:t>uživatele platebních karet. Nové</a:t>
                      </a:r>
                    </a:p>
                    <a:p>
                      <a:pPr algn="l">
                        <a:spcAft>
                          <a:spcPts val="0"/>
                        </a:spcAft>
                        <a:tabLst>
                          <a:tab pos="2251075" algn="l"/>
                        </a:tabLst>
                      </a:pPr>
                      <a:r>
                        <a:rPr lang="cs-CZ" sz="1600" dirty="0">
                          <a:latin typeface="Times New Roman"/>
                          <a:ea typeface="SimSun"/>
                        </a:rPr>
                        <a:t>spořící programy, nové typy půjček určené různým segmentům. Studentské účty s inovovanými parametry. </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cs-CZ" sz="1600" b="1" i="1" dirty="0">
                          <a:latin typeface="Times New Roman"/>
                          <a:ea typeface="SimSun"/>
                        </a:rPr>
                        <a:t>Diverzifikace</a:t>
                      </a:r>
                      <a:r>
                        <a:rPr lang="cs-CZ" sz="1600" i="1" dirty="0">
                          <a:latin typeface="Times New Roman"/>
                          <a:ea typeface="SimSun"/>
                        </a:rPr>
                        <a:t> </a:t>
                      </a:r>
                      <a:r>
                        <a:rPr lang="cs-CZ" sz="1600" dirty="0">
                          <a:latin typeface="Times New Roman"/>
                          <a:ea typeface="SimSun"/>
                        </a:rPr>
                        <a:t>přijímání vyššího rizika, převzetí menších organizací, rozvoj nových tržních segmentů (například pojištění paraglidingu). Poskytování </a:t>
                      </a:r>
                    </a:p>
                    <a:p>
                      <a:pPr algn="l">
                        <a:spcAft>
                          <a:spcPts val="0"/>
                        </a:spcAft>
                      </a:pPr>
                      <a:r>
                        <a:rPr lang="cs-CZ" sz="1600" dirty="0">
                          <a:latin typeface="Times New Roman"/>
                          <a:ea typeface="SimSun"/>
                        </a:rPr>
                        <a:t>zcela nových služeb (stavební spořitelny mohou zajišťovat projekci a realitní služby, </a:t>
                      </a:r>
                      <a:r>
                        <a:rPr lang="cs-CZ" sz="1600" dirty="0" err="1">
                          <a:latin typeface="Times New Roman"/>
                          <a:ea typeface="SimSun"/>
                        </a:rPr>
                        <a:t>dceřinné</a:t>
                      </a:r>
                      <a:r>
                        <a:rPr lang="cs-CZ" sz="1600" dirty="0">
                          <a:latin typeface="Times New Roman"/>
                          <a:ea typeface="SimSun"/>
                        </a:rPr>
                        <a:t> společnosti bank leasing apod.)</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5240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Indové nejsou příliš konzervativní, pokud jde o barvu jejich chladniček. Zatímco v ostatním světě jsou v největší oblibě domácí spotřebiče většinou bílé, v Indii najdete především pestrobarevné chladničky a pračky, a to třeba i červenohnědé nebo zelené. Chladničky střední výšky, které jsou nejběžnější, musí ladit s ostatními teplými matovými barvami indických domovů. </a:t>
            </a:r>
          </a:p>
          <a:p>
            <a:r>
              <a:rPr lang="cs-CZ" sz="2000" dirty="0">
                <a:solidFill>
                  <a:srgbClr val="002060"/>
                </a:solidFill>
              </a:rPr>
              <a:t>Poměr velikosti obalu ve srovnání s vlastním zabaleným výrobkem může být problém. V mnoha zemích jsou zakázána tzv. „podvodná balení", v nichž je obsah a velikost obalu v příkrém rozporu (</a:t>
            </a:r>
            <a:r>
              <a:rPr lang="cs-CZ" sz="2000" dirty="0" err="1">
                <a:solidFill>
                  <a:srgbClr val="002060"/>
                </a:solidFill>
              </a:rPr>
              <a:t>Pringles</a:t>
            </a:r>
            <a:r>
              <a:rPr lang="cs-CZ" sz="2000" dirty="0">
                <a:solidFill>
                  <a:srgbClr val="002060"/>
                </a:solidFill>
              </a:rPr>
              <a:t> vs. Bohemia </a:t>
            </a:r>
            <a:r>
              <a:rPr lang="cs-CZ" sz="2000" dirty="0" err="1">
                <a:solidFill>
                  <a:srgbClr val="002060"/>
                </a:solidFill>
              </a:rPr>
              <a:t>chips</a:t>
            </a:r>
            <a:r>
              <a:rPr lang="cs-CZ" sz="2000" dirty="0">
                <a:solidFill>
                  <a:srgbClr val="002060"/>
                </a:solidFill>
              </a:rPr>
              <a:t>).  </a:t>
            </a:r>
          </a:p>
          <a:p>
            <a:r>
              <a:rPr lang="cs-CZ" sz="2000" dirty="0">
                <a:solidFill>
                  <a:srgbClr val="002060"/>
                </a:solidFill>
              </a:rPr>
              <a:t>Itálie: velikost balení u zboží, které se prodává prostřednictvím automatů, musí souhlasit s hodnotou kovových mincí v dané zemi. </a:t>
            </a:r>
          </a:p>
          <a:p>
            <a:r>
              <a:rPr lang="cs-CZ" sz="2000" dirty="0">
                <a:solidFill>
                  <a:srgbClr val="002060"/>
                </a:solidFill>
              </a:rPr>
              <a:t>V Japonsku znak čísla 4, může být „čten“ jako smrt, proto zde nejsou oblíbená balení po čtyřech kusech.  </a:t>
            </a:r>
          </a:p>
        </p:txBody>
      </p:sp>
      <p:sp>
        <p:nvSpPr>
          <p:cNvPr id="6" name="Nadpis 5"/>
          <p:cNvSpPr>
            <a:spLocks noGrp="1"/>
          </p:cNvSpPr>
          <p:nvPr>
            <p:ph type="title"/>
          </p:nvPr>
        </p:nvSpPr>
        <p:spPr>
          <a:xfrm>
            <a:off x="179512" y="195486"/>
            <a:ext cx="7416824" cy="507703"/>
          </a:xfrm>
        </p:spPr>
        <p:txBody>
          <a:bodyPr/>
          <a:lstStyle/>
          <a:p>
            <a:r>
              <a:rPr lang="cs-CZ" dirty="0"/>
              <a:t>Odlišnosti produktů v praxi 4</a:t>
            </a:r>
          </a:p>
        </p:txBody>
      </p:sp>
    </p:spTree>
    <p:extLst>
      <p:ext uri="{BB962C8B-B14F-4D97-AF65-F5344CB8AC3E}">
        <p14:creationId xmlns:p14="http://schemas.microsoft.com/office/powerpoint/2010/main" val="316870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dirty="0" err="1">
                <a:solidFill>
                  <a:srgbClr val="002060"/>
                </a:solidFill>
              </a:rPr>
              <a:t>Nejčastější</a:t>
            </a:r>
            <a:r>
              <a:rPr lang="en-US" sz="2000" dirty="0">
                <a:solidFill>
                  <a:srgbClr val="002060"/>
                </a:solidFill>
              </a:rPr>
              <a:t> </a:t>
            </a:r>
            <a:r>
              <a:rPr lang="en-US" sz="2000" dirty="0" err="1">
                <a:solidFill>
                  <a:srgbClr val="002060"/>
                </a:solidFill>
              </a:rPr>
              <a:t>marketingovou</a:t>
            </a:r>
            <a:r>
              <a:rPr lang="en-US" sz="2000" dirty="0">
                <a:solidFill>
                  <a:srgbClr val="002060"/>
                </a:solidFill>
              </a:rPr>
              <a:t> </a:t>
            </a:r>
            <a:r>
              <a:rPr lang="en-US" sz="2000" dirty="0" err="1">
                <a:solidFill>
                  <a:srgbClr val="002060"/>
                </a:solidFill>
              </a:rPr>
              <a:t>adaptací</a:t>
            </a:r>
            <a:r>
              <a:rPr lang="en-US" sz="2000" dirty="0">
                <a:solidFill>
                  <a:srgbClr val="002060"/>
                </a:solidFill>
              </a:rPr>
              <a:t> pro </a:t>
            </a:r>
            <a:r>
              <a:rPr lang="en-US" sz="2000" dirty="0" err="1">
                <a:solidFill>
                  <a:srgbClr val="002060"/>
                </a:solidFill>
              </a:rPr>
              <a:t>zahraniční</a:t>
            </a:r>
            <a:r>
              <a:rPr lang="en-US" sz="2000" dirty="0">
                <a:solidFill>
                  <a:srgbClr val="002060"/>
                </a:solidFill>
              </a:rPr>
              <a:t> </a:t>
            </a:r>
            <a:r>
              <a:rPr lang="en-US" sz="2000" dirty="0" err="1">
                <a:solidFill>
                  <a:srgbClr val="002060"/>
                </a:solidFill>
              </a:rPr>
              <a:t>trhy</a:t>
            </a:r>
            <a:r>
              <a:rPr lang="en-US" sz="2000" dirty="0">
                <a:solidFill>
                  <a:srgbClr val="002060"/>
                </a:solidFill>
              </a:rPr>
              <a:t> je </a:t>
            </a:r>
            <a:r>
              <a:rPr lang="en-US" sz="2000" dirty="0" err="1">
                <a:solidFill>
                  <a:srgbClr val="002060"/>
                </a:solidFill>
              </a:rPr>
              <a:t>změna</a:t>
            </a:r>
            <a:r>
              <a:rPr lang="en-US" sz="2000" dirty="0">
                <a:solidFill>
                  <a:srgbClr val="002060"/>
                </a:solidFill>
              </a:rPr>
              <a:t> </a:t>
            </a:r>
            <a:r>
              <a:rPr lang="en-US" sz="2000" dirty="0" err="1">
                <a:solidFill>
                  <a:srgbClr val="002060"/>
                </a:solidFill>
              </a:rPr>
              <a:t>balení</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výrobku</a:t>
            </a:r>
            <a:r>
              <a:rPr lang="en-US" sz="2000" dirty="0">
                <a:solidFill>
                  <a:srgbClr val="002060"/>
                </a:solidFill>
              </a:rPr>
              <a:t> </a:t>
            </a:r>
            <a:r>
              <a:rPr lang="en-US" sz="2000" dirty="0" err="1">
                <a:solidFill>
                  <a:srgbClr val="002060"/>
                </a:solidFill>
              </a:rPr>
              <a:t>plní</a:t>
            </a:r>
            <a:r>
              <a:rPr lang="en-US" sz="2000" dirty="0">
                <a:solidFill>
                  <a:srgbClr val="002060"/>
                </a:solidFill>
              </a:rPr>
              <a:t> </a:t>
            </a:r>
            <a:r>
              <a:rPr lang="en-US" sz="2000" dirty="0" err="1">
                <a:solidFill>
                  <a:srgbClr val="002060"/>
                </a:solidFill>
              </a:rPr>
              <a:t>několik</a:t>
            </a:r>
            <a:r>
              <a:rPr lang="en-US" sz="2000" dirty="0">
                <a:solidFill>
                  <a:srgbClr val="002060"/>
                </a:solidFill>
              </a:rPr>
              <a:t> </a:t>
            </a:r>
            <a:r>
              <a:rPr lang="en-US" sz="2000" dirty="0" err="1">
                <a:solidFill>
                  <a:srgbClr val="002060"/>
                </a:solidFill>
              </a:rPr>
              <a:t>funkcí</a:t>
            </a:r>
            <a:r>
              <a:rPr lang="en-US" sz="2000" dirty="0">
                <a:solidFill>
                  <a:srgbClr val="002060"/>
                </a:solidFill>
              </a:rPr>
              <a:t>. </a:t>
            </a:r>
            <a:endParaRPr lang="cs-CZ" sz="2000" dirty="0">
              <a:solidFill>
                <a:srgbClr val="002060"/>
              </a:solidFill>
            </a:endParaRPr>
          </a:p>
          <a:p>
            <a:r>
              <a:rPr lang="en-US" sz="2000" dirty="0" err="1">
                <a:solidFill>
                  <a:srgbClr val="002060"/>
                </a:solidFill>
              </a:rPr>
              <a:t>Jeho</a:t>
            </a:r>
            <a:r>
              <a:rPr lang="en-US" sz="2000" dirty="0">
                <a:solidFill>
                  <a:srgbClr val="002060"/>
                </a:solidFill>
              </a:rPr>
              <a:t> </a:t>
            </a:r>
            <a:r>
              <a:rPr lang="en-US" sz="2000" dirty="0" err="1">
                <a:solidFill>
                  <a:srgbClr val="002060"/>
                </a:solidFill>
              </a:rPr>
              <a:t>hlavní</a:t>
            </a:r>
            <a:r>
              <a:rPr lang="en-US" sz="2000" dirty="0">
                <a:solidFill>
                  <a:srgbClr val="002060"/>
                </a:solidFill>
              </a:rPr>
              <a:t> </a:t>
            </a:r>
            <a:r>
              <a:rPr lang="en-US" sz="2000" dirty="0" err="1">
                <a:solidFill>
                  <a:srgbClr val="002060"/>
                </a:solidFill>
              </a:rPr>
              <a:t>funkcí</a:t>
            </a:r>
            <a:r>
              <a:rPr lang="en-US" sz="2000" dirty="0">
                <a:solidFill>
                  <a:srgbClr val="002060"/>
                </a:solidFill>
              </a:rPr>
              <a:t> je </a:t>
            </a:r>
            <a:r>
              <a:rPr lang="en-US" sz="2000" b="1" dirty="0" err="1">
                <a:solidFill>
                  <a:srgbClr val="002060"/>
                </a:solidFill>
              </a:rPr>
              <a:t>chránit</a:t>
            </a:r>
            <a:r>
              <a:rPr lang="en-US" sz="2000" dirty="0">
                <a:solidFill>
                  <a:srgbClr val="002060"/>
                </a:solidFill>
              </a:rPr>
              <a:t> </a:t>
            </a:r>
            <a:r>
              <a:rPr lang="en-US" sz="2000" dirty="0" err="1">
                <a:solidFill>
                  <a:srgbClr val="002060"/>
                </a:solidFill>
              </a:rPr>
              <a:t>výrobek</a:t>
            </a:r>
            <a:r>
              <a:rPr lang="en-US" sz="2000" dirty="0">
                <a:solidFill>
                  <a:srgbClr val="002060"/>
                </a:solidFill>
              </a:rPr>
              <a:t> </a:t>
            </a:r>
            <a:r>
              <a:rPr lang="en-US" sz="2000" dirty="0" err="1">
                <a:solidFill>
                  <a:srgbClr val="002060"/>
                </a:solidFill>
              </a:rPr>
              <a:t>během</a:t>
            </a:r>
            <a:r>
              <a:rPr lang="en-US" sz="2000" dirty="0">
                <a:solidFill>
                  <a:srgbClr val="002060"/>
                </a:solidFill>
              </a:rPr>
              <a:t> </a:t>
            </a:r>
            <a:r>
              <a:rPr lang="en-US" sz="2000" dirty="0" err="1">
                <a:solidFill>
                  <a:srgbClr val="002060"/>
                </a:solidFill>
              </a:rPr>
              <a:t>transportu</a:t>
            </a:r>
            <a:r>
              <a:rPr lang="en-US" sz="2000" dirty="0">
                <a:solidFill>
                  <a:srgbClr val="002060"/>
                </a:solidFill>
              </a:rPr>
              <a:t> a </a:t>
            </a:r>
            <a:r>
              <a:rPr lang="en-US" sz="2000" dirty="0" err="1">
                <a:solidFill>
                  <a:srgbClr val="002060"/>
                </a:solidFill>
              </a:rPr>
              <a:t>uskladnění</a:t>
            </a:r>
            <a:r>
              <a:rPr lang="en-US" sz="2000" dirty="0">
                <a:solidFill>
                  <a:srgbClr val="002060"/>
                </a:solidFill>
              </a:rPr>
              <a:t> </a:t>
            </a:r>
            <a:r>
              <a:rPr lang="en-US" sz="2000" dirty="0" err="1">
                <a:solidFill>
                  <a:srgbClr val="002060"/>
                </a:solidFill>
              </a:rPr>
              <a:t>před</a:t>
            </a:r>
            <a:r>
              <a:rPr lang="en-US" sz="2000" dirty="0">
                <a:solidFill>
                  <a:srgbClr val="002060"/>
                </a:solidFill>
              </a:rPr>
              <a:t> </a:t>
            </a:r>
            <a:r>
              <a:rPr lang="en-US" sz="2000" dirty="0" err="1">
                <a:solidFill>
                  <a:srgbClr val="002060"/>
                </a:solidFill>
              </a:rPr>
              <a:t>zničením</a:t>
            </a:r>
            <a:r>
              <a:rPr lang="en-US" sz="2000" dirty="0">
                <a:solidFill>
                  <a:srgbClr val="002060"/>
                </a:solidFill>
              </a:rPr>
              <a:t>, </a:t>
            </a:r>
            <a:r>
              <a:rPr lang="en-US" sz="2000" dirty="0" err="1">
                <a:solidFill>
                  <a:srgbClr val="002060"/>
                </a:solidFill>
              </a:rPr>
              <a:t>poškozením</a:t>
            </a:r>
            <a:r>
              <a:rPr lang="en-US" sz="2000" dirty="0">
                <a:solidFill>
                  <a:srgbClr val="002060"/>
                </a:solidFill>
              </a:rPr>
              <a:t> a </a:t>
            </a:r>
            <a:r>
              <a:rPr lang="en-US" sz="2000" dirty="0" err="1">
                <a:solidFill>
                  <a:srgbClr val="002060"/>
                </a:solidFill>
              </a:rPr>
              <a:t>ztrátou</a:t>
            </a:r>
            <a:r>
              <a:rPr lang="en-US" sz="2000" dirty="0">
                <a:solidFill>
                  <a:srgbClr val="002060"/>
                </a:solidFill>
              </a:rPr>
              <a:t>. </a:t>
            </a:r>
          </a:p>
          <a:p>
            <a:r>
              <a:rPr lang="en-US" sz="2000" dirty="0" err="1">
                <a:solidFill>
                  <a:srgbClr val="002060"/>
                </a:solidFill>
              </a:rPr>
              <a:t>Obal</a:t>
            </a:r>
            <a:r>
              <a:rPr lang="en-US" sz="2000" dirty="0">
                <a:solidFill>
                  <a:srgbClr val="002060"/>
                </a:solidFill>
              </a:rPr>
              <a:t> </a:t>
            </a:r>
            <a:r>
              <a:rPr lang="en-US" sz="2000" dirty="0" err="1">
                <a:solidFill>
                  <a:srgbClr val="002060"/>
                </a:solidFill>
              </a:rPr>
              <a:t>rovně</a:t>
            </a:r>
            <a:r>
              <a:rPr lang="cs-CZ" sz="2000" dirty="0">
                <a:solidFill>
                  <a:srgbClr val="002060"/>
                </a:solidFill>
              </a:rPr>
              <a:t>ž</a:t>
            </a:r>
            <a:r>
              <a:rPr lang="en-US" sz="2000" dirty="0">
                <a:solidFill>
                  <a:srgbClr val="002060"/>
                </a:solidFill>
              </a:rPr>
              <a:t> </a:t>
            </a:r>
            <a:r>
              <a:rPr lang="en-US" sz="2000" dirty="0" err="1">
                <a:solidFill>
                  <a:srgbClr val="002060"/>
                </a:solidFill>
              </a:rPr>
              <a:t>slou</a:t>
            </a:r>
            <a:r>
              <a:rPr lang="cs-CZ" sz="2000" dirty="0">
                <a:solidFill>
                  <a:srgbClr val="002060"/>
                </a:solidFill>
              </a:rPr>
              <a:t>ž</a:t>
            </a:r>
            <a:r>
              <a:rPr lang="en-US" sz="2000" dirty="0">
                <a:solidFill>
                  <a:srgbClr val="002060"/>
                </a:solidFill>
              </a:rPr>
              <a:t>í </a:t>
            </a:r>
            <a:r>
              <a:rPr lang="en-US" sz="2000" dirty="0" err="1">
                <a:solidFill>
                  <a:srgbClr val="002060"/>
                </a:solidFill>
              </a:rPr>
              <a:t>jako</a:t>
            </a:r>
            <a:r>
              <a:rPr lang="en-US" sz="2000" dirty="0">
                <a:solidFill>
                  <a:srgbClr val="002060"/>
                </a:solidFill>
              </a:rPr>
              <a:t> </a:t>
            </a:r>
            <a:r>
              <a:rPr lang="en-US" sz="2000" b="1" dirty="0" err="1">
                <a:solidFill>
                  <a:srgbClr val="002060"/>
                </a:solidFill>
              </a:rPr>
              <a:t>nositel</a:t>
            </a:r>
            <a:r>
              <a:rPr lang="en-US" sz="2000" b="1" dirty="0">
                <a:solidFill>
                  <a:srgbClr val="002060"/>
                </a:solidFill>
              </a:rPr>
              <a:t> </a:t>
            </a:r>
            <a:r>
              <a:rPr lang="en-US" sz="2000" b="1" dirty="0" err="1">
                <a:solidFill>
                  <a:srgbClr val="002060"/>
                </a:solidFill>
              </a:rPr>
              <a:t>informací</a:t>
            </a:r>
            <a:r>
              <a:rPr lang="en-US" sz="2000" b="1" dirty="0">
                <a:solidFill>
                  <a:srgbClr val="002060"/>
                </a:solidFill>
              </a:rPr>
              <a:t> </a:t>
            </a:r>
            <a:r>
              <a:rPr lang="en-US" sz="2000" dirty="0">
                <a:solidFill>
                  <a:srgbClr val="002060"/>
                </a:solidFill>
              </a:rPr>
              <a:t>a </a:t>
            </a:r>
            <a:r>
              <a:rPr lang="en-US" sz="2000" dirty="0" err="1">
                <a:solidFill>
                  <a:srgbClr val="002060"/>
                </a:solidFill>
              </a:rPr>
              <a:t>další</a:t>
            </a:r>
            <a:r>
              <a:rPr lang="en-US" sz="2000" dirty="0">
                <a:solidFill>
                  <a:srgbClr val="002060"/>
                </a:solidFill>
              </a:rPr>
              <a:t> </a:t>
            </a:r>
            <a:r>
              <a:rPr lang="en-US" sz="2000" dirty="0" err="1">
                <a:solidFill>
                  <a:srgbClr val="002060"/>
                </a:solidFill>
              </a:rPr>
              <a:t>nezanedbatelnou</a:t>
            </a:r>
            <a:r>
              <a:rPr lang="en-US" sz="2000" dirty="0">
                <a:solidFill>
                  <a:srgbClr val="002060"/>
                </a:solidFill>
              </a:rPr>
              <a:t> </a:t>
            </a:r>
            <a:r>
              <a:rPr lang="en-US" sz="2000" dirty="0" err="1">
                <a:solidFill>
                  <a:srgbClr val="002060"/>
                </a:solidFill>
              </a:rPr>
              <a:t>úlohou</a:t>
            </a:r>
            <a:r>
              <a:rPr lang="en-US" sz="2000" dirty="0">
                <a:solidFill>
                  <a:srgbClr val="002060"/>
                </a:solidFill>
              </a:rPr>
              <a:t> </a:t>
            </a:r>
            <a:r>
              <a:rPr lang="en-US" sz="2000" dirty="0" err="1">
                <a:solidFill>
                  <a:srgbClr val="002060"/>
                </a:solidFill>
              </a:rPr>
              <a:t>obalu</a:t>
            </a:r>
            <a:r>
              <a:rPr lang="en-US" sz="2000" dirty="0">
                <a:solidFill>
                  <a:srgbClr val="002060"/>
                </a:solidFill>
              </a:rPr>
              <a:t> je </a:t>
            </a:r>
            <a:r>
              <a:rPr lang="en-US" sz="2000" dirty="0" err="1">
                <a:solidFill>
                  <a:srgbClr val="002060"/>
                </a:solidFill>
              </a:rPr>
              <a:t>jeho</a:t>
            </a:r>
            <a:r>
              <a:rPr lang="en-US" sz="2000" dirty="0">
                <a:solidFill>
                  <a:srgbClr val="002060"/>
                </a:solidFill>
              </a:rPr>
              <a:t> </a:t>
            </a:r>
            <a:r>
              <a:rPr lang="en-US" sz="2000" b="1" dirty="0" err="1">
                <a:solidFill>
                  <a:srgbClr val="002060"/>
                </a:solidFill>
              </a:rPr>
              <a:t>propagační</a:t>
            </a:r>
            <a:r>
              <a:rPr lang="en-US" sz="2000" b="1" dirty="0">
                <a:solidFill>
                  <a:srgbClr val="002060"/>
                </a:solidFill>
              </a:rPr>
              <a:t> </a:t>
            </a:r>
            <a:r>
              <a:rPr lang="en-US" sz="2000" b="1" dirty="0" err="1">
                <a:solidFill>
                  <a:srgbClr val="002060"/>
                </a:solidFill>
              </a:rPr>
              <a:t>funkce</a:t>
            </a:r>
            <a:r>
              <a:rPr lang="en-US" sz="2000" dirty="0">
                <a:solidFill>
                  <a:srgbClr val="002060"/>
                </a:solidFill>
              </a:rPr>
              <a:t>. </a:t>
            </a:r>
          </a:p>
          <a:p>
            <a:r>
              <a:rPr lang="en-US" sz="2000" dirty="0" err="1">
                <a:solidFill>
                  <a:srgbClr val="002060"/>
                </a:solidFill>
              </a:rPr>
              <a:t>Rozdílné</a:t>
            </a:r>
            <a:r>
              <a:rPr lang="en-US" sz="2000" dirty="0">
                <a:solidFill>
                  <a:srgbClr val="002060"/>
                </a:solidFill>
              </a:rPr>
              <a:t> </a:t>
            </a:r>
            <a:r>
              <a:rPr lang="en-US" sz="2000" dirty="0" err="1">
                <a:solidFill>
                  <a:srgbClr val="002060"/>
                </a:solidFill>
              </a:rPr>
              <a:t>klimatické</a:t>
            </a:r>
            <a:r>
              <a:rPr lang="en-US" sz="2000" dirty="0">
                <a:solidFill>
                  <a:srgbClr val="002060"/>
                </a:solidFill>
              </a:rPr>
              <a:t> </a:t>
            </a:r>
            <a:r>
              <a:rPr lang="en-US" sz="2000" dirty="0" err="1">
                <a:solidFill>
                  <a:srgbClr val="002060"/>
                </a:solidFill>
              </a:rPr>
              <a:t>podmínky</a:t>
            </a:r>
            <a:r>
              <a:rPr lang="en-US" sz="2000" dirty="0">
                <a:solidFill>
                  <a:srgbClr val="002060"/>
                </a:solidFill>
              </a:rPr>
              <a:t> v </a:t>
            </a:r>
            <a:r>
              <a:rPr lang="en-US" sz="2000" dirty="0" err="1">
                <a:solidFill>
                  <a:srgbClr val="002060"/>
                </a:solidFill>
              </a:rPr>
              <a:t>zemích</a:t>
            </a:r>
            <a:r>
              <a:rPr lang="en-US" sz="2000" dirty="0">
                <a:solidFill>
                  <a:srgbClr val="002060"/>
                </a:solidFill>
              </a:rPr>
              <a:t> </a:t>
            </a:r>
            <a:r>
              <a:rPr lang="en-US" sz="2000" dirty="0" err="1">
                <a:solidFill>
                  <a:srgbClr val="002060"/>
                </a:solidFill>
              </a:rPr>
              <a:t>určení</a:t>
            </a:r>
            <a:r>
              <a:rPr lang="en-US" sz="2000" dirty="0">
                <a:solidFill>
                  <a:srgbClr val="002060"/>
                </a:solidFill>
              </a:rPr>
              <a:t> </a:t>
            </a:r>
            <a:r>
              <a:rPr lang="en-US" sz="2000" dirty="0" err="1">
                <a:solidFill>
                  <a:srgbClr val="002060"/>
                </a:solidFill>
              </a:rPr>
              <a:t>zbo</a:t>
            </a:r>
            <a:r>
              <a:rPr lang="cs-CZ" sz="2000" dirty="0">
                <a:solidFill>
                  <a:srgbClr val="002060"/>
                </a:solidFill>
              </a:rPr>
              <a:t>ž</a:t>
            </a:r>
            <a:r>
              <a:rPr lang="en-US" sz="2000" dirty="0">
                <a:solidFill>
                  <a:srgbClr val="002060"/>
                </a:solidFill>
              </a:rPr>
              <a:t>í, </a:t>
            </a:r>
            <a:r>
              <a:rPr lang="en-US" sz="2000" b="1" dirty="0" err="1">
                <a:solidFill>
                  <a:srgbClr val="002060"/>
                </a:solidFill>
              </a:rPr>
              <a:t>podmínky</a:t>
            </a:r>
            <a:r>
              <a:rPr lang="en-US" sz="2000" b="1" dirty="0">
                <a:solidFill>
                  <a:srgbClr val="002060"/>
                </a:solidFill>
              </a:rPr>
              <a:t> </a:t>
            </a:r>
            <a:r>
              <a:rPr lang="en-US" sz="2000" b="1" dirty="0" err="1">
                <a:solidFill>
                  <a:srgbClr val="002060"/>
                </a:solidFill>
              </a:rPr>
              <a:t>transportu</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splňovat</a:t>
            </a:r>
            <a:r>
              <a:rPr lang="en-US" sz="2000" dirty="0">
                <a:solidFill>
                  <a:srgbClr val="002060"/>
                </a:solidFill>
              </a:rPr>
              <a:t> </a:t>
            </a:r>
            <a:r>
              <a:rPr lang="en-US" sz="2000" b="1" dirty="0" err="1">
                <a:solidFill>
                  <a:srgbClr val="002060"/>
                </a:solidFill>
              </a:rPr>
              <a:t>podmínky</a:t>
            </a:r>
            <a:r>
              <a:rPr lang="en-US" sz="2000" b="1" dirty="0">
                <a:solidFill>
                  <a:srgbClr val="002060"/>
                </a:solidFill>
              </a:rPr>
              <a:t> pro </a:t>
            </a:r>
            <a:r>
              <a:rPr lang="en-US" sz="2000" b="1" dirty="0" err="1">
                <a:solidFill>
                  <a:srgbClr val="002060"/>
                </a:solidFill>
              </a:rPr>
              <a:t>celní</a:t>
            </a:r>
            <a:r>
              <a:rPr lang="en-US" sz="2000" b="1" dirty="0">
                <a:solidFill>
                  <a:srgbClr val="002060"/>
                </a:solidFill>
              </a:rPr>
              <a:t> </a:t>
            </a:r>
            <a:r>
              <a:rPr lang="en-US" sz="2000" b="1" dirty="0" err="1">
                <a:solidFill>
                  <a:srgbClr val="002060"/>
                </a:solidFill>
              </a:rPr>
              <a:t>kontrolu</a:t>
            </a:r>
            <a:r>
              <a:rPr lang="en-US" sz="2000" dirty="0">
                <a:solidFill>
                  <a:srgbClr val="002060"/>
                </a:solidFill>
              </a:rPr>
              <a:t>, </a:t>
            </a:r>
            <a:r>
              <a:rPr lang="en-US" sz="2000" dirty="0" err="1">
                <a:solidFill>
                  <a:srgbClr val="002060"/>
                </a:solidFill>
              </a:rPr>
              <a:t>odlišný</a:t>
            </a:r>
            <a:r>
              <a:rPr lang="en-US" sz="2000" dirty="0">
                <a:solidFill>
                  <a:srgbClr val="002060"/>
                </a:solidFill>
              </a:rPr>
              <a:t> </a:t>
            </a:r>
            <a:r>
              <a:rPr lang="en-US" sz="2000" b="1" dirty="0" err="1">
                <a:solidFill>
                  <a:srgbClr val="002060"/>
                </a:solidFill>
              </a:rPr>
              <a:t>způsob</a:t>
            </a:r>
            <a:r>
              <a:rPr lang="en-US" sz="2000" b="1" dirty="0">
                <a:solidFill>
                  <a:srgbClr val="002060"/>
                </a:solidFill>
              </a:rPr>
              <a:t> </a:t>
            </a:r>
            <a:r>
              <a:rPr lang="en-US" sz="2000" b="1" dirty="0" err="1">
                <a:solidFill>
                  <a:srgbClr val="002060"/>
                </a:solidFill>
              </a:rPr>
              <a:t>distribuce</a:t>
            </a:r>
            <a:r>
              <a:rPr lang="en-US" sz="2000" b="1" dirty="0">
                <a:solidFill>
                  <a:srgbClr val="002060"/>
                </a:solidFill>
              </a:rPr>
              <a:t> </a:t>
            </a:r>
            <a:r>
              <a:rPr lang="en-US" sz="2000" dirty="0" err="1">
                <a:solidFill>
                  <a:srgbClr val="002060"/>
                </a:solidFill>
              </a:rPr>
              <a:t>výrobků</a:t>
            </a:r>
            <a:r>
              <a:rPr lang="en-US" sz="2000" dirty="0">
                <a:solidFill>
                  <a:srgbClr val="002060"/>
                </a:solidFill>
              </a:rPr>
              <a:t> v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který</a:t>
            </a:r>
            <a:r>
              <a:rPr lang="en-US" sz="2000" dirty="0">
                <a:solidFill>
                  <a:srgbClr val="002060"/>
                </a:solidFill>
              </a:rPr>
              <a:t> </a:t>
            </a:r>
            <a:r>
              <a:rPr lang="en-US" sz="2000" dirty="0" err="1">
                <a:solidFill>
                  <a:srgbClr val="002060"/>
                </a:solidFill>
              </a:rPr>
              <a:t>vy</a:t>
            </a:r>
            <a:r>
              <a:rPr lang="cs-CZ" sz="2000" dirty="0">
                <a:solidFill>
                  <a:srgbClr val="002060"/>
                </a:solidFill>
              </a:rPr>
              <a:t>ž</a:t>
            </a:r>
            <a:r>
              <a:rPr lang="en-US" sz="2000" dirty="0" err="1">
                <a:solidFill>
                  <a:srgbClr val="002060"/>
                </a:solidFill>
              </a:rPr>
              <a:t>aduje</a:t>
            </a:r>
            <a:r>
              <a:rPr lang="en-US" sz="2000" dirty="0">
                <a:solidFill>
                  <a:srgbClr val="002060"/>
                </a:solidFill>
              </a:rPr>
              <a:t> </a:t>
            </a:r>
            <a:r>
              <a:rPr lang="en-US" sz="2000" dirty="0" err="1">
                <a:solidFill>
                  <a:srgbClr val="002060"/>
                </a:solidFill>
              </a:rPr>
              <a:t>zvláštní</a:t>
            </a:r>
            <a:r>
              <a:rPr lang="en-US" sz="2000" dirty="0">
                <a:solidFill>
                  <a:srgbClr val="002060"/>
                </a:solidFill>
              </a:rPr>
              <a:t> </a:t>
            </a:r>
            <a:r>
              <a:rPr lang="cs-CZ" sz="2000" dirty="0">
                <a:solidFill>
                  <a:srgbClr val="002060"/>
                </a:solidFill>
              </a:rPr>
              <a:t>b</a:t>
            </a:r>
            <a:r>
              <a:rPr lang="en-US" sz="2000" dirty="0" err="1">
                <a:solidFill>
                  <a:srgbClr val="002060"/>
                </a:solidFill>
              </a:rPr>
              <a:t>alení</a:t>
            </a:r>
            <a:r>
              <a:rPr lang="en-US" sz="2000" dirty="0">
                <a:solidFill>
                  <a:srgbClr val="002060"/>
                </a:solidFill>
              </a:rPr>
              <a:t>, </a:t>
            </a:r>
            <a:r>
              <a:rPr lang="en-US" sz="2000" dirty="0" err="1">
                <a:solidFill>
                  <a:srgbClr val="002060"/>
                </a:solidFill>
              </a:rPr>
              <a:t>obal</a:t>
            </a:r>
            <a:r>
              <a:rPr lang="en-US" sz="2000" dirty="0">
                <a:solidFill>
                  <a:srgbClr val="002060"/>
                </a:solidFill>
              </a:rPr>
              <a:t> </a:t>
            </a:r>
            <a:r>
              <a:rPr lang="en-US" sz="2000" dirty="0" err="1">
                <a:solidFill>
                  <a:srgbClr val="002060"/>
                </a:solidFill>
              </a:rPr>
              <a:t>musí</a:t>
            </a:r>
            <a:r>
              <a:rPr lang="en-US" sz="2000" dirty="0">
                <a:solidFill>
                  <a:srgbClr val="002060"/>
                </a:solidFill>
              </a:rPr>
              <a:t> </a:t>
            </a:r>
            <a:r>
              <a:rPr lang="en-US" sz="2000" dirty="0" err="1">
                <a:solidFill>
                  <a:srgbClr val="002060"/>
                </a:solidFill>
              </a:rPr>
              <a:t>být</a:t>
            </a:r>
            <a:r>
              <a:rPr lang="en-US" sz="2000" dirty="0">
                <a:solidFill>
                  <a:srgbClr val="002060"/>
                </a:solidFill>
              </a:rPr>
              <a:t> </a:t>
            </a:r>
            <a:r>
              <a:rPr lang="en-US" sz="2000" b="1" dirty="0" err="1">
                <a:solidFill>
                  <a:srgbClr val="002060"/>
                </a:solidFill>
              </a:rPr>
              <a:t>zdravotně</a:t>
            </a:r>
            <a:r>
              <a:rPr lang="en-US" sz="2000" b="1" dirty="0">
                <a:solidFill>
                  <a:srgbClr val="002060"/>
                </a:solidFill>
              </a:rPr>
              <a:t> </a:t>
            </a:r>
            <a:r>
              <a:rPr lang="en-US" sz="2000" b="1" dirty="0" err="1">
                <a:solidFill>
                  <a:srgbClr val="002060"/>
                </a:solidFill>
              </a:rPr>
              <a:t>nezávadný</a:t>
            </a:r>
            <a:r>
              <a:rPr lang="en-US" sz="2000" dirty="0">
                <a:solidFill>
                  <a:srgbClr val="002060"/>
                </a:solidFill>
              </a:rPr>
              <a:t>. </a:t>
            </a:r>
            <a:r>
              <a:rPr lang="cs-CZ" sz="2000" dirty="0">
                <a:solidFill>
                  <a:srgbClr val="002060"/>
                </a:solidFill>
              </a:rPr>
              <a:t>(pivo v USA převažuje v plechovkách, v Evropě v lahvích)</a:t>
            </a:r>
            <a:endParaRPr lang="en-US" sz="20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cs-CZ" dirty="0"/>
              <a:t>5 Nejčastější adaptace - obal</a:t>
            </a:r>
          </a:p>
        </p:txBody>
      </p:sp>
    </p:spTree>
    <p:extLst>
      <p:ext uri="{BB962C8B-B14F-4D97-AF65-F5344CB8AC3E}">
        <p14:creationId xmlns:p14="http://schemas.microsoft.com/office/powerpoint/2010/main" val="120275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Cup </a:t>
            </a:r>
            <a:r>
              <a:rPr lang="cs-CZ" dirty="0" err="1"/>
              <a:t>size</a:t>
            </a:r>
            <a:endParaRPr lang="cs-CZ"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933" y="206524"/>
            <a:ext cx="6498166" cy="4873625"/>
          </a:xfrm>
          <a:prstGeom prst="rect">
            <a:avLst/>
          </a:prstGeom>
        </p:spPr>
      </p:pic>
    </p:spTree>
    <p:extLst>
      <p:ext uri="{BB962C8B-B14F-4D97-AF65-F5344CB8AC3E}">
        <p14:creationId xmlns:p14="http://schemas.microsoft.com/office/powerpoint/2010/main" val="326292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Z funkce obalu jako nositele informací vyplývá uvádění řady informací pro spotřebitele (datum výroby, datum spotřeby, složení výrobku, země původu zboží apod.). Je nutné uvést tyto a další informace v jazyku dané země. Rovněž označení množství (hmotnost, objem) musí odpovídat příslušné jednotkové soustavě. </a:t>
            </a:r>
          </a:p>
          <a:p>
            <a:r>
              <a:rPr lang="cs-CZ" sz="1800" dirty="0">
                <a:solidFill>
                  <a:srgbClr val="002060"/>
                </a:solidFill>
              </a:rPr>
              <a:t>Na některých výrobcích, které by mohly ohrozit zdraví spotřebitelů (cigarety, alkohol) musí být na obalu varování o škodlivosti tohoto výrobku. </a:t>
            </a:r>
          </a:p>
          <a:p>
            <a:r>
              <a:rPr lang="cs-CZ" sz="1800" dirty="0">
                <a:solidFill>
                  <a:srgbClr val="002060"/>
                </a:solidFill>
              </a:rPr>
              <a:t>Ve vyspělých zemích je obvykle kladen velký důraz na ekologii, a proto je často na obalech uváděna informace o možnosti recyklace obalu. </a:t>
            </a:r>
          </a:p>
          <a:p>
            <a:r>
              <a:rPr lang="cs-CZ" sz="1800" dirty="0">
                <a:solidFill>
                  <a:srgbClr val="002060"/>
                </a:solidFill>
              </a:rPr>
              <a:t>Propagační funkce obalu by měla především usnadnit spotřebiteli výběr zboží, musí být v souladu s celkovou marketingovou strategií podniku a se strategií positioningu a musí odrážet image produktu. Obal by spotřebitelům měl umožnit pohodlnou přepravu zboží domů a snadnou manipulaci, například při otevírání apod.</a:t>
            </a:r>
          </a:p>
        </p:txBody>
      </p:sp>
      <p:sp>
        <p:nvSpPr>
          <p:cNvPr id="6" name="Nadpis 5"/>
          <p:cNvSpPr>
            <a:spLocks noGrp="1"/>
          </p:cNvSpPr>
          <p:nvPr>
            <p:ph type="title"/>
          </p:nvPr>
        </p:nvSpPr>
        <p:spPr>
          <a:xfrm>
            <a:off x="179512" y="195486"/>
            <a:ext cx="7560840" cy="507703"/>
          </a:xfrm>
        </p:spPr>
        <p:txBody>
          <a:bodyPr/>
          <a:lstStyle/>
          <a:p>
            <a:r>
              <a:rPr lang="cs-CZ" dirty="0"/>
              <a:t>Funkce obalu 1</a:t>
            </a:r>
          </a:p>
        </p:txBody>
      </p:sp>
    </p:spTree>
    <p:extLst>
      <p:ext uri="{BB962C8B-B14F-4D97-AF65-F5344CB8AC3E}">
        <p14:creationId xmlns:p14="http://schemas.microsoft.com/office/powerpoint/2010/main" val="106906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600" dirty="0">
                <a:solidFill>
                  <a:srgbClr val="002060"/>
                </a:solidFill>
              </a:rPr>
              <a:t>Obal musí dodržovat základní komunikační prvky výrobkové řady z hlediska používaného písma a designu. Měl by, pokud je to možné zachovávat i jednotné barevné ladění. Avšak výrobce (distributor) musí respektování odlišné vnímání symboliky barev v dané zemi a tomu přizpůsobit i barvu obalu. Například zelená je v islámských zemích barvou víry, a nebylo by tudíž vhodné ji na obalech užívat lehkomyslně. </a:t>
            </a:r>
          </a:p>
          <a:p>
            <a:r>
              <a:rPr lang="cs-CZ" sz="1600" dirty="0">
                <a:solidFill>
                  <a:srgbClr val="002060"/>
                </a:solidFill>
              </a:rPr>
              <a:t>Při rozhodování o koncepci balení je třeba vycházet z toho, zda se jedná o výrobek nakupovaný impulzivně nebo až po racionální úvaze. U impulzivně nakupovaných výrobků hraje obal často při nákupu hlavní roli. U řady výrobků může dokonce obal do určité míry zastínit obsah a být jedním z faktorů, které ovlivňují rozhodovací proces některých kupujících ( dárkové balení kosmetiky, bonboniér, lahví nebo flakony parfémů). </a:t>
            </a:r>
          </a:p>
          <a:p>
            <a:r>
              <a:rPr lang="cs-CZ" sz="1600" dirty="0">
                <a:solidFill>
                  <a:srgbClr val="002060"/>
                </a:solidFill>
              </a:rPr>
              <a:t>Velikost balení se liší podle odlišných spotřebitelských zvyklostí a kupní síly obyvatel. Například ve vyspělých zemích se obvykle používají velká spotřebitelská balení, která odpovídají nakupování v supermarketech a hypermarketech jednou za týden. Zatímco v zemích s nízkou kupní silou jsou preferována menší, někdy i kusová balení (cigarety, žiletky). Také je zde velmi oblíbeno vícenásobné užití obalu. </a:t>
            </a:r>
          </a:p>
        </p:txBody>
      </p:sp>
      <p:sp>
        <p:nvSpPr>
          <p:cNvPr id="6" name="Nadpis 5"/>
          <p:cNvSpPr>
            <a:spLocks noGrp="1"/>
          </p:cNvSpPr>
          <p:nvPr>
            <p:ph type="title"/>
          </p:nvPr>
        </p:nvSpPr>
        <p:spPr>
          <a:xfrm>
            <a:off x="179512" y="195486"/>
            <a:ext cx="7992888" cy="507703"/>
          </a:xfrm>
        </p:spPr>
        <p:txBody>
          <a:bodyPr/>
          <a:lstStyle/>
          <a:p>
            <a:r>
              <a:rPr lang="cs-CZ" dirty="0"/>
              <a:t>Funkce obalu 2</a:t>
            </a:r>
          </a:p>
        </p:txBody>
      </p:sp>
    </p:spTree>
    <p:extLst>
      <p:ext uri="{BB962C8B-B14F-4D97-AF65-F5344CB8AC3E}">
        <p14:creationId xmlns:p14="http://schemas.microsoft.com/office/powerpoint/2010/main" val="3219173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Rovněž materiál obalu je ovlivněn vnějšími faktory, například spotřebitelé ve vyspělých zemích požadují ekologické obaly, takže mnohé, zejména obchodní firmy zavádějí papírové nákupní tašky, namísto igelitových. </a:t>
            </a:r>
          </a:p>
          <a:p>
            <a:r>
              <a:rPr lang="cs-CZ" sz="2000" dirty="0">
                <a:solidFill>
                  <a:srgbClr val="002060"/>
                </a:solidFill>
              </a:rPr>
              <a:t>Volkswagen využíval pro evropský, asijský a africký trh značku Golf zatímco v USA byly automobily typu Golf přejmenovány na </a:t>
            </a:r>
            <a:r>
              <a:rPr lang="cs-CZ" sz="2000" dirty="0" err="1">
                <a:solidFill>
                  <a:srgbClr val="002060"/>
                </a:solidFill>
              </a:rPr>
              <a:t>Rabbit</a:t>
            </a:r>
            <a:r>
              <a:rPr lang="cs-CZ" sz="2000" dirty="0">
                <a:solidFill>
                  <a:srgbClr val="002060"/>
                </a:solidFill>
              </a:rPr>
              <a:t> a pro trh Latinské Ameriky na </a:t>
            </a:r>
            <a:r>
              <a:rPr lang="cs-CZ" sz="2000" dirty="0" err="1">
                <a:solidFill>
                  <a:srgbClr val="002060"/>
                </a:solidFill>
              </a:rPr>
              <a:t>Caribe</a:t>
            </a:r>
            <a:r>
              <a:rPr lang="cs-CZ" sz="2000" dirty="0">
                <a:solidFill>
                  <a:srgbClr val="002060"/>
                </a:solidFill>
              </a:rPr>
              <a:t>. </a:t>
            </a:r>
          </a:p>
          <a:p>
            <a:r>
              <a:rPr lang="cs-CZ" sz="2000" dirty="0">
                <a:solidFill>
                  <a:srgbClr val="002060"/>
                </a:solidFill>
              </a:rPr>
              <a:t>Grafické značení je důležité zejména v zemích s vysokou mírou negramotných obyvatel.</a:t>
            </a:r>
          </a:p>
        </p:txBody>
      </p:sp>
      <p:sp>
        <p:nvSpPr>
          <p:cNvPr id="6" name="Nadpis 5"/>
          <p:cNvSpPr>
            <a:spLocks noGrp="1"/>
          </p:cNvSpPr>
          <p:nvPr>
            <p:ph type="title"/>
          </p:nvPr>
        </p:nvSpPr>
        <p:spPr>
          <a:xfrm>
            <a:off x="179512" y="195486"/>
            <a:ext cx="7560840" cy="507703"/>
          </a:xfrm>
        </p:spPr>
        <p:txBody>
          <a:bodyPr/>
          <a:lstStyle/>
          <a:p>
            <a:r>
              <a:rPr lang="cs-CZ" dirty="0"/>
              <a:t>Odlišnosti produktů v praxi 5</a:t>
            </a:r>
          </a:p>
        </p:txBody>
      </p:sp>
    </p:spTree>
    <p:extLst>
      <p:ext uri="{BB962C8B-B14F-4D97-AF65-F5344CB8AC3E}">
        <p14:creationId xmlns:p14="http://schemas.microsoft.com/office/powerpoint/2010/main" val="295897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pl-PL" sz="2000" b="1" dirty="0">
                <a:solidFill>
                  <a:srgbClr val="002060"/>
                </a:solidFill>
                <a:latin typeface="Times New Roman" panose="02020603050405020304" pitchFamily="18" charset="0"/>
                <a:cs typeface="Times New Roman" panose="02020603050405020304" pitchFamily="18" charset="0"/>
              </a:rPr>
              <a:t>1 Produkt</a:t>
            </a:r>
          </a:p>
          <a:p>
            <a:r>
              <a:rPr lang="pl-PL" sz="2000" b="1" dirty="0">
                <a:solidFill>
                  <a:srgbClr val="002060"/>
                </a:solidFill>
                <a:latin typeface="Times New Roman" panose="02020603050405020304" pitchFamily="18" charset="0"/>
                <a:cs typeface="Times New Roman" panose="02020603050405020304" pitchFamily="18" charset="0"/>
              </a:rPr>
              <a:t>2 Klasifikace produktů</a:t>
            </a:r>
          </a:p>
          <a:p>
            <a:r>
              <a:rPr lang="pl-PL" sz="2000" b="1" dirty="0">
                <a:solidFill>
                  <a:srgbClr val="002060"/>
                </a:solidFill>
                <a:latin typeface="Times New Roman" panose="02020603050405020304" pitchFamily="18" charset="0"/>
                <a:cs typeface="Times New Roman" panose="02020603050405020304" pitchFamily="18" charset="0"/>
              </a:rPr>
              <a:t>3 Strategie standardizace a adaptace</a:t>
            </a:r>
          </a:p>
          <a:p>
            <a:r>
              <a:rPr lang="pl-PL" sz="2000" b="1" dirty="0">
                <a:solidFill>
                  <a:srgbClr val="002060"/>
                </a:solidFill>
                <a:latin typeface="Times New Roman" panose="02020603050405020304" pitchFamily="18" charset="0"/>
                <a:cs typeface="Times New Roman" panose="02020603050405020304" pitchFamily="18" charset="0"/>
              </a:rPr>
              <a:t>4 Životní cyklus produktu</a:t>
            </a:r>
          </a:p>
          <a:p>
            <a:r>
              <a:rPr lang="pl-PL" sz="2000" b="1" dirty="0">
                <a:solidFill>
                  <a:srgbClr val="002060"/>
                </a:solidFill>
                <a:latin typeface="Times New Roman" panose="02020603050405020304" pitchFamily="18" charset="0"/>
                <a:cs typeface="Times New Roman" panose="02020603050405020304" pitchFamily="18" charset="0"/>
              </a:rPr>
              <a:t>5 Nejčastější adaptace - obal</a:t>
            </a:r>
          </a:p>
          <a:p>
            <a:r>
              <a:rPr lang="pl-PL" sz="2000" b="1" dirty="0">
                <a:solidFill>
                  <a:srgbClr val="002060"/>
                </a:solidFill>
                <a:latin typeface="Times New Roman" panose="02020603050405020304" pitchFamily="18" charset="0"/>
                <a:cs typeface="Times New Roman" panose="02020603050405020304" pitchFamily="18" charset="0"/>
              </a:rPr>
              <a:t>6 Mezinárodní značková politika</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164145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87574"/>
            <a:ext cx="8280920" cy="2808312"/>
          </a:xfrm>
          <a:prstGeom prst="rect">
            <a:avLst/>
          </a:prstGeom>
        </p:spPr>
        <p:txBody>
          <a:bodyPr>
            <a:noAutofit/>
          </a:bodyPr>
          <a:lstStyle/>
          <a:p>
            <a:r>
              <a:rPr lang="cs-CZ" sz="1800" dirty="0">
                <a:solidFill>
                  <a:srgbClr val="002060"/>
                </a:solidFill>
              </a:rPr>
              <a:t>Hlavní úlohou značky je produkt identifikovat a odlišit od konkurenčních produktů. </a:t>
            </a:r>
          </a:p>
          <a:p>
            <a:r>
              <a:rPr lang="cs-CZ" sz="1800" dirty="0">
                <a:solidFill>
                  <a:srgbClr val="002060"/>
                </a:solidFill>
              </a:rPr>
              <a:t>Značka je prostředkem komunikace a dává zákazníkovi záruku stále stejné kvality. </a:t>
            </a:r>
          </a:p>
          <a:p>
            <a:r>
              <a:rPr lang="cs-CZ" sz="1800" dirty="0">
                <a:solidFill>
                  <a:srgbClr val="002060"/>
                </a:solidFill>
              </a:rPr>
              <a:t>Zabezpečuje věcnou i časovou kontinuitu produktu i firmy. Značka nám rovněž umožňuje vytvoření diverzifikovaných (jakostních a cenových) úrovní produktu vzhledem k odpovídajícím tržním segmentům. </a:t>
            </a:r>
          </a:p>
          <a:p>
            <a:r>
              <a:rPr lang="cs-CZ" sz="1800" dirty="0">
                <a:solidFill>
                  <a:srgbClr val="002060"/>
                </a:solidFill>
              </a:rPr>
              <a:t>Vytváří image spotřebitele, jako reprezentanta určitého životního stylu či nositele určité kultury.</a:t>
            </a:r>
          </a:p>
          <a:p>
            <a:r>
              <a:rPr lang="cs-CZ" sz="1800" dirty="0">
                <a:solidFill>
                  <a:srgbClr val="002060"/>
                </a:solidFill>
              </a:rPr>
              <a:t>Mezi hlavní přínosy úspěšných značek patří vyšší věrnost a důvěra zákazníků, omezení rizika poklesu poptávky, menší citlivost zákazníků na ceny, vyšší ziskovost, lepší vyjednávací pozice podniku vůči distributorům i dodavatelům, úspora marketingových nákladů díky velmi dobré známosti značky a snazší uvádění nových produktů na trh. </a:t>
            </a:r>
          </a:p>
        </p:txBody>
      </p:sp>
      <p:sp>
        <p:nvSpPr>
          <p:cNvPr id="6" name="Nadpis 5"/>
          <p:cNvSpPr>
            <a:spLocks noGrp="1"/>
          </p:cNvSpPr>
          <p:nvPr>
            <p:ph type="title"/>
          </p:nvPr>
        </p:nvSpPr>
        <p:spPr>
          <a:xfrm>
            <a:off x="179512" y="195486"/>
            <a:ext cx="7560840" cy="507703"/>
          </a:xfrm>
        </p:spPr>
        <p:txBody>
          <a:bodyPr/>
          <a:lstStyle/>
          <a:p>
            <a:r>
              <a:rPr lang="cs-CZ" dirty="0"/>
              <a:t>6 Mezinárodní značková politika</a:t>
            </a:r>
          </a:p>
        </p:txBody>
      </p:sp>
    </p:spTree>
    <p:extLst>
      <p:ext uri="{BB962C8B-B14F-4D97-AF65-F5344CB8AC3E}">
        <p14:creationId xmlns:p14="http://schemas.microsoft.com/office/powerpoint/2010/main" val="1565662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Značka pro mezinárodní podnikání musí splňovat tyto podmínky: </a:t>
            </a:r>
          </a:p>
          <a:p>
            <a:pPr lvl="1"/>
            <a:r>
              <a:rPr lang="cs-CZ" sz="1800" dirty="0">
                <a:solidFill>
                  <a:srgbClr val="002060"/>
                </a:solidFill>
              </a:rPr>
              <a:t>Značka by měla být snadno vyslovitelná ve všech nejdůležitějších jazycích, </a:t>
            </a:r>
          </a:p>
          <a:p>
            <a:pPr lvl="1"/>
            <a:r>
              <a:rPr lang="cs-CZ" sz="1800" dirty="0">
                <a:solidFill>
                  <a:srgbClr val="002060"/>
                </a:solidFill>
              </a:rPr>
              <a:t>dává se přednost krátkým slovům, </a:t>
            </a:r>
          </a:p>
          <a:p>
            <a:pPr lvl="1"/>
            <a:r>
              <a:rPr lang="cs-CZ" sz="1800" dirty="0">
                <a:solidFill>
                  <a:srgbClr val="002060"/>
                </a:solidFill>
              </a:rPr>
              <a:t>slova musí znít zvukomalebně, pozor na negativní asociace, </a:t>
            </a:r>
          </a:p>
          <a:p>
            <a:pPr lvl="1"/>
            <a:r>
              <a:rPr lang="cs-CZ" sz="1800" dirty="0">
                <a:solidFill>
                  <a:srgbClr val="002060"/>
                </a:solidFill>
              </a:rPr>
              <a:t>obrazové znaky jsou nezbytné v oblastech s vysokým podílem analfabetů.</a:t>
            </a:r>
          </a:p>
          <a:p>
            <a:r>
              <a:rPr lang="cs-CZ" sz="2000" dirty="0">
                <a:solidFill>
                  <a:srgbClr val="002060"/>
                </a:solidFill>
              </a:rPr>
              <a:t>Filozofie </a:t>
            </a:r>
            <a:r>
              <a:rPr lang="cs-CZ" sz="2000" dirty="0" err="1">
                <a:solidFill>
                  <a:srgbClr val="002060"/>
                </a:solidFill>
              </a:rPr>
              <a:t>Unileveru</a:t>
            </a:r>
            <a:r>
              <a:rPr lang="cs-CZ" sz="2000" dirty="0">
                <a:solidFill>
                  <a:srgbClr val="002060"/>
                </a:solidFill>
              </a:rPr>
              <a:t> se označuje jako „</a:t>
            </a:r>
            <a:r>
              <a:rPr lang="cs-CZ" sz="2000" dirty="0" err="1">
                <a:solidFill>
                  <a:srgbClr val="002060"/>
                </a:solidFill>
              </a:rPr>
              <a:t>multi-local</a:t>
            </a:r>
            <a:r>
              <a:rPr lang="cs-CZ" sz="2000" dirty="0">
                <a:solidFill>
                  <a:srgbClr val="002060"/>
                </a:solidFill>
              </a:rPr>
              <a:t> </a:t>
            </a:r>
            <a:r>
              <a:rPr lang="cs-CZ" sz="2000" dirty="0" err="1">
                <a:solidFill>
                  <a:srgbClr val="002060"/>
                </a:solidFill>
              </a:rPr>
              <a:t>multinational</a:t>
            </a:r>
            <a:r>
              <a:rPr lang="cs-CZ" sz="2000" dirty="0">
                <a:solidFill>
                  <a:srgbClr val="002060"/>
                </a:solidFill>
              </a:rPr>
              <a:t>" - portfolio výrobků obsahuje vyvážený soubor místních, regionálních a mezinárodních značek, které berou v potaz jak odlišnosti, tak podobnosti v potřebách zákazníků. </a:t>
            </a:r>
          </a:p>
        </p:txBody>
      </p:sp>
      <p:sp>
        <p:nvSpPr>
          <p:cNvPr id="6" name="Nadpis 5"/>
          <p:cNvSpPr>
            <a:spLocks noGrp="1"/>
          </p:cNvSpPr>
          <p:nvPr>
            <p:ph type="title"/>
          </p:nvPr>
        </p:nvSpPr>
        <p:spPr>
          <a:xfrm>
            <a:off x="179512" y="195486"/>
            <a:ext cx="7560840" cy="507703"/>
          </a:xfrm>
        </p:spPr>
        <p:txBody>
          <a:bodyPr/>
          <a:lstStyle/>
          <a:p>
            <a:r>
              <a:rPr lang="cs-CZ" dirty="0"/>
              <a:t>Mezinárodní značková politika</a:t>
            </a:r>
          </a:p>
        </p:txBody>
      </p:sp>
    </p:spTree>
    <p:extLst>
      <p:ext uri="{BB962C8B-B14F-4D97-AF65-F5344CB8AC3E}">
        <p14:creationId xmlns:p14="http://schemas.microsoft.com/office/powerpoint/2010/main" val="214321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2808312"/>
          </a:xfrm>
          <a:prstGeom prst="rect">
            <a:avLst/>
          </a:prstGeom>
        </p:spPr>
        <p:txBody>
          <a:bodyPr>
            <a:noAutofit/>
          </a:bodyPr>
          <a:lstStyle/>
          <a:p>
            <a:r>
              <a:rPr lang="cs-CZ" sz="2000" dirty="0">
                <a:solidFill>
                  <a:srgbClr val="002060"/>
                </a:solidFill>
              </a:rPr>
              <a:t>Například japonské automobily značky Nissan měly původně název </a:t>
            </a:r>
            <a:r>
              <a:rPr lang="cs-CZ" sz="2000" dirty="0" err="1">
                <a:solidFill>
                  <a:srgbClr val="002060"/>
                </a:solidFill>
              </a:rPr>
              <a:t>Datsun</a:t>
            </a:r>
            <a:r>
              <a:rPr lang="cs-CZ" sz="2000" dirty="0">
                <a:solidFill>
                  <a:srgbClr val="002060"/>
                </a:solidFill>
              </a:rPr>
              <a:t> (podle počátku jmen majitelů firmy, ale když bylo zjištěno, že při exportu do anglosaských zemí je tato značka čtena jako „</a:t>
            </a:r>
            <a:r>
              <a:rPr lang="cs-CZ" sz="2000" dirty="0" err="1">
                <a:solidFill>
                  <a:srgbClr val="002060"/>
                </a:solidFill>
              </a:rPr>
              <a:t>death</a:t>
            </a:r>
            <a:r>
              <a:rPr lang="cs-CZ" sz="2000" dirty="0">
                <a:solidFill>
                  <a:srgbClr val="002060"/>
                </a:solidFill>
              </a:rPr>
              <a:t> </a:t>
            </a:r>
            <a:r>
              <a:rPr lang="cs-CZ" sz="2000" dirty="0" err="1">
                <a:solidFill>
                  <a:srgbClr val="002060"/>
                </a:solidFill>
              </a:rPr>
              <a:t>soon</a:t>
            </a:r>
            <a:r>
              <a:rPr lang="cs-CZ" sz="2000" dirty="0">
                <a:solidFill>
                  <a:srgbClr val="002060"/>
                </a:solidFill>
              </a:rPr>
              <a:t>“, bylo rozhodnuto značku </a:t>
            </a:r>
            <a:r>
              <a:rPr lang="cs-CZ" sz="2000" dirty="0">
                <a:solidFill>
                  <a:srgbClr val="002060"/>
                </a:solidFill>
                <a:hlinkClick r:id="rId3"/>
              </a:rPr>
              <a:t>změnit</a:t>
            </a:r>
            <a:r>
              <a:rPr lang="cs-CZ" sz="2000" dirty="0">
                <a:solidFill>
                  <a:srgbClr val="002060"/>
                </a:solidFill>
              </a:rPr>
              <a:t>. </a:t>
            </a:r>
          </a:p>
          <a:p>
            <a:r>
              <a:rPr lang="cs-CZ" sz="2000" dirty="0">
                <a:solidFill>
                  <a:srgbClr val="002060"/>
                </a:solidFill>
              </a:rPr>
              <a:t>V Ghaně znamená „</a:t>
            </a:r>
            <a:r>
              <a:rPr lang="cs-CZ" sz="2000" dirty="0" err="1">
                <a:solidFill>
                  <a:srgbClr val="002060"/>
                </a:solidFill>
              </a:rPr>
              <a:t>Pee</a:t>
            </a:r>
            <a:r>
              <a:rPr lang="cs-CZ" sz="2000" dirty="0">
                <a:solidFill>
                  <a:srgbClr val="002060"/>
                </a:solidFill>
              </a:rPr>
              <a:t> </a:t>
            </a:r>
            <a:r>
              <a:rPr lang="cs-CZ" sz="2000" dirty="0" err="1">
                <a:solidFill>
                  <a:srgbClr val="002060"/>
                </a:solidFill>
              </a:rPr>
              <a:t>Cola</a:t>
            </a:r>
            <a:r>
              <a:rPr lang="cs-CZ" sz="2000" dirty="0">
                <a:solidFill>
                  <a:srgbClr val="002060"/>
                </a:solidFill>
              </a:rPr>
              <a:t>“ „velmi dobrá </a:t>
            </a:r>
            <a:r>
              <a:rPr lang="cs-CZ" sz="2000" dirty="0" err="1">
                <a:solidFill>
                  <a:srgbClr val="002060"/>
                </a:solidFill>
              </a:rPr>
              <a:t>Cola</a:t>
            </a:r>
            <a:r>
              <a:rPr lang="cs-CZ" sz="2000" dirty="0">
                <a:solidFill>
                  <a:srgbClr val="002060"/>
                </a:solidFill>
              </a:rPr>
              <a:t>“ – v angličtině je název nepoužitelný.</a:t>
            </a:r>
          </a:p>
          <a:p>
            <a:r>
              <a:rPr lang="cs-CZ" sz="2000" dirty="0">
                <a:solidFill>
                  <a:srgbClr val="002060"/>
                </a:solidFill>
              </a:rPr>
              <a:t>Asistentka </a:t>
            </a:r>
            <a:r>
              <a:rPr lang="cs-CZ" sz="2000" dirty="0" err="1">
                <a:solidFill>
                  <a:srgbClr val="002060"/>
                </a:solidFill>
              </a:rPr>
              <a:t>Siri</a:t>
            </a:r>
            <a:r>
              <a:rPr lang="cs-CZ" sz="2000" dirty="0">
                <a:solidFill>
                  <a:srgbClr val="002060"/>
                </a:solidFill>
              </a:rPr>
              <a:t> z </a:t>
            </a:r>
            <a:r>
              <a:rPr lang="cs-CZ" sz="2000" dirty="0" err="1">
                <a:solidFill>
                  <a:srgbClr val="002060"/>
                </a:solidFill>
              </a:rPr>
              <a:t>iOS</a:t>
            </a:r>
            <a:r>
              <a:rPr lang="cs-CZ" sz="2000" dirty="0">
                <a:solidFill>
                  <a:srgbClr val="002060"/>
                </a:solidFill>
              </a:rPr>
              <a:t> v gruzínštině znamená hanlivý výraz pro penis. </a:t>
            </a:r>
          </a:p>
          <a:p>
            <a:r>
              <a:rPr lang="cs-CZ" sz="2000" dirty="0" err="1">
                <a:solidFill>
                  <a:srgbClr val="002060"/>
                </a:solidFill>
              </a:rPr>
              <a:t>Megapussi</a:t>
            </a:r>
            <a:r>
              <a:rPr lang="cs-CZ" sz="2000" dirty="0">
                <a:solidFill>
                  <a:srgbClr val="002060"/>
                </a:solidFill>
              </a:rPr>
              <a:t> je finský název opravdu velkých </a:t>
            </a:r>
            <a:r>
              <a:rPr lang="cs-CZ" sz="2000" dirty="0" err="1">
                <a:solidFill>
                  <a:srgbClr val="002060"/>
                </a:solidFill>
              </a:rPr>
              <a:t>chipsů</a:t>
            </a:r>
            <a:r>
              <a:rPr lang="cs-CZ" sz="2000" dirty="0">
                <a:solidFill>
                  <a:srgbClr val="002060"/>
                </a:solidFill>
              </a:rPr>
              <a:t> prodávaných v KKK supermarketech.</a:t>
            </a:r>
          </a:p>
        </p:txBody>
      </p:sp>
      <p:sp>
        <p:nvSpPr>
          <p:cNvPr id="6" name="Nadpis 5"/>
          <p:cNvSpPr>
            <a:spLocks noGrp="1"/>
          </p:cNvSpPr>
          <p:nvPr>
            <p:ph type="title"/>
          </p:nvPr>
        </p:nvSpPr>
        <p:spPr>
          <a:xfrm>
            <a:off x="179512" y="195486"/>
            <a:ext cx="7560840" cy="507703"/>
          </a:xfrm>
        </p:spPr>
        <p:txBody>
          <a:bodyPr/>
          <a:lstStyle/>
          <a:p>
            <a:r>
              <a:rPr lang="cs-CZ" dirty="0"/>
              <a:t>Odlišnosti produktů v praxi 6</a:t>
            </a:r>
          </a:p>
        </p:txBody>
      </p:sp>
    </p:spTree>
    <p:extLst>
      <p:ext uri="{BB962C8B-B14F-4D97-AF65-F5344CB8AC3E}">
        <p14:creationId xmlns:p14="http://schemas.microsoft.com/office/powerpoint/2010/main" val="2895566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distribuční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97012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Distribuce</a:t>
            </a:r>
          </a:p>
          <a:p>
            <a:endParaRPr lang="cs-CZ" sz="2000" dirty="0">
              <a:solidFill>
                <a:srgbClr val="002060"/>
              </a:solidFill>
            </a:endParaRPr>
          </a:p>
          <a:p>
            <a:r>
              <a:rPr lang="cs-CZ" sz="2000" dirty="0">
                <a:solidFill>
                  <a:srgbClr val="002060"/>
                </a:solidFill>
              </a:rPr>
              <a:t>2 Mezinárodní distribuční strategie</a:t>
            </a:r>
          </a:p>
          <a:p>
            <a:endParaRPr lang="cs-CZ" sz="2000" dirty="0">
              <a:solidFill>
                <a:srgbClr val="002060"/>
              </a:solidFill>
            </a:endParaRPr>
          </a:p>
          <a:p>
            <a:r>
              <a:rPr lang="cs-CZ" sz="2000" dirty="0">
                <a:solidFill>
                  <a:srgbClr val="002060"/>
                </a:solidFill>
              </a:rPr>
              <a:t>3 Vývojové trendy v mezinárodní distribuci </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1748301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Příklad - úprava produktu v Mexiku - fotbal</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739003"/>
            <a:ext cx="2356132" cy="4184697"/>
          </a:xfrm>
          <a:prstGeom prst="rect">
            <a:avLst/>
          </a:prstGeom>
        </p:spPr>
      </p:pic>
      <p:cxnSp>
        <p:nvCxnSpPr>
          <p:cNvPr id="5" name="Straight Arrow Connector 5"/>
          <p:cNvCxnSpPr/>
          <p:nvPr/>
        </p:nvCxnSpPr>
        <p:spPr>
          <a:xfrm>
            <a:off x="3995936" y="2831351"/>
            <a:ext cx="18722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99570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Je to daleko!</a:t>
            </a:r>
          </a:p>
          <a:p>
            <a:r>
              <a:rPr lang="pl-PL" sz="2000" dirty="0">
                <a:solidFill>
                  <a:srgbClr val="002060"/>
                </a:solidFill>
              </a:rPr>
              <a:t>A v každé zemi lidé preferují jiný styl nakupování.</a:t>
            </a:r>
          </a:p>
        </p:txBody>
      </p:sp>
      <p:sp>
        <p:nvSpPr>
          <p:cNvPr id="6" name="Nadpis 5"/>
          <p:cNvSpPr>
            <a:spLocks noGrp="1"/>
          </p:cNvSpPr>
          <p:nvPr>
            <p:ph type="title"/>
          </p:nvPr>
        </p:nvSpPr>
        <p:spPr>
          <a:xfrm>
            <a:off x="179512" y="195486"/>
            <a:ext cx="6912768" cy="507703"/>
          </a:xfrm>
        </p:spPr>
        <p:txBody>
          <a:bodyPr/>
          <a:lstStyle/>
          <a:p>
            <a:r>
              <a:rPr lang="cs-CZ" dirty="0"/>
              <a:t>Než začneme o distribuci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7654"/>
            <a:ext cx="6680200" cy="2840360"/>
          </a:xfrm>
          <a:prstGeom prst="rect">
            <a:avLst/>
          </a:prstGeom>
        </p:spPr>
      </p:pic>
    </p:spTree>
    <p:extLst>
      <p:ext uri="{BB962C8B-B14F-4D97-AF65-F5344CB8AC3E}">
        <p14:creationId xmlns:p14="http://schemas.microsoft.com/office/powerpoint/2010/main" val="2255798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mezinárodní distribuční politiky je přizpůsobit nabídku poptávce a zajistit plynulý pohyb zboží od tuzemského výrobce až ke konečnému spotřebiteli na zahraničním trhu. </a:t>
            </a:r>
          </a:p>
          <a:p>
            <a:r>
              <a:rPr lang="cs-CZ" sz="2000" dirty="0">
                <a:solidFill>
                  <a:srgbClr val="002060"/>
                </a:solidFill>
              </a:rPr>
              <a:t>Budování mezinárodních distribučních cest, neboli distribučních kanálů, je velice nákladnou, dlouhodobou a komplikovanou záležitostí. </a:t>
            </a:r>
          </a:p>
          <a:p>
            <a:r>
              <a:rPr lang="cs-CZ" sz="2000" dirty="0">
                <a:solidFill>
                  <a:srgbClr val="002060"/>
                </a:solidFill>
              </a:rPr>
              <a:t>Distribuční politika je nejméně pružným nástrojem mezinárodního marketingového mixu. Změna strategie distribuční politiky se projeví až za poměrně dlouhou dobu a navíc je obvykle značně nákladná a riskantní. </a:t>
            </a:r>
          </a:p>
          <a:p>
            <a:r>
              <a:rPr lang="cs-CZ" sz="2000" dirty="0">
                <a:solidFill>
                  <a:srgbClr val="002060"/>
                </a:solidFill>
              </a:rPr>
              <a:t>Distribuční politika silně ovlivňuje i všechny ostatní nástroje marketingového mixu. </a:t>
            </a:r>
          </a:p>
        </p:txBody>
      </p:sp>
      <p:sp>
        <p:nvSpPr>
          <p:cNvPr id="6" name="Nadpis 5"/>
          <p:cNvSpPr>
            <a:spLocks noGrp="1"/>
          </p:cNvSpPr>
          <p:nvPr>
            <p:ph type="title"/>
          </p:nvPr>
        </p:nvSpPr>
        <p:spPr>
          <a:xfrm>
            <a:off x="179512" y="195486"/>
            <a:ext cx="7128792" cy="507703"/>
          </a:xfrm>
        </p:spPr>
        <p:txBody>
          <a:bodyPr/>
          <a:lstStyle/>
          <a:p>
            <a:r>
              <a:rPr lang="cs-CZ" dirty="0"/>
              <a:t>1 Distribuce</a:t>
            </a:r>
          </a:p>
        </p:txBody>
      </p:sp>
    </p:spTree>
    <p:extLst>
      <p:ext uri="{BB962C8B-B14F-4D97-AF65-F5344CB8AC3E}">
        <p14:creationId xmlns:p14="http://schemas.microsoft.com/office/powerpoint/2010/main" val="2405101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V mezinárodní výrobkové politice má vliv na provedení a kvalitu dodávaných výrobků, na rychlost s jakou se nové výrobky dostanou na zahraniční trhy, na sortimentní skladbu a zejména na velikost a způsob balení výrobků. </a:t>
            </a:r>
          </a:p>
          <a:p>
            <a:r>
              <a:rPr lang="cs-CZ" sz="2400" dirty="0">
                <a:solidFill>
                  <a:srgbClr val="002060"/>
                </a:solidFill>
              </a:rPr>
              <a:t>Náklady na budování mezinárodních distribučních kanálů se projeví v ceně výrobků, kde tvoří podstatnou část ceny pro konečného zákazníka. </a:t>
            </a:r>
          </a:p>
          <a:p>
            <a:r>
              <a:rPr lang="cs-CZ" sz="2400" dirty="0">
                <a:solidFill>
                  <a:srgbClr val="002060"/>
                </a:solidFill>
              </a:rPr>
              <a:t>Do určité míry ovlivňuje distribuční politika i mezinárodní komunikační politiku, zejména úroveň a kvalita spolupráce mezi obchodními mezičlánky.</a:t>
            </a:r>
          </a:p>
        </p:txBody>
      </p:sp>
      <p:sp>
        <p:nvSpPr>
          <p:cNvPr id="6" name="Nadpis 5"/>
          <p:cNvSpPr>
            <a:spLocks noGrp="1"/>
          </p:cNvSpPr>
          <p:nvPr>
            <p:ph type="title"/>
          </p:nvPr>
        </p:nvSpPr>
        <p:spPr>
          <a:xfrm>
            <a:off x="179512" y="195486"/>
            <a:ext cx="7416824" cy="507703"/>
          </a:xfrm>
        </p:spPr>
        <p:txBody>
          <a:bodyPr/>
          <a:lstStyle/>
          <a:p>
            <a:r>
              <a:rPr lang="cs-CZ" dirty="0"/>
              <a:t>Vliv mezinárodní distribuce</a:t>
            </a:r>
          </a:p>
        </p:txBody>
      </p:sp>
    </p:spTree>
    <p:extLst>
      <p:ext uri="{BB962C8B-B14F-4D97-AF65-F5344CB8AC3E}">
        <p14:creationId xmlns:p14="http://schemas.microsoft.com/office/powerpoint/2010/main" val="601702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5736" y="843558"/>
            <a:ext cx="8280920" cy="3024336"/>
          </a:xfrm>
          <a:prstGeom prst="rect">
            <a:avLst/>
          </a:prstGeom>
        </p:spPr>
        <p:txBody>
          <a:bodyPr>
            <a:noAutofit/>
          </a:bodyPr>
          <a:lstStyle/>
          <a:p>
            <a:r>
              <a:rPr lang="cs-CZ" sz="2000" dirty="0">
                <a:solidFill>
                  <a:srgbClr val="002060"/>
                </a:solidFill>
              </a:rPr>
              <a:t>Preferovaný způsob – tržiště nebo velké nákupní domy připomínající tržiště. </a:t>
            </a:r>
          </a:p>
          <a:p>
            <a:r>
              <a:rPr lang="cs-CZ" sz="2000" dirty="0">
                <a:solidFill>
                  <a:srgbClr val="002060"/>
                </a:solidFill>
              </a:rPr>
              <a:t>Obrat během „</a:t>
            </a:r>
            <a:r>
              <a:rPr lang="cs-CZ" sz="2000" dirty="0" err="1">
                <a:solidFill>
                  <a:srgbClr val="002060"/>
                </a:solidFill>
              </a:rPr>
              <a:t>Spring</a:t>
            </a:r>
            <a:r>
              <a:rPr lang="cs-CZ" sz="2000" dirty="0">
                <a:solidFill>
                  <a:srgbClr val="002060"/>
                </a:solidFill>
              </a:rPr>
              <a:t> Festival </a:t>
            </a:r>
            <a:r>
              <a:rPr lang="cs-CZ" sz="2000" dirty="0" err="1">
                <a:solidFill>
                  <a:srgbClr val="002060"/>
                </a:solidFill>
              </a:rPr>
              <a:t>holiday</a:t>
            </a:r>
            <a:r>
              <a:rPr lang="cs-CZ" sz="2000" dirty="0">
                <a:solidFill>
                  <a:srgbClr val="002060"/>
                </a:solidFill>
              </a:rPr>
              <a:t>“ cca USD 200 mld., </a:t>
            </a:r>
            <a:r>
              <a:rPr lang="cs-CZ" sz="2000" dirty="0" err="1">
                <a:solidFill>
                  <a:srgbClr val="002060"/>
                </a:solidFill>
              </a:rPr>
              <a:t>Singles</a:t>
            </a:r>
            <a:r>
              <a:rPr lang="cs-CZ" sz="2000" dirty="0">
                <a:solidFill>
                  <a:srgbClr val="002060"/>
                </a:solidFill>
              </a:rPr>
              <a:t> </a:t>
            </a:r>
            <a:r>
              <a:rPr lang="cs-CZ" sz="2000" dirty="0" err="1">
                <a:solidFill>
                  <a:srgbClr val="002060"/>
                </a:solidFill>
              </a:rPr>
              <a:t>Day</a:t>
            </a:r>
            <a:r>
              <a:rPr lang="cs-CZ" sz="2000" dirty="0">
                <a:solidFill>
                  <a:srgbClr val="002060"/>
                </a:solidFill>
              </a:rPr>
              <a:t>. </a:t>
            </a:r>
          </a:p>
        </p:txBody>
      </p:sp>
      <p:sp>
        <p:nvSpPr>
          <p:cNvPr id="6" name="Nadpis 5"/>
          <p:cNvSpPr>
            <a:spLocks noGrp="1"/>
          </p:cNvSpPr>
          <p:nvPr>
            <p:ph type="title"/>
          </p:nvPr>
        </p:nvSpPr>
        <p:spPr>
          <a:xfrm>
            <a:off x="179512" y="195486"/>
            <a:ext cx="5688632" cy="507703"/>
          </a:xfrm>
        </p:spPr>
        <p:txBody>
          <a:bodyPr/>
          <a:lstStyle/>
          <a:p>
            <a:r>
              <a:rPr lang="cs-CZ" dirty="0"/>
              <a:t>Distribuce v Číně</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92" y="2047474"/>
            <a:ext cx="8115300" cy="3086472"/>
          </a:xfrm>
          <a:prstGeom prst="rect">
            <a:avLst/>
          </a:prstGeom>
        </p:spPr>
      </p:pic>
    </p:spTree>
    <p:extLst>
      <p:ext uri="{BB962C8B-B14F-4D97-AF65-F5344CB8AC3E}">
        <p14:creationId xmlns:p14="http://schemas.microsoft.com/office/powerpoint/2010/main" val="300481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Dokonalý </a:t>
            </a:r>
            <a:r>
              <a:rPr lang="cs-CZ" sz="2000" dirty="0">
                <a:solidFill>
                  <a:srgbClr val="002060"/>
                </a:solidFill>
                <a:hlinkClick r:id="rId3"/>
              </a:rPr>
              <a:t>TED </a:t>
            </a:r>
            <a:r>
              <a:rPr lang="cs-CZ" sz="2000" dirty="0">
                <a:solidFill>
                  <a:srgbClr val="002060"/>
                </a:solidFill>
              </a:rPr>
              <a:t>talk o jazycích – „</a:t>
            </a:r>
            <a:r>
              <a:rPr lang="en-US" sz="2000" dirty="0">
                <a:solidFill>
                  <a:srgbClr val="002060"/>
                </a:solidFill>
              </a:rPr>
              <a:t>How language shapes the way we think</a:t>
            </a:r>
            <a:r>
              <a:rPr lang="cs-CZ" sz="2000" dirty="0">
                <a:solidFill>
                  <a:srgbClr val="002060"/>
                </a:solidFill>
              </a:rPr>
              <a:t>“</a:t>
            </a:r>
            <a:r>
              <a:rPr lang="en-US" sz="2000" dirty="0">
                <a:solidFill>
                  <a:srgbClr val="002060"/>
                </a:solidFill>
              </a:rPr>
              <a:t> | </a:t>
            </a:r>
            <a:r>
              <a:rPr lang="en-US" sz="2000" dirty="0" err="1">
                <a:solidFill>
                  <a:srgbClr val="002060"/>
                </a:solidFill>
              </a:rPr>
              <a:t>Lera</a:t>
            </a:r>
            <a:r>
              <a:rPr lang="en-US" sz="2000" dirty="0">
                <a:solidFill>
                  <a:srgbClr val="002060"/>
                </a:solidFill>
              </a:rPr>
              <a:t> </a:t>
            </a:r>
            <a:r>
              <a:rPr lang="en-US" sz="2000" dirty="0" err="1">
                <a:solidFill>
                  <a:srgbClr val="002060"/>
                </a:solidFill>
              </a:rPr>
              <a:t>Boroditsky</a:t>
            </a:r>
            <a:r>
              <a:rPr lang="cs-CZ" sz="2000" dirty="0">
                <a:solidFill>
                  <a:srgbClr val="002060"/>
                </a:solidFill>
              </a:rPr>
              <a:t>.</a:t>
            </a:r>
          </a:p>
          <a:p>
            <a:r>
              <a:rPr lang="cs-CZ" sz="2000" dirty="0">
                <a:solidFill>
                  <a:srgbClr val="002060"/>
                </a:solidFill>
              </a:rPr>
              <a:t>V Norsku měl </a:t>
            </a:r>
            <a:r>
              <a:rPr lang="cs-CZ" sz="2000" dirty="0" err="1">
                <a:solidFill>
                  <a:srgbClr val="002060"/>
                </a:solidFill>
              </a:rPr>
              <a:t>McDonald´s</a:t>
            </a:r>
            <a:r>
              <a:rPr lang="cs-CZ" sz="2000" dirty="0">
                <a:solidFill>
                  <a:srgbClr val="002060"/>
                </a:solidFill>
              </a:rPr>
              <a:t> také střet s náboženstvím a humanitární organizací. Burger s názvem </a:t>
            </a:r>
            <a:r>
              <a:rPr lang="cs-CZ" sz="2000" dirty="0" err="1">
                <a:solidFill>
                  <a:srgbClr val="002060"/>
                </a:solidFill>
              </a:rPr>
              <a:t>McAfrica</a:t>
            </a:r>
            <a:r>
              <a:rPr lang="cs-CZ" sz="2000" dirty="0">
                <a:solidFill>
                  <a:srgbClr val="002060"/>
                </a:solidFill>
              </a:rPr>
              <a:t> byl podle nich neetický. Vytýkali společnosti, že nazvali </a:t>
            </a:r>
            <a:r>
              <a:rPr lang="cs-CZ" sz="2000" dirty="0" err="1">
                <a:solidFill>
                  <a:srgbClr val="002060"/>
                </a:solidFill>
              </a:rPr>
              <a:t>burger</a:t>
            </a:r>
            <a:r>
              <a:rPr lang="cs-CZ" sz="2000" dirty="0">
                <a:solidFill>
                  <a:srgbClr val="002060"/>
                </a:solidFill>
              </a:rPr>
              <a:t> podle kontinentu, kde hladoví miliony lidí, navíc v tak bohaté zemi jako je Norsko. Název </a:t>
            </a:r>
            <a:r>
              <a:rPr lang="cs-CZ" sz="2000" dirty="0" err="1">
                <a:solidFill>
                  <a:srgbClr val="002060"/>
                </a:solidFill>
              </a:rPr>
              <a:t>burgeru</a:t>
            </a:r>
            <a:r>
              <a:rPr lang="cs-CZ" sz="2000" dirty="0">
                <a:solidFill>
                  <a:srgbClr val="002060"/>
                </a:solidFill>
              </a:rPr>
              <a:t> museli následně v některých pobočkách změnit.</a:t>
            </a:r>
          </a:p>
          <a:p>
            <a:r>
              <a:rPr lang="cs-CZ" sz="2000" dirty="0">
                <a:solidFill>
                  <a:srgbClr val="002060"/>
                </a:solidFill>
              </a:rPr>
              <a:t>McDonald musí pružně reagovat na různé kulturní zvyklosti, nejtypičtější rozdíly jsou v jídelníčku jednotlivých zemí. Existuje samozřejmě jedno výhradně standardizované menu Big Mac (ale i to se v praxi drobně odlišuje). V některých zemích je toto menu doplněno o místní speciality. </a:t>
            </a:r>
          </a:p>
        </p:txBody>
      </p:sp>
      <p:sp>
        <p:nvSpPr>
          <p:cNvPr id="6" name="Nadpis 5"/>
          <p:cNvSpPr>
            <a:spLocks noGrp="1"/>
          </p:cNvSpPr>
          <p:nvPr>
            <p:ph type="title"/>
          </p:nvPr>
        </p:nvSpPr>
        <p:spPr>
          <a:xfrm>
            <a:off x="179512" y="195486"/>
            <a:ext cx="5976664" cy="507703"/>
          </a:xfrm>
        </p:spPr>
        <p:txBody>
          <a:bodyPr/>
          <a:lstStyle/>
          <a:p>
            <a:r>
              <a:rPr lang="cs-CZ" dirty="0"/>
              <a:t>Příklad</a:t>
            </a:r>
          </a:p>
        </p:txBody>
      </p:sp>
    </p:spTree>
    <p:extLst>
      <p:ext uri="{BB962C8B-B14F-4D97-AF65-F5344CB8AC3E}">
        <p14:creationId xmlns:p14="http://schemas.microsoft.com/office/powerpoint/2010/main" val="202708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součástí</a:t>
            </a:r>
            <a:r>
              <a:rPr lang="en-US" sz="2400" dirty="0">
                <a:solidFill>
                  <a:srgbClr val="002060"/>
                </a:solidFill>
              </a:rPr>
              <a:t> </a:t>
            </a:r>
            <a:r>
              <a:rPr lang="en-US" sz="2400" dirty="0" err="1">
                <a:solidFill>
                  <a:srgbClr val="002060"/>
                </a:solidFill>
              </a:rPr>
              <a:t>celkové</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strategie</a:t>
            </a:r>
            <a:r>
              <a:rPr lang="en-US" sz="2400" dirty="0">
                <a:solidFill>
                  <a:srgbClr val="002060"/>
                </a:solidFill>
              </a:rPr>
              <a:t> </a:t>
            </a:r>
            <a:r>
              <a:rPr lang="en-US" sz="2400" dirty="0" err="1">
                <a:solidFill>
                  <a:srgbClr val="002060"/>
                </a:solidFill>
              </a:rPr>
              <a:t>podniku</a:t>
            </a:r>
            <a:r>
              <a:rPr lang="en-US" sz="2400" dirty="0">
                <a:solidFill>
                  <a:srgbClr val="002060"/>
                </a:solidFill>
              </a:rPr>
              <a:t>. </a:t>
            </a:r>
          </a:p>
          <a:p>
            <a:r>
              <a:rPr lang="en-US" sz="2400" dirty="0" err="1">
                <a:solidFill>
                  <a:srgbClr val="002060"/>
                </a:solidFill>
              </a:rPr>
              <a:t>Součástí</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rozhodování</a:t>
            </a:r>
            <a:r>
              <a:rPr lang="en-US" sz="2400" dirty="0">
                <a:solidFill>
                  <a:srgbClr val="002060"/>
                </a:solidFill>
              </a:rPr>
              <a:t> o: </a:t>
            </a:r>
          </a:p>
          <a:p>
            <a:pPr lvl="1"/>
            <a:r>
              <a:rPr lang="cs-CZ" sz="2000" dirty="0">
                <a:solidFill>
                  <a:srgbClr val="002060"/>
                </a:solidFill>
              </a:rPr>
              <a:t>A: </a:t>
            </a:r>
            <a:r>
              <a:rPr lang="en-US" sz="2000" dirty="0" err="1">
                <a:solidFill>
                  <a:srgbClr val="002060"/>
                </a:solidFill>
              </a:rPr>
              <a:t>způsobu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B: </a:t>
            </a:r>
            <a:r>
              <a:rPr lang="en-US" sz="2000" dirty="0" err="1">
                <a:solidFill>
                  <a:srgbClr val="002060"/>
                </a:solidFill>
              </a:rPr>
              <a:t>hustotě</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sítě</a:t>
            </a:r>
            <a:r>
              <a:rPr lang="en-US" sz="2000" dirty="0">
                <a:solidFill>
                  <a:srgbClr val="002060"/>
                </a:solidFill>
              </a:rPr>
              <a:t>, </a:t>
            </a:r>
          </a:p>
          <a:p>
            <a:pPr lvl="1"/>
            <a:r>
              <a:rPr lang="cs-CZ" sz="2000" dirty="0">
                <a:solidFill>
                  <a:srgbClr val="002060"/>
                </a:solidFill>
              </a:rPr>
              <a:t>C: </a:t>
            </a:r>
            <a:r>
              <a:rPr lang="en-US" sz="2000" dirty="0" err="1">
                <a:solidFill>
                  <a:srgbClr val="002060"/>
                </a:solidFill>
              </a:rPr>
              <a:t>délce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p>
          <a:p>
            <a:pPr lvl="1"/>
            <a:r>
              <a:rPr lang="cs-CZ" sz="2000" dirty="0">
                <a:solidFill>
                  <a:srgbClr val="002060"/>
                </a:solidFill>
              </a:rPr>
              <a:t>D: </a:t>
            </a:r>
            <a:r>
              <a:rPr lang="en-US" sz="2000" dirty="0" err="1">
                <a:solidFill>
                  <a:srgbClr val="002060"/>
                </a:solidFill>
              </a:rPr>
              <a:t>postavení</a:t>
            </a:r>
            <a:r>
              <a:rPr lang="en-US" sz="2000" dirty="0">
                <a:solidFill>
                  <a:srgbClr val="002060"/>
                </a:solidFill>
              </a:rPr>
              <a:t> a </a:t>
            </a:r>
            <a:r>
              <a:rPr lang="en-US" sz="2000" dirty="0" err="1">
                <a:solidFill>
                  <a:srgbClr val="002060"/>
                </a:solidFill>
              </a:rPr>
              <a:t>kritériích</a:t>
            </a:r>
            <a:r>
              <a:rPr lang="en-US" sz="2000" dirty="0">
                <a:solidFill>
                  <a:srgbClr val="002060"/>
                </a:solidFill>
              </a:rPr>
              <a:t> </a:t>
            </a:r>
            <a:r>
              <a:rPr lang="en-US" sz="2000" dirty="0" err="1">
                <a:solidFill>
                  <a:srgbClr val="002060"/>
                </a:solidFill>
              </a:rPr>
              <a:t>výběru</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E: </a:t>
            </a:r>
            <a:r>
              <a:rPr lang="en-US" sz="2000" dirty="0" err="1">
                <a:solidFill>
                  <a:srgbClr val="002060"/>
                </a:solidFill>
              </a:rPr>
              <a:t>způsobu</a:t>
            </a:r>
            <a:r>
              <a:rPr lang="en-US" sz="2000" dirty="0">
                <a:solidFill>
                  <a:srgbClr val="002060"/>
                </a:solidFill>
              </a:rPr>
              <a:t> </a:t>
            </a:r>
            <a:r>
              <a:rPr lang="en-US" sz="2000" dirty="0" err="1">
                <a:solidFill>
                  <a:srgbClr val="002060"/>
                </a:solidFill>
              </a:rPr>
              <a:t>řízení</a:t>
            </a:r>
            <a:r>
              <a:rPr lang="en-US" sz="2000" dirty="0">
                <a:solidFill>
                  <a:srgbClr val="002060"/>
                </a:solidFill>
              </a:rPr>
              <a:t> a </a:t>
            </a:r>
            <a:r>
              <a:rPr lang="en-US" sz="2000" dirty="0" err="1">
                <a:solidFill>
                  <a:srgbClr val="002060"/>
                </a:solidFill>
              </a:rPr>
              <a:t>koordinace</a:t>
            </a:r>
            <a:r>
              <a:rPr lang="en-US" sz="2000" dirty="0">
                <a:solidFill>
                  <a:srgbClr val="002060"/>
                </a:solidFill>
              </a:rPr>
              <a:t> </a:t>
            </a:r>
            <a:r>
              <a:rPr lang="en-US" sz="2000" dirty="0" err="1">
                <a:solidFill>
                  <a:srgbClr val="002060"/>
                </a:solidFill>
              </a:rPr>
              <a:t>činnosti</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F: </a:t>
            </a:r>
            <a:r>
              <a:rPr lang="en-US" sz="2000" dirty="0" err="1">
                <a:solidFill>
                  <a:srgbClr val="002060"/>
                </a:solidFill>
              </a:rPr>
              <a:t>vlastní</a:t>
            </a:r>
            <a:r>
              <a:rPr lang="en-US" sz="2000" dirty="0">
                <a:solidFill>
                  <a:srgbClr val="002060"/>
                </a:solidFill>
              </a:rPr>
              <a:t> </a:t>
            </a:r>
            <a:r>
              <a:rPr lang="en-US" sz="2000" dirty="0" err="1">
                <a:solidFill>
                  <a:srgbClr val="002060"/>
                </a:solidFill>
              </a:rPr>
              <a:t>fyzické</a:t>
            </a:r>
            <a:r>
              <a:rPr lang="en-US" sz="2000" dirty="0">
                <a:solidFill>
                  <a:srgbClr val="002060"/>
                </a:solidFill>
              </a:rPr>
              <a:t> </a:t>
            </a:r>
            <a:r>
              <a:rPr lang="en-US" sz="2000" dirty="0" err="1">
                <a:solidFill>
                  <a:srgbClr val="002060"/>
                </a:solidFill>
              </a:rPr>
              <a:t>dopravě</a:t>
            </a:r>
            <a:r>
              <a:rPr lang="en-US" sz="2000" dirty="0">
                <a:solidFill>
                  <a:srgbClr val="002060"/>
                </a:solidFill>
              </a:rPr>
              <a:t> a </a:t>
            </a:r>
            <a:r>
              <a:rPr lang="en-US" sz="2000" dirty="0" err="1">
                <a:solidFill>
                  <a:srgbClr val="002060"/>
                </a:solidFill>
              </a:rPr>
              <a:t>skladování</a:t>
            </a:r>
            <a:r>
              <a:rPr lang="en-US" sz="2000" dirty="0">
                <a:solidFill>
                  <a:srgbClr val="002060"/>
                </a:solidFill>
              </a:rPr>
              <a:t> </a:t>
            </a:r>
            <a:r>
              <a:rPr lang="en-US" sz="2000" dirty="0" err="1">
                <a:solidFill>
                  <a:srgbClr val="002060"/>
                </a:solidFill>
              </a:rPr>
              <a:t>distribuovaného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neboli</a:t>
            </a:r>
            <a:r>
              <a:rPr lang="en-US" sz="2000" dirty="0">
                <a:solidFill>
                  <a:srgbClr val="002060"/>
                </a:solidFill>
              </a:rPr>
              <a:t> o </a:t>
            </a:r>
            <a:r>
              <a:rPr lang="en-US" sz="2000" dirty="0" err="1">
                <a:solidFill>
                  <a:srgbClr val="002060"/>
                </a:solidFill>
              </a:rPr>
              <a:t>logistice</a:t>
            </a:r>
            <a:r>
              <a:rPr lang="en-US" sz="2000" dirty="0">
                <a:solidFill>
                  <a:srgbClr val="002060"/>
                </a:solidFill>
              </a:rPr>
              <a:t>.</a:t>
            </a:r>
          </a:p>
          <a:p>
            <a:pPr marL="0" indent="0" algn="just" fontAlgn="base">
              <a:spcBef>
                <a:spcPts val="0"/>
              </a:spcBef>
            </a:pP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048672" cy="507703"/>
          </a:xfrm>
        </p:spPr>
        <p:txBody>
          <a:bodyPr/>
          <a:lstStyle/>
          <a:p>
            <a:r>
              <a:rPr lang="cs-CZ" dirty="0"/>
              <a:t>2 Mezinárodní distribuční strategie</a:t>
            </a:r>
          </a:p>
        </p:txBody>
      </p:sp>
    </p:spTree>
    <p:extLst>
      <p:ext uri="{BB962C8B-B14F-4D97-AF65-F5344CB8AC3E}">
        <p14:creationId xmlns:p14="http://schemas.microsoft.com/office/powerpoint/2010/main" val="4134653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A: </a:t>
            </a:r>
            <a:r>
              <a:rPr lang="en-US" dirty="0" err="1"/>
              <a:t>Způsob</a:t>
            </a:r>
            <a:r>
              <a:rPr lang="en-US" dirty="0"/>
              <a:t> </a:t>
            </a:r>
            <a:r>
              <a:rPr lang="en-US" dirty="0" err="1"/>
              <a:t>mezinárodní</a:t>
            </a:r>
            <a:r>
              <a:rPr lang="en-US" dirty="0"/>
              <a:t> </a:t>
            </a:r>
            <a:r>
              <a:rPr lang="en-US" dirty="0" err="1"/>
              <a:t>distribuce</a:t>
            </a:r>
            <a:endParaRPr lang="cs-CZ" dirty="0"/>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Distribuční kanály poskytují základní vazby mezi výrobci a zákazníky. Způsob mezinárodní distribuce zboží se může v některých případech shodovat s formou vstupu podniku na mezinárodní trh. Volbě způsobu distribuce musí předcházet pečlivá analýza trhu dané země, jejího prostředí a podmínek pro řízení a kontrolu distribučního kanálu. </a:t>
            </a:r>
          </a:p>
          <a:p>
            <a:r>
              <a:rPr lang="cs-CZ" sz="1800" dirty="0">
                <a:solidFill>
                  <a:srgbClr val="002060"/>
                </a:solidFill>
              </a:rPr>
              <a:t>Struktura distribučních kanálů je ovlivněna mnoha faktory, zejména stupněm ekonomického vývoje země, kupní silou obyvatelstva, úrovní infrastruktury země, charakterem zboží, specifiky pohybu zboží v mezinárodních podmínkách (logistikou) a kapitálem vyvážejícího podniku. </a:t>
            </a:r>
          </a:p>
        </p:txBody>
      </p:sp>
    </p:spTree>
    <p:extLst>
      <p:ext uri="{BB962C8B-B14F-4D97-AF65-F5344CB8AC3E}">
        <p14:creationId xmlns:p14="http://schemas.microsoft.com/office/powerpoint/2010/main" val="2584269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Způsob mezinárodní distribuce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Přímá distribuce</a:t>
            </a:r>
            <a:r>
              <a:rPr lang="cs-CZ" sz="1800" dirty="0">
                <a:solidFill>
                  <a:srgbClr val="002060"/>
                </a:solidFill>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sz="1800" b="1" dirty="0">
                <a:solidFill>
                  <a:srgbClr val="002060"/>
                </a:solidFill>
              </a:rPr>
              <a:t>Nepřímá distribuce</a:t>
            </a:r>
            <a:r>
              <a:rPr lang="cs-CZ" sz="1800" dirty="0">
                <a:solidFill>
                  <a:srgbClr val="002060"/>
                </a:solidFill>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Tree>
    <p:extLst>
      <p:ext uri="{BB962C8B-B14F-4D97-AF65-F5344CB8AC3E}">
        <p14:creationId xmlns:p14="http://schemas.microsoft.com/office/powerpoint/2010/main" val="1787140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Distribuce v Etiopii</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962938"/>
            <a:ext cx="7812360" cy="3624064"/>
          </a:xfrm>
          <a:prstGeom prst="rect">
            <a:avLst/>
          </a:prstGeom>
        </p:spPr>
      </p:pic>
    </p:spTree>
    <p:extLst>
      <p:ext uri="{BB962C8B-B14F-4D97-AF65-F5344CB8AC3E}">
        <p14:creationId xmlns:p14="http://schemas.microsoft.com/office/powerpoint/2010/main" val="3196290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Poskytnutí know-how v raném stádiu vstupu na nový trh, </a:t>
            </a:r>
          </a:p>
          <a:p>
            <a:r>
              <a:rPr lang="cs-CZ" sz="2000" dirty="0">
                <a:solidFill>
                  <a:srgbClr val="002060"/>
                </a:solidFill>
              </a:rPr>
              <a:t>úsporu výdajů (finančních a personálních) na trhy neprozkoumané, malé a vzdálené, </a:t>
            </a:r>
          </a:p>
          <a:p>
            <a:r>
              <a:rPr lang="cs-CZ" sz="2000" dirty="0">
                <a:solidFill>
                  <a:srgbClr val="002060"/>
                </a:solidFill>
              </a:rPr>
              <a:t>možnost dostat do povědomí zákazníků jméno výrobce a značky, </a:t>
            </a:r>
          </a:p>
          <a:p>
            <a:r>
              <a:rPr lang="cs-CZ" sz="2000" dirty="0">
                <a:solidFill>
                  <a:srgbClr val="002060"/>
                </a:solidFill>
              </a:rPr>
              <a:t>test přijatelnosti výrobků na zahraničích trzích s nízkými náklady, </a:t>
            </a:r>
          </a:p>
          <a:p>
            <a:r>
              <a:rPr lang="cs-CZ" sz="2000" dirty="0">
                <a:solidFill>
                  <a:srgbClr val="002060"/>
                </a:solidFill>
              </a:rPr>
              <a:t>zajištění okamžité platby zboží, omezí rizik mezinárodního obchodu, </a:t>
            </a:r>
          </a:p>
          <a:p>
            <a:r>
              <a:rPr lang="cs-CZ" sz="2000" dirty="0">
                <a:solidFill>
                  <a:srgbClr val="002060"/>
                </a:solidFill>
              </a:rPr>
              <a:t>organizaci dobře fungujících distribučních kanálů s nekonkurenčním zbožím, </a:t>
            </a:r>
          </a:p>
          <a:p>
            <a:r>
              <a:rPr lang="cs-CZ" sz="2000" dirty="0">
                <a:solidFill>
                  <a:srgbClr val="002060"/>
                </a:solidFill>
              </a:rPr>
              <a:t>možnost exportu výrobků na nových zahraničních trzích, prodej přebytečných zásob materiálů a surovin, </a:t>
            </a:r>
          </a:p>
          <a:p>
            <a:r>
              <a:rPr lang="cs-CZ" sz="2000" dirty="0">
                <a:solidFill>
                  <a:srgbClr val="002060"/>
                </a:solidFill>
              </a:rPr>
              <a:t>v některých případech poskytnutí skladů, případně dalších služeb, </a:t>
            </a:r>
          </a:p>
          <a:p>
            <a:r>
              <a:rPr lang="cs-CZ" sz="2000" dirty="0">
                <a:solidFill>
                  <a:srgbClr val="002060"/>
                </a:solidFill>
              </a:rPr>
              <a:t>u státních zakázek poskytnutí kontaktů a přestavení firmy.</a:t>
            </a:r>
          </a:p>
        </p:txBody>
      </p:sp>
      <p:sp>
        <p:nvSpPr>
          <p:cNvPr id="6" name="Nadpis 5"/>
          <p:cNvSpPr>
            <a:spLocks noGrp="1"/>
          </p:cNvSpPr>
          <p:nvPr>
            <p:ph type="title"/>
          </p:nvPr>
        </p:nvSpPr>
        <p:spPr>
          <a:xfrm>
            <a:off x="179512" y="195486"/>
            <a:ext cx="6408712" cy="507703"/>
          </a:xfrm>
        </p:spPr>
        <p:txBody>
          <a:bodyPr/>
          <a:lstStyle/>
          <a:p>
            <a:r>
              <a:rPr lang="en-US" dirty="0" err="1"/>
              <a:t>Výhody</a:t>
            </a:r>
            <a:r>
              <a:rPr lang="en-US" dirty="0"/>
              <a:t> </a:t>
            </a:r>
            <a:r>
              <a:rPr lang="en-US" dirty="0" err="1"/>
              <a:t>nepřímé</a:t>
            </a:r>
            <a:r>
              <a:rPr lang="en-US" dirty="0"/>
              <a:t> </a:t>
            </a:r>
            <a:r>
              <a:rPr lang="en-US" dirty="0" err="1"/>
              <a:t>distribuce</a:t>
            </a:r>
            <a:r>
              <a:rPr lang="en-US" dirty="0"/>
              <a:t> </a:t>
            </a:r>
            <a:r>
              <a:rPr lang="en-US" dirty="0" err="1"/>
              <a:t>představují</a:t>
            </a:r>
            <a:r>
              <a:rPr lang="en-US" dirty="0"/>
              <a:t>:</a:t>
            </a:r>
            <a:endParaRPr lang="cs-CZ" dirty="0"/>
          </a:p>
        </p:txBody>
      </p:sp>
    </p:spTree>
    <p:extLst>
      <p:ext uri="{BB962C8B-B14F-4D97-AF65-F5344CB8AC3E}">
        <p14:creationId xmlns:p14="http://schemas.microsoft.com/office/powerpoint/2010/main" val="4097805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Preference nákupních center. </a:t>
            </a:r>
          </a:p>
          <a:p>
            <a:pPr lvl="0"/>
            <a:r>
              <a:rPr lang="cs-CZ" sz="2000" dirty="0">
                <a:solidFill>
                  <a:srgbClr val="002060"/>
                </a:solidFill>
              </a:rPr>
              <a:t>Silný vliv online nakupování a specifických cash-and-</a:t>
            </a:r>
            <a:r>
              <a:rPr lang="cs-CZ" sz="2000" dirty="0" err="1">
                <a:solidFill>
                  <a:srgbClr val="002060"/>
                </a:solidFill>
              </a:rPr>
              <a:t>carry</a:t>
            </a:r>
            <a:r>
              <a:rPr lang="cs-CZ" sz="2000" dirty="0">
                <a:solidFill>
                  <a:srgbClr val="002060"/>
                </a:solidFill>
              </a:rPr>
              <a:t>.</a:t>
            </a:r>
          </a:p>
        </p:txBody>
      </p:sp>
      <p:sp>
        <p:nvSpPr>
          <p:cNvPr id="6" name="Nadpis 5"/>
          <p:cNvSpPr>
            <a:spLocks noGrp="1"/>
          </p:cNvSpPr>
          <p:nvPr>
            <p:ph type="title"/>
          </p:nvPr>
        </p:nvSpPr>
        <p:spPr>
          <a:xfrm>
            <a:off x="179512" y="195486"/>
            <a:ext cx="6336704" cy="507703"/>
          </a:xfrm>
        </p:spPr>
        <p:txBody>
          <a:bodyPr/>
          <a:lstStyle/>
          <a:p>
            <a:r>
              <a:rPr lang="cs-CZ" dirty="0"/>
              <a:t>Distribuce v USA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064" y="1779662"/>
            <a:ext cx="6156176" cy="3292676"/>
          </a:xfrm>
          <a:prstGeom prst="rect">
            <a:avLst/>
          </a:prstGeom>
        </p:spPr>
      </p:pic>
    </p:spTree>
    <p:extLst>
      <p:ext uri="{BB962C8B-B14F-4D97-AF65-F5344CB8AC3E}">
        <p14:creationId xmlns:p14="http://schemas.microsoft.com/office/powerpoint/2010/main" val="1942179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Nepřímá distribuce snižuje zisk výrobce tím, že obchodní marže prostředníka může činit 5-30 % z ceny výrobku, </a:t>
            </a:r>
          </a:p>
          <a:p>
            <a:r>
              <a:rPr lang="cs-CZ" sz="2000" dirty="0">
                <a:solidFill>
                  <a:srgbClr val="002060"/>
                </a:solidFill>
              </a:rPr>
              <a:t>ztěžuje přímou komunikaci se zahraničními účastníky, omezuje zpětnou vazbu a kontrolu, </a:t>
            </a:r>
          </a:p>
          <a:p>
            <a:r>
              <a:rPr lang="cs-CZ" sz="2000" dirty="0">
                <a:solidFill>
                  <a:srgbClr val="002060"/>
                </a:solidFill>
              </a:rPr>
              <a:t>prostředník může tajit výrobci možnosti rozšíření prodeje formou licencí nebo investic, z důvodů, aby neztratil klienta, </a:t>
            </a:r>
          </a:p>
          <a:p>
            <a:r>
              <a:rPr lang="cs-CZ" sz="2000" dirty="0">
                <a:solidFill>
                  <a:srgbClr val="002060"/>
                </a:solidFill>
              </a:rPr>
              <a:t>může poškodit potenciální odbyt tam, kde provádí špatné služby, </a:t>
            </a:r>
          </a:p>
          <a:p>
            <a:r>
              <a:rPr lang="cs-CZ" sz="2000" dirty="0">
                <a:solidFill>
                  <a:srgbClr val="002060"/>
                </a:solidFill>
              </a:rPr>
              <a:t>omezuje možnost poskytnout každému výrobku efektivní podporu, </a:t>
            </a:r>
          </a:p>
          <a:p>
            <a:r>
              <a:rPr lang="cs-CZ" sz="2000" dirty="0">
                <a:solidFill>
                  <a:srgbClr val="002060"/>
                </a:solidFill>
              </a:rPr>
              <a:t>když prostředník prodává pod svým jménem, bude známější než výrobce a v případě převzetí exportu do rukou výrobce, nebude mít tento patřičnou znalost distribučních a prodejních zvyklostí a kontaktů, </a:t>
            </a:r>
          </a:p>
          <a:p>
            <a:r>
              <a:rPr lang="cs-CZ" sz="2000" dirty="0">
                <a:solidFill>
                  <a:srgbClr val="002060"/>
                </a:solidFill>
              </a:rPr>
              <a:t>nestabilita odbytu, v případě velkoobchodníků, kteří se mohou obrátit kdykoliv ke konkurenci. </a:t>
            </a:r>
          </a:p>
          <a:p>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en-US" dirty="0" err="1"/>
              <a:t>Nevýhody</a:t>
            </a:r>
            <a:r>
              <a:rPr lang="en-US" dirty="0"/>
              <a:t> </a:t>
            </a:r>
            <a:r>
              <a:rPr lang="en-US" dirty="0" err="1"/>
              <a:t>nepřímé</a:t>
            </a:r>
            <a:r>
              <a:rPr lang="en-US" dirty="0"/>
              <a:t> </a:t>
            </a:r>
            <a:r>
              <a:rPr lang="en-US" dirty="0" err="1"/>
              <a:t>distribuce</a:t>
            </a:r>
            <a:r>
              <a:rPr lang="en-US" dirty="0"/>
              <a:t>: </a:t>
            </a:r>
            <a:endParaRPr lang="cs-CZ" dirty="0"/>
          </a:p>
        </p:txBody>
      </p:sp>
    </p:spTree>
    <p:extLst>
      <p:ext uri="{BB962C8B-B14F-4D97-AF65-F5344CB8AC3E}">
        <p14:creationId xmlns:p14="http://schemas.microsoft.com/office/powerpoint/2010/main" val="4015937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496944" cy="3024336"/>
          </a:xfrm>
          <a:prstGeom prst="rect">
            <a:avLst/>
          </a:prstGeom>
        </p:spPr>
        <p:txBody>
          <a:bodyPr>
            <a:noAutofit/>
          </a:bodyPr>
          <a:lstStyle/>
          <a:p>
            <a:r>
              <a:rPr lang="cs-CZ" sz="2000" dirty="0">
                <a:solidFill>
                  <a:srgbClr val="002060"/>
                </a:solidFill>
              </a:rPr>
              <a:t>Článek </a:t>
            </a:r>
            <a:r>
              <a:rPr lang="cs-CZ" sz="2000" dirty="0">
                <a:solidFill>
                  <a:srgbClr val="002060"/>
                </a:solidFill>
                <a:hlinkClick r:id="rId3"/>
              </a:rPr>
              <a:t>Dokud nepadnete, tak vás drtí. Chrámy konzumu se s nájemci nemazlí</a:t>
            </a:r>
            <a:r>
              <a:rPr lang="cs-CZ" sz="2000" dirty="0">
                <a:solidFill>
                  <a:srgbClr val="002060"/>
                </a:solidFill>
              </a:rPr>
              <a:t>.</a:t>
            </a:r>
          </a:p>
          <a:p>
            <a:endParaRPr lang="cs-CZ" sz="2000" dirty="0">
              <a:solidFill>
                <a:srgbClr val="002060"/>
              </a:solidFill>
            </a:endParaRPr>
          </a:p>
          <a:p>
            <a:r>
              <a:rPr lang="cs-CZ" sz="2000" i="1" dirty="0">
                <a:solidFill>
                  <a:srgbClr val="002060"/>
                </a:solidFill>
              </a:rPr>
              <a:t>„Společnost </a:t>
            </a:r>
            <a:r>
              <a:rPr lang="cs-CZ" sz="2000" i="1" dirty="0" err="1">
                <a:solidFill>
                  <a:srgbClr val="002060"/>
                </a:solidFill>
              </a:rPr>
              <a:t>Ideal</a:t>
            </a:r>
            <a:r>
              <a:rPr lang="cs-CZ" sz="2000" i="1" dirty="0">
                <a:solidFill>
                  <a:srgbClr val="002060"/>
                </a:solidFill>
              </a:rPr>
              <a:t> Česká, která patří k největším provozovatelům čistíren v ČR. </a:t>
            </a:r>
          </a:p>
          <a:p>
            <a:endParaRPr lang="cs-CZ" sz="2000" i="1" dirty="0">
              <a:solidFill>
                <a:srgbClr val="002060"/>
              </a:solidFill>
            </a:endParaRPr>
          </a:p>
          <a:p>
            <a:r>
              <a:rPr lang="cs-CZ" sz="2000" i="1" dirty="0">
                <a:solidFill>
                  <a:srgbClr val="002060"/>
                </a:solidFill>
              </a:rPr>
              <a:t>Výhradní orientace na obchodní centra, která sice byla zpočátku výhodná, ale později, když už vznikala stále nová a nová nákupní tržiště a zákazníci začali na některých místech ubývat, tak tato strategie začala být slabinou.“</a:t>
            </a:r>
          </a:p>
        </p:txBody>
      </p:sp>
      <p:sp>
        <p:nvSpPr>
          <p:cNvPr id="6" name="Nadpis 5"/>
          <p:cNvSpPr>
            <a:spLocks noGrp="1"/>
          </p:cNvSpPr>
          <p:nvPr>
            <p:ph type="title"/>
          </p:nvPr>
        </p:nvSpPr>
        <p:spPr>
          <a:xfrm>
            <a:off x="179512" y="195486"/>
            <a:ext cx="7344816" cy="507703"/>
          </a:xfrm>
        </p:spPr>
        <p:txBody>
          <a:bodyPr/>
          <a:lstStyle/>
          <a:p>
            <a:r>
              <a:rPr lang="cs-CZ" dirty="0"/>
              <a:t>Příklad těžké pozice firma vs. retail/nákupní centra</a:t>
            </a:r>
          </a:p>
        </p:txBody>
      </p:sp>
    </p:spTree>
    <p:extLst>
      <p:ext uri="{BB962C8B-B14F-4D97-AF65-F5344CB8AC3E}">
        <p14:creationId xmlns:p14="http://schemas.microsoft.com/office/powerpoint/2010/main" val="3545074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496944" cy="3024336"/>
          </a:xfrm>
          <a:prstGeom prst="rect">
            <a:avLst/>
          </a:prstGeom>
        </p:spPr>
        <p:txBody>
          <a:bodyPr>
            <a:noAutofit/>
          </a:bodyPr>
          <a:lstStyle/>
          <a:p>
            <a:r>
              <a:rPr lang="cs-CZ" sz="1800" i="1" dirty="0">
                <a:solidFill>
                  <a:srgbClr val="002060"/>
                </a:solidFill>
              </a:rPr>
              <a:t>„Rigidní nájemní podmínky s pronajímateli obchodních center, které byly sjednávány na dobu pěti a více let a prakticky nám jako nájemcům nedávaly žádnou možnost smlouvu předčasně ukončit v okamžiku, kdy se z důvodu dlouhodobého poklesu poptávky či vyšší moci (</a:t>
            </a:r>
            <a:r>
              <a:rPr lang="cs-CZ" sz="1800" i="1" dirty="0" err="1">
                <a:solidFill>
                  <a:srgbClr val="002060"/>
                </a:solidFill>
              </a:rPr>
              <a:t>kovid</a:t>
            </a:r>
            <a:r>
              <a:rPr lang="cs-CZ" sz="1800" i="1" dirty="0">
                <a:solidFill>
                  <a:srgbClr val="002060"/>
                </a:solidFill>
              </a:rPr>
              <a:t>) staly naprosto nevýhodnou.</a:t>
            </a:r>
          </a:p>
          <a:p>
            <a:r>
              <a:rPr lang="cs-CZ" sz="1800" i="1" dirty="0">
                <a:solidFill>
                  <a:srgbClr val="002060"/>
                </a:solidFill>
              </a:rPr>
              <a:t>Nájem, který se v našem případě pohyboval podle velikosti obchodního centra a jeho umístění v regionu od 30 do 250 tisíc korun měsíčně. Nájem se každý rok automaticky valorizuje o inflaci. </a:t>
            </a:r>
          </a:p>
          <a:p>
            <a:r>
              <a:rPr lang="cs-CZ" sz="1800" i="1" dirty="0">
                <a:solidFill>
                  <a:srgbClr val="002060"/>
                </a:solidFill>
              </a:rPr>
              <a:t>Dále se vedle nájmu musíte podílet také na takzvaných provozních a marketingových nákladech obchodního centra, které v našem případě činily 20 až 70 tisíc korun na jednu provozovnu měsíčně. </a:t>
            </a:r>
          </a:p>
          <a:p>
            <a:r>
              <a:rPr lang="cs-CZ" sz="1800" i="1" dirty="0">
                <a:solidFill>
                  <a:srgbClr val="002060"/>
                </a:solidFill>
              </a:rPr>
              <a:t>Další podmínkou je také například to, že musíte respektovat otevírací dobu centra a mít provozovnu otevřenou i v okamžiku, kdy tam třeba nikdo nechodí.“</a:t>
            </a:r>
          </a:p>
        </p:txBody>
      </p:sp>
      <p:sp>
        <p:nvSpPr>
          <p:cNvPr id="6" name="Nadpis 5"/>
          <p:cNvSpPr>
            <a:spLocks noGrp="1"/>
          </p:cNvSpPr>
          <p:nvPr>
            <p:ph type="title"/>
          </p:nvPr>
        </p:nvSpPr>
        <p:spPr>
          <a:xfrm>
            <a:off x="179512" y="195486"/>
            <a:ext cx="7344816" cy="507703"/>
          </a:xfrm>
        </p:spPr>
        <p:txBody>
          <a:bodyPr/>
          <a:lstStyle/>
          <a:p>
            <a:r>
              <a:rPr lang="cs-CZ" dirty="0"/>
              <a:t>Příklad těžké pozice firma vs. retail/nákupní centra</a:t>
            </a:r>
          </a:p>
        </p:txBody>
      </p:sp>
    </p:spTree>
    <p:extLst>
      <p:ext uri="{BB962C8B-B14F-4D97-AF65-F5344CB8AC3E}">
        <p14:creationId xmlns:p14="http://schemas.microsoft.com/office/powerpoint/2010/main" val="2299436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en-US" sz="2000" dirty="0" err="1">
                <a:solidFill>
                  <a:srgbClr val="002060"/>
                </a:solidFill>
              </a:rPr>
              <a:t>Zvláštním</a:t>
            </a:r>
            <a:r>
              <a:rPr lang="en-US" sz="2000" dirty="0">
                <a:solidFill>
                  <a:srgbClr val="002060"/>
                </a:solidFill>
              </a:rPr>
              <a:t> </a:t>
            </a:r>
            <a:r>
              <a:rPr lang="en-US" sz="2000" dirty="0" err="1">
                <a:solidFill>
                  <a:srgbClr val="002060"/>
                </a:solidFill>
              </a:rPr>
              <a:t>typem</a:t>
            </a:r>
            <a:r>
              <a:rPr lang="en-US" sz="2000" dirty="0">
                <a:solidFill>
                  <a:srgbClr val="002060"/>
                </a:solidFill>
              </a:rPr>
              <a:t> </a:t>
            </a:r>
            <a:r>
              <a:rPr lang="en-US" sz="2000" dirty="0" err="1">
                <a:solidFill>
                  <a:srgbClr val="002060"/>
                </a:solidFill>
              </a:rPr>
              <a:t>zprostředkovatele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b="1" dirty="0" err="1">
                <a:solidFill>
                  <a:srgbClr val="002060"/>
                </a:solidFill>
              </a:rPr>
              <a:t>Norazi</a:t>
            </a:r>
            <a:r>
              <a:rPr lang="en-US" sz="2000" b="1" dirty="0">
                <a:solidFill>
                  <a:srgbClr val="002060"/>
                </a:solidFill>
              </a:rPr>
              <a:t> </a:t>
            </a:r>
            <a:r>
              <a:rPr lang="en-US" sz="2000" b="1" dirty="0" err="1">
                <a:solidFill>
                  <a:srgbClr val="002060"/>
                </a:solidFill>
              </a:rPr>
              <a:t>agenti</a:t>
            </a:r>
            <a:r>
              <a:rPr lang="en-US" sz="2000" dirty="0">
                <a:solidFill>
                  <a:srgbClr val="002060"/>
                </a:solidFill>
              </a:rPr>
              <a:t>“, </a:t>
            </a:r>
            <a:r>
              <a:rPr lang="en-US" sz="2000" dirty="0" err="1">
                <a:solidFill>
                  <a:srgbClr val="002060"/>
                </a:solidFill>
              </a:rPr>
              <a:t>kteří</a:t>
            </a:r>
            <a:r>
              <a:rPr lang="en-US" sz="2000" dirty="0">
                <a:solidFill>
                  <a:srgbClr val="002060"/>
                </a:solidFill>
              </a:rPr>
              <a:t> se </a:t>
            </a:r>
            <a:r>
              <a:rPr lang="en-US" sz="2000" dirty="0" err="1">
                <a:solidFill>
                  <a:srgbClr val="002060"/>
                </a:solidFill>
              </a:rPr>
              <a:t>specializují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podezřelé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pašované</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nebezpečný</a:t>
            </a:r>
            <a:r>
              <a:rPr lang="en-US" sz="2000" dirty="0">
                <a:solidFill>
                  <a:srgbClr val="002060"/>
                </a:solidFill>
              </a:rPr>
              <a:t> </a:t>
            </a:r>
            <a:r>
              <a:rPr lang="en-US" sz="2000" dirty="0" err="1">
                <a:solidFill>
                  <a:srgbClr val="002060"/>
                </a:solidFill>
              </a:rPr>
              <a:t>odpad</a:t>
            </a:r>
            <a:r>
              <a:rPr lang="en-US" sz="2000" dirty="0">
                <a:solidFill>
                  <a:srgbClr val="002060"/>
                </a:solidFill>
              </a:rPr>
              <a:t> a </a:t>
            </a:r>
            <a:r>
              <a:rPr lang="en-US" sz="2000" dirty="0" err="1">
                <a:solidFill>
                  <a:srgbClr val="002060"/>
                </a:solidFill>
              </a:rPr>
              <a:t>zbraně</a:t>
            </a:r>
            <a:r>
              <a:rPr lang="en-US" sz="2000" dirty="0">
                <a:solidFill>
                  <a:srgbClr val="002060"/>
                </a:solidFill>
              </a:rPr>
              <a:t>.</a:t>
            </a:r>
            <a:r>
              <a:rPr lang="cs-CZ" sz="2000" dirty="0">
                <a:solidFill>
                  <a:srgbClr val="002060"/>
                </a:solidFill>
              </a:rPr>
              <a:t> </a:t>
            </a:r>
            <a:r>
              <a:rPr lang="en-US" sz="2000" dirty="0" err="1">
                <a:solidFill>
                  <a:srgbClr val="002060"/>
                </a:solidFill>
              </a:rPr>
              <a:t>Zprostředkovávají</a:t>
            </a:r>
            <a:r>
              <a:rPr lang="en-US" sz="2000" dirty="0">
                <a:solidFill>
                  <a:srgbClr val="002060"/>
                </a:solidFill>
              </a:rPr>
              <a:t> </a:t>
            </a:r>
            <a:r>
              <a:rPr lang="en-US" sz="2000" dirty="0" err="1">
                <a:solidFill>
                  <a:srgbClr val="002060"/>
                </a:solidFill>
              </a:rPr>
              <a:t>dovoz</a:t>
            </a:r>
            <a:r>
              <a:rPr lang="en-US" sz="2000" dirty="0">
                <a:solidFill>
                  <a:srgbClr val="002060"/>
                </a:solidFill>
              </a:rPr>
              <a:t> </a:t>
            </a:r>
            <a:r>
              <a:rPr lang="en-US" sz="2000" dirty="0" err="1">
                <a:solidFill>
                  <a:srgbClr val="002060"/>
                </a:solidFill>
              </a:rPr>
              <a:t>strategického</a:t>
            </a:r>
            <a:r>
              <a:rPr lang="en-US" sz="2000" dirty="0">
                <a:solidFill>
                  <a:srgbClr val="002060"/>
                </a:solidFill>
              </a:rPr>
              <a:t> </a:t>
            </a:r>
            <a:r>
              <a:rPr lang="en-US" sz="2000" dirty="0" err="1">
                <a:solidFill>
                  <a:srgbClr val="002060"/>
                </a:solidFill>
              </a:rPr>
              <a:t>zboží</a:t>
            </a:r>
            <a:r>
              <a:rPr lang="en-US" sz="2000" dirty="0">
                <a:solidFill>
                  <a:srgbClr val="002060"/>
                </a:solidFill>
              </a:rPr>
              <a:t> do </a:t>
            </a:r>
            <a:r>
              <a:rPr lang="en-US" sz="2000" dirty="0" err="1">
                <a:solidFill>
                  <a:srgbClr val="002060"/>
                </a:solidFill>
              </a:rPr>
              <a:t>zemí</a:t>
            </a:r>
            <a:r>
              <a:rPr lang="en-US" sz="2000" dirty="0">
                <a:solidFill>
                  <a:srgbClr val="002060"/>
                </a:solidFill>
              </a:rPr>
              <a:t> pod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blokádou</a:t>
            </a:r>
            <a:r>
              <a:rPr lang="en-US" sz="2000" dirty="0">
                <a:solidFill>
                  <a:srgbClr val="002060"/>
                </a:solidFill>
              </a:rPr>
              <a:t> </a:t>
            </a:r>
            <a:r>
              <a:rPr lang="en-US" sz="2000" dirty="0" err="1">
                <a:solidFill>
                  <a:srgbClr val="002060"/>
                </a:solidFill>
              </a:rPr>
              <a:t>obchodu</a:t>
            </a:r>
            <a:r>
              <a:rPr lang="en-US" sz="2000" dirty="0">
                <a:solidFill>
                  <a:srgbClr val="002060"/>
                </a:solidFill>
              </a:rPr>
              <a:t>.  </a:t>
            </a:r>
          </a:p>
          <a:p>
            <a:r>
              <a:rPr lang="en-US" sz="2000" b="1" dirty="0" err="1">
                <a:solidFill>
                  <a:srgbClr val="002060"/>
                </a:solidFill>
              </a:rPr>
              <a:t>Státní</a:t>
            </a:r>
            <a:r>
              <a:rPr lang="en-US" sz="2000" b="1" dirty="0">
                <a:solidFill>
                  <a:srgbClr val="002060"/>
                </a:solidFill>
              </a:rPr>
              <a:t> </a:t>
            </a:r>
            <a:r>
              <a:rPr lang="en-US" sz="2000" b="1" dirty="0" err="1">
                <a:solidFill>
                  <a:srgbClr val="002060"/>
                </a:solidFill>
              </a:rPr>
              <a:t>zprostředkovatelé</a:t>
            </a:r>
            <a:r>
              <a:rPr lang="en-US" sz="2000" dirty="0">
                <a:solidFill>
                  <a:srgbClr val="002060"/>
                </a:solidFill>
              </a:rPr>
              <a:t> - </a:t>
            </a:r>
            <a:r>
              <a:rPr lang="cs-CZ" sz="2000" dirty="0">
                <a:solidFill>
                  <a:srgbClr val="002060"/>
                </a:solidFill>
              </a:rPr>
              <a:t>v</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existuje</a:t>
            </a:r>
            <a:r>
              <a:rPr lang="en-US" sz="2000" dirty="0">
                <a:solidFill>
                  <a:srgbClr val="002060"/>
                </a:solidFill>
              </a:rPr>
              <a:t> </a:t>
            </a:r>
            <a:r>
              <a:rPr lang="en-US" sz="2000" dirty="0" err="1">
                <a:solidFill>
                  <a:srgbClr val="002060"/>
                </a:solidFill>
              </a:rPr>
              <a:t>státní</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nákup</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druhů</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Švédsko</a:t>
            </a:r>
            <a:r>
              <a:rPr lang="en-US" sz="2000" dirty="0">
                <a:solidFill>
                  <a:srgbClr val="002060"/>
                </a:solidFill>
              </a:rPr>
              <a:t> a </a:t>
            </a:r>
            <a:r>
              <a:rPr lang="en-US" sz="2000" dirty="0" err="1">
                <a:solidFill>
                  <a:srgbClr val="002060"/>
                </a:solidFill>
              </a:rPr>
              <a:t>Norsko</a:t>
            </a:r>
            <a:r>
              <a:rPr lang="en-US" sz="2000" dirty="0">
                <a:solidFill>
                  <a:srgbClr val="002060"/>
                </a:solidFill>
              </a:rPr>
              <a:t> </a:t>
            </a:r>
            <a:r>
              <a:rPr lang="en-US" sz="2000" dirty="0" err="1">
                <a:solidFill>
                  <a:srgbClr val="002060"/>
                </a:solidFill>
              </a:rPr>
              <a:t>má</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alkoholické</a:t>
            </a:r>
            <a:r>
              <a:rPr lang="en-US" sz="2000" dirty="0">
                <a:solidFill>
                  <a:srgbClr val="002060"/>
                </a:solidFill>
              </a:rPr>
              <a:t> </a:t>
            </a:r>
            <a:r>
              <a:rPr lang="en-US" sz="2000" dirty="0" err="1">
                <a:solidFill>
                  <a:srgbClr val="002060"/>
                </a:solidFill>
              </a:rPr>
              <a:t>nápoje</a:t>
            </a:r>
            <a:r>
              <a:rPr lang="en-US" sz="2000" dirty="0">
                <a:solidFill>
                  <a:srgbClr val="002060"/>
                </a:solidFill>
              </a:rPr>
              <a:t> a </a:t>
            </a:r>
            <a:r>
              <a:rPr lang="en-US" sz="2000" dirty="0" err="1">
                <a:solidFill>
                  <a:srgbClr val="002060"/>
                </a:solidFill>
              </a:rPr>
              <a:t>lze</a:t>
            </a:r>
            <a:r>
              <a:rPr lang="en-US" sz="2000" dirty="0">
                <a:solidFill>
                  <a:srgbClr val="002060"/>
                </a:solidFill>
              </a:rPr>
              <a:t> je </a:t>
            </a:r>
            <a:r>
              <a:rPr lang="en-US" sz="2000" dirty="0" err="1">
                <a:solidFill>
                  <a:srgbClr val="002060"/>
                </a:solidFill>
              </a:rPr>
              <a:t>koupit</a:t>
            </a:r>
            <a:r>
              <a:rPr lang="en-US" sz="2000" dirty="0">
                <a:solidFill>
                  <a:srgbClr val="002060"/>
                </a:solidFill>
              </a:rPr>
              <a:t> </a:t>
            </a:r>
            <a:r>
              <a:rPr lang="en-US" sz="2000" dirty="0" err="1">
                <a:solidFill>
                  <a:srgbClr val="002060"/>
                </a:solidFill>
              </a:rPr>
              <a:t>jen</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státních</a:t>
            </a:r>
            <a:r>
              <a:rPr lang="en-US" sz="2000" dirty="0">
                <a:solidFill>
                  <a:srgbClr val="002060"/>
                </a:solidFill>
              </a:rPr>
              <a:t> </a:t>
            </a:r>
            <a:r>
              <a:rPr lang="en-US" sz="2000" dirty="0" err="1">
                <a:solidFill>
                  <a:srgbClr val="002060"/>
                </a:solidFill>
              </a:rPr>
              <a:t>obchodech</a:t>
            </a:r>
            <a:r>
              <a:rPr lang="en-US" sz="2000" dirty="0">
                <a:solidFill>
                  <a:srgbClr val="002060"/>
                </a:solidFill>
              </a:rPr>
              <a:t>). </a:t>
            </a:r>
            <a:r>
              <a:rPr lang="en-US" sz="2000" dirty="0" err="1">
                <a:solidFill>
                  <a:srgbClr val="002060"/>
                </a:solidFill>
              </a:rPr>
              <a:t>Stát</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prostřednictvím</a:t>
            </a:r>
            <a:r>
              <a:rPr lang="en-US" sz="2000" dirty="0">
                <a:solidFill>
                  <a:srgbClr val="002060"/>
                </a:solidFill>
              </a:rPr>
              <a:t> </a:t>
            </a:r>
            <a:r>
              <a:rPr lang="en-US" sz="2000" dirty="0" err="1">
                <a:solidFill>
                  <a:srgbClr val="002060"/>
                </a:solidFill>
              </a:rPr>
              <a:t>vládních</a:t>
            </a:r>
            <a:r>
              <a:rPr lang="en-US" sz="2000" dirty="0">
                <a:solidFill>
                  <a:srgbClr val="002060"/>
                </a:solidFill>
              </a:rPr>
              <a:t> </a:t>
            </a:r>
            <a:r>
              <a:rPr lang="en-US" sz="2000" dirty="0" err="1">
                <a:solidFill>
                  <a:srgbClr val="002060"/>
                </a:solidFill>
              </a:rPr>
              <a:t>agentur</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státem</a:t>
            </a:r>
            <a:r>
              <a:rPr lang="en-US" sz="2000" dirty="0">
                <a:solidFill>
                  <a:srgbClr val="002060"/>
                </a:solidFill>
              </a:rPr>
              <a:t> </a:t>
            </a:r>
            <a:r>
              <a:rPr lang="en-US" sz="2000" dirty="0" err="1">
                <a:solidFill>
                  <a:srgbClr val="002060"/>
                </a:solidFill>
              </a:rPr>
              <a:t>pověřených</a:t>
            </a:r>
            <a:r>
              <a:rPr lang="en-US" sz="2000" dirty="0">
                <a:solidFill>
                  <a:srgbClr val="002060"/>
                </a:solidFill>
              </a:rPr>
              <a:t> </a:t>
            </a:r>
            <a:r>
              <a:rPr lang="en-US" sz="2000" dirty="0" err="1">
                <a:solidFill>
                  <a:srgbClr val="002060"/>
                </a:solidFill>
              </a:rPr>
              <a:t>zprostředkovatelů</a:t>
            </a:r>
            <a:r>
              <a:rPr lang="en-US" sz="2000" dirty="0">
                <a:solidFill>
                  <a:srgbClr val="002060"/>
                </a:solidFill>
              </a:rPr>
              <a:t> </a:t>
            </a:r>
            <a:r>
              <a:rPr lang="en-US" sz="2000" dirty="0" err="1">
                <a:solidFill>
                  <a:srgbClr val="002060"/>
                </a:solidFill>
              </a:rPr>
              <a:t>nakupovat</a:t>
            </a:r>
            <a:r>
              <a:rPr lang="en-US" sz="2000" dirty="0">
                <a:solidFill>
                  <a:srgbClr val="002060"/>
                </a:solidFill>
              </a:rPr>
              <a:t> </a:t>
            </a:r>
            <a:r>
              <a:rPr lang="en-US" sz="2000" dirty="0" err="1">
                <a:solidFill>
                  <a:srgbClr val="002060"/>
                </a:solidFill>
              </a:rPr>
              <a:t>zboží</a:t>
            </a:r>
            <a:r>
              <a:rPr lang="en-US" sz="2000" dirty="0">
                <a:solidFill>
                  <a:srgbClr val="002060"/>
                </a:solidFill>
              </a:rPr>
              <a:t> pro </a:t>
            </a:r>
            <a:r>
              <a:rPr lang="en-US" sz="2000" dirty="0" err="1">
                <a:solidFill>
                  <a:srgbClr val="002060"/>
                </a:solidFill>
              </a:rPr>
              <a:t>svou</a:t>
            </a:r>
            <a:r>
              <a:rPr lang="en-US" sz="2000" dirty="0">
                <a:solidFill>
                  <a:srgbClr val="002060"/>
                </a:solidFill>
              </a:rPr>
              <a:t> </a:t>
            </a:r>
            <a:r>
              <a:rPr lang="en-US" sz="2000" dirty="0" err="1">
                <a:solidFill>
                  <a:srgbClr val="002060"/>
                </a:solidFill>
              </a:rPr>
              <a:t>potřebu</a:t>
            </a:r>
            <a:r>
              <a:rPr lang="en-US" sz="2000" dirty="0">
                <a:solidFill>
                  <a:srgbClr val="002060"/>
                </a:solidFill>
              </a:rPr>
              <a:t> (</a:t>
            </a:r>
            <a:r>
              <a:rPr lang="en-US" sz="2000" dirty="0" err="1">
                <a:solidFill>
                  <a:srgbClr val="002060"/>
                </a:solidFill>
              </a:rPr>
              <a:t>vybavení</a:t>
            </a:r>
            <a:r>
              <a:rPr lang="en-US" sz="2000" dirty="0">
                <a:solidFill>
                  <a:srgbClr val="002060"/>
                </a:solidFill>
              </a:rPr>
              <a:t> </a:t>
            </a:r>
            <a:r>
              <a:rPr lang="en-US" sz="2000" dirty="0" err="1">
                <a:solidFill>
                  <a:srgbClr val="002060"/>
                </a:solidFill>
              </a:rPr>
              <a:t>úřadů</a:t>
            </a:r>
            <a:r>
              <a:rPr lang="en-US" sz="2000" dirty="0">
                <a:solidFill>
                  <a:srgbClr val="002060"/>
                </a:solidFill>
              </a:rPr>
              <a:t> </a:t>
            </a:r>
            <a:r>
              <a:rPr lang="en-US" sz="2000" dirty="0" err="1">
                <a:solidFill>
                  <a:srgbClr val="002060"/>
                </a:solidFill>
              </a:rPr>
              <a:t>počítači</a:t>
            </a:r>
            <a:r>
              <a:rPr lang="en-US" sz="2000" dirty="0">
                <a:solidFill>
                  <a:srgbClr val="002060"/>
                </a:solidFill>
              </a:rPr>
              <a:t>, </a:t>
            </a:r>
            <a:r>
              <a:rPr lang="en-US" sz="2000" dirty="0" err="1">
                <a:solidFill>
                  <a:srgbClr val="002060"/>
                </a:solidFill>
              </a:rPr>
              <a:t>nákupy</a:t>
            </a:r>
            <a:r>
              <a:rPr lang="en-US" sz="2000" dirty="0">
                <a:solidFill>
                  <a:srgbClr val="002060"/>
                </a:solidFill>
              </a:rPr>
              <a:t> pro </a:t>
            </a:r>
            <a:r>
              <a:rPr lang="en-US" sz="2000" dirty="0" err="1">
                <a:solidFill>
                  <a:srgbClr val="002060"/>
                </a:solidFill>
              </a:rPr>
              <a:t>armádu</a:t>
            </a:r>
            <a:r>
              <a:rPr lang="en-US" sz="2000" dirty="0">
                <a:solidFill>
                  <a:srgbClr val="002060"/>
                </a:solidFill>
              </a:rPr>
              <a:t> a </a:t>
            </a:r>
            <a:r>
              <a:rPr lang="en-US" sz="2000" dirty="0" err="1">
                <a:solidFill>
                  <a:srgbClr val="002060"/>
                </a:solidFill>
              </a:rPr>
              <a:t>policii</a:t>
            </a:r>
            <a:r>
              <a:rPr lang="en-US" sz="2000" dirty="0">
                <a:solidFill>
                  <a:srgbClr val="002060"/>
                </a:solidFill>
              </a:rPr>
              <a:t> </a:t>
            </a:r>
            <a:r>
              <a:rPr lang="en-US" sz="2000" dirty="0" err="1">
                <a:solidFill>
                  <a:srgbClr val="002060"/>
                </a:solidFill>
              </a:rPr>
              <a:t>apod</a:t>
            </a:r>
            <a:r>
              <a:rPr lang="en-US" sz="2000" dirty="0">
                <a:solidFill>
                  <a:srgbClr val="002060"/>
                </a:solidFill>
              </a:rPr>
              <a:t>.).</a:t>
            </a:r>
          </a:p>
        </p:txBody>
      </p:sp>
      <p:sp>
        <p:nvSpPr>
          <p:cNvPr id="6" name="Nadpis 5"/>
          <p:cNvSpPr>
            <a:spLocks noGrp="1"/>
          </p:cNvSpPr>
          <p:nvPr>
            <p:ph type="title"/>
          </p:nvPr>
        </p:nvSpPr>
        <p:spPr>
          <a:xfrm>
            <a:off x="179512" y="195486"/>
            <a:ext cx="6984776" cy="507703"/>
          </a:xfrm>
        </p:spPr>
        <p:txBody>
          <a:bodyPr/>
          <a:lstStyle/>
          <a:p>
            <a:r>
              <a:rPr lang="cs-CZ" dirty="0"/>
              <a:t>Odlišnosti v mezinárodní distribuci 1</a:t>
            </a:r>
          </a:p>
        </p:txBody>
      </p:sp>
    </p:spTree>
    <p:extLst>
      <p:ext uri="{BB962C8B-B14F-4D97-AF65-F5344CB8AC3E}">
        <p14:creationId xmlns:p14="http://schemas.microsoft.com/office/powerpoint/2010/main" val="66052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Zajímavé je Norsko, kde je možné zakoupit </a:t>
            </a:r>
            <a:r>
              <a:rPr lang="cs-CZ" sz="2000" dirty="0" err="1">
                <a:solidFill>
                  <a:srgbClr val="002060"/>
                </a:solidFill>
              </a:rPr>
              <a:t>McLaks</a:t>
            </a:r>
            <a:r>
              <a:rPr lang="cs-CZ" sz="2000" dirty="0">
                <a:solidFill>
                  <a:srgbClr val="002060"/>
                </a:solidFill>
              </a:rPr>
              <a:t>, což je celozrnný sendvič s pečeným lososem politý koprovou omáčkou. Dále v Uruguayi je to </a:t>
            </a:r>
            <a:r>
              <a:rPr lang="cs-CZ" sz="2000" dirty="0" err="1">
                <a:solidFill>
                  <a:srgbClr val="002060"/>
                </a:solidFill>
              </a:rPr>
              <a:t>McHuevo</a:t>
            </a:r>
            <a:r>
              <a:rPr lang="cs-CZ" sz="2000" dirty="0">
                <a:solidFill>
                  <a:srgbClr val="002060"/>
                </a:solidFill>
              </a:rPr>
              <a:t>, hamburger se ztraceným vejcem a </a:t>
            </a:r>
            <a:r>
              <a:rPr lang="cs-CZ" sz="2000" dirty="0" err="1">
                <a:solidFill>
                  <a:srgbClr val="002060"/>
                </a:solidFill>
              </a:rPr>
              <a:t>McQuesos</a:t>
            </a:r>
            <a:r>
              <a:rPr lang="cs-CZ" sz="2000" dirty="0">
                <a:solidFill>
                  <a:srgbClr val="002060"/>
                </a:solidFill>
              </a:rPr>
              <a:t>-sýrový toust.</a:t>
            </a:r>
          </a:p>
          <a:p>
            <a:r>
              <a:rPr lang="cs-CZ" sz="2000" dirty="0">
                <a:solidFill>
                  <a:srgbClr val="002060"/>
                </a:solidFill>
              </a:rPr>
              <a:t>Na Filipínách dokonce nemají jen typické Burgery a sendviče, ale mají rajčatové </a:t>
            </a:r>
            <a:r>
              <a:rPr lang="cs-CZ" sz="2000" dirty="0" err="1">
                <a:solidFill>
                  <a:srgbClr val="002060"/>
                </a:solidFill>
              </a:rPr>
              <a:t>McSpagetthi</a:t>
            </a:r>
            <a:r>
              <a:rPr lang="cs-CZ" sz="2000" dirty="0">
                <a:solidFill>
                  <a:srgbClr val="002060"/>
                </a:solidFill>
              </a:rPr>
              <a:t> s kousky párku. Francouzi si potrpí na klasické snídaně, proto jsou francouzské pobočky obohaceny o francouzské snídaňové menu a nechybí ani oblíbena zelenina </a:t>
            </a:r>
            <a:r>
              <a:rPr lang="cs-CZ" sz="2000" dirty="0" err="1">
                <a:solidFill>
                  <a:srgbClr val="002060"/>
                </a:solidFill>
              </a:rPr>
              <a:t>ratatouille</a:t>
            </a:r>
            <a:r>
              <a:rPr lang="cs-CZ" sz="2000" dirty="0">
                <a:solidFill>
                  <a:srgbClr val="002060"/>
                </a:solidFill>
              </a:rPr>
              <a:t>.</a:t>
            </a:r>
          </a:p>
          <a:p>
            <a:r>
              <a:rPr lang="cs-CZ" sz="2000" dirty="0">
                <a:solidFill>
                  <a:srgbClr val="002060"/>
                </a:solidFill>
              </a:rPr>
              <a:t>Indie je více vegetariánsky orientovaná, proto Indické pobočky McDonaldu obsahují mnohem větší množství vegetariánských jídel než v jiných pobočkách. Některé provozovny jsou zcela vegetariánské. </a:t>
            </a:r>
          </a:p>
        </p:txBody>
      </p:sp>
      <p:sp>
        <p:nvSpPr>
          <p:cNvPr id="6" name="Nadpis 5"/>
          <p:cNvSpPr>
            <a:spLocks noGrp="1"/>
          </p:cNvSpPr>
          <p:nvPr>
            <p:ph type="title"/>
          </p:nvPr>
        </p:nvSpPr>
        <p:spPr>
          <a:xfrm>
            <a:off x="179512" y="195486"/>
            <a:ext cx="5976664" cy="507703"/>
          </a:xfrm>
        </p:spPr>
        <p:txBody>
          <a:bodyPr/>
          <a:lstStyle/>
          <a:p>
            <a:r>
              <a:rPr lang="cs-CZ" dirty="0"/>
              <a:t>Příklad</a:t>
            </a:r>
          </a:p>
        </p:txBody>
      </p:sp>
    </p:spTree>
    <p:extLst>
      <p:ext uri="{BB962C8B-B14F-4D97-AF65-F5344CB8AC3E}">
        <p14:creationId xmlns:p14="http://schemas.microsoft.com/office/powerpoint/2010/main" val="2032268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1</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43558"/>
            <a:ext cx="5522893" cy="3795886"/>
          </a:xfrm>
          <a:prstGeom prst="rect">
            <a:avLst/>
          </a:prstGeom>
        </p:spPr>
      </p:pic>
    </p:spTree>
    <p:extLst>
      <p:ext uri="{BB962C8B-B14F-4D97-AF65-F5344CB8AC3E}">
        <p14:creationId xmlns:p14="http://schemas.microsoft.com/office/powerpoint/2010/main" val="2187414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2</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88" y="732923"/>
            <a:ext cx="7467600" cy="3873040"/>
          </a:xfrm>
          <a:prstGeom prst="rect">
            <a:avLst/>
          </a:prstGeom>
        </p:spPr>
      </p:pic>
    </p:spTree>
    <p:extLst>
      <p:ext uri="{BB962C8B-B14F-4D97-AF65-F5344CB8AC3E}">
        <p14:creationId xmlns:p14="http://schemas.microsoft.com/office/powerpoint/2010/main" val="1478512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048672" cy="507703"/>
          </a:xfrm>
        </p:spPr>
        <p:txBody>
          <a:bodyPr/>
          <a:lstStyle/>
          <a:p>
            <a:r>
              <a:rPr lang="cs-CZ" dirty="0"/>
              <a:t>Neslušná gesta ve světě</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96" y="173020"/>
            <a:ext cx="4696767" cy="4803998"/>
          </a:xfrm>
          <a:prstGeom prst="rect">
            <a:avLst/>
          </a:prstGeom>
        </p:spPr>
      </p:pic>
    </p:spTree>
    <p:extLst>
      <p:ext uri="{BB962C8B-B14F-4D97-AF65-F5344CB8AC3E}">
        <p14:creationId xmlns:p14="http://schemas.microsoft.com/office/powerpoint/2010/main" val="2287595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Hustota distribuční sítě je vyjádřena počtem prvků ve vztahu ke konkrétnímu trhu a výrobku. Rozlišujeme </a:t>
            </a:r>
            <a:r>
              <a:rPr lang="cs-CZ" sz="2000" b="1" dirty="0">
                <a:solidFill>
                  <a:srgbClr val="002060"/>
                </a:solidFill>
              </a:rPr>
              <a:t>intenzivní</a:t>
            </a:r>
            <a:r>
              <a:rPr lang="cs-CZ" sz="2000" dirty="0">
                <a:solidFill>
                  <a:srgbClr val="002060"/>
                </a:solidFill>
              </a:rPr>
              <a:t> distribuci (produkty denní spotřeby), </a:t>
            </a:r>
            <a:r>
              <a:rPr lang="cs-CZ" sz="2000" b="1" dirty="0">
                <a:solidFill>
                  <a:srgbClr val="002060"/>
                </a:solidFill>
              </a:rPr>
              <a:t>selektivní</a:t>
            </a:r>
            <a:r>
              <a:rPr lang="cs-CZ" sz="2000" dirty="0">
                <a:solidFill>
                  <a:srgbClr val="002060"/>
                </a:solidFill>
              </a:rPr>
              <a:t> distribuci (produkty dlouhodobé spotřeby) a </a:t>
            </a:r>
            <a:r>
              <a:rPr lang="cs-CZ" sz="2000" b="1" dirty="0">
                <a:solidFill>
                  <a:srgbClr val="002060"/>
                </a:solidFill>
              </a:rPr>
              <a:t>exkluzivní</a:t>
            </a:r>
            <a:r>
              <a:rPr lang="cs-CZ" sz="2000" dirty="0">
                <a:solidFill>
                  <a:srgbClr val="002060"/>
                </a:solidFill>
              </a:rPr>
              <a:t> distribuci (luxusní a značkové produkty). </a:t>
            </a:r>
          </a:p>
          <a:p>
            <a:r>
              <a:rPr lang="cs-CZ" sz="2000" dirty="0">
                <a:solidFill>
                  <a:srgbClr val="002060"/>
                </a:solidFill>
              </a:rPr>
              <a:t>Hustota distribuční sítě je ovlivněna: </a:t>
            </a:r>
          </a:p>
          <a:p>
            <a:pPr lvl="1"/>
            <a:r>
              <a:rPr lang="cs-CZ" sz="1800" dirty="0">
                <a:solidFill>
                  <a:srgbClr val="002060"/>
                </a:solidFill>
              </a:rPr>
              <a:t>charakterem zboží (intenzivní, selektivní, exkluzivní distribuce), </a:t>
            </a:r>
          </a:p>
          <a:p>
            <a:pPr lvl="1"/>
            <a:r>
              <a:rPr lang="cs-CZ" sz="1800" dirty="0">
                <a:solidFill>
                  <a:srgbClr val="002060"/>
                </a:solidFill>
              </a:rPr>
              <a:t>fází životního cyklu produktů, </a:t>
            </a:r>
          </a:p>
          <a:p>
            <a:pPr lvl="1"/>
            <a:r>
              <a:rPr lang="cs-CZ" sz="1800" dirty="0">
                <a:solidFill>
                  <a:srgbClr val="002060"/>
                </a:solidFill>
              </a:rPr>
              <a:t>kupními návyky spotřebitelů, </a:t>
            </a:r>
          </a:p>
          <a:p>
            <a:pPr lvl="1"/>
            <a:r>
              <a:rPr lang="cs-CZ" sz="1800" dirty="0">
                <a:solidFill>
                  <a:srgbClr val="002060"/>
                </a:solidFill>
              </a:rPr>
              <a:t>územními vlivy (vzdálenost, tradice, právní omezení), </a:t>
            </a:r>
          </a:p>
          <a:p>
            <a:pPr lvl="1"/>
            <a:r>
              <a:rPr lang="cs-CZ" sz="1800" dirty="0">
                <a:solidFill>
                  <a:srgbClr val="002060"/>
                </a:solidFill>
              </a:rPr>
              <a:t>rozložením poptávky na trhu, </a:t>
            </a:r>
          </a:p>
          <a:p>
            <a:pPr lvl="1"/>
            <a:r>
              <a:rPr lang="cs-CZ" sz="1800" dirty="0">
                <a:solidFill>
                  <a:srgbClr val="002060"/>
                </a:solidFill>
              </a:rPr>
              <a:t>možným objem prodeje (vzhledem ke konkurenci), </a:t>
            </a:r>
          </a:p>
          <a:p>
            <a:pPr lvl="1"/>
            <a:r>
              <a:rPr lang="cs-CZ" sz="1800" dirty="0">
                <a:solidFill>
                  <a:srgbClr val="002060"/>
                </a:solidFill>
              </a:rPr>
              <a:t>možností kontroly, </a:t>
            </a:r>
          </a:p>
          <a:p>
            <a:pPr lvl="1"/>
            <a:r>
              <a:rPr lang="cs-CZ" sz="1800" dirty="0">
                <a:solidFill>
                  <a:srgbClr val="002060"/>
                </a:solidFill>
              </a:rPr>
              <a:t>požadavky na speciální funkce (servis, poradenství apod.).</a:t>
            </a:r>
            <a:endParaRPr lang="cs-CZ" sz="12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B: Hustota distribuční sítě</a:t>
            </a:r>
          </a:p>
        </p:txBody>
      </p:sp>
    </p:spTree>
    <p:extLst>
      <p:ext uri="{BB962C8B-B14F-4D97-AF65-F5344CB8AC3E}">
        <p14:creationId xmlns:p14="http://schemas.microsoft.com/office/powerpoint/2010/main" val="3365049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Délka distribučních kanálů je dána počtem distributorů (zprostředkovatelů) v distribučním řetězci od výrobce ke konečnému zákazníkovi. Zvlášť významné je dosažení motivace pro realizaci prodejů v jednotlivých prvcích distribučního kanálu, a to nejen ekonomickými (cenovými) podněty, ale i dalšími nástroji, jako je reklama, podpora prodeje, školení personálu, osobní prodej apod.). </a:t>
            </a:r>
          </a:p>
          <a:p>
            <a:r>
              <a:rPr lang="cs-CZ" sz="2000" dirty="0">
                <a:solidFill>
                  <a:srgbClr val="002060"/>
                </a:solidFill>
              </a:rPr>
              <a:t> Délka distribučního kanálu je ovlivněna: </a:t>
            </a:r>
          </a:p>
          <a:p>
            <a:pPr lvl="1"/>
            <a:r>
              <a:rPr lang="cs-CZ" sz="1800" dirty="0">
                <a:solidFill>
                  <a:srgbClr val="002060"/>
                </a:solidFill>
              </a:rPr>
              <a:t>hustotou distribuční sítě, </a:t>
            </a:r>
          </a:p>
          <a:p>
            <a:pPr lvl="1"/>
            <a:r>
              <a:rPr lang="cs-CZ" sz="1800" dirty="0">
                <a:solidFill>
                  <a:srgbClr val="002060"/>
                </a:solidFill>
              </a:rPr>
              <a:t>průměrným množstvím dodávaného zboží, </a:t>
            </a:r>
          </a:p>
          <a:p>
            <a:pPr lvl="1"/>
            <a:r>
              <a:rPr lang="cs-CZ" sz="1800" dirty="0">
                <a:solidFill>
                  <a:srgbClr val="002060"/>
                </a:solidFill>
              </a:rPr>
              <a:t>dobou životnosti zboží, </a:t>
            </a:r>
          </a:p>
          <a:p>
            <a:pPr lvl="1"/>
            <a:r>
              <a:rPr lang="cs-CZ" sz="1800" dirty="0">
                <a:solidFill>
                  <a:srgbClr val="002060"/>
                </a:solidFill>
              </a:rPr>
              <a:t>geografickou charakteristikou země, </a:t>
            </a:r>
          </a:p>
          <a:p>
            <a:pPr lvl="1"/>
            <a:r>
              <a:rPr lang="cs-CZ" sz="1800" dirty="0">
                <a:solidFill>
                  <a:srgbClr val="002060"/>
                </a:solidFill>
              </a:rPr>
              <a:t>kupní silou spotřebitelů. </a:t>
            </a:r>
          </a:p>
        </p:txBody>
      </p:sp>
      <p:sp>
        <p:nvSpPr>
          <p:cNvPr id="6" name="Nadpis 5"/>
          <p:cNvSpPr>
            <a:spLocks noGrp="1"/>
          </p:cNvSpPr>
          <p:nvPr>
            <p:ph type="title"/>
          </p:nvPr>
        </p:nvSpPr>
        <p:spPr>
          <a:xfrm>
            <a:off x="179512" y="195486"/>
            <a:ext cx="4536504" cy="507703"/>
          </a:xfrm>
        </p:spPr>
        <p:txBody>
          <a:bodyPr/>
          <a:lstStyle/>
          <a:p>
            <a:r>
              <a:rPr lang="cs-CZ" dirty="0"/>
              <a:t>C: Délka distribučních kanálů</a:t>
            </a:r>
          </a:p>
        </p:txBody>
      </p:sp>
    </p:spTree>
    <p:extLst>
      <p:ext uri="{BB962C8B-B14F-4D97-AF65-F5344CB8AC3E}">
        <p14:creationId xmlns:p14="http://schemas.microsoft.com/office/powerpoint/2010/main" val="3505792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dirty="0">
                <a:solidFill>
                  <a:srgbClr val="002060"/>
                </a:solidFill>
              </a:rPr>
              <a:t>Pro vztah šířky a délky distribučního kanálu platí, že intenzívně i selektivně distribuované zboží vyžaduje i více článků v řetězci, tudíž se jedná o delší distribuční kanál. Exkluzivní distribuci odpovídá spíše volba přímé distribuce. </a:t>
            </a:r>
          </a:p>
          <a:p>
            <a:r>
              <a:rPr lang="cs-CZ" sz="1800" dirty="0">
                <a:solidFill>
                  <a:srgbClr val="002060"/>
                </a:solidFill>
              </a:rPr>
              <a:t>Rovněž lze nalézt korelaci mezi délkou kanálů a vyspělostí země, kam směřuje zboží exportéra. Kanály jsou zpravidla kratší pro zboží prodávané na výrobních trzích, a pro zboží dlouhodobé spotřeby s vyššími cenami. Platí, že čím vyšší je objem nákupu, tím kratší je distribuční kanál. </a:t>
            </a:r>
          </a:p>
          <a:p>
            <a:r>
              <a:rPr lang="cs-CZ" sz="1800" dirty="0">
                <a:solidFill>
                  <a:srgbClr val="002060"/>
                </a:solidFill>
              </a:rPr>
              <a:t>V mnoha zemích existují různé typy velkoobchodníků (z hlediska poskytovaných služeb), kteří dodávají maloobchodníkům. Pro zahraniční společnost je často výhodné prodat zboží jednomu až dvěma velkoobchodníkům, stojícím svým významem na počátku kanálu, kteří se dále postarají o prodej na další úrovni, která je charakterizována často velkým počtem malých, rozptýlených maloobchodníků. Na jiné straně spektra pak stojí přímý prodej spotřebního zboží efektivní síti hypermarketů, zajišťujících vysokou míru zviditelnění exportovaného zboží a velký objem prodeje. </a:t>
            </a:r>
          </a:p>
        </p:txBody>
      </p:sp>
      <p:sp>
        <p:nvSpPr>
          <p:cNvPr id="6" name="Nadpis 5"/>
          <p:cNvSpPr>
            <a:spLocks noGrp="1"/>
          </p:cNvSpPr>
          <p:nvPr>
            <p:ph type="title"/>
          </p:nvPr>
        </p:nvSpPr>
        <p:spPr>
          <a:xfrm>
            <a:off x="179512" y="195486"/>
            <a:ext cx="6624736" cy="507703"/>
          </a:xfrm>
        </p:spPr>
        <p:txBody>
          <a:bodyPr/>
          <a:lstStyle/>
          <a:p>
            <a:r>
              <a:rPr lang="cs-CZ" dirty="0"/>
              <a:t>Délka vs. šířka distribučního kanálu</a:t>
            </a:r>
          </a:p>
        </p:txBody>
      </p:sp>
    </p:spTree>
    <p:extLst>
      <p:ext uri="{BB962C8B-B14F-4D97-AF65-F5344CB8AC3E}">
        <p14:creationId xmlns:p14="http://schemas.microsoft.com/office/powerpoint/2010/main" val="2633149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Pokud výrobní podnik nemá vybudovány pro cílovou zahraniční oblast vlastní distribuční cesty, musí si zajistit distribuci svého zboží prostřednictvím cizích distribučních kanálů. V zásadě existují čtyři způsoby: </a:t>
            </a:r>
          </a:p>
          <a:p>
            <a:pPr lvl="1"/>
            <a:r>
              <a:rPr lang="cs-CZ" sz="1800" dirty="0">
                <a:solidFill>
                  <a:srgbClr val="002060"/>
                </a:solidFill>
              </a:rPr>
              <a:t>Doplňková distribuce (</a:t>
            </a:r>
            <a:r>
              <a:rPr lang="cs-CZ" sz="1800" dirty="0" err="1">
                <a:solidFill>
                  <a:srgbClr val="002060"/>
                </a:solidFill>
              </a:rPr>
              <a:t>piggybacking</a:t>
            </a:r>
            <a:r>
              <a:rPr lang="cs-CZ" sz="1800" dirty="0">
                <a:solidFill>
                  <a:srgbClr val="002060"/>
                </a:solidFill>
              </a:rPr>
              <a:t>), tímto způsobem je distribuováno zboží i jiných výrobců, které si nekonkuruje, ale doplňuje sortiment. Každý ze zúčastněných výrobců distribuuje zboží pod svou vlastní značkou. </a:t>
            </a:r>
          </a:p>
          <a:p>
            <a:pPr lvl="1"/>
            <a:r>
              <a:rPr lang="cs-CZ" sz="1800" dirty="0">
                <a:solidFill>
                  <a:srgbClr val="002060"/>
                </a:solidFill>
              </a:rPr>
              <a:t>Systém OEM (</a:t>
            </a:r>
            <a:r>
              <a:rPr lang="cs-CZ" sz="1800" dirty="0" err="1">
                <a:solidFill>
                  <a:srgbClr val="002060"/>
                </a:solidFill>
              </a:rPr>
              <a:t>Original</a:t>
            </a:r>
            <a:r>
              <a:rPr lang="cs-CZ" sz="1800" dirty="0">
                <a:solidFill>
                  <a:srgbClr val="002060"/>
                </a:solidFill>
              </a:rPr>
              <a:t> </a:t>
            </a:r>
            <a:r>
              <a:rPr lang="cs-CZ" sz="1800" dirty="0" err="1">
                <a:solidFill>
                  <a:srgbClr val="002060"/>
                </a:solidFill>
              </a:rPr>
              <a:t>Equipment</a:t>
            </a:r>
            <a:r>
              <a:rPr lang="cs-CZ" sz="1800" dirty="0">
                <a:solidFill>
                  <a:srgbClr val="002060"/>
                </a:solidFill>
              </a:rPr>
              <a:t> </a:t>
            </a:r>
            <a:r>
              <a:rPr lang="cs-CZ" sz="1800" dirty="0" err="1">
                <a:solidFill>
                  <a:srgbClr val="002060"/>
                </a:solidFill>
              </a:rPr>
              <a:t>Manufactures</a:t>
            </a:r>
            <a:r>
              <a:rPr lang="cs-CZ" sz="1800" dirty="0">
                <a:solidFill>
                  <a:srgbClr val="002060"/>
                </a:solidFill>
              </a:rPr>
              <a:t>), v tomto případě výrobce vstupuje do distribučního kanálu pod obchodní značkou (jménem) prodejce. Tato metoda v sobě skrývá riziko poškození pověsti pro obě smluvní strany. </a:t>
            </a:r>
          </a:p>
          <a:p>
            <a:pPr lvl="1"/>
            <a:r>
              <a:rPr lang="cs-CZ" sz="1800" dirty="0">
                <a:solidFill>
                  <a:srgbClr val="002060"/>
                </a:solidFill>
              </a:rPr>
              <a:t>Založení společného podniku (joint-venture) s distributorem. Jedná se o přímý kapitálový vstup. </a:t>
            </a:r>
          </a:p>
          <a:p>
            <a:pPr lvl="1"/>
            <a:r>
              <a:rPr lang="cs-CZ" sz="1800" dirty="0">
                <a:solidFill>
                  <a:srgbClr val="002060"/>
                </a:solidFill>
              </a:rPr>
              <a:t>Strategie uzavřeného distribučního kanálu. Přístup v tomto případě předpokládá osobní kontakty k překonání nedůvěry.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en-US" dirty="0" err="1"/>
              <a:t>Strategie</a:t>
            </a:r>
            <a:r>
              <a:rPr lang="en-US" dirty="0"/>
              <a:t> </a:t>
            </a:r>
            <a:r>
              <a:rPr lang="en-US" dirty="0" err="1"/>
              <a:t>vstupu</a:t>
            </a:r>
            <a:r>
              <a:rPr lang="en-US" dirty="0"/>
              <a:t> do </a:t>
            </a:r>
            <a:r>
              <a:rPr lang="en-US" dirty="0" err="1"/>
              <a:t>cizího</a:t>
            </a:r>
            <a:r>
              <a:rPr lang="en-US" dirty="0"/>
              <a:t> </a:t>
            </a:r>
            <a:r>
              <a:rPr lang="en-US" dirty="0" err="1"/>
              <a:t>distribučního</a:t>
            </a:r>
            <a:r>
              <a:rPr lang="en-US" dirty="0"/>
              <a:t> </a:t>
            </a:r>
            <a:r>
              <a:rPr lang="en-US" dirty="0" err="1"/>
              <a:t>kanálu</a:t>
            </a:r>
            <a:endParaRPr lang="cs-CZ" dirty="0"/>
          </a:p>
        </p:txBody>
      </p:sp>
    </p:spTree>
    <p:extLst>
      <p:ext uri="{BB962C8B-B14F-4D97-AF65-F5344CB8AC3E}">
        <p14:creationId xmlns:p14="http://schemas.microsoft.com/office/powerpoint/2010/main" val="7543910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Retail představuje 12% HDP, 300 mld. USD, zaměstnává 10% pracovní síly! 12 mil. obchodů!</a:t>
            </a:r>
            <a:endParaRPr lang="cs-CZ" sz="2000" dirty="0">
              <a:solidFill>
                <a:srgbClr val="002060"/>
              </a:solidFill>
            </a:endParaRPr>
          </a:p>
        </p:txBody>
      </p:sp>
      <p:sp>
        <p:nvSpPr>
          <p:cNvPr id="6" name="Nadpis 5"/>
          <p:cNvSpPr>
            <a:spLocks noGrp="1"/>
          </p:cNvSpPr>
          <p:nvPr>
            <p:ph type="title"/>
          </p:nvPr>
        </p:nvSpPr>
        <p:spPr>
          <a:xfrm>
            <a:off x="179512" y="195486"/>
            <a:ext cx="6120680" cy="507703"/>
          </a:xfrm>
        </p:spPr>
        <p:txBody>
          <a:bodyPr/>
          <a:lstStyle/>
          <a:p>
            <a:r>
              <a:rPr lang="cs-CZ" dirty="0"/>
              <a:t>Distribuce v Indii</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635646"/>
            <a:ext cx="5861868" cy="3038106"/>
          </a:xfrm>
          <a:prstGeom prst="rect">
            <a:avLst/>
          </a:prstGeom>
        </p:spPr>
      </p:pic>
    </p:spTree>
    <p:extLst>
      <p:ext uri="{BB962C8B-B14F-4D97-AF65-F5344CB8AC3E}">
        <p14:creationId xmlns:p14="http://schemas.microsoft.com/office/powerpoint/2010/main" val="13647904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Finanční síla firmy vstupující do mezinárodního podnikání určuje způsob distribuční cesty. Čím je výrobní podnik kapitálově silnější, tím je pro něj snazší zřídit vlastní distribuční kanály nebo si alespoň zajistit dobrou kontrolu celého procesu distribuce. </a:t>
            </a:r>
          </a:p>
          <a:p>
            <a:r>
              <a:rPr lang="cs-CZ" sz="1800" dirty="0">
                <a:solidFill>
                  <a:srgbClr val="002060"/>
                </a:solidFill>
              </a:rPr>
              <a:t>Náklady na distribuční cesty mají podobu jednak nákladů na vybudování distribučních cest, a jednak to jsou náklady na zabezpečení provozu distribučních cest. </a:t>
            </a:r>
          </a:p>
          <a:p>
            <a:r>
              <a:rPr lang="cs-CZ" sz="1800" dirty="0">
                <a:solidFill>
                  <a:srgbClr val="002060"/>
                </a:solidFill>
              </a:rPr>
              <a:t>Maximální investice, jak již bylo řečeno, jsou zapotřebí na vybudování vlastní distribuční sítě. Nejméně ziskové se jeví exportovat přímo do maloobchodní sítě cizí země, nejvíce ziskový se jeví prodej distributorovi, který má vybudovaný vlastní distribuční kanál.</a:t>
            </a:r>
          </a:p>
        </p:txBody>
      </p:sp>
      <p:sp>
        <p:nvSpPr>
          <p:cNvPr id="6" name="Nadpis 5"/>
          <p:cNvSpPr>
            <a:spLocks noGrp="1"/>
          </p:cNvSpPr>
          <p:nvPr>
            <p:ph type="title"/>
          </p:nvPr>
        </p:nvSpPr>
        <p:spPr>
          <a:xfrm>
            <a:off x="179512" y="195486"/>
            <a:ext cx="4536504"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1964132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Vybudování vlastního distribučního systému často trvá dva až tři roky. Proces zahrnuje kroky: </a:t>
            </a:r>
          </a:p>
          <a:p>
            <a:pPr lvl="1"/>
            <a:r>
              <a:rPr lang="cs-CZ" sz="1800" dirty="0">
                <a:solidFill>
                  <a:srgbClr val="002060"/>
                </a:solidFill>
              </a:rPr>
              <a:t>1. volba distribuční strategie, </a:t>
            </a:r>
          </a:p>
          <a:p>
            <a:pPr lvl="1"/>
            <a:r>
              <a:rPr lang="cs-CZ" sz="1800" dirty="0">
                <a:solidFill>
                  <a:srgbClr val="002060"/>
                </a:solidFill>
              </a:rPr>
              <a:t>2. určení kritérií pro výběr partnerů v distribučních kanálech, </a:t>
            </a:r>
          </a:p>
          <a:p>
            <a:pPr lvl="1"/>
            <a:r>
              <a:rPr lang="cs-CZ" sz="1800" dirty="0">
                <a:solidFill>
                  <a:srgbClr val="002060"/>
                </a:solidFill>
              </a:rPr>
              <a:t>3. hodnocení a výběr distribučních partnerů, </a:t>
            </a:r>
          </a:p>
          <a:p>
            <a:pPr lvl="1"/>
            <a:r>
              <a:rPr lang="cs-CZ" sz="1800" dirty="0">
                <a:solidFill>
                  <a:srgbClr val="002060"/>
                </a:solidFill>
              </a:rPr>
              <a:t>4. uzavírání smluv. </a:t>
            </a:r>
          </a:p>
          <a:p>
            <a:r>
              <a:rPr lang="cs-CZ" sz="2000" dirty="0">
                <a:solidFill>
                  <a:srgbClr val="002060"/>
                </a:solidFill>
              </a:rPr>
              <a:t>Náklady na provoz distribučního kanálu se budou lišit podle různých etap životního cyklu obchodovaných výrobků. Vztahy mezi jednotlivými členy distribuční sítě a poměr jejich kapitálové síly bude rovněž ovlivňovat náklady na provoz distribuce. Například maloobchodní řetězce získávají stále větší sílu, která se projevuje různými tlaky na ostatní účastníky distribuce (požadavky na dodávky zboží až do svých distribučních center nebo požadování dodávek metodou Just in </a:t>
            </a:r>
            <a:r>
              <a:rPr lang="cs-CZ" sz="2000" dirty="0" err="1">
                <a:solidFill>
                  <a:srgbClr val="002060"/>
                </a:solidFill>
              </a:rPr>
              <a:t>time</a:t>
            </a:r>
            <a:r>
              <a:rPr lang="cs-CZ" sz="2000" dirty="0">
                <a:solidFill>
                  <a:srgbClr val="002060"/>
                </a:solidFill>
              </a:rPr>
              <a:t>).</a:t>
            </a:r>
          </a:p>
        </p:txBody>
      </p:sp>
      <p:sp>
        <p:nvSpPr>
          <p:cNvPr id="6" name="Nadpis 5"/>
          <p:cNvSpPr>
            <a:spLocks noGrp="1"/>
          </p:cNvSpPr>
          <p:nvPr>
            <p:ph type="title"/>
          </p:nvPr>
        </p:nvSpPr>
        <p:spPr>
          <a:xfrm>
            <a:off x="179512" y="195486"/>
            <a:ext cx="6408712"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187579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Největším trhem pro Škoda auto a.s. je trh čínský. Nabízí tam nejen upravené evropské produkty, ale i zcela adaptované dle potřeb místních zákazníků. Hlavními produkty jsou 4 různá SUV a Octavia, přičemž 3 SUV jsou zcela nová pro tento trh. Čínská verze modelu </a:t>
            </a:r>
            <a:r>
              <a:rPr lang="cs-CZ" sz="2000" dirty="0" err="1">
                <a:solidFill>
                  <a:srgbClr val="002060"/>
                </a:solidFill>
              </a:rPr>
              <a:t>Kamiq</a:t>
            </a:r>
            <a:r>
              <a:rPr lang="cs-CZ" sz="2000" dirty="0">
                <a:solidFill>
                  <a:srgbClr val="002060"/>
                </a:solidFill>
              </a:rPr>
              <a:t> je jiná, než naše evropská (byla i představena dříve), </a:t>
            </a:r>
            <a:r>
              <a:rPr lang="cs-CZ" sz="2000" dirty="0" err="1">
                <a:solidFill>
                  <a:srgbClr val="002060"/>
                </a:solidFill>
              </a:rPr>
              <a:t>Karoq</a:t>
            </a:r>
            <a:r>
              <a:rPr lang="cs-CZ" sz="2000" dirty="0">
                <a:solidFill>
                  <a:srgbClr val="002060"/>
                </a:solidFill>
              </a:rPr>
              <a:t> je svou stavbou větší, </a:t>
            </a:r>
            <a:r>
              <a:rPr lang="cs-CZ" sz="2000" dirty="0" err="1">
                <a:solidFill>
                  <a:srgbClr val="002060"/>
                </a:solidFill>
              </a:rPr>
              <a:t>Kodiaq</a:t>
            </a:r>
            <a:r>
              <a:rPr lang="cs-CZ" sz="2000" dirty="0">
                <a:solidFill>
                  <a:srgbClr val="002060"/>
                </a:solidFill>
              </a:rPr>
              <a:t> je pouze mírně upravená, zcela nový je </a:t>
            </a:r>
            <a:r>
              <a:rPr lang="cs-CZ" sz="2000" dirty="0" err="1">
                <a:solidFill>
                  <a:srgbClr val="002060"/>
                </a:solidFill>
              </a:rPr>
              <a:t>Kodiaq</a:t>
            </a:r>
            <a:r>
              <a:rPr lang="cs-CZ" sz="2000" dirty="0">
                <a:solidFill>
                  <a:srgbClr val="002060"/>
                </a:solidFill>
              </a:rPr>
              <a:t> GT. Všechny čínské varianty mají více chromových prvků, přepracované interiéry, jméno modelu na předních dveřích, online </a:t>
            </a:r>
            <a:r>
              <a:rPr lang="cs-CZ" sz="2000" dirty="0" err="1">
                <a:solidFill>
                  <a:srgbClr val="002060"/>
                </a:solidFill>
              </a:rPr>
              <a:t>infotainment</a:t>
            </a:r>
            <a:r>
              <a:rPr lang="cs-CZ" sz="2000" dirty="0">
                <a:solidFill>
                  <a:srgbClr val="002060"/>
                </a:solidFill>
              </a:rPr>
              <a:t> a další úpravy.</a:t>
            </a:r>
          </a:p>
          <a:p>
            <a:r>
              <a:rPr lang="cs-CZ" sz="2000" dirty="0">
                <a:solidFill>
                  <a:srgbClr val="002060"/>
                </a:solidFill>
              </a:rPr>
              <a:t>Škoda </a:t>
            </a:r>
            <a:r>
              <a:rPr lang="cs-CZ" sz="2000" dirty="0" err="1">
                <a:solidFill>
                  <a:srgbClr val="002060"/>
                </a:solidFill>
              </a:rPr>
              <a:t>Kamiq</a:t>
            </a:r>
            <a:r>
              <a:rPr lang="cs-CZ" sz="2000" dirty="0">
                <a:solidFill>
                  <a:srgbClr val="002060"/>
                </a:solidFill>
              </a:rPr>
              <a:t> má s naší verzí shodné pouze jméno, jinak jde o jiný produkt. Je vyráběn na jiné platformě (shodná s Octavií 1. generace), design je odlišný, výbavy, motorizace, cena i komunikace.</a:t>
            </a:r>
          </a:p>
        </p:txBody>
      </p:sp>
      <p:sp>
        <p:nvSpPr>
          <p:cNvPr id="6" name="Nadpis 5"/>
          <p:cNvSpPr>
            <a:spLocks noGrp="1"/>
          </p:cNvSpPr>
          <p:nvPr>
            <p:ph type="title"/>
          </p:nvPr>
        </p:nvSpPr>
        <p:spPr>
          <a:xfrm>
            <a:off x="179512" y="195486"/>
            <a:ext cx="5976664" cy="507703"/>
          </a:xfrm>
        </p:spPr>
        <p:txBody>
          <a:bodyPr/>
          <a:lstStyle/>
          <a:p>
            <a:r>
              <a:rPr lang="cs-CZ" dirty="0"/>
              <a:t>Příklad - portfolio Škoda auto v Číně</a:t>
            </a:r>
          </a:p>
        </p:txBody>
      </p:sp>
    </p:spTree>
    <p:extLst>
      <p:ext uri="{BB962C8B-B14F-4D97-AF65-F5344CB8AC3E}">
        <p14:creationId xmlns:p14="http://schemas.microsoft.com/office/powerpoint/2010/main" val="805473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568952" cy="3024336"/>
          </a:xfrm>
          <a:prstGeom prst="rect">
            <a:avLst/>
          </a:prstGeom>
        </p:spPr>
        <p:txBody>
          <a:bodyPr>
            <a:noAutofit/>
          </a:bodyPr>
          <a:lstStyle/>
          <a:p>
            <a:r>
              <a:rPr lang="cs-CZ" sz="1800" dirty="0">
                <a:solidFill>
                  <a:srgbClr val="002060"/>
                </a:solidFill>
              </a:rPr>
              <a:t>Mezi doporučená kritéria výběru distribučního partnera řadíme tyto faktory: </a:t>
            </a:r>
          </a:p>
          <a:p>
            <a:pPr lvl="1"/>
            <a:r>
              <a:rPr lang="cs-CZ" sz="1200" dirty="0">
                <a:solidFill>
                  <a:srgbClr val="002060"/>
                </a:solidFill>
              </a:rPr>
              <a:t>cíle a strategie distribuční firmy, </a:t>
            </a:r>
          </a:p>
          <a:p>
            <a:pPr lvl="1"/>
            <a:r>
              <a:rPr lang="cs-CZ" sz="1200" dirty="0">
                <a:solidFill>
                  <a:srgbClr val="002060"/>
                </a:solidFill>
              </a:rPr>
              <a:t>velikost, kapitál distribučního partnera, </a:t>
            </a:r>
          </a:p>
          <a:p>
            <a:pPr lvl="1"/>
            <a:r>
              <a:rPr lang="cs-CZ" sz="1200" dirty="0">
                <a:solidFill>
                  <a:srgbClr val="002060"/>
                </a:solidFill>
              </a:rPr>
              <a:t>jeho reputace, </a:t>
            </a:r>
          </a:p>
          <a:p>
            <a:pPr lvl="1"/>
            <a:r>
              <a:rPr lang="cs-CZ" sz="1200" dirty="0">
                <a:solidFill>
                  <a:srgbClr val="002060"/>
                </a:solidFill>
              </a:rPr>
              <a:t>pokrytí geografické a výrobní zájmové oblasti,  </a:t>
            </a:r>
          </a:p>
          <a:p>
            <a:pPr lvl="1"/>
            <a:r>
              <a:rPr lang="cs-CZ" sz="1200" dirty="0">
                <a:solidFill>
                  <a:srgbClr val="002060"/>
                </a:solidFill>
              </a:rPr>
              <a:t>kompatibilita distribuovaných výrobků, </a:t>
            </a:r>
          </a:p>
          <a:p>
            <a:pPr lvl="1"/>
            <a:r>
              <a:rPr lang="cs-CZ" sz="1200" dirty="0">
                <a:solidFill>
                  <a:srgbClr val="002060"/>
                </a:solidFill>
              </a:rPr>
              <a:t>zkušenosti, </a:t>
            </a:r>
          </a:p>
          <a:p>
            <a:pPr lvl="1"/>
            <a:r>
              <a:rPr lang="cs-CZ" sz="1200" dirty="0">
                <a:solidFill>
                  <a:srgbClr val="002060"/>
                </a:solidFill>
              </a:rPr>
              <a:t>prodejní síť, </a:t>
            </a:r>
          </a:p>
          <a:p>
            <a:pPr lvl="1"/>
            <a:r>
              <a:rPr lang="cs-CZ" sz="1200" dirty="0">
                <a:solidFill>
                  <a:srgbClr val="002060"/>
                </a:solidFill>
              </a:rPr>
              <a:t>fyzické vybavení, </a:t>
            </a:r>
          </a:p>
          <a:p>
            <a:pPr lvl="1"/>
            <a:r>
              <a:rPr lang="cs-CZ" sz="1200" dirty="0">
                <a:solidFill>
                  <a:srgbClr val="002060"/>
                </a:solidFill>
              </a:rPr>
              <a:t>ochota a možnosti udržování zásob, provádění servisu, propagace, </a:t>
            </a:r>
          </a:p>
          <a:p>
            <a:pPr lvl="1"/>
            <a:r>
              <a:rPr lang="cs-CZ" sz="1200" dirty="0">
                <a:solidFill>
                  <a:srgbClr val="002060"/>
                </a:solidFill>
              </a:rPr>
              <a:t>prodejní výkon, </a:t>
            </a:r>
          </a:p>
          <a:p>
            <a:pPr lvl="1"/>
            <a:r>
              <a:rPr lang="cs-CZ" sz="1200" dirty="0">
                <a:solidFill>
                  <a:srgbClr val="002060"/>
                </a:solidFill>
              </a:rPr>
              <a:t>komunikace, </a:t>
            </a:r>
          </a:p>
          <a:p>
            <a:pPr lvl="1"/>
            <a:r>
              <a:rPr lang="cs-CZ" sz="1200" dirty="0">
                <a:solidFill>
                  <a:srgbClr val="002060"/>
                </a:solidFill>
              </a:rPr>
              <a:t>kontakty s místními úřady, </a:t>
            </a:r>
          </a:p>
          <a:p>
            <a:pPr lvl="1"/>
            <a:r>
              <a:rPr lang="cs-CZ" sz="1200" dirty="0">
                <a:solidFill>
                  <a:srgbClr val="002060"/>
                </a:solidFill>
              </a:rPr>
              <a:t>všeobecný postoj. </a:t>
            </a:r>
          </a:p>
          <a:p>
            <a:r>
              <a:rPr lang="cs-CZ" sz="1800" dirty="0">
                <a:solidFill>
                  <a:srgbClr val="002060"/>
                </a:solidFill>
              </a:rPr>
              <a:t>Při vlastním výběru distribučního partnera je obvyklé stanovit váhu jednotlivých kritérií a jednotlivé potenciální kandidáty bodově ohodnotit. Výsledné součty bodů násobených vahami kritérií pak umožní určit pořadí kandidátů. </a:t>
            </a:r>
          </a:p>
        </p:txBody>
      </p:sp>
      <p:sp>
        <p:nvSpPr>
          <p:cNvPr id="6" name="Nadpis 5"/>
          <p:cNvSpPr>
            <a:spLocks noGrp="1"/>
          </p:cNvSpPr>
          <p:nvPr>
            <p:ph type="title"/>
          </p:nvPr>
        </p:nvSpPr>
        <p:spPr>
          <a:xfrm>
            <a:off x="179512" y="195486"/>
            <a:ext cx="7416824" cy="507703"/>
          </a:xfrm>
        </p:spPr>
        <p:txBody>
          <a:bodyPr/>
          <a:lstStyle/>
          <a:p>
            <a:r>
              <a:rPr lang="cs-CZ" dirty="0"/>
              <a:t>D: </a:t>
            </a:r>
            <a:r>
              <a:rPr lang="en-US" dirty="0" err="1"/>
              <a:t>Výběr</a:t>
            </a:r>
            <a:r>
              <a:rPr lang="en-US" dirty="0"/>
              <a:t> </a:t>
            </a:r>
            <a:r>
              <a:rPr lang="en-US" dirty="0" err="1"/>
              <a:t>distribučního</a:t>
            </a:r>
            <a:r>
              <a:rPr lang="en-US" dirty="0"/>
              <a:t> </a:t>
            </a:r>
            <a:r>
              <a:rPr lang="en-US" dirty="0" err="1"/>
              <a:t>partnera</a:t>
            </a:r>
            <a:r>
              <a:rPr lang="en-US" dirty="0"/>
              <a:t> </a:t>
            </a:r>
            <a:endParaRPr lang="cs-CZ" dirty="0"/>
          </a:p>
        </p:txBody>
      </p:sp>
    </p:spTree>
    <p:extLst>
      <p:ext uri="{BB962C8B-B14F-4D97-AF65-F5344CB8AC3E}">
        <p14:creationId xmlns:p14="http://schemas.microsoft.com/office/powerpoint/2010/main" val="2963353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Retail v Dubaji</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7654"/>
            <a:ext cx="3700636" cy="289266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19622"/>
            <a:ext cx="4650024" cy="2667000"/>
          </a:xfrm>
          <a:prstGeom prst="rect">
            <a:avLst/>
          </a:prstGeom>
        </p:spPr>
      </p:pic>
    </p:spTree>
    <p:extLst>
      <p:ext uri="{BB962C8B-B14F-4D97-AF65-F5344CB8AC3E}">
        <p14:creationId xmlns:p14="http://schemas.microsoft.com/office/powerpoint/2010/main" val="762976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sz="1800" dirty="0">
                <a:solidFill>
                  <a:srgbClr val="002060"/>
                </a:solidFill>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p>
          <a:p>
            <a:r>
              <a:rPr lang="cs-CZ" sz="1800" dirty="0">
                <a:solidFill>
                  <a:srgbClr val="002060"/>
                </a:solidFill>
              </a:rPr>
              <a:t>Problémem bývá koordinace jednotlivých členů distribučních kanálů. V každé oblasti existují silné subjekty, které se snaží více či méně diktovat podmínky subjektům také v jiných distribučních kanálech. V rozvojových zemích bývá často dominující pouze jedna firma, která je výhradním distributorem. </a:t>
            </a:r>
          </a:p>
        </p:txBody>
      </p:sp>
      <p:sp>
        <p:nvSpPr>
          <p:cNvPr id="6" name="Nadpis 5"/>
          <p:cNvSpPr>
            <a:spLocks noGrp="1"/>
          </p:cNvSpPr>
          <p:nvPr>
            <p:ph type="title"/>
          </p:nvPr>
        </p:nvSpPr>
        <p:spPr>
          <a:xfrm>
            <a:off x="179512" y="195486"/>
            <a:ext cx="7560840" cy="507703"/>
          </a:xfrm>
        </p:spPr>
        <p:txBody>
          <a:bodyPr/>
          <a:lstStyle/>
          <a:p>
            <a:r>
              <a:rPr lang="cs-CZ" dirty="0"/>
              <a:t>E: Řízení členů distribuční sítě</a:t>
            </a:r>
          </a:p>
        </p:txBody>
      </p:sp>
    </p:spTree>
    <p:extLst>
      <p:ext uri="{BB962C8B-B14F-4D97-AF65-F5344CB8AC3E}">
        <p14:creationId xmlns:p14="http://schemas.microsoft.com/office/powerpoint/2010/main" val="2537615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dirty="0">
                <a:solidFill>
                  <a:srgbClr val="002060"/>
                </a:solidFill>
              </a:rPr>
              <a:t>Prvkem, který přímo ovlivňuje kvalitu řízení distribučních kanálů, je kontrola distribučních cest. Kontrola je zaměřená na dodržování smluvních podmínek, dohodnutých cen, minimálního množství objemu prodeje, formu prodeje, reklamu, servis a na další podmínky. </a:t>
            </a:r>
          </a:p>
          <a:p>
            <a:r>
              <a:rPr lang="cs-CZ" sz="2000" dirty="0">
                <a:solidFill>
                  <a:srgbClr val="002060"/>
                </a:solidFill>
              </a:rPr>
              <a:t>Monitorování (kontrola) distributorů je v prostředí mezinárodního marketingu obtížnější než v domácím prostředí především vzhledem k větší vzdálenosti mateřské společnosti a také díky větší délce distribučních kanálů. </a:t>
            </a:r>
          </a:p>
          <a:p>
            <a:r>
              <a:rPr lang="cs-CZ" sz="2000" dirty="0">
                <a:solidFill>
                  <a:srgbClr val="002060"/>
                </a:solidFill>
              </a:rPr>
              <a:t>Kontrolu usnadňují vlastní distribuční systémy, nebo </a:t>
            </a:r>
            <a:r>
              <a:rPr lang="cs-CZ" sz="2000" dirty="0" err="1">
                <a:solidFill>
                  <a:srgbClr val="002060"/>
                </a:solidFill>
              </a:rPr>
              <a:t>franchising</a:t>
            </a:r>
            <a:r>
              <a:rPr lang="cs-CZ" sz="2000" dirty="0">
                <a:solidFill>
                  <a:srgbClr val="002060"/>
                </a:solidFill>
              </a:rPr>
              <a:t>, popřípadě pečlivý výběr výhradního obchodního zástupce. Kontrolu pohybu zboží usnadňuje čárový kód. Vhodná je také osobní návštěva reprezentantů vývozce (výrobce), která může zhodnotit i chování prodejního personálu zprostředkovatele. </a:t>
            </a:r>
          </a:p>
        </p:txBody>
      </p:sp>
      <p:sp>
        <p:nvSpPr>
          <p:cNvPr id="6" name="Nadpis 5"/>
          <p:cNvSpPr>
            <a:spLocks noGrp="1"/>
          </p:cNvSpPr>
          <p:nvPr>
            <p:ph type="title"/>
          </p:nvPr>
        </p:nvSpPr>
        <p:spPr>
          <a:xfrm>
            <a:off x="179512" y="195486"/>
            <a:ext cx="7992888" cy="507703"/>
          </a:xfrm>
        </p:spPr>
        <p:txBody>
          <a:bodyPr/>
          <a:lstStyle/>
          <a:p>
            <a:r>
              <a:rPr lang="en-US" dirty="0" err="1"/>
              <a:t>Kontrola</a:t>
            </a:r>
            <a:r>
              <a:rPr lang="en-US" dirty="0"/>
              <a:t> </a:t>
            </a:r>
            <a:r>
              <a:rPr lang="en-US" dirty="0" err="1"/>
              <a:t>distribučních</a:t>
            </a:r>
            <a:r>
              <a:rPr lang="en-US" dirty="0"/>
              <a:t> </a:t>
            </a:r>
            <a:r>
              <a:rPr lang="en-US" dirty="0" err="1"/>
              <a:t>cest</a:t>
            </a:r>
            <a:endParaRPr lang="cs-CZ" dirty="0"/>
          </a:p>
        </p:txBody>
      </p:sp>
    </p:spTree>
    <p:extLst>
      <p:ext uri="{BB962C8B-B14F-4D97-AF65-F5344CB8AC3E}">
        <p14:creationId xmlns:p14="http://schemas.microsoft.com/office/powerpoint/2010/main" val="2410971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1800" b="1" dirty="0">
                <a:solidFill>
                  <a:srgbClr val="002060"/>
                </a:solidFill>
              </a:rPr>
              <a:t>Neexistující distribuční kanály </a:t>
            </a:r>
            <a:r>
              <a:rPr lang="cs-CZ" sz="1800" dirty="0">
                <a:solidFill>
                  <a:srgbClr val="002060"/>
                </a:solidFill>
              </a:rPr>
              <a:t>- v některých zemích neexistují vhodné distribuční kanály, nebo je k dispozici pouze část kanálu. Například kanály vhodné pro městské osídlení nepokrývají venkovské oblasti. Dosáhnout různých segmentů trhu je možné pouze pomocí několika různých distribučních kanálů. </a:t>
            </a:r>
          </a:p>
          <a:p>
            <a:r>
              <a:rPr lang="cs-CZ" sz="1800" dirty="0">
                <a:solidFill>
                  <a:srgbClr val="002060"/>
                </a:solidFill>
              </a:rPr>
              <a:t>K velkým změnám v distribuci došlo i ve východoevropských zemích, včetně zhroucení tradičních kanálů distribuce (například v České republice ještě do poloviny 90. let minulého století představovala základní distribuci potravin pro venkov síť družstevních prodejen Jednota a k jejímu nahrazování kvalifikovaným distributorem docházelo postupně). </a:t>
            </a:r>
          </a:p>
          <a:p>
            <a:r>
              <a:rPr lang="cs-CZ" sz="1800" b="1" dirty="0">
                <a:solidFill>
                  <a:srgbClr val="002060"/>
                </a:solidFill>
              </a:rPr>
              <a:t>Zákony a nařízení </a:t>
            </a:r>
            <a:r>
              <a:rPr lang="cs-CZ" sz="1800" dirty="0">
                <a:solidFill>
                  <a:srgbClr val="002060"/>
                </a:solidFill>
              </a:rPr>
              <a:t>- mohou na mnoha místech omezit výrobce ve smyslu kontroly distribučních cest. Například v zemích EU není možné podle zákonů zakázat přesuny (tzv. reexporty) zboží v rámci EU, i když to je jednou z příčin vzniku „šedých trhů“ (využívání rozdílné úrovně cen stejného zboží v různých zemích). Jedinou možností pro výrobce je dát v dohodě o distribuci klauzuli o zákazu přesunů.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1</a:t>
            </a:r>
          </a:p>
        </p:txBody>
      </p:sp>
    </p:spTree>
    <p:extLst>
      <p:ext uri="{BB962C8B-B14F-4D97-AF65-F5344CB8AC3E}">
        <p14:creationId xmlns:p14="http://schemas.microsoft.com/office/powerpoint/2010/main" val="986187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Lékárna v jižní Americe</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43557"/>
            <a:ext cx="5906430" cy="3790981"/>
          </a:xfrm>
          <a:prstGeom prst="rect">
            <a:avLst/>
          </a:prstGeom>
        </p:spPr>
      </p:pic>
    </p:spTree>
    <p:extLst>
      <p:ext uri="{BB962C8B-B14F-4D97-AF65-F5344CB8AC3E}">
        <p14:creationId xmlns:p14="http://schemas.microsoft.com/office/powerpoint/2010/main" val="3731219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808312"/>
          </a:xfrm>
          <a:prstGeom prst="rect">
            <a:avLst/>
          </a:prstGeom>
        </p:spPr>
        <p:txBody>
          <a:bodyPr>
            <a:noAutofit/>
          </a:bodyPr>
          <a:lstStyle/>
          <a:p>
            <a:r>
              <a:rPr lang="cs-CZ" sz="1800" b="1" dirty="0">
                <a:solidFill>
                  <a:srgbClr val="002060"/>
                </a:solidFill>
              </a:rPr>
              <a:t>Blokace užití kanálů</a:t>
            </a:r>
            <a:r>
              <a:rPr lang="cs-CZ" sz="1800" dirty="0">
                <a:solidFill>
                  <a:srgbClr val="002060"/>
                </a:solidFill>
              </a:rPr>
              <a:t> – některé distribuční kanály mohou být pro vývozce nepřístupné v důsledku kartelových dohod a obchodních asociací zprostředkovatelů. Např. v ČR narazily požadavky výrobců a dovozců léčiv distribuovat určité produkty mimo síť lékáren (u benzínových stanic nebo v maloobchodech) na silný odpor ze strany sdružení lékárníků. Maloobchodům může dodávat pouze relativně malý počet velkoobchodů s výhradní smlouvou. Podobným způsobem lze nového vývozce zcela odříznout od přístupu na trh. Proto je třeba před vstupem na trh podrobně zkoumat přístup k distribučním kanálům. </a:t>
            </a:r>
          </a:p>
          <a:p>
            <a:r>
              <a:rPr lang="cs-CZ" sz="1800" b="1" dirty="0">
                <a:solidFill>
                  <a:srgbClr val="002060"/>
                </a:solidFill>
              </a:rPr>
              <a:t>Přímý marketing </a:t>
            </a:r>
            <a:r>
              <a:rPr lang="cs-CZ" sz="1800" dirty="0">
                <a:solidFill>
                  <a:srgbClr val="002060"/>
                </a:solidFill>
              </a:rPr>
              <a:t>– je výsledkem snahy uspořit distribuční náklady a obejít některé neefektivní nebo blokované distribuční kanály. Příkladem úspěšných společností v oblasti přímého marketingu může být </a:t>
            </a:r>
            <a:r>
              <a:rPr lang="cs-CZ" sz="1800" dirty="0" err="1">
                <a:solidFill>
                  <a:srgbClr val="002060"/>
                </a:solidFill>
              </a:rPr>
              <a:t>Amway</a:t>
            </a:r>
            <a:r>
              <a:rPr lang="cs-CZ" sz="1800" dirty="0">
                <a:solidFill>
                  <a:srgbClr val="002060"/>
                </a:solidFill>
              </a:rPr>
              <a:t> nebo Avon v České republice, založených na systému </a:t>
            </a:r>
            <a:r>
              <a:rPr lang="cs-CZ" sz="1800" dirty="0" err="1">
                <a:solidFill>
                  <a:srgbClr val="002060"/>
                </a:solidFill>
              </a:rPr>
              <a:t>multilevel</a:t>
            </a:r>
            <a:r>
              <a:rPr lang="cs-CZ" sz="1800" dirty="0">
                <a:solidFill>
                  <a:srgbClr val="002060"/>
                </a:solidFill>
              </a:rPr>
              <a:t> marketingu, tj. přímé nabídky spotřebitelům. Dalším příkladem přímého marketingu je katalogový prodej, </a:t>
            </a:r>
            <a:r>
              <a:rPr lang="cs-CZ" sz="1800" dirty="0" err="1">
                <a:solidFill>
                  <a:srgbClr val="002060"/>
                </a:solidFill>
              </a:rPr>
              <a:t>teleshoping</a:t>
            </a:r>
            <a:r>
              <a:rPr lang="cs-CZ" sz="1800" dirty="0">
                <a:solidFill>
                  <a:srgbClr val="002060"/>
                </a:solidFill>
              </a:rPr>
              <a:t>, a e-</a:t>
            </a:r>
            <a:r>
              <a:rPr lang="cs-CZ" sz="1800" dirty="0" err="1">
                <a:solidFill>
                  <a:srgbClr val="002060"/>
                </a:solidFill>
              </a:rPr>
              <a:t>shoping</a:t>
            </a:r>
            <a:r>
              <a:rPr lang="cs-CZ"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2</a:t>
            </a:r>
          </a:p>
        </p:txBody>
      </p:sp>
    </p:spTree>
    <p:extLst>
      <p:ext uri="{BB962C8B-B14F-4D97-AF65-F5344CB8AC3E}">
        <p14:creationId xmlns:p14="http://schemas.microsoft.com/office/powerpoint/2010/main" val="3913775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Skladování</a:t>
            </a:r>
            <a:r>
              <a:rPr lang="cs-CZ" sz="1800" dirty="0">
                <a:solidFill>
                  <a:srgbClr val="002060"/>
                </a:solidFill>
              </a:rPr>
              <a:t> – je na zahraničních trzích spojeno s mnoha riziky. Patří k nim vysoké náklady (zejména v případě silné domácí měny), nebezpečí inflace, která má vliv na zvyšování ceny  skladovaného zboží. V mnoha případech vývozce s nedostatkem vlastního kapitálu a v podmínkách drahých úvěrů, má snahu snižovat prostředky vázané na zásobách. To vede k omezování zásob a následným problémům, zejména při fluktuaci poptávky, a hrozbě ztráty trhu ve prospěch konkurence. Kapitálově silní distributoři nutí vývozce k poskytování relativně dlouhodobého obchodního úvěru. </a:t>
            </a:r>
          </a:p>
          <a:p>
            <a:r>
              <a:rPr lang="cs-CZ" sz="1800" b="1" dirty="0">
                <a:solidFill>
                  <a:srgbClr val="002060"/>
                </a:solidFill>
              </a:rPr>
              <a:t>Vysoká vyjednávací síla distributora </a:t>
            </a:r>
            <a:r>
              <a:rPr lang="cs-CZ" sz="1800" dirty="0">
                <a:solidFill>
                  <a:srgbClr val="002060"/>
                </a:solidFill>
              </a:rPr>
              <a:t>– se projevuje zejména v zemích, kde existuje malý počet velkoobchodníků, dodávajících mnoha maloobchodníkům, popřípadě tam, kde maloobchodní trh ovládají velké nadnárodní maloobchodní řetězce se sítí hypermarketů a maloobchodů. Menší vývozci jsou pak nuceni k cenovým a dalším ústupkům, aby se do těchto sítí dostali, popřípadě musí spoléhat na méně efektivní zprostředkovatele. </a:t>
            </a: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3</a:t>
            </a:r>
          </a:p>
        </p:txBody>
      </p:sp>
    </p:spTree>
    <p:extLst>
      <p:ext uri="{BB962C8B-B14F-4D97-AF65-F5344CB8AC3E}">
        <p14:creationId xmlns:p14="http://schemas.microsoft.com/office/powerpoint/2010/main" val="140041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Specifické obchody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3312368" cy="2204230"/>
          </a:xfrm>
          <a:prstGeom prst="rect">
            <a:avLst/>
          </a:prstGeo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574439"/>
            <a:ext cx="2947057" cy="196470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846950"/>
            <a:ext cx="4392712" cy="2140449"/>
          </a:xfrm>
          <a:prstGeom prst="rect">
            <a:avLst/>
          </a:prstGeom>
        </p:spPr>
      </p:pic>
    </p:spTree>
    <p:extLst>
      <p:ext uri="{BB962C8B-B14F-4D97-AF65-F5344CB8AC3E}">
        <p14:creationId xmlns:p14="http://schemas.microsoft.com/office/powerpoint/2010/main" val="3395711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Logistika představuje fyzickou distribuci zboží mezi členy distribuční cesty až ke konečnému spotřebiteli. Mimo to zahrnuje také oblast plánování přepravy a kontrolu fyzického toku produktu. Doprava je osou logistiky. Cílem logistiky je přepravit produkt tak, aby firma dosáhla zisk. </a:t>
            </a:r>
          </a:p>
          <a:p>
            <a:r>
              <a:rPr lang="cs-CZ" sz="1800" dirty="0">
                <a:solidFill>
                  <a:srgbClr val="002060"/>
                </a:solidFill>
              </a:rPr>
              <a:t>Logistickým řízením rozumíme řízení dopravy zboží, kontrolu zásob, skladování a řízení procesu objednávek. </a:t>
            </a:r>
          </a:p>
          <a:p>
            <a:r>
              <a:rPr lang="cs-CZ" sz="1800" dirty="0">
                <a:solidFill>
                  <a:srgbClr val="002060"/>
                </a:solidFill>
              </a:rPr>
              <a:t>Dobře fungující logistický systém představuje 15 – 35% z celkových nákladů firmy. Logistický systém je orientovaný na dosáhnutí co největšího počtu uspokojených zákazníků realizovanými dodávkami v poměru k objednávkám.</a:t>
            </a:r>
          </a:p>
        </p:txBody>
      </p:sp>
      <p:sp>
        <p:nvSpPr>
          <p:cNvPr id="6" name="Nadpis 5"/>
          <p:cNvSpPr>
            <a:spLocks noGrp="1"/>
          </p:cNvSpPr>
          <p:nvPr>
            <p:ph type="title"/>
          </p:nvPr>
        </p:nvSpPr>
        <p:spPr>
          <a:xfrm>
            <a:off x="179512" y="195486"/>
            <a:ext cx="7560840" cy="507703"/>
          </a:xfrm>
        </p:spPr>
        <p:txBody>
          <a:bodyPr/>
          <a:lstStyle/>
          <a:p>
            <a:r>
              <a:rPr lang="cs-CZ" dirty="0"/>
              <a:t>F: Mezinárodní logistika</a:t>
            </a:r>
          </a:p>
        </p:txBody>
      </p:sp>
    </p:spTree>
    <p:extLst>
      <p:ext uri="{BB962C8B-B14F-4D97-AF65-F5344CB8AC3E}">
        <p14:creationId xmlns:p14="http://schemas.microsoft.com/office/powerpoint/2010/main" val="31290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Škoda </a:t>
            </a:r>
            <a:r>
              <a:rPr lang="cs-CZ" sz="2000" dirty="0" err="1">
                <a:solidFill>
                  <a:srgbClr val="002060"/>
                </a:solidFill>
              </a:rPr>
              <a:t>Karoq</a:t>
            </a:r>
            <a:r>
              <a:rPr lang="cs-CZ" sz="2000" dirty="0">
                <a:solidFill>
                  <a:srgbClr val="002060"/>
                </a:solidFill>
              </a:rPr>
              <a:t> se odlišuje již méně, pouze má delší rozvor náprav, změnu exteriéru s bohatým chromovaným zdobením, změny v interiéru, motorizacích a samozřejmě ceně.</a:t>
            </a:r>
          </a:p>
          <a:p>
            <a:r>
              <a:rPr lang="cs-CZ" sz="2000" dirty="0">
                <a:solidFill>
                  <a:srgbClr val="002060"/>
                </a:solidFill>
              </a:rPr>
              <a:t>Škoda </a:t>
            </a:r>
            <a:r>
              <a:rPr lang="cs-CZ" sz="2000" dirty="0" err="1">
                <a:solidFill>
                  <a:srgbClr val="002060"/>
                </a:solidFill>
              </a:rPr>
              <a:t>Kodiaq</a:t>
            </a:r>
            <a:r>
              <a:rPr lang="cs-CZ" sz="2000" dirty="0">
                <a:solidFill>
                  <a:srgbClr val="002060"/>
                </a:solidFill>
              </a:rPr>
              <a:t> GT je zcela nový model, který nenajdeme na jiném trhu. Jedná se o zcela jistě atraktivní vůz, křížence sportovního kupé a SUV.</a:t>
            </a:r>
          </a:p>
          <a:p>
            <a:r>
              <a:rPr lang="cs-CZ" sz="2000" dirty="0">
                <a:solidFill>
                  <a:srgbClr val="002060"/>
                </a:solidFill>
              </a:rPr>
              <a:t>Také další modely jsou zde přepracovány. Např. Rapid se prodává jako sedan, protože je tento typ karoserie zákazníky nejoblíbenější. Většina nových modelů má nápisy latinkou i čínskými znaky, jiné označení modelů a motorizací dle výkonu, upouští se od použití loga.</a:t>
            </a:r>
          </a:p>
        </p:txBody>
      </p:sp>
      <p:sp>
        <p:nvSpPr>
          <p:cNvPr id="6" name="Nadpis 5"/>
          <p:cNvSpPr>
            <a:spLocks noGrp="1"/>
          </p:cNvSpPr>
          <p:nvPr>
            <p:ph type="title"/>
          </p:nvPr>
        </p:nvSpPr>
        <p:spPr>
          <a:xfrm>
            <a:off x="179512" y="195486"/>
            <a:ext cx="5976664" cy="507703"/>
          </a:xfrm>
        </p:spPr>
        <p:txBody>
          <a:bodyPr/>
          <a:lstStyle/>
          <a:p>
            <a:r>
              <a:rPr lang="cs-CZ" dirty="0"/>
              <a:t>Příklad - portfolio Škoda auto v Číně</a:t>
            </a:r>
          </a:p>
        </p:txBody>
      </p:sp>
    </p:spTree>
    <p:extLst>
      <p:ext uri="{BB962C8B-B14F-4D97-AF65-F5344CB8AC3E}">
        <p14:creationId xmlns:p14="http://schemas.microsoft.com/office/powerpoint/2010/main" val="13847663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Mezinárodní logistika</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385248" cy="3925123"/>
          </a:xfrm>
          <a:prstGeom prst="rect">
            <a:avLst/>
          </a:prstGeom>
        </p:spPr>
      </p:pic>
    </p:spTree>
    <p:extLst>
      <p:ext uri="{BB962C8B-B14F-4D97-AF65-F5344CB8AC3E}">
        <p14:creationId xmlns:p14="http://schemas.microsoft.com/office/powerpoint/2010/main" val="2383414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600" b="1" dirty="0">
                <a:solidFill>
                  <a:srgbClr val="002060"/>
                </a:solidFill>
              </a:rPr>
              <a:t>Konosament</a:t>
            </a:r>
            <a:r>
              <a:rPr lang="cs-CZ" sz="1600" dirty="0">
                <a:solidFill>
                  <a:srgbClr val="002060"/>
                </a:solidFill>
              </a:rPr>
              <a:t> – nejdůležitější dokument pro odesílatele, dopravce a kupujícího. Potvrzuje příjem zboží, představuje základní kontrakt mezi odesílatelem a přepravcem. Slouží jako potvrzení vlastnictví ke zboží pro jeho odběr kupujícím. </a:t>
            </a:r>
          </a:p>
          <a:p>
            <a:r>
              <a:rPr lang="cs-CZ" sz="1600" b="1" dirty="0">
                <a:solidFill>
                  <a:srgbClr val="002060"/>
                </a:solidFill>
              </a:rPr>
              <a:t>Exportní deklarace </a:t>
            </a:r>
            <a:r>
              <a:rPr lang="cs-CZ" sz="1600" dirty="0">
                <a:solidFill>
                  <a:srgbClr val="002060"/>
                </a:solidFill>
              </a:rPr>
              <a:t>– konstatuje řádnou autorizaci odesílatele pro export a slouží jako prostředek pro sběr statistických údajů. </a:t>
            </a:r>
          </a:p>
          <a:p>
            <a:r>
              <a:rPr lang="cs-CZ" sz="1600" b="1" dirty="0">
                <a:solidFill>
                  <a:srgbClr val="002060"/>
                </a:solidFill>
              </a:rPr>
              <a:t>Deklarace odesílatele o nebezpečném zboží </a:t>
            </a:r>
            <a:r>
              <a:rPr lang="cs-CZ" sz="1600" dirty="0">
                <a:solidFill>
                  <a:srgbClr val="002060"/>
                </a:solidFill>
              </a:rPr>
              <a:t>– je potřebná u zápalných a jedovatých látek. </a:t>
            </a:r>
          </a:p>
          <a:p>
            <a:r>
              <a:rPr lang="cs-CZ" sz="1600" b="1" dirty="0">
                <a:solidFill>
                  <a:srgbClr val="002060"/>
                </a:solidFill>
              </a:rPr>
              <a:t>Inkasní dokumenty </a:t>
            </a:r>
            <a:r>
              <a:rPr lang="cs-CZ" sz="1600" dirty="0">
                <a:solidFill>
                  <a:srgbClr val="002060"/>
                </a:solidFill>
              </a:rPr>
              <a:t>– zahrnují vždy komerční fakturu (detailní popis transakce). </a:t>
            </a:r>
          </a:p>
          <a:p>
            <a:r>
              <a:rPr lang="cs-CZ" sz="1600" b="1" dirty="0">
                <a:solidFill>
                  <a:srgbClr val="002060"/>
                </a:solidFill>
              </a:rPr>
              <a:t>Konsulární faktura </a:t>
            </a:r>
            <a:r>
              <a:rPr lang="cs-CZ" sz="1600" dirty="0">
                <a:solidFill>
                  <a:srgbClr val="002060"/>
                </a:solidFill>
              </a:rPr>
              <a:t>– vyžadovaná některými zeměmi pro účely sběru dat. </a:t>
            </a:r>
          </a:p>
          <a:p>
            <a:r>
              <a:rPr lang="cs-CZ" sz="1600" b="1" dirty="0">
                <a:solidFill>
                  <a:srgbClr val="002060"/>
                </a:solidFill>
              </a:rPr>
              <a:t>Potvrzení o původu </a:t>
            </a:r>
            <a:r>
              <a:rPr lang="cs-CZ" sz="1600" dirty="0">
                <a:solidFill>
                  <a:srgbClr val="002060"/>
                </a:solidFill>
              </a:rPr>
              <a:t>– vyžadované některými zeměmi pro vyměření správných celních tarifů. </a:t>
            </a:r>
          </a:p>
          <a:p>
            <a:r>
              <a:rPr lang="cs-CZ" sz="1600" b="1" dirty="0">
                <a:solidFill>
                  <a:srgbClr val="002060"/>
                </a:solidFill>
              </a:rPr>
              <a:t>Pojišťovací dokumenty</a:t>
            </a:r>
            <a:r>
              <a:rPr lang="cs-CZ" sz="1600" dirty="0">
                <a:solidFill>
                  <a:srgbClr val="002060"/>
                </a:solidFill>
              </a:rPr>
              <a:t> – předkládají se v případě, že je to stanoveno transakcí.</a:t>
            </a:r>
          </a:p>
          <a:p>
            <a:r>
              <a:rPr lang="cs-CZ" sz="1600" b="1" dirty="0">
                <a:solidFill>
                  <a:srgbClr val="002060"/>
                </a:solidFill>
              </a:rPr>
              <a:t>Importní licence</a:t>
            </a:r>
            <a:r>
              <a:rPr lang="cs-CZ" sz="1600" dirty="0">
                <a:solidFill>
                  <a:srgbClr val="002060"/>
                </a:solidFill>
              </a:rPr>
              <a:t> – může být požadována pro určité typy nebo množství zboží. Exportér musí poskytnout importérovi potřebné údaje pro získání těchto licencí vládních úřadů a před skutečným odesláním se má přesvědčit, zda si importér tyto doklady skutečně zabezpečil. </a:t>
            </a:r>
          </a:p>
        </p:txBody>
      </p:sp>
      <p:sp>
        <p:nvSpPr>
          <p:cNvPr id="6" name="Nadpis 5"/>
          <p:cNvSpPr>
            <a:spLocks noGrp="1"/>
          </p:cNvSpPr>
          <p:nvPr>
            <p:ph type="title"/>
          </p:nvPr>
        </p:nvSpPr>
        <p:spPr>
          <a:xfrm>
            <a:off x="179512" y="195486"/>
            <a:ext cx="7560840" cy="507703"/>
          </a:xfrm>
        </p:spPr>
        <p:txBody>
          <a:bodyPr/>
          <a:lstStyle/>
          <a:p>
            <a:r>
              <a:rPr lang="en-US" dirty="0" err="1"/>
              <a:t>Nejdůležitější</a:t>
            </a:r>
            <a:r>
              <a:rPr lang="en-US" dirty="0"/>
              <a:t> </a:t>
            </a:r>
            <a:r>
              <a:rPr lang="en-US" dirty="0" err="1"/>
              <a:t>typy</a:t>
            </a:r>
            <a:r>
              <a:rPr lang="en-US" dirty="0"/>
              <a:t> </a:t>
            </a:r>
            <a:r>
              <a:rPr lang="en-US" dirty="0" err="1"/>
              <a:t>dokumentů</a:t>
            </a:r>
            <a:r>
              <a:rPr lang="en-US" dirty="0"/>
              <a:t>:</a:t>
            </a:r>
            <a:endParaRPr lang="cs-CZ" dirty="0"/>
          </a:p>
        </p:txBody>
      </p:sp>
    </p:spTree>
    <p:extLst>
      <p:ext uri="{BB962C8B-B14F-4D97-AF65-F5344CB8AC3E}">
        <p14:creationId xmlns:p14="http://schemas.microsoft.com/office/powerpoint/2010/main" val="3759880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Využití QR kódu v Japonsku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43558"/>
            <a:ext cx="7696200" cy="3721100"/>
          </a:xfrm>
          <a:prstGeom prst="rect">
            <a:avLst/>
          </a:prstGeom>
        </p:spPr>
      </p:pic>
    </p:spTree>
    <p:extLst>
      <p:ext uri="{BB962C8B-B14F-4D97-AF65-F5344CB8AC3E}">
        <p14:creationId xmlns:p14="http://schemas.microsoft.com/office/powerpoint/2010/main" val="2938976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Proces internacionalizace </a:t>
            </a:r>
            <a:r>
              <a:rPr lang="cs-CZ" sz="1800" dirty="0">
                <a:solidFill>
                  <a:srgbClr val="002060"/>
                </a:solidFill>
              </a:rPr>
              <a:t>obchodních firem - v tomto procesu došlo v oblasti distribuce k určitému zpoždění oproti oblasti výroby. Počátek internacionalizace v distribuci lze sledovat od 90. let 20. století, když se uvolnily možnosti vstupu na trhy střední a východní Evropy. Tato skutečnost spolu s rozvojem informačních technologií a rostoucím vlivem celosvětové globalizace, vedla k nastartování procesu internacionalizace distribučních řetězců. </a:t>
            </a:r>
          </a:p>
          <a:p>
            <a:r>
              <a:rPr lang="cs-CZ" sz="1800" b="1" dirty="0">
                <a:solidFill>
                  <a:srgbClr val="002060"/>
                </a:solidFill>
              </a:rPr>
              <a:t>Proces koncentrace </a:t>
            </a:r>
            <a:r>
              <a:rPr lang="cs-CZ" sz="1800" dirty="0">
                <a:solidFill>
                  <a:srgbClr val="002060"/>
                </a:solidFill>
              </a:rPr>
              <a:t>- souvisí s procesem internacionalizace a je patrná zejména v maloobchodě a velkoobchodě a vede jednak ke vzniku globálních obchodních firem (obchodních řetězců) a jednak ke vzniku  strategických obchodních aliancí. S největším stupněm koncentrace se setkáváme u mezinárodních obchodních řetězců, které prodávají rychloobrátkové zboží. Nejvyšší stupeň koncentrace je ve Skandinávii, Švýcarsku a ve Francii. Značný stupeň koncentrace maloobchodního trhu dosáhla i Česká republika (v roce 2005 kontrolovalo pět mezinárodních </a:t>
            </a:r>
            <a:r>
              <a:rPr lang="cs-CZ" sz="1800" dirty="0" err="1">
                <a:solidFill>
                  <a:srgbClr val="002060"/>
                </a:solidFill>
              </a:rPr>
              <a:t>retailingových</a:t>
            </a:r>
            <a:r>
              <a:rPr lang="cs-CZ" sz="1800" dirty="0">
                <a:solidFill>
                  <a:srgbClr val="002060"/>
                </a:solidFill>
              </a:rPr>
              <a:t> firem více než 45% českého maloobchodního trhu).</a:t>
            </a:r>
          </a:p>
        </p:txBody>
      </p:sp>
      <p:sp>
        <p:nvSpPr>
          <p:cNvPr id="6" name="Nadpis 5"/>
          <p:cNvSpPr>
            <a:spLocks noGrp="1"/>
          </p:cNvSpPr>
          <p:nvPr>
            <p:ph type="title"/>
          </p:nvPr>
        </p:nvSpPr>
        <p:spPr>
          <a:xfrm>
            <a:off x="179512" y="195486"/>
            <a:ext cx="7560840" cy="507703"/>
          </a:xfrm>
        </p:spPr>
        <p:txBody>
          <a:bodyPr/>
          <a:lstStyle/>
          <a:p>
            <a:r>
              <a:rPr lang="cs-CZ" dirty="0"/>
              <a:t>3 </a:t>
            </a:r>
            <a:r>
              <a:rPr lang="en-US" dirty="0" err="1"/>
              <a:t>Vývojové</a:t>
            </a:r>
            <a:r>
              <a:rPr lang="en-US" dirty="0"/>
              <a:t> trendy v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4751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Přesun rozhodujícího vlivu ze strany výrobců na stranu distributorů</a:t>
            </a:r>
            <a:r>
              <a:rPr lang="cs-CZ" sz="1800" dirty="0">
                <a:solidFill>
                  <a:srgbClr val="002060"/>
                </a:solidFill>
              </a:rPr>
              <a:t> - mezi hlavní důvody tohoto jevu patří výše uvedené procesy internacionalizace a koncentrace distribučních řetězců. V současné době tak distribuční řetězce stále častěji určují, co se bude vyrábět a následně prodávat. Dále mají vliv tlaky distributorů na snižování cen dodavatelů (výrobců), zvyšování kvality dodávek, systém dodávek just-in-</a:t>
            </a:r>
            <a:r>
              <a:rPr lang="cs-CZ" sz="1800" dirty="0" err="1">
                <a:solidFill>
                  <a:srgbClr val="002060"/>
                </a:solidFill>
              </a:rPr>
              <a:t>time</a:t>
            </a:r>
            <a:r>
              <a:rPr lang="cs-CZ" sz="1800" dirty="0">
                <a:solidFill>
                  <a:srgbClr val="002060"/>
                </a:solidFill>
              </a:rPr>
              <a:t> a dalších. </a:t>
            </a:r>
          </a:p>
          <a:p>
            <a:r>
              <a:rPr lang="cs-CZ" sz="1800" b="1" dirty="0">
                <a:solidFill>
                  <a:srgbClr val="002060"/>
                </a:solidFill>
              </a:rPr>
              <a:t>Diverzifikační strategie distribučních mezičlánků</a:t>
            </a:r>
            <a:r>
              <a:rPr lang="cs-CZ" sz="1800" dirty="0">
                <a:solidFill>
                  <a:srgbClr val="002060"/>
                </a:solidFill>
              </a:rPr>
              <a:t> - tento proces spočívá v zaměření obchodních firem na určený druh činností charakterizovaný sortimentem, cenovou úrovní, způsobem prodeje, velikostí prodejen, rozsahem služeb na určitý zákaznický segment (hypermarkety, supermarkety, diskontní orientace, obchod v obchodě – využití velkokapacitních jednotek pro pronájem například prodej značkového zboží, občerstvení apod.). Diverzifikace se rovněž projevuje rozvojem vlastních distribučních značek (například značka Tesco).</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2</a:t>
            </a:r>
          </a:p>
        </p:txBody>
      </p:sp>
    </p:spTree>
    <p:extLst>
      <p:ext uri="{BB962C8B-B14F-4D97-AF65-F5344CB8AC3E}">
        <p14:creationId xmlns:p14="http://schemas.microsoft.com/office/powerpoint/2010/main" val="1678519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Roli velkoobchodních organizací přebírá omezený počet velkých distribučních center</a:t>
            </a:r>
            <a:r>
              <a:rPr lang="cs-CZ" sz="1800" dirty="0">
                <a:solidFill>
                  <a:srgbClr val="002060"/>
                </a:solidFill>
              </a:rPr>
              <a:t> - moderní podobou jsou tzv. „</a:t>
            </a:r>
            <a:r>
              <a:rPr lang="cs-CZ" sz="1800" dirty="0" err="1">
                <a:solidFill>
                  <a:srgbClr val="002060"/>
                </a:solidFill>
              </a:rPr>
              <a:t>Cross</a:t>
            </a:r>
            <a:r>
              <a:rPr lang="cs-CZ" sz="1800" dirty="0">
                <a:solidFill>
                  <a:srgbClr val="002060"/>
                </a:solidFill>
              </a:rPr>
              <a:t> </a:t>
            </a:r>
            <a:r>
              <a:rPr lang="cs-CZ" sz="1800" dirty="0" err="1">
                <a:solidFill>
                  <a:srgbClr val="002060"/>
                </a:solidFill>
              </a:rPr>
              <a:t>Dock</a:t>
            </a:r>
            <a:r>
              <a:rPr lang="cs-CZ" sz="1800" dirty="0">
                <a:solidFill>
                  <a:srgbClr val="002060"/>
                </a:solidFill>
              </a:rPr>
              <a:t>“ distribuční centra, v nichž jsou kompletovány velkoobjemové dodávky od výrobců prakticky „z vozu na vůz“ a dodávány bez ukládání do skladů přímo obchodním řetězcům. Problémem je optimální lokalizace a počet těchto distribučních center. Ale při optimální lokalizaci distribučního centra lze snížit přepravní náklady. </a:t>
            </a:r>
          </a:p>
          <a:p>
            <a:r>
              <a:rPr lang="cs-CZ" sz="1800" b="1" dirty="0">
                <a:solidFill>
                  <a:srgbClr val="002060"/>
                </a:solidFill>
              </a:rPr>
              <a:t>Spolupráce obchodních a dodavatelských firem</a:t>
            </a:r>
            <a:r>
              <a:rPr lang="cs-CZ" sz="1800" dirty="0">
                <a:solidFill>
                  <a:srgbClr val="002060"/>
                </a:solidFill>
              </a:rPr>
              <a:t> - silné postavení distribučních firem vedlo k různým formám spolupráce s dodavateli, kdy hlavním cílem je zvýšení efektivnosti podnikání všech zúčastněných subjektů. Úzká spolupráce musí být založena na využívání moderních manažerských nástrojů, zejména systémů ECR a EDI.</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3</a:t>
            </a:r>
          </a:p>
        </p:txBody>
      </p:sp>
    </p:spTree>
    <p:extLst>
      <p:ext uri="{BB962C8B-B14F-4D97-AF65-F5344CB8AC3E}">
        <p14:creationId xmlns:p14="http://schemas.microsoft.com/office/powerpoint/2010/main" val="4064234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Nově se rozvíjející „</a:t>
            </a:r>
            <a:r>
              <a:rPr lang="cs-CZ" dirty="0" err="1"/>
              <a:t>wholesale</a:t>
            </a:r>
            <a:r>
              <a:rPr lang="cs-CZ" dirty="0"/>
              <a:t> retail“</a:t>
            </a:r>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52" y="843558"/>
            <a:ext cx="7467600" cy="3686178"/>
          </a:xfrm>
          <a:prstGeom prst="rect">
            <a:avLst/>
          </a:prstGeom>
        </p:spPr>
      </p:pic>
    </p:spTree>
    <p:extLst>
      <p:ext uri="{BB962C8B-B14F-4D97-AF65-F5344CB8AC3E}">
        <p14:creationId xmlns:p14="http://schemas.microsoft.com/office/powerpoint/2010/main" val="23535279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Informační technologie</a:t>
            </a:r>
            <a:r>
              <a:rPr lang="cs-CZ" sz="1800" dirty="0">
                <a:solidFill>
                  <a:srgbClr val="002060"/>
                </a:solidFill>
              </a:rPr>
              <a:t> - technologické inovace posledních let umožnily distribučním firmám značně zvýšit efektivnost poskytování svých služeb. </a:t>
            </a:r>
          </a:p>
          <a:p>
            <a:r>
              <a:rPr lang="cs-CZ" sz="1800" dirty="0">
                <a:solidFill>
                  <a:srgbClr val="002060"/>
                </a:solidFill>
              </a:rPr>
              <a:t>Pokladny vybavené </a:t>
            </a:r>
            <a:r>
              <a:rPr lang="cs-CZ" sz="1800" dirty="0" err="1">
                <a:solidFill>
                  <a:srgbClr val="002060"/>
                </a:solidFill>
              </a:rPr>
              <a:t>scanery</a:t>
            </a:r>
            <a:r>
              <a:rPr lang="cs-CZ" sz="1800" dirty="0">
                <a:solidFill>
                  <a:srgbClr val="002060"/>
                </a:solidFill>
              </a:rPr>
              <a:t> umožňují rychlé a přesné řízení nákupů a objednávek, „čtením“ EAN čísel na běžných čárových kódech. Navíc umožňují různé analýzy, například nejprodávanější výrobky v určitém období apod. </a:t>
            </a:r>
          </a:p>
          <a:p>
            <a:r>
              <a:rPr lang="cs-CZ" sz="1800" dirty="0">
                <a:solidFill>
                  <a:srgbClr val="002060"/>
                </a:solidFill>
              </a:rPr>
              <a:t>Věrnostní a platební karty jsou užitečným nástrojem pro řízení vztahů se zákazníky. </a:t>
            </a:r>
          </a:p>
          <a:p>
            <a:r>
              <a:rPr lang="cs-CZ" sz="1800" dirty="0">
                <a:solidFill>
                  <a:srgbClr val="002060"/>
                </a:solidFill>
              </a:rPr>
              <a:t>Rozvoj informačních technologií umožňuje firmám pracovat s velkými databázemi a upravovat nabídku podle potřeb a přání cílových segmentů zákazníků. Tento koncept je využíván v rámci řízení vztahů se zákazníky CRM (</a:t>
            </a:r>
            <a:r>
              <a:rPr lang="cs-CZ" sz="1800" dirty="0" err="1">
                <a:solidFill>
                  <a:srgbClr val="002060"/>
                </a:solidFill>
              </a:rPr>
              <a:t>customer</a:t>
            </a:r>
            <a:r>
              <a:rPr lang="cs-CZ" sz="1800" dirty="0">
                <a:solidFill>
                  <a:srgbClr val="002060"/>
                </a:solidFill>
              </a:rPr>
              <a:t> </a:t>
            </a:r>
            <a:r>
              <a:rPr lang="cs-CZ" sz="1800" dirty="0" err="1">
                <a:solidFill>
                  <a:srgbClr val="002060"/>
                </a:solidFill>
              </a:rPr>
              <a:t>relationship</a:t>
            </a:r>
            <a:r>
              <a:rPr lang="cs-CZ" sz="1800" dirty="0">
                <a:solidFill>
                  <a:srgbClr val="002060"/>
                </a:solidFill>
              </a:rPr>
              <a:t> management).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4</a:t>
            </a:r>
          </a:p>
        </p:txBody>
      </p:sp>
    </p:spTree>
    <p:extLst>
      <p:ext uri="{BB962C8B-B14F-4D97-AF65-F5344CB8AC3E}">
        <p14:creationId xmlns:p14="http://schemas.microsoft.com/office/powerpoint/2010/main" val="691329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RFID – </a:t>
            </a:r>
            <a:r>
              <a:rPr lang="cs-CZ" sz="1800" dirty="0" err="1">
                <a:solidFill>
                  <a:srgbClr val="002060"/>
                </a:solidFill>
              </a:rPr>
              <a:t>radio</a:t>
            </a:r>
            <a:r>
              <a:rPr lang="cs-CZ" sz="1800" dirty="0">
                <a:solidFill>
                  <a:srgbClr val="002060"/>
                </a:solidFill>
              </a:rPr>
              <a:t> </a:t>
            </a:r>
            <a:r>
              <a:rPr lang="cs-CZ" sz="1800" dirty="0" err="1">
                <a:solidFill>
                  <a:srgbClr val="002060"/>
                </a:solidFill>
              </a:rPr>
              <a:t>frequency</a:t>
            </a:r>
            <a:r>
              <a:rPr lang="cs-CZ" sz="1800" dirty="0">
                <a:solidFill>
                  <a:srgbClr val="002060"/>
                </a:solidFill>
              </a:rPr>
              <a:t> </a:t>
            </a:r>
            <a:r>
              <a:rPr lang="cs-CZ" sz="1800" dirty="0" err="1">
                <a:solidFill>
                  <a:srgbClr val="002060"/>
                </a:solidFill>
              </a:rPr>
              <a:t>identification</a:t>
            </a:r>
            <a:r>
              <a:rPr lang="cs-CZ" sz="1800" dirty="0">
                <a:solidFill>
                  <a:srgbClr val="002060"/>
                </a:solidFill>
              </a:rPr>
              <a:t> technology</a:t>
            </a:r>
          </a:p>
        </p:txBody>
      </p:sp>
      <p:sp>
        <p:nvSpPr>
          <p:cNvPr id="6" name="Nadpis 5"/>
          <p:cNvSpPr>
            <a:spLocks noGrp="1"/>
          </p:cNvSpPr>
          <p:nvPr>
            <p:ph type="title"/>
          </p:nvPr>
        </p:nvSpPr>
        <p:spPr>
          <a:xfrm>
            <a:off x="179512" y="195486"/>
            <a:ext cx="7560840" cy="507703"/>
          </a:xfrm>
        </p:spPr>
        <p:txBody>
          <a:bodyPr/>
          <a:lstStyle/>
          <a:p>
            <a:r>
              <a:rPr lang="cs-CZ" dirty="0"/>
              <a:t>RFID – budoucnost distribuce v retailu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19622"/>
            <a:ext cx="3658536" cy="2881097"/>
          </a:xfrm>
          <a:prstGeom prst="rect">
            <a:avLst/>
          </a:prstGeom>
        </p:spPr>
      </p:pic>
    </p:spTree>
    <p:extLst>
      <p:ext uri="{BB962C8B-B14F-4D97-AF65-F5344CB8AC3E}">
        <p14:creationId xmlns:p14="http://schemas.microsoft.com/office/powerpoint/2010/main" val="408375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a:solidFill>
                  <a:srgbClr val="002060"/>
                </a:solidFill>
              </a:rPr>
              <a:t>Internet </a:t>
            </a:r>
            <a:r>
              <a:rPr lang="en-US" sz="1800" dirty="0" err="1">
                <a:solidFill>
                  <a:srgbClr val="002060"/>
                </a:solidFill>
              </a:rPr>
              <a:t>nabízí</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možnost</a:t>
            </a:r>
            <a:r>
              <a:rPr lang="en-US" sz="1800" dirty="0">
                <a:solidFill>
                  <a:srgbClr val="002060"/>
                </a:solidFill>
              </a:rPr>
              <a:t> </a:t>
            </a:r>
            <a:r>
              <a:rPr lang="en-US" sz="1800" dirty="0" err="1">
                <a:solidFill>
                  <a:srgbClr val="002060"/>
                </a:solidFill>
              </a:rPr>
              <a:t>přímé</a:t>
            </a:r>
            <a:r>
              <a:rPr lang="en-US" sz="1800" dirty="0">
                <a:solidFill>
                  <a:srgbClr val="002060"/>
                </a:solidFill>
              </a:rPr>
              <a:t> </a:t>
            </a:r>
            <a:r>
              <a:rPr lang="en-US" sz="1800" dirty="0" err="1">
                <a:solidFill>
                  <a:srgbClr val="002060"/>
                </a:solidFill>
              </a:rPr>
              <a:t>komunikace</a:t>
            </a:r>
            <a:r>
              <a:rPr lang="en-US" sz="1800" dirty="0">
                <a:solidFill>
                  <a:srgbClr val="002060"/>
                </a:solidFill>
              </a:rPr>
              <a:t> se </a:t>
            </a:r>
            <a:r>
              <a:rPr lang="en-US" sz="1800" dirty="0" err="1">
                <a:solidFill>
                  <a:srgbClr val="002060"/>
                </a:solidFill>
              </a:rPr>
              <a:t>spotřebiteli</a:t>
            </a:r>
            <a:r>
              <a:rPr lang="en-US" sz="1800" dirty="0">
                <a:solidFill>
                  <a:srgbClr val="002060"/>
                </a:solidFill>
              </a:rPr>
              <a:t> a </a:t>
            </a:r>
            <a:r>
              <a:rPr lang="en-US" sz="1800" dirty="0" err="1">
                <a:solidFill>
                  <a:srgbClr val="002060"/>
                </a:solidFill>
              </a:rPr>
              <a:t>zákazníky</a:t>
            </a:r>
            <a:r>
              <a:rPr lang="en-US" sz="1800" dirty="0">
                <a:solidFill>
                  <a:srgbClr val="002060"/>
                </a:solidFill>
              </a:rPr>
              <a:t>, ale </a:t>
            </a:r>
            <a:r>
              <a:rPr lang="en-US" sz="1800" dirty="0" err="1">
                <a:solidFill>
                  <a:srgbClr val="002060"/>
                </a:solidFill>
              </a:rPr>
              <a:t>ve</a:t>
            </a:r>
            <a:r>
              <a:rPr lang="en-US" sz="1800" dirty="0">
                <a:solidFill>
                  <a:srgbClr val="002060"/>
                </a:solidFill>
              </a:rPr>
              <a:t> </a:t>
            </a:r>
            <a:r>
              <a:rPr lang="en-US" sz="1800" dirty="0" err="1">
                <a:solidFill>
                  <a:srgbClr val="002060"/>
                </a:solidFill>
              </a:rPr>
              <a:t>vztahu</a:t>
            </a:r>
            <a:r>
              <a:rPr lang="en-US" sz="1800" dirty="0">
                <a:solidFill>
                  <a:srgbClr val="002060"/>
                </a:solidFill>
              </a:rPr>
              <a:t> </a:t>
            </a:r>
            <a:r>
              <a:rPr lang="en-US" sz="1800" dirty="0" err="1">
                <a:solidFill>
                  <a:srgbClr val="002060"/>
                </a:solidFill>
              </a:rPr>
              <a:t>ke</a:t>
            </a:r>
            <a:r>
              <a:rPr lang="en-US" sz="1800" dirty="0">
                <a:solidFill>
                  <a:srgbClr val="002060"/>
                </a:solidFill>
              </a:rPr>
              <a:t> </a:t>
            </a:r>
            <a:r>
              <a:rPr lang="en-US" sz="1800" dirty="0" err="1">
                <a:solidFill>
                  <a:srgbClr val="002060"/>
                </a:solidFill>
              </a:rPr>
              <a:t>klasickým</a:t>
            </a:r>
            <a:r>
              <a:rPr lang="en-US" sz="1800" dirty="0">
                <a:solidFill>
                  <a:srgbClr val="002060"/>
                </a:solidFill>
              </a:rPr>
              <a:t> </a:t>
            </a:r>
            <a:r>
              <a:rPr lang="en-US" sz="1800" dirty="0" err="1">
                <a:solidFill>
                  <a:srgbClr val="002060"/>
                </a:solidFill>
              </a:rPr>
              <a:t>distribučním</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představuje</a:t>
            </a:r>
            <a:r>
              <a:rPr lang="en-US" sz="1800" dirty="0">
                <a:solidFill>
                  <a:srgbClr val="002060"/>
                </a:solidFill>
              </a:rPr>
              <a:t> </a:t>
            </a:r>
            <a:r>
              <a:rPr lang="en-US" sz="1800" dirty="0" err="1">
                <a:solidFill>
                  <a:srgbClr val="002060"/>
                </a:solidFill>
              </a:rPr>
              <a:t>konkurenci</a:t>
            </a:r>
            <a:r>
              <a:rPr lang="en-US" sz="1800" dirty="0">
                <a:solidFill>
                  <a:srgbClr val="002060"/>
                </a:solidFill>
              </a:rPr>
              <a:t>. </a:t>
            </a:r>
            <a:endParaRPr lang="cs-CZ" sz="1800" dirty="0">
              <a:solidFill>
                <a:srgbClr val="002060"/>
              </a:solidFill>
            </a:endParaRPr>
          </a:p>
          <a:p>
            <a:r>
              <a:rPr lang="en-US" sz="1800" dirty="0" err="1">
                <a:solidFill>
                  <a:srgbClr val="002060"/>
                </a:solidFill>
              </a:rPr>
              <a:t>Jednou</a:t>
            </a:r>
            <a:r>
              <a:rPr lang="en-US" sz="1800" dirty="0">
                <a:solidFill>
                  <a:srgbClr val="002060"/>
                </a:solidFill>
              </a:rPr>
              <a:t> z </a:t>
            </a:r>
            <a:r>
              <a:rPr lang="en-US" sz="1800" dirty="0" err="1">
                <a:solidFill>
                  <a:srgbClr val="002060"/>
                </a:solidFill>
              </a:rPr>
              <a:t>nejperspektivnějších</a:t>
            </a:r>
            <a:r>
              <a:rPr lang="en-US" sz="1800" dirty="0">
                <a:solidFill>
                  <a:srgbClr val="002060"/>
                </a:solidFill>
              </a:rPr>
              <a:t> </a:t>
            </a:r>
            <a:r>
              <a:rPr lang="en-US" sz="1800" dirty="0" err="1">
                <a:solidFill>
                  <a:srgbClr val="002060"/>
                </a:solidFill>
              </a:rPr>
              <a:t>oblastí</a:t>
            </a:r>
            <a:r>
              <a:rPr lang="en-US" sz="1800" dirty="0">
                <a:solidFill>
                  <a:srgbClr val="002060"/>
                </a:solidFill>
              </a:rPr>
              <a:t> </a:t>
            </a:r>
            <a:r>
              <a:rPr lang="en-US" sz="1800" dirty="0" err="1">
                <a:solidFill>
                  <a:srgbClr val="002060"/>
                </a:solidFill>
              </a:rPr>
              <a:t>použití</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obchodování</a:t>
            </a:r>
            <a:r>
              <a:rPr lang="en-US" sz="1800" dirty="0">
                <a:solidFill>
                  <a:srgbClr val="002060"/>
                </a:solidFill>
              </a:rPr>
              <a:t> se </a:t>
            </a:r>
            <a:r>
              <a:rPr lang="en-US" sz="1800" dirty="0" err="1">
                <a:solidFill>
                  <a:srgbClr val="002060"/>
                </a:solidFill>
              </a:rPr>
              <a:t>považuje</a:t>
            </a:r>
            <a:r>
              <a:rPr lang="en-US" sz="1800" dirty="0">
                <a:solidFill>
                  <a:srgbClr val="002060"/>
                </a:solidFill>
              </a:rPr>
              <a:t> oblast </a:t>
            </a:r>
            <a:r>
              <a:rPr lang="en-US" sz="1800" dirty="0" err="1">
                <a:solidFill>
                  <a:srgbClr val="002060"/>
                </a:solidFill>
              </a:rPr>
              <a:t>obchodování</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jednotlivými</a:t>
            </a:r>
            <a:r>
              <a:rPr lang="en-US" sz="1800" dirty="0">
                <a:solidFill>
                  <a:srgbClr val="002060"/>
                </a:solidFill>
              </a:rPr>
              <a:t> </a:t>
            </a:r>
            <a:r>
              <a:rPr lang="en-US" sz="1800" dirty="0" err="1">
                <a:solidFill>
                  <a:srgbClr val="002060"/>
                </a:solidFill>
              </a:rPr>
              <a:t>články</a:t>
            </a:r>
            <a:r>
              <a:rPr lang="en-US" sz="1800" dirty="0">
                <a:solidFill>
                  <a:srgbClr val="002060"/>
                </a:solidFill>
              </a:rPr>
              <a:t> </a:t>
            </a:r>
            <a:r>
              <a:rPr lang="en-US" sz="1800" dirty="0" err="1">
                <a:solidFill>
                  <a:srgbClr val="002060"/>
                </a:solidFill>
              </a:rPr>
              <a:t>celého</a:t>
            </a:r>
            <a:r>
              <a:rPr lang="en-US" sz="1800" dirty="0">
                <a:solidFill>
                  <a:srgbClr val="002060"/>
                </a:solidFill>
              </a:rPr>
              <a:t> </a:t>
            </a:r>
            <a:r>
              <a:rPr lang="en-US" sz="1800" dirty="0" err="1">
                <a:solidFill>
                  <a:srgbClr val="002060"/>
                </a:solidFill>
              </a:rPr>
              <a:t>výrobního</a:t>
            </a:r>
            <a:r>
              <a:rPr lang="en-US" sz="1800" dirty="0">
                <a:solidFill>
                  <a:srgbClr val="002060"/>
                </a:solidFill>
              </a:rPr>
              <a:t> a </a:t>
            </a:r>
            <a:r>
              <a:rPr lang="en-US" sz="1800" dirty="0" err="1">
                <a:solidFill>
                  <a:srgbClr val="002060"/>
                </a:solidFill>
              </a:rPr>
              <a:t>distribučního</a:t>
            </a:r>
            <a:r>
              <a:rPr lang="en-US" sz="1800" dirty="0">
                <a:solidFill>
                  <a:srgbClr val="002060"/>
                </a:solidFill>
              </a:rPr>
              <a:t> </a:t>
            </a:r>
            <a:r>
              <a:rPr lang="en-US" sz="1800" dirty="0" err="1">
                <a:solidFill>
                  <a:srgbClr val="002060"/>
                </a:solidFill>
              </a:rPr>
              <a:t>řetězce</a:t>
            </a:r>
            <a:r>
              <a:rPr lang="en-US" sz="1800" dirty="0">
                <a:solidFill>
                  <a:srgbClr val="002060"/>
                </a:solidFill>
              </a:rPr>
              <a:t> - (B2B), </a:t>
            </a:r>
            <a:r>
              <a:rPr lang="en-US" sz="1800" dirty="0" err="1">
                <a:solidFill>
                  <a:srgbClr val="002060"/>
                </a:solidFill>
              </a:rPr>
              <a:t>který</a:t>
            </a:r>
            <a:r>
              <a:rPr lang="en-US" sz="1800" dirty="0">
                <a:solidFill>
                  <a:srgbClr val="002060"/>
                </a:solidFill>
              </a:rPr>
              <a:t> se </a:t>
            </a:r>
            <a:r>
              <a:rPr lang="en-US" sz="1800" dirty="0" err="1">
                <a:solidFill>
                  <a:srgbClr val="002060"/>
                </a:solidFill>
              </a:rPr>
              <a:t>může</a:t>
            </a:r>
            <a:r>
              <a:rPr lang="en-US" sz="1800" dirty="0">
                <a:solidFill>
                  <a:srgbClr val="002060"/>
                </a:solidFill>
              </a:rPr>
              <a:t> </a:t>
            </a:r>
            <a:r>
              <a:rPr lang="en-US" sz="1800" dirty="0" err="1">
                <a:solidFill>
                  <a:srgbClr val="002060"/>
                </a:solidFill>
              </a:rPr>
              <a:t>realizovat</a:t>
            </a:r>
            <a:r>
              <a:rPr lang="en-US" sz="1800" dirty="0">
                <a:solidFill>
                  <a:srgbClr val="002060"/>
                </a:solidFill>
              </a:rPr>
              <a:t> </a:t>
            </a:r>
            <a:r>
              <a:rPr lang="en-US" sz="1800" dirty="0" err="1">
                <a:solidFill>
                  <a:srgbClr val="002060"/>
                </a:solidFill>
              </a:rPr>
              <a:t>buď</a:t>
            </a:r>
            <a:r>
              <a:rPr lang="en-US" sz="1800" dirty="0">
                <a:solidFill>
                  <a:srgbClr val="002060"/>
                </a:solidFill>
              </a:rPr>
              <a:t> </a:t>
            </a:r>
            <a:r>
              <a:rPr lang="en-US" sz="1800" dirty="0" err="1">
                <a:solidFill>
                  <a:srgbClr val="002060"/>
                </a:solidFill>
              </a:rPr>
              <a:t>prostřednictvím</a:t>
            </a:r>
            <a:r>
              <a:rPr lang="en-US" sz="1800" dirty="0">
                <a:solidFill>
                  <a:srgbClr val="002060"/>
                </a:solidFill>
              </a:rPr>
              <a:t> e-</a:t>
            </a:r>
            <a:r>
              <a:rPr lang="en-US" sz="1800" dirty="0" err="1">
                <a:solidFill>
                  <a:srgbClr val="002060"/>
                </a:solidFill>
              </a:rPr>
              <a:t>aukcí</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elektronických</a:t>
            </a:r>
            <a:r>
              <a:rPr lang="en-US" sz="1800" dirty="0">
                <a:solidFill>
                  <a:srgbClr val="002060"/>
                </a:solidFill>
              </a:rPr>
              <a:t> </a:t>
            </a:r>
            <a:r>
              <a:rPr lang="en-US" sz="1800" dirty="0" err="1">
                <a:solidFill>
                  <a:srgbClr val="002060"/>
                </a:solidFill>
              </a:rPr>
              <a:t>tržišť</a:t>
            </a:r>
            <a:r>
              <a:rPr lang="en-US" sz="1800" dirty="0">
                <a:solidFill>
                  <a:srgbClr val="002060"/>
                </a:solidFill>
              </a:rPr>
              <a:t>.</a:t>
            </a:r>
            <a:endParaRPr lang="cs-CZ" sz="1800" dirty="0">
              <a:solidFill>
                <a:srgbClr val="002060"/>
              </a:solidFill>
            </a:endParaRPr>
          </a:p>
          <a:p>
            <a:r>
              <a:rPr lang="en-US" sz="1800" dirty="0" err="1">
                <a:solidFill>
                  <a:srgbClr val="002060"/>
                </a:solidFill>
              </a:rPr>
              <a:t>Elektronické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neboli</a:t>
            </a:r>
            <a:r>
              <a:rPr lang="en-US" sz="1800" dirty="0">
                <a:solidFill>
                  <a:srgbClr val="002060"/>
                </a:solidFill>
              </a:rPr>
              <a:t> e-marketplace je </a:t>
            </a:r>
            <a:r>
              <a:rPr lang="en-US" sz="1800" dirty="0" err="1">
                <a:solidFill>
                  <a:srgbClr val="002060"/>
                </a:solidFill>
              </a:rPr>
              <a:t>virtuální</a:t>
            </a:r>
            <a:r>
              <a:rPr lang="en-US" sz="1800" dirty="0">
                <a:solidFill>
                  <a:srgbClr val="002060"/>
                </a:solidFill>
              </a:rPr>
              <a:t> </a:t>
            </a:r>
            <a:r>
              <a:rPr lang="en-US" sz="1800" dirty="0" err="1">
                <a:solidFill>
                  <a:srgbClr val="002060"/>
                </a:solidFill>
              </a:rPr>
              <a:t>internetové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kde</a:t>
            </a:r>
            <a:r>
              <a:rPr lang="en-US" sz="1800" dirty="0">
                <a:solidFill>
                  <a:srgbClr val="002060"/>
                </a:solidFill>
              </a:rPr>
              <a:t> se on-line </a:t>
            </a:r>
            <a:r>
              <a:rPr lang="en-US" sz="1800" dirty="0" err="1">
                <a:solidFill>
                  <a:srgbClr val="002060"/>
                </a:solidFill>
              </a:rPr>
              <a:t>stýká</a:t>
            </a:r>
            <a:r>
              <a:rPr lang="en-US" sz="1800" dirty="0">
                <a:solidFill>
                  <a:srgbClr val="002060"/>
                </a:solidFill>
              </a:rPr>
              <a:t> </a:t>
            </a:r>
            <a:r>
              <a:rPr lang="en-US" sz="1800" dirty="0" err="1">
                <a:solidFill>
                  <a:srgbClr val="002060"/>
                </a:solidFill>
              </a:rPr>
              <a:t>nabídka</a:t>
            </a:r>
            <a:r>
              <a:rPr lang="en-US" sz="1800" dirty="0">
                <a:solidFill>
                  <a:srgbClr val="002060"/>
                </a:solidFill>
              </a:rPr>
              <a:t> s </a:t>
            </a:r>
            <a:r>
              <a:rPr lang="en-US" sz="1800" dirty="0" err="1">
                <a:solidFill>
                  <a:srgbClr val="002060"/>
                </a:solidFill>
              </a:rPr>
              <a:t>poptávkou</a:t>
            </a:r>
            <a:r>
              <a:rPr lang="en-US" sz="1800" dirty="0">
                <a:solidFill>
                  <a:srgbClr val="002060"/>
                </a:solidFill>
              </a:rPr>
              <a:t>. </a:t>
            </a:r>
            <a:r>
              <a:rPr lang="en-US" sz="1800" dirty="0" err="1">
                <a:solidFill>
                  <a:srgbClr val="002060"/>
                </a:solidFill>
              </a:rPr>
              <a:t>Jeho</a:t>
            </a:r>
            <a:r>
              <a:rPr lang="en-US" sz="1800" dirty="0">
                <a:solidFill>
                  <a:srgbClr val="002060"/>
                </a:solidFill>
              </a:rPr>
              <a:t> </a:t>
            </a:r>
            <a:r>
              <a:rPr lang="en-US" sz="1800" dirty="0" err="1">
                <a:solidFill>
                  <a:srgbClr val="002060"/>
                </a:solidFill>
              </a:rPr>
              <a:t>hlavní</a:t>
            </a:r>
            <a:r>
              <a:rPr lang="en-US" sz="1800" dirty="0">
                <a:solidFill>
                  <a:srgbClr val="002060"/>
                </a:solidFill>
              </a:rPr>
              <a:t> </a:t>
            </a:r>
            <a:r>
              <a:rPr lang="en-US" sz="1800" dirty="0" err="1">
                <a:solidFill>
                  <a:srgbClr val="002060"/>
                </a:solidFill>
              </a:rPr>
              <a:t>výhodou</a:t>
            </a:r>
            <a:r>
              <a:rPr lang="en-US" sz="1800" dirty="0">
                <a:solidFill>
                  <a:srgbClr val="002060"/>
                </a:solidFill>
              </a:rPr>
              <a:t> je </a:t>
            </a:r>
            <a:r>
              <a:rPr lang="en-US" sz="1800" dirty="0" err="1">
                <a:solidFill>
                  <a:srgbClr val="002060"/>
                </a:solidFill>
              </a:rPr>
              <a:t>možnost</a:t>
            </a:r>
            <a:r>
              <a:rPr lang="en-US" sz="1800" dirty="0">
                <a:solidFill>
                  <a:srgbClr val="002060"/>
                </a:solidFill>
              </a:rPr>
              <a:t> </a:t>
            </a:r>
            <a:r>
              <a:rPr lang="en-US" sz="1800" dirty="0" err="1">
                <a:solidFill>
                  <a:srgbClr val="002060"/>
                </a:solidFill>
              </a:rPr>
              <a:t>efektivního</a:t>
            </a:r>
            <a:r>
              <a:rPr lang="en-US" sz="1800" dirty="0">
                <a:solidFill>
                  <a:srgbClr val="002060"/>
                </a:solidFill>
              </a:rPr>
              <a:t> a </a:t>
            </a:r>
            <a:r>
              <a:rPr lang="en-US" sz="1800" dirty="0" err="1">
                <a:solidFill>
                  <a:srgbClr val="002060"/>
                </a:solidFill>
              </a:rPr>
              <a:t>pohodlného</a:t>
            </a:r>
            <a:r>
              <a:rPr lang="en-US" sz="1800" dirty="0">
                <a:solidFill>
                  <a:srgbClr val="002060"/>
                </a:solidFill>
              </a:rPr>
              <a:t> </a:t>
            </a:r>
            <a:r>
              <a:rPr lang="en-US" sz="1800" dirty="0" err="1">
                <a:solidFill>
                  <a:srgbClr val="002060"/>
                </a:solidFill>
              </a:rPr>
              <a:t>srovnání</a:t>
            </a:r>
            <a:r>
              <a:rPr lang="en-US" sz="1800" dirty="0">
                <a:solidFill>
                  <a:srgbClr val="002060"/>
                </a:solidFill>
              </a:rPr>
              <a:t> </a:t>
            </a:r>
            <a:r>
              <a:rPr lang="en-US" sz="1800" dirty="0" err="1">
                <a:solidFill>
                  <a:srgbClr val="002060"/>
                </a:solidFill>
              </a:rPr>
              <a:t>cen</a:t>
            </a:r>
            <a:r>
              <a:rPr lang="en-US" sz="1800" dirty="0">
                <a:solidFill>
                  <a:srgbClr val="002060"/>
                </a:solidFill>
              </a:rPr>
              <a:t>, </a:t>
            </a:r>
            <a:r>
              <a:rPr lang="en-US" sz="1800" dirty="0" err="1">
                <a:solidFill>
                  <a:srgbClr val="002060"/>
                </a:solidFill>
              </a:rPr>
              <a:t>dodacích</a:t>
            </a:r>
            <a:r>
              <a:rPr lang="en-US" sz="1800" dirty="0">
                <a:solidFill>
                  <a:srgbClr val="002060"/>
                </a:solidFill>
              </a:rPr>
              <a:t> a </a:t>
            </a:r>
            <a:r>
              <a:rPr lang="en-US" sz="1800" dirty="0" err="1">
                <a:solidFill>
                  <a:srgbClr val="002060"/>
                </a:solidFill>
              </a:rPr>
              <a:t>platebních</a:t>
            </a:r>
            <a:r>
              <a:rPr lang="en-US" sz="1800" dirty="0">
                <a:solidFill>
                  <a:srgbClr val="002060"/>
                </a:solidFill>
              </a:rPr>
              <a:t> </a:t>
            </a:r>
            <a:r>
              <a:rPr lang="en-US" sz="1800" dirty="0" err="1">
                <a:solidFill>
                  <a:srgbClr val="002060"/>
                </a:solidFill>
              </a:rPr>
              <a:t>podmínek</a:t>
            </a:r>
            <a:r>
              <a:rPr lang="en-US" sz="1800" dirty="0">
                <a:solidFill>
                  <a:srgbClr val="002060"/>
                </a:solidFill>
              </a:rPr>
              <a:t> a </a:t>
            </a:r>
            <a:r>
              <a:rPr lang="en-US" sz="1800" dirty="0" err="1">
                <a:solidFill>
                  <a:srgbClr val="002060"/>
                </a:solidFill>
              </a:rPr>
              <a:t>především</a:t>
            </a:r>
            <a:r>
              <a:rPr lang="en-US" sz="1800" dirty="0">
                <a:solidFill>
                  <a:srgbClr val="002060"/>
                </a:solidFill>
              </a:rPr>
              <a:t> </a:t>
            </a:r>
            <a:r>
              <a:rPr lang="en-US" sz="1800" dirty="0" err="1">
                <a:solidFill>
                  <a:srgbClr val="002060"/>
                </a:solidFill>
              </a:rPr>
              <a:t>technických</a:t>
            </a:r>
            <a:r>
              <a:rPr lang="en-US" sz="1800" dirty="0">
                <a:solidFill>
                  <a:srgbClr val="002060"/>
                </a:solidFill>
              </a:rPr>
              <a:t> </a:t>
            </a:r>
            <a:r>
              <a:rPr lang="en-US" sz="1800" dirty="0" err="1">
                <a:solidFill>
                  <a:srgbClr val="002060"/>
                </a:solidFill>
              </a:rPr>
              <a:t>parametrů</a:t>
            </a:r>
            <a:r>
              <a:rPr lang="en-US" sz="1800" dirty="0">
                <a:solidFill>
                  <a:srgbClr val="002060"/>
                </a:solidFill>
              </a:rPr>
              <a:t> </a:t>
            </a:r>
            <a:r>
              <a:rPr lang="en-US" sz="1800" dirty="0" err="1">
                <a:solidFill>
                  <a:srgbClr val="002060"/>
                </a:solidFill>
              </a:rPr>
              <a:t>jednotlivých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p>
          <a:p>
            <a:r>
              <a:rPr lang="en-US" sz="1800" dirty="0">
                <a:solidFill>
                  <a:srgbClr val="002060"/>
                </a:solidFill>
              </a:rPr>
              <a:t>Pro </a:t>
            </a:r>
            <a:r>
              <a:rPr lang="en-US" sz="1800" dirty="0" err="1">
                <a:solidFill>
                  <a:srgbClr val="002060"/>
                </a:solidFill>
              </a:rPr>
              <a:t>spotřebitelský</a:t>
            </a:r>
            <a:r>
              <a:rPr lang="en-US" sz="1800" dirty="0">
                <a:solidFill>
                  <a:srgbClr val="002060"/>
                </a:solidFill>
              </a:rPr>
              <a:t> </a:t>
            </a:r>
            <a:r>
              <a:rPr lang="en-US" sz="1800" dirty="0" err="1">
                <a:solidFill>
                  <a:srgbClr val="002060"/>
                </a:solidFill>
              </a:rPr>
              <a:t>trh</a:t>
            </a:r>
            <a:r>
              <a:rPr lang="en-US" sz="1800" dirty="0">
                <a:solidFill>
                  <a:srgbClr val="002060"/>
                </a:solidFill>
              </a:rPr>
              <a:t> </a:t>
            </a:r>
            <a:r>
              <a:rPr lang="en-US" sz="1800" dirty="0" err="1">
                <a:solidFill>
                  <a:srgbClr val="002060"/>
                </a:solidFill>
              </a:rPr>
              <a:t>umožnil</a:t>
            </a:r>
            <a:r>
              <a:rPr lang="en-US" sz="1800" dirty="0">
                <a:solidFill>
                  <a:srgbClr val="002060"/>
                </a:solidFill>
              </a:rPr>
              <a:t> internet </a:t>
            </a:r>
            <a:r>
              <a:rPr lang="en-US" sz="1800" dirty="0" err="1">
                <a:solidFill>
                  <a:srgbClr val="002060"/>
                </a:solidFill>
              </a:rPr>
              <a:t>spolu</a:t>
            </a:r>
            <a:r>
              <a:rPr lang="en-US" sz="1800" dirty="0">
                <a:solidFill>
                  <a:srgbClr val="002060"/>
                </a:solidFill>
              </a:rPr>
              <a:t> s </a:t>
            </a:r>
            <a:r>
              <a:rPr lang="en-US" sz="1800" dirty="0" err="1">
                <a:solidFill>
                  <a:srgbClr val="002060"/>
                </a:solidFill>
              </a:rPr>
              <a:t>využíváním</a:t>
            </a:r>
            <a:r>
              <a:rPr lang="en-US" sz="1800" dirty="0">
                <a:solidFill>
                  <a:srgbClr val="002060"/>
                </a:solidFill>
              </a:rPr>
              <a:t> </a:t>
            </a:r>
            <a:r>
              <a:rPr lang="en-US" sz="1800" dirty="0" err="1">
                <a:solidFill>
                  <a:srgbClr val="002060"/>
                </a:solidFill>
              </a:rPr>
              <a:t>kreditních</a:t>
            </a:r>
            <a:r>
              <a:rPr lang="en-US" sz="1800" dirty="0">
                <a:solidFill>
                  <a:srgbClr val="002060"/>
                </a:solidFill>
              </a:rPr>
              <a:t> </a:t>
            </a:r>
            <a:r>
              <a:rPr lang="en-US" sz="1800" dirty="0" err="1">
                <a:solidFill>
                  <a:srgbClr val="002060"/>
                </a:solidFill>
              </a:rPr>
              <a:t>karet</a:t>
            </a:r>
            <a:r>
              <a:rPr lang="en-US" sz="1800" dirty="0">
                <a:solidFill>
                  <a:srgbClr val="002060"/>
                </a:solidFill>
              </a:rPr>
              <a:t> v </a:t>
            </a:r>
            <a:r>
              <a:rPr lang="en-US" sz="1800" dirty="0" err="1">
                <a:solidFill>
                  <a:srgbClr val="002060"/>
                </a:solidFill>
              </a:rPr>
              <a:t>elektronickém</a:t>
            </a:r>
            <a:r>
              <a:rPr lang="en-US" sz="1800" dirty="0">
                <a:solidFill>
                  <a:srgbClr val="002060"/>
                </a:solidFill>
              </a:rPr>
              <a:t> </a:t>
            </a:r>
            <a:r>
              <a:rPr lang="en-US" sz="1800" dirty="0" err="1">
                <a:solidFill>
                  <a:srgbClr val="002060"/>
                </a:solidFill>
              </a:rPr>
              <a:t>obchodě</a:t>
            </a:r>
            <a:r>
              <a:rPr lang="en-US" sz="1800" dirty="0">
                <a:solidFill>
                  <a:srgbClr val="002060"/>
                </a:solidFill>
              </a:rPr>
              <a:t> </a:t>
            </a:r>
            <a:r>
              <a:rPr lang="en-US" sz="1800" dirty="0" err="1">
                <a:solidFill>
                  <a:srgbClr val="002060"/>
                </a:solidFill>
              </a:rPr>
              <a:t>realizaci</a:t>
            </a:r>
            <a:r>
              <a:rPr lang="en-US" sz="1800" dirty="0">
                <a:solidFill>
                  <a:srgbClr val="002060"/>
                </a:solidFill>
              </a:rPr>
              <a:t> home-</a:t>
            </a:r>
            <a:r>
              <a:rPr lang="en-US" sz="1800" dirty="0" err="1">
                <a:solidFill>
                  <a:srgbClr val="002060"/>
                </a:solidFill>
              </a:rPr>
              <a:t>shopingu</a:t>
            </a:r>
            <a:r>
              <a:rPr lang="en-US" sz="1800" dirty="0">
                <a:solidFill>
                  <a:srgbClr val="002060"/>
                </a:solidFill>
              </a:rPr>
              <a:t>, </a:t>
            </a:r>
            <a:r>
              <a:rPr lang="en-US" sz="1800" dirty="0" err="1">
                <a:solidFill>
                  <a:srgbClr val="002060"/>
                </a:solidFill>
              </a:rPr>
              <a:t>překračující</a:t>
            </a:r>
            <a:r>
              <a:rPr lang="en-US" sz="1800" dirty="0">
                <a:solidFill>
                  <a:srgbClr val="002060"/>
                </a:solidFill>
              </a:rPr>
              <a:t> </a:t>
            </a:r>
            <a:r>
              <a:rPr lang="en-US" sz="1800" dirty="0" err="1">
                <a:solidFill>
                  <a:srgbClr val="002060"/>
                </a:solidFill>
              </a:rPr>
              <a:t>hranice</a:t>
            </a:r>
            <a:r>
              <a:rPr lang="en-US" sz="1800" dirty="0">
                <a:solidFill>
                  <a:srgbClr val="002060"/>
                </a:solidFill>
              </a:rPr>
              <a:t>.  </a:t>
            </a:r>
          </a:p>
          <a:p>
            <a:r>
              <a:rPr lang="en-US" sz="1800" dirty="0" err="1">
                <a:solidFill>
                  <a:srgbClr val="002060"/>
                </a:solidFill>
              </a:rPr>
              <a:t>Výhodou</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obchodu</a:t>
            </a:r>
            <a:r>
              <a:rPr lang="en-US" sz="1800" dirty="0">
                <a:solidFill>
                  <a:srgbClr val="002060"/>
                </a:solidFill>
              </a:rPr>
              <a:t> </a:t>
            </a:r>
            <a:r>
              <a:rPr lang="en-US" sz="1800" dirty="0" err="1">
                <a:solidFill>
                  <a:srgbClr val="002060"/>
                </a:solidFill>
              </a:rPr>
              <a:t>jsou</a:t>
            </a:r>
            <a:r>
              <a:rPr lang="en-US" sz="1800" dirty="0">
                <a:solidFill>
                  <a:srgbClr val="002060"/>
                </a:solidFill>
              </a:rPr>
              <a:t> </a:t>
            </a:r>
            <a:r>
              <a:rPr lang="en-US" sz="1800" dirty="0" err="1">
                <a:solidFill>
                  <a:srgbClr val="002060"/>
                </a:solidFill>
              </a:rPr>
              <a:t>nízké</a:t>
            </a:r>
            <a:r>
              <a:rPr lang="en-US" sz="1800" dirty="0">
                <a:solidFill>
                  <a:srgbClr val="002060"/>
                </a:solidFill>
              </a:rPr>
              <a:t> </a:t>
            </a:r>
            <a:r>
              <a:rPr lang="en-US" sz="1800" dirty="0" err="1">
                <a:solidFill>
                  <a:srgbClr val="002060"/>
                </a:solidFill>
              </a:rPr>
              <a:t>náklady</a:t>
            </a:r>
            <a:r>
              <a:rPr lang="en-US" sz="1800" dirty="0">
                <a:solidFill>
                  <a:srgbClr val="002060"/>
                </a:solidFill>
              </a:rPr>
              <a:t>, </a:t>
            </a:r>
            <a:r>
              <a:rPr lang="en-US" sz="1800" dirty="0" err="1">
                <a:solidFill>
                  <a:srgbClr val="002060"/>
                </a:solidFill>
              </a:rPr>
              <a:t>dostatek</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zejména</a:t>
            </a:r>
            <a:r>
              <a:rPr lang="en-US" sz="1800" dirty="0">
                <a:solidFill>
                  <a:srgbClr val="002060"/>
                </a:solidFill>
              </a:rPr>
              <a:t> to, </a:t>
            </a:r>
            <a:r>
              <a:rPr lang="en-US" sz="1800" dirty="0" err="1">
                <a:solidFill>
                  <a:srgbClr val="002060"/>
                </a:solidFill>
              </a:rPr>
              <a:t>že</a:t>
            </a:r>
            <a:r>
              <a:rPr lang="en-US" sz="1800" dirty="0">
                <a:solidFill>
                  <a:srgbClr val="002060"/>
                </a:solidFill>
              </a:rPr>
              <a:t> </a:t>
            </a:r>
            <a:r>
              <a:rPr lang="en-US" sz="1800" dirty="0" err="1">
                <a:solidFill>
                  <a:srgbClr val="002060"/>
                </a:solidFill>
              </a:rPr>
              <a:t>má</a:t>
            </a:r>
            <a:r>
              <a:rPr lang="en-US" sz="1800" dirty="0">
                <a:solidFill>
                  <a:srgbClr val="002060"/>
                </a:solidFill>
              </a:rPr>
              <a:t> </a:t>
            </a:r>
            <a:r>
              <a:rPr lang="en-US" sz="1800" dirty="0" err="1">
                <a:solidFill>
                  <a:srgbClr val="002060"/>
                </a:solidFill>
              </a:rPr>
              <a:t>globální</a:t>
            </a:r>
            <a:r>
              <a:rPr lang="en-US" sz="1800" dirty="0">
                <a:solidFill>
                  <a:srgbClr val="002060"/>
                </a:solidFill>
              </a:rPr>
              <a:t> </a:t>
            </a:r>
            <a:r>
              <a:rPr lang="en-US" sz="1800" dirty="0" err="1">
                <a:solidFill>
                  <a:srgbClr val="002060"/>
                </a:solidFill>
              </a:rPr>
              <a:t>dosah</a:t>
            </a:r>
            <a:r>
              <a:rPr lang="en-US" sz="1800" dirty="0">
                <a:solidFill>
                  <a:srgbClr val="002060"/>
                </a:solidFill>
              </a:rPr>
              <a:t>. </a:t>
            </a:r>
            <a:r>
              <a:rPr lang="en-US" sz="1800" dirty="0" err="1">
                <a:solidFill>
                  <a:srgbClr val="002060"/>
                </a:solidFill>
              </a:rPr>
              <a:t>Kritickým</a:t>
            </a:r>
            <a:r>
              <a:rPr lang="en-US" sz="1800" dirty="0">
                <a:solidFill>
                  <a:srgbClr val="002060"/>
                </a:solidFill>
              </a:rPr>
              <a:t> </a:t>
            </a:r>
            <a:r>
              <a:rPr lang="en-US" sz="1800" dirty="0" err="1">
                <a:solidFill>
                  <a:srgbClr val="002060"/>
                </a:solidFill>
              </a:rPr>
              <a:t>místem</a:t>
            </a:r>
            <a:r>
              <a:rPr lang="en-US" sz="1800" dirty="0">
                <a:solidFill>
                  <a:srgbClr val="002060"/>
                </a:solidFill>
              </a:rPr>
              <a:t> je </a:t>
            </a:r>
            <a:r>
              <a:rPr lang="en-US" sz="1800" dirty="0" err="1">
                <a:solidFill>
                  <a:srgbClr val="002060"/>
                </a:solidFill>
              </a:rPr>
              <a:t>fyzická</a:t>
            </a:r>
            <a:r>
              <a:rPr lang="en-US" sz="1800" dirty="0">
                <a:solidFill>
                  <a:srgbClr val="002060"/>
                </a:solidFill>
              </a:rPr>
              <a:t> </a:t>
            </a:r>
            <a:r>
              <a:rPr lang="en-US" sz="1800" dirty="0" err="1">
                <a:solidFill>
                  <a:srgbClr val="002060"/>
                </a:solidFill>
              </a:rPr>
              <a:t>distribuce</a:t>
            </a:r>
            <a:r>
              <a:rPr lang="en-US" sz="1800" dirty="0">
                <a:solidFill>
                  <a:srgbClr val="002060"/>
                </a:solidFill>
              </a:rPr>
              <a:t> </a:t>
            </a:r>
            <a:r>
              <a:rPr lang="en-US" sz="1800" dirty="0" err="1">
                <a:solidFill>
                  <a:srgbClr val="002060"/>
                </a:solidFill>
              </a:rPr>
              <a:t>zboží</a:t>
            </a:r>
            <a:r>
              <a:rPr lang="en-US" sz="1800" dirty="0">
                <a:solidFill>
                  <a:srgbClr val="002060"/>
                </a:solidFill>
              </a:rPr>
              <a:t>.</a:t>
            </a: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5</a:t>
            </a:r>
          </a:p>
        </p:txBody>
      </p:sp>
    </p:spTree>
    <p:extLst>
      <p:ext uri="{BB962C8B-B14F-4D97-AF65-F5344CB8AC3E}">
        <p14:creationId xmlns:p14="http://schemas.microsoft.com/office/powerpoint/2010/main" val="182735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Produkt – komplexní nabídka hmotných produktů a služeb zákazníkům, aby jejich spotřebou uspokojovali své potřeby, požadavky a přání. </a:t>
            </a:r>
          </a:p>
          <a:p>
            <a:endParaRPr lang="cs-CZ" sz="2000" dirty="0">
              <a:solidFill>
                <a:srgbClr val="002060"/>
              </a:solidFill>
            </a:endParaRPr>
          </a:p>
          <a:p>
            <a:r>
              <a:rPr lang="cs-CZ" sz="2000" dirty="0">
                <a:solidFill>
                  <a:srgbClr val="002060"/>
                </a:solidFill>
              </a:rPr>
              <a:t>Služba – ekonomický statek nehmotného charakteru. Je součást produktu, její realizace nemusí být bezprostředně spojená s existencí fyzického výrobku.</a:t>
            </a:r>
          </a:p>
        </p:txBody>
      </p:sp>
      <p:sp>
        <p:nvSpPr>
          <p:cNvPr id="6" name="Nadpis 5"/>
          <p:cNvSpPr>
            <a:spLocks noGrp="1"/>
          </p:cNvSpPr>
          <p:nvPr>
            <p:ph type="title"/>
          </p:nvPr>
        </p:nvSpPr>
        <p:spPr>
          <a:xfrm>
            <a:off x="179512" y="195486"/>
            <a:ext cx="6912768" cy="507703"/>
          </a:xfrm>
        </p:spPr>
        <p:txBody>
          <a:bodyPr/>
          <a:lstStyle/>
          <a:p>
            <a:r>
              <a:rPr lang="cs-CZ" dirty="0"/>
              <a:t>1 Produkt</a:t>
            </a:r>
          </a:p>
        </p:txBody>
      </p:sp>
    </p:spTree>
    <p:extLst>
      <p:ext uri="{BB962C8B-B14F-4D97-AF65-F5344CB8AC3E}">
        <p14:creationId xmlns:p14="http://schemas.microsoft.com/office/powerpoint/2010/main" val="2337102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Mezinárodní marketing – mezinárodní komunikační politika</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Mezinárodní marketing</a:t>
            </a:r>
          </a:p>
        </p:txBody>
      </p:sp>
    </p:spTree>
    <p:extLst>
      <p:ext uri="{BB962C8B-B14F-4D97-AF65-F5344CB8AC3E}">
        <p14:creationId xmlns:p14="http://schemas.microsoft.com/office/powerpoint/2010/main" val="28275155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Definování marketingové komunikace.</a:t>
            </a:r>
          </a:p>
          <a:p>
            <a:endParaRPr lang="cs-CZ" sz="2000" dirty="0">
              <a:solidFill>
                <a:srgbClr val="002060"/>
              </a:solidFill>
            </a:endParaRPr>
          </a:p>
          <a:p>
            <a:r>
              <a:rPr lang="cs-CZ" sz="2000" dirty="0">
                <a:solidFill>
                  <a:srgbClr val="002060"/>
                </a:solidFill>
              </a:rPr>
              <a:t>2 Odlišnosti komunikace v mezinárodním prostředí.</a:t>
            </a:r>
          </a:p>
          <a:p>
            <a:endParaRPr lang="cs-CZ" sz="2000" dirty="0">
              <a:solidFill>
                <a:srgbClr val="002060"/>
              </a:solidFill>
            </a:endParaRPr>
          </a:p>
          <a:p>
            <a:r>
              <a:rPr lang="cs-CZ" sz="2000" dirty="0">
                <a:solidFill>
                  <a:srgbClr val="002060"/>
                </a:solidFill>
              </a:rPr>
              <a:t>3 Marketingový komunikační mix.</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640736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Japonský </a:t>
            </a:r>
            <a:r>
              <a:rPr lang="cs-CZ" dirty="0" err="1"/>
              <a:t>KitKat</a:t>
            </a:r>
            <a:endParaRPr lang="cs-CZ" dirty="0"/>
          </a:p>
        </p:txBody>
      </p:sp>
      <p:pic>
        <p:nvPicPr>
          <p:cNvPr id="7"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51470"/>
            <a:ext cx="4752528" cy="4752528"/>
          </a:xfrm>
          <a:prstGeom prst="rect">
            <a:avLst/>
          </a:prstGeom>
        </p:spPr>
      </p:pic>
    </p:spTree>
    <p:extLst>
      <p:ext uri="{BB962C8B-B14F-4D97-AF65-F5344CB8AC3E}">
        <p14:creationId xmlns:p14="http://schemas.microsoft.com/office/powerpoint/2010/main" val="1043320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Širší pojetí: veškerá plánovaná i neplánovaná komunikace ve všech bodech kontaktů organizace se současnými i potenciálními zákazníky (vnímání značky, cena, distribuční místa, reklama, chování zaměstnanců, tradice organizace atd.).</a:t>
            </a:r>
          </a:p>
          <a:p>
            <a:endParaRPr lang="pl-PL" sz="2000" dirty="0">
              <a:solidFill>
                <a:srgbClr val="002060"/>
              </a:solidFill>
            </a:endParaRPr>
          </a:p>
          <a:p>
            <a:r>
              <a:rPr lang="pl-PL" sz="2000" dirty="0">
                <a:solidFill>
                  <a:srgbClr val="002060"/>
                </a:solidFill>
              </a:rPr>
              <a:t>Užší pojetí: marketingový komunikační mix.</a:t>
            </a:r>
          </a:p>
        </p:txBody>
      </p:sp>
      <p:sp>
        <p:nvSpPr>
          <p:cNvPr id="6" name="Nadpis 5"/>
          <p:cNvSpPr>
            <a:spLocks noGrp="1"/>
          </p:cNvSpPr>
          <p:nvPr>
            <p:ph type="title"/>
          </p:nvPr>
        </p:nvSpPr>
        <p:spPr>
          <a:xfrm>
            <a:off x="179512" y="195486"/>
            <a:ext cx="6912768" cy="507703"/>
          </a:xfrm>
        </p:spPr>
        <p:txBody>
          <a:bodyPr/>
          <a:lstStyle/>
          <a:p>
            <a:r>
              <a:rPr lang="cs-CZ" dirty="0"/>
              <a:t>1. Definování marketingové komunikace (MK)</a:t>
            </a:r>
          </a:p>
        </p:txBody>
      </p:sp>
    </p:spTree>
    <p:extLst>
      <p:ext uri="{BB962C8B-B14F-4D97-AF65-F5344CB8AC3E}">
        <p14:creationId xmlns:p14="http://schemas.microsoft.com/office/powerpoint/2010/main" val="21808770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1800" dirty="0">
                <a:solidFill>
                  <a:srgbClr val="002060"/>
                </a:solidFill>
              </a:rPr>
              <a:t>Komunikační proces je v marketingu chápán jako vzájemná výměna informací (sdělení) mezi zdrojem (výrobce, vývozce), který určuje, jaké sdělení bude vysláno, jak bude zakódováno, aby prostřednictvím médií správně oslovilo příjemce (zákazníka) a vyvolalo jeho pozitivní reakci. </a:t>
            </a:r>
          </a:p>
          <a:p>
            <a:r>
              <a:rPr lang="cs-CZ" sz="1800" dirty="0">
                <a:solidFill>
                  <a:srgbClr val="002060"/>
                </a:solidFill>
              </a:rPr>
              <a:t>Komunikační proces v mezinárodním prostředí je mnohem složitější než v prostředí národním, neboť musí překonávat mnohem více překážek. </a:t>
            </a:r>
          </a:p>
          <a:p>
            <a:r>
              <a:rPr lang="cs-CZ" sz="1800" dirty="0">
                <a:solidFill>
                  <a:srgbClr val="002060"/>
                </a:solidFill>
              </a:rPr>
              <a:t>Mezinárodní komunikační proces je omezen těmito faktory: </a:t>
            </a:r>
          </a:p>
          <a:p>
            <a:pPr lvl="1"/>
            <a:r>
              <a:rPr lang="cs-CZ" sz="1600" dirty="0">
                <a:solidFill>
                  <a:srgbClr val="002060"/>
                </a:solidFill>
              </a:rPr>
              <a:t>Image tvůrce komunikačního sdělení.</a:t>
            </a:r>
          </a:p>
          <a:p>
            <a:pPr lvl="1"/>
            <a:r>
              <a:rPr lang="cs-CZ" sz="1600" dirty="0">
                <a:solidFill>
                  <a:srgbClr val="002060"/>
                </a:solidFill>
              </a:rPr>
              <a:t>Konkurencí, která způsobuje různé tzv. „hladiny hluku“ na trzích, vyvolané střety s komunikačními poselstvími mnoha podniků. </a:t>
            </a:r>
          </a:p>
          <a:p>
            <a:pPr lvl="1"/>
            <a:r>
              <a:rPr lang="cs-CZ" sz="1600" dirty="0">
                <a:solidFill>
                  <a:srgbClr val="002060"/>
                </a:solidFill>
              </a:rPr>
              <a:t>Filtrem vnímání u příjemce (selektivní vnímání), jímž musí poselství proniknout.</a:t>
            </a:r>
          </a:p>
          <a:p>
            <a:pPr lvl="1"/>
            <a:r>
              <a:rPr lang="cs-CZ" sz="1600" dirty="0">
                <a:solidFill>
                  <a:srgbClr val="002060"/>
                </a:solidFill>
              </a:rPr>
              <a:t>Bariérou různých míst vzniku a dopadu poselství.</a:t>
            </a:r>
          </a:p>
          <a:p>
            <a:pPr lvl="1"/>
            <a:r>
              <a:rPr lang="cs-CZ" sz="1600" dirty="0">
                <a:solidFill>
                  <a:srgbClr val="002060"/>
                </a:solidFill>
              </a:rPr>
              <a:t>Kulturními odlišnostmi jednotlivých trhů.</a:t>
            </a:r>
            <a:endParaRPr lang="cs-CZ" sz="1200" dirty="0">
              <a:solidFill>
                <a:srgbClr val="002060"/>
              </a:solidFill>
            </a:endParaRPr>
          </a:p>
        </p:txBody>
      </p:sp>
      <p:sp>
        <p:nvSpPr>
          <p:cNvPr id="6" name="Nadpis 5"/>
          <p:cNvSpPr>
            <a:spLocks noGrp="1"/>
          </p:cNvSpPr>
          <p:nvPr>
            <p:ph type="title"/>
          </p:nvPr>
        </p:nvSpPr>
        <p:spPr>
          <a:xfrm>
            <a:off x="179512" y="195486"/>
            <a:ext cx="7128792" cy="507703"/>
          </a:xfrm>
        </p:spPr>
        <p:txBody>
          <a:bodyPr/>
          <a:lstStyle/>
          <a:p>
            <a:r>
              <a:rPr lang="cs-CZ" dirty="0"/>
              <a:t>2 Odlišnosti komunikace v mezinárodním prostředí</a:t>
            </a:r>
          </a:p>
        </p:txBody>
      </p:sp>
    </p:spTree>
    <p:extLst>
      <p:ext uri="{BB962C8B-B14F-4D97-AF65-F5344CB8AC3E}">
        <p14:creationId xmlns:p14="http://schemas.microsoft.com/office/powerpoint/2010/main" val="1794145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dirty="0"/>
              <a:t>Kybernetický model komunikace</a:t>
            </a:r>
          </a:p>
        </p:txBody>
      </p:sp>
      <p:grpSp>
        <p:nvGrpSpPr>
          <p:cNvPr id="4" name="Group 60"/>
          <p:cNvGrpSpPr>
            <a:grpSpLocks noChangeAspect="1"/>
          </p:cNvGrpSpPr>
          <p:nvPr/>
        </p:nvGrpSpPr>
        <p:grpSpPr bwMode="auto">
          <a:xfrm>
            <a:off x="539552" y="843558"/>
            <a:ext cx="7848600" cy="4142234"/>
            <a:chOff x="2198" y="4433"/>
            <a:chExt cx="7200" cy="4320"/>
          </a:xfrm>
        </p:grpSpPr>
        <p:sp>
          <p:nvSpPr>
            <p:cNvPr id="5" name="AutoShape 61"/>
            <p:cNvSpPr>
              <a:spLocks noChangeAspect="1" noChangeArrowheads="1"/>
            </p:cNvSpPr>
            <p:nvPr/>
          </p:nvSpPr>
          <p:spPr bwMode="auto">
            <a:xfrm>
              <a:off x="2198" y="4433"/>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7" name="Rectangle 62"/>
            <p:cNvSpPr>
              <a:spLocks noChangeArrowheads="1"/>
            </p:cNvSpPr>
            <p:nvPr/>
          </p:nvSpPr>
          <p:spPr bwMode="auto">
            <a:xfrm>
              <a:off x="3494"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200"/>
                </a:spcBef>
                <a:buClrTx/>
                <a:buSzTx/>
                <a:buFontTx/>
                <a:buNone/>
              </a:pPr>
              <a:r>
                <a:rPr lang="cs-CZ" altLang="cs-CZ" sz="1600" b="1"/>
                <a:t>zakódování</a:t>
              </a:r>
            </a:p>
          </p:txBody>
        </p:sp>
        <p:sp>
          <p:nvSpPr>
            <p:cNvPr id="8" name="Rectangle 63"/>
            <p:cNvSpPr>
              <a:spLocks noChangeArrowheads="1"/>
            </p:cNvSpPr>
            <p:nvPr/>
          </p:nvSpPr>
          <p:spPr bwMode="auto">
            <a:xfrm>
              <a:off x="5222"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600"/>
                </a:spcBef>
                <a:buClrTx/>
                <a:buSzTx/>
                <a:buFontTx/>
                <a:buNone/>
              </a:pPr>
              <a:r>
                <a:rPr lang="cs-CZ" altLang="cs-CZ" sz="1600" b="1"/>
                <a:t>přenos médiem</a:t>
              </a:r>
            </a:p>
          </p:txBody>
        </p:sp>
        <p:sp>
          <p:nvSpPr>
            <p:cNvPr id="9" name="Rectangle 64"/>
            <p:cNvSpPr>
              <a:spLocks noChangeArrowheads="1"/>
            </p:cNvSpPr>
            <p:nvPr/>
          </p:nvSpPr>
          <p:spPr bwMode="auto">
            <a:xfrm>
              <a:off x="6806" y="5153"/>
              <a:ext cx="1296"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1200"/>
                </a:spcBef>
                <a:buClrTx/>
                <a:buSzTx/>
                <a:buFontTx/>
                <a:buNone/>
              </a:pPr>
              <a:r>
                <a:rPr lang="cs-CZ" altLang="cs-CZ" sz="1600" b="1"/>
                <a:t>dekódování</a:t>
              </a:r>
            </a:p>
          </p:txBody>
        </p:sp>
        <p:sp>
          <p:nvSpPr>
            <p:cNvPr id="10" name="Line 65"/>
            <p:cNvSpPr>
              <a:spLocks noChangeShapeType="1"/>
            </p:cNvSpPr>
            <p:nvPr/>
          </p:nvSpPr>
          <p:spPr bwMode="auto">
            <a:xfrm>
              <a:off x="3206"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1" name="Line 66"/>
            <p:cNvSpPr>
              <a:spLocks noChangeShapeType="1"/>
            </p:cNvSpPr>
            <p:nvPr/>
          </p:nvSpPr>
          <p:spPr bwMode="auto">
            <a:xfrm>
              <a:off x="4790" y="558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2" name="Line 67"/>
            <p:cNvSpPr>
              <a:spLocks noChangeShapeType="1"/>
            </p:cNvSpPr>
            <p:nvPr/>
          </p:nvSpPr>
          <p:spPr bwMode="auto">
            <a:xfrm>
              <a:off x="6518"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3" name="Line 68"/>
            <p:cNvSpPr>
              <a:spLocks noChangeShapeType="1"/>
            </p:cNvSpPr>
            <p:nvPr/>
          </p:nvSpPr>
          <p:spPr bwMode="auto">
            <a:xfrm>
              <a:off x="8102" y="558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4" name="Rectangle 69"/>
            <p:cNvSpPr>
              <a:spLocks noChangeArrowheads="1"/>
            </p:cNvSpPr>
            <p:nvPr/>
          </p:nvSpPr>
          <p:spPr bwMode="auto">
            <a:xfrm>
              <a:off x="5078" y="6593"/>
              <a:ext cx="1152" cy="864"/>
            </a:xfrm>
            <a:prstGeom prst="rect">
              <a:avLst/>
            </a:prstGeom>
            <a:solidFill>
              <a:srgbClr val="FDFF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1600" b="1"/>
            </a:p>
            <a:p>
              <a:pPr algn="ctr" eaLnBrk="1" hangingPunct="1">
                <a:spcBef>
                  <a:spcPct val="0"/>
                </a:spcBef>
                <a:buClrTx/>
                <a:buSzTx/>
                <a:buFontTx/>
                <a:buNone/>
              </a:pPr>
              <a:r>
                <a:rPr lang="cs-CZ" altLang="cs-CZ" sz="1600" b="1"/>
                <a:t>ŠUM</a:t>
              </a:r>
            </a:p>
          </p:txBody>
        </p:sp>
        <p:sp>
          <p:nvSpPr>
            <p:cNvPr id="15" name="Line 70"/>
            <p:cNvSpPr>
              <a:spLocks noChangeShapeType="1"/>
            </p:cNvSpPr>
            <p:nvPr/>
          </p:nvSpPr>
          <p:spPr bwMode="auto">
            <a:xfrm flipV="1">
              <a:off x="5654" y="6305"/>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 name="Line 71"/>
            <p:cNvSpPr>
              <a:spLocks noChangeShapeType="1"/>
            </p:cNvSpPr>
            <p:nvPr/>
          </p:nvSpPr>
          <p:spPr bwMode="auto">
            <a:xfrm flipH="1">
              <a:off x="4646" y="7025"/>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7" name="Line 72"/>
            <p:cNvSpPr>
              <a:spLocks noChangeShapeType="1"/>
            </p:cNvSpPr>
            <p:nvPr/>
          </p:nvSpPr>
          <p:spPr bwMode="auto">
            <a:xfrm>
              <a:off x="5654" y="7457"/>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8" name="Line 73"/>
            <p:cNvSpPr>
              <a:spLocks noChangeShapeType="1"/>
            </p:cNvSpPr>
            <p:nvPr/>
          </p:nvSpPr>
          <p:spPr bwMode="auto">
            <a:xfrm>
              <a:off x="6230" y="7025"/>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9" name="Rectangle 74"/>
            <p:cNvSpPr>
              <a:spLocks noChangeArrowheads="1"/>
            </p:cNvSpPr>
            <p:nvPr/>
          </p:nvSpPr>
          <p:spPr bwMode="auto">
            <a:xfrm>
              <a:off x="7238" y="7889"/>
              <a:ext cx="1152"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reakce</a:t>
              </a:r>
            </a:p>
          </p:txBody>
        </p:sp>
        <p:sp>
          <p:nvSpPr>
            <p:cNvPr id="20" name="Rectangle 75"/>
            <p:cNvSpPr>
              <a:spLocks noChangeArrowheads="1"/>
            </p:cNvSpPr>
            <p:nvPr/>
          </p:nvSpPr>
          <p:spPr bwMode="auto">
            <a:xfrm>
              <a:off x="4502" y="7745"/>
              <a:ext cx="1008" cy="576"/>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zpětná vazba</a:t>
              </a:r>
            </a:p>
          </p:txBody>
        </p:sp>
        <p:sp>
          <p:nvSpPr>
            <p:cNvPr id="21" name="Rectangle 76"/>
            <p:cNvSpPr>
              <a:spLocks noChangeArrowheads="1"/>
            </p:cNvSpPr>
            <p:nvPr/>
          </p:nvSpPr>
          <p:spPr bwMode="auto">
            <a:xfrm>
              <a:off x="8388" y="514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ts val="600"/>
                </a:spcBef>
                <a:buClrTx/>
                <a:buSzTx/>
                <a:buFontTx/>
                <a:buNone/>
              </a:pPr>
              <a:r>
                <a:rPr lang="cs-CZ" altLang="cs-CZ" sz="1600" b="1"/>
                <a:t>příjemce sdělení</a:t>
              </a:r>
            </a:p>
          </p:txBody>
        </p:sp>
        <p:sp>
          <p:nvSpPr>
            <p:cNvPr id="22" name="Rectangle 77"/>
            <p:cNvSpPr>
              <a:spLocks noChangeArrowheads="1"/>
            </p:cNvSpPr>
            <p:nvPr/>
          </p:nvSpPr>
          <p:spPr bwMode="auto">
            <a:xfrm>
              <a:off x="2198" y="5153"/>
              <a:ext cx="1010" cy="864"/>
            </a:xfrm>
            <a:prstGeom prst="rect">
              <a:avLst/>
            </a:prstGeom>
            <a:solidFill>
              <a:srgbClr val="FFFF99"/>
            </a:solidFill>
            <a:ln w="9525">
              <a:solidFill>
                <a:srgbClr val="000000"/>
              </a:solidFill>
              <a:miter lim="800000"/>
              <a:headEnd/>
              <a:tailEnd/>
            </a:ln>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400" b="1"/>
                <a:t>odesílatel (zdroj) sdělení</a:t>
              </a:r>
            </a:p>
          </p:txBody>
        </p:sp>
        <p:sp>
          <p:nvSpPr>
            <p:cNvPr id="23" name="Line 78"/>
            <p:cNvSpPr>
              <a:spLocks noChangeShapeType="1"/>
            </p:cNvSpPr>
            <p:nvPr/>
          </p:nvSpPr>
          <p:spPr bwMode="auto">
            <a:xfrm>
              <a:off x="8966" y="6017"/>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 name="Line 79"/>
            <p:cNvSpPr>
              <a:spLocks noChangeShapeType="1"/>
            </p:cNvSpPr>
            <p:nvPr/>
          </p:nvSpPr>
          <p:spPr bwMode="auto">
            <a:xfrm flipH="1">
              <a:off x="8390" y="8033"/>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5" name="Line 80"/>
            <p:cNvSpPr>
              <a:spLocks noChangeShapeType="1"/>
            </p:cNvSpPr>
            <p:nvPr/>
          </p:nvSpPr>
          <p:spPr bwMode="auto">
            <a:xfrm flipH="1">
              <a:off x="5510" y="8033"/>
              <a:ext cx="172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6" name="Line 81"/>
            <p:cNvSpPr>
              <a:spLocks noChangeShapeType="1"/>
            </p:cNvSpPr>
            <p:nvPr/>
          </p:nvSpPr>
          <p:spPr bwMode="auto">
            <a:xfrm flipH="1">
              <a:off x="2630" y="8033"/>
              <a:ext cx="187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 name="Line 82"/>
            <p:cNvSpPr>
              <a:spLocks noChangeShapeType="1"/>
            </p:cNvSpPr>
            <p:nvPr/>
          </p:nvSpPr>
          <p:spPr bwMode="auto">
            <a:xfrm flipV="1">
              <a:off x="2630" y="6017"/>
              <a:ext cx="0" cy="2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 name="Text Box 83"/>
            <p:cNvSpPr txBox="1">
              <a:spLocks noChangeArrowheads="1"/>
            </p:cNvSpPr>
            <p:nvPr/>
          </p:nvSpPr>
          <p:spPr bwMode="auto">
            <a:xfrm>
              <a:off x="2918"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29" name="Text Box 84"/>
            <p:cNvSpPr txBox="1">
              <a:spLocks noChangeArrowheads="1"/>
            </p:cNvSpPr>
            <p:nvPr/>
          </p:nvSpPr>
          <p:spPr bwMode="auto">
            <a:xfrm>
              <a:off x="4646" y="4721"/>
              <a:ext cx="864"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30" name="Rectangle 85"/>
            <p:cNvSpPr>
              <a:spLocks noChangeArrowheads="1"/>
            </p:cNvSpPr>
            <p:nvPr/>
          </p:nvSpPr>
          <p:spPr bwMode="auto">
            <a:xfrm>
              <a:off x="6086" y="4721"/>
              <a:ext cx="1008" cy="432"/>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sp>
          <p:nvSpPr>
            <p:cNvPr id="31" name="Text Box 86"/>
            <p:cNvSpPr txBox="1">
              <a:spLocks noChangeArrowheads="1"/>
            </p:cNvSpPr>
            <p:nvPr/>
          </p:nvSpPr>
          <p:spPr bwMode="auto">
            <a:xfrm>
              <a:off x="7814" y="4721"/>
              <a:ext cx="1008" cy="288"/>
            </a:xfrm>
            <a:prstGeom prst="rect">
              <a:avLst/>
            </a:prstGeom>
            <a:solidFill>
              <a:srgbClr val="FDFF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1600" b="1"/>
                <a:t>sdělení</a:t>
              </a:r>
            </a:p>
          </p:txBody>
        </p:sp>
      </p:grpSp>
    </p:spTree>
    <p:extLst>
      <p:ext uri="{BB962C8B-B14F-4D97-AF65-F5344CB8AC3E}">
        <p14:creationId xmlns:p14="http://schemas.microsoft.com/office/powerpoint/2010/main" val="20998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9883"/>
            <a:ext cx="8280920" cy="3024336"/>
          </a:xfrm>
          <a:prstGeom prst="rect">
            <a:avLst/>
          </a:prstGeom>
        </p:spPr>
        <p:txBody>
          <a:bodyPr>
            <a:noAutofit/>
          </a:bodyPr>
          <a:lstStyle/>
          <a:p>
            <a:r>
              <a:rPr lang="cs-CZ" sz="2000" dirty="0">
                <a:solidFill>
                  <a:srgbClr val="002060"/>
                </a:solidFill>
              </a:rPr>
              <a:t>AIDA!</a:t>
            </a:r>
          </a:p>
          <a:p>
            <a:r>
              <a:rPr lang="cs-CZ" sz="2000" dirty="0">
                <a:solidFill>
                  <a:srgbClr val="002060"/>
                </a:solidFill>
              </a:rPr>
              <a:t>FCB (</a:t>
            </a:r>
            <a:r>
              <a:rPr lang="cs-CZ" sz="2000" dirty="0" err="1">
                <a:solidFill>
                  <a:srgbClr val="002060"/>
                </a:solidFill>
              </a:rPr>
              <a:t>Percy-Rossiter</a:t>
            </a:r>
            <a:r>
              <a:rPr lang="cs-CZ" sz="2000" dirty="0">
                <a:solidFill>
                  <a:srgbClr val="002060"/>
                </a:solidFill>
              </a:rPr>
              <a:t>)</a:t>
            </a:r>
          </a:p>
          <a:p>
            <a:r>
              <a:rPr lang="cs-CZ" sz="2000" dirty="0">
                <a:solidFill>
                  <a:srgbClr val="002060"/>
                </a:solidFill>
              </a:rPr>
              <a:t>STDC</a:t>
            </a:r>
          </a:p>
          <a:p>
            <a:r>
              <a:rPr lang="cs-CZ" sz="2000" dirty="0">
                <a:solidFill>
                  <a:srgbClr val="002060"/>
                </a:solidFill>
              </a:rPr>
              <a:t>Musím chápat i marketingový trychtýř (marketing </a:t>
            </a:r>
            <a:r>
              <a:rPr lang="cs-CZ" sz="2000" dirty="0" err="1">
                <a:solidFill>
                  <a:srgbClr val="002060"/>
                </a:solidFill>
              </a:rPr>
              <a:t>funnel</a:t>
            </a:r>
            <a:r>
              <a:rPr lang="cs-CZ" sz="2000" dirty="0">
                <a:solidFill>
                  <a:srgbClr val="002060"/>
                </a:solidFill>
              </a:rPr>
              <a:t>).</a:t>
            </a:r>
          </a:p>
        </p:txBody>
      </p:sp>
      <p:sp>
        <p:nvSpPr>
          <p:cNvPr id="6" name="Nadpis 5"/>
          <p:cNvSpPr>
            <a:spLocks noGrp="1"/>
          </p:cNvSpPr>
          <p:nvPr>
            <p:ph type="title"/>
          </p:nvPr>
        </p:nvSpPr>
        <p:spPr>
          <a:xfrm>
            <a:off x="179512" y="195486"/>
            <a:ext cx="5688632" cy="507703"/>
          </a:xfrm>
        </p:spPr>
        <p:txBody>
          <a:bodyPr/>
          <a:lstStyle/>
          <a:p>
            <a:r>
              <a:rPr lang="cs-CZ" dirty="0"/>
              <a:t>Užitečné komunikační modely</a:t>
            </a:r>
          </a:p>
        </p:txBody>
      </p:sp>
      <p:pic>
        <p:nvPicPr>
          <p:cNvPr id="7" name="Obrázek 6">
            <a:extLst>
              <a:ext uri="{FF2B5EF4-FFF2-40B4-BE49-F238E27FC236}">
                <a16:creationId xmlns:a16="http://schemas.microsoft.com/office/drawing/2014/main" id="{86AE97A2-7DCB-4D22-A68D-50F256272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537" y="2274049"/>
            <a:ext cx="4320480" cy="2401514"/>
          </a:xfrm>
          <a:prstGeom prst="rect">
            <a:avLst/>
          </a:prstGeom>
        </p:spPr>
      </p:pic>
      <p:pic>
        <p:nvPicPr>
          <p:cNvPr id="9" name="Obrázek 8">
            <a:extLst>
              <a:ext uri="{FF2B5EF4-FFF2-40B4-BE49-F238E27FC236}">
                <a16:creationId xmlns:a16="http://schemas.microsoft.com/office/drawing/2014/main" id="{715317F8-A540-4577-B496-19D1AD861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2330959"/>
            <a:ext cx="3689160" cy="2213496"/>
          </a:xfrm>
          <a:prstGeom prst="rect">
            <a:avLst/>
          </a:prstGeom>
        </p:spPr>
      </p:pic>
    </p:spTree>
    <p:extLst>
      <p:ext uri="{BB962C8B-B14F-4D97-AF65-F5344CB8AC3E}">
        <p14:creationId xmlns:p14="http://schemas.microsoft.com/office/powerpoint/2010/main" val="6605655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29883"/>
            <a:ext cx="8280920" cy="3024336"/>
          </a:xfrm>
          <a:prstGeom prst="rect">
            <a:avLst/>
          </a:prstGeom>
        </p:spPr>
        <p:txBody>
          <a:bodyPr>
            <a:noAutofit/>
          </a:bodyPr>
          <a:lstStyle/>
          <a:p>
            <a:r>
              <a:rPr lang="cs-CZ" sz="2000" dirty="0">
                <a:solidFill>
                  <a:srgbClr val="002060"/>
                </a:solidFill>
              </a:rPr>
              <a:t>Ekonomický rozvoj země,</a:t>
            </a:r>
          </a:p>
          <a:p>
            <a:r>
              <a:rPr lang="cs-CZ" sz="2000" dirty="0">
                <a:solidFill>
                  <a:srgbClr val="002060"/>
                </a:solidFill>
              </a:rPr>
              <a:t>sociální struktura společnosti a vliv autorit, </a:t>
            </a:r>
          </a:p>
          <a:p>
            <a:r>
              <a:rPr lang="cs-CZ" sz="2000" dirty="0">
                <a:solidFill>
                  <a:srgbClr val="002060"/>
                </a:solidFill>
              </a:rPr>
              <a:t>míra gramotnosti země a úroveň vzdělání, </a:t>
            </a:r>
          </a:p>
          <a:p>
            <a:r>
              <a:rPr lang="cs-CZ" sz="2000" dirty="0">
                <a:solidFill>
                  <a:srgbClr val="002060"/>
                </a:solidFill>
              </a:rPr>
              <a:t>kulturní prostředí (jazyk, náboženství, etika, morálka), </a:t>
            </a:r>
          </a:p>
          <a:p>
            <a:r>
              <a:rPr lang="cs-CZ" sz="2000" dirty="0">
                <a:solidFill>
                  <a:srgbClr val="002060"/>
                </a:solidFill>
              </a:rPr>
              <a:t>stupeň nacionalismu a národního uvědomění v zemi, </a:t>
            </a:r>
          </a:p>
          <a:p>
            <a:r>
              <a:rPr lang="cs-CZ" sz="2000" dirty="0">
                <a:solidFill>
                  <a:srgbClr val="002060"/>
                </a:solidFill>
              </a:rPr>
              <a:t>postoje k riziku a postoje ke zdraví, </a:t>
            </a:r>
          </a:p>
          <a:p>
            <a:r>
              <a:rPr lang="cs-CZ" sz="2000" dirty="0">
                <a:solidFill>
                  <a:srgbClr val="002060"/>
                </a:solidFill>
              </a:rPr>
              <a:t>pokrytí země jednotlivými médii, </a:t>
            </a:r>
          </a:p>
          <a:p>
            <a:r>
              <a:rPr lang="cs-CZ" sz="2000" dirty="0">
                <a:solidFill>
                  <a:srgbClr val="002060"/>
                </a:solidFill>
              </a:rPr>
              <a:t>nezávislost masmédií na státu, </a:t>
            </a:r>
          </a:p>
          <a:p>
            <a:r>
              <a:rPr lang="cs-CZ" sz="2000" dirty="0">
                <a:solidFill>
                  <a:srgbClr val="002060"/>
                </a:solidFill>
              </a:rPr>
              <a:t>legislativní omezení forem marketingové komunikace, </a:t>
            </a:r>
          </a:p>
          <a:p>
            <a:r>
              <a:rPr lang="cs-CZ" sz="2000" dirty="0">
                <a:solidFill>
                  <a:srgbClr val="002060"/>
                </a:solidFill>
              </a:rPr>
              <a:t>mezinárodní akceptování obchodního jména (značky), </a:t>
            </a:r>
          </a:p>
          <a:p>
            <a:r>
              <a:rPr lang="cs-CZ" sz="2000" dirty="0">
                <a:solidFill>
                  <a:srgbClr val="002060"/>
                </a:solidFill>
              </a:rPr>
              <a:t>image země původu zboží. </a:t>
            </a:r>
          </a:p>
        </p:txBody>
      </p:sp>
      <p:sp>
        <p:nvSpPr>
          <p:cNvPr id="6" name="Nadpis 5"/>
          <p:cNvSpPr>
            <a:spLocks noGrp="1"/>
          </p:cNvSpPr>
          <p:nvPr>
            <p:ph type="title"/>
          </p:nvPr>
        </p:nvSpPr>
        <p:spPr>
          <a:xfrm>
            <a:off x="179512" y="195486"/>
            <a:ext cx="5688632" cy="507703"/>
          </a:xfrm>
        </p:spPr>
        <p:txBody>
          <a:bodyPr/>
          <a:lstStyle/>
          <a:p>
            <a:r>
              <a:rPr lang="cs-CZ" dirty="0"/>
              <a:t>Výběr komunikačního nástroje ovlivňuje</a:t>
            </a:r>
          </a:p>
        </p:txBody>
      </p:sp>
    </p:spTree>
    <p:extLst>
      <p:ext uri="{BB962C8B-B14F-4D97-AF65-F5344CB8AC3E}">
        <p14:creationId xmlns:p14="http://schemas.microsoft.com/office/powerpoint/2010/main" val="32846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1800" dirty="0" err="1">
                <a:solidFill>
                  <a:srgbClr val="002060"/>
                </a:solidFill>
              </a:rPr>
              <a:t>Reklamy</a:t>
            </a:r>
            <a:r>
              <a:rPr lang="en-US" sz="1800" dirty="0">
                <a:solidFill>
                  <a:srgbClr val="002060"/>
                </a:solidFill>
              </a:rPr>
              <a:t> </a:t>
            </a:r>
            <a:r>
              <a:rPr lang="en-US" sz="1800" dirty="0" err="1">
                <a:solidFill>
                  <a:srgbClr val="002060"/>
                </a:solidFill>
              </a:rPr>
              <a:t>určené</a:t>
            </a:r>
            <a:r>
              <a:rPr lang="en-US" sz="1800" dirty="0">
                <a:solidFill>
                  <a:srgbClr val="002060"/>
                </a:solidFill>
              </a:rPr>
              <a:t> </a:t>
            </a:r>
            <a:r>
              <a:rPr lang="en-US" sz="1800" dirty="0" err="1">
                <a:solidFill>
                  <a:srgbClr val="002060"/>
                </a:solidFill>
              </a:rPr>
              <a:t>dětem</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děti</a:t>
            </a:r>
            <a:r>
              <a:rPr lang="en-US" sz="1800" dirty="0">
                <a:solidFill>
                  <a:srgbClr val="002060"/>
                </a:solidFill>
              </a:rPr>
              <a:t> </a:t>
            </a:r>
            <a:r>
              <a:rPr lang="en-US" sz="1800" dirty="0" err="1">
                <a:solidFill>
                  <a:srgbClr val="002060"/>
                </a:solidFill>
              </a:rPr>
              <a:t>zaměřené</a:t>
            </a:r>
            <a:r>
              <a:rPr lang="en-US" sz="1800" dirty="0">
                <a:solidFill>
                  <a:srgbClr val="002060"/>
                </a:solidFill>
              </a:rPr>
              <a:t>, </a:t>
            </a:r>
          </a:p>
          <a:p>
            <a:r>
              <a:rPr lang="en-US" sz="1800" dirty="0" err="1">
                <a:solidFill>
                  <a:srgbClr val="002060"/>
                </a:solidFill>
              </a:rPr>
              <a:t>Srovnávací</a:t>
            </a:r>
            <a:r>
              <a:rPr lang="en-US" sz="1800" dirty="0">
                <a:solidFill>
                  <a:srgbClr val="002060"/>
                </a:solidFill>
              </a:rPr>
              <a:t> </a:t>
            </a:r>
            <a:r>
              <a:rPr lang="en-US" sz="1800" dirty="0" err="1">
                <a:solidFill>
                  <a:srgbClr val="002060"/>
                </a:solidFill>
              </a:rPr>
              <a:t>reklamy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v </a:t>
            </a:r>
            <a:r>
              <a:rPr lang="en-US" sz="1800" dirty="0" err="1">
                <a:solidFill>
                  <a:srgbClr val="002060"/>
                </a:solidFill>
              </a:rPr>
              <a:t>oblasti</a:t>
            </a:r>
            <a:r>
              <a:rPr lang="en-US" sz="1800" dirty="0">
                <a:solidFill>
                  <a:srgbClr val="002060"/>
                </a:solidFill>
              </a:rPr>
              <a:t> </a:t>
            </a:r>
            <a:r>
              <a:rPr lang="en-US" sz="1800" dirty="0" err="1">
                <a:solidFill>
                  <a:srgbClr val="002060"/>
                </a:solidFill>
              </a:rPr>
              <a:t>léčiv</a:t>
            </a:r>
            <a:r>
              <a:rPr lang="en-US" sz="1800" dirty="0">
                <a:solidFill>
                  <a:srgbClr val="002060"/>
                </a:solidFill>
              </a:rPr>
              <a:t>, </a:t>
            </a:r>
            <a:r>
              <a:rPr lang="en-US" sz="1800" dirty="0" err="1">
                <a:solidFill>
                  <a:srgbClr val="002060"/>
                </a:solidFill>
              </a:rPr>
              <a:t>zdravotnického</a:t>
            </a:r>
            <a:r>
              <a:rPr lang="en-US" sz="1800" dirty="0">
                <a:solidFill>
                  <a:srgbClr val="002060"/>
                </a:solidFill>
              </a:rPr>
              <a:t> </a:t>
            </a:r>
            <a:r>
              <a:rPr lang="en-US" sz="1800" dirty="0" err="1">
                <a:solidFill>
                  <a:srgbClr val="002060"/>
                </a:solidFill>
              </a:rPr>
              <a:t>materiálu</a:t>
            </a:r>
            <a:r>
              <a:rPr lang="en-US" sz="1800" dirty="0">
                <a:solidFill>
                  <a:srgbClr val="002060"/>
                </a:solidFill>
              </a:rPr>
              <a:t> a </a:t>
            </a:r>
            <a:r>
              <a:rPr lang="en-US" sz="1800" dirty="0" err="1">
                <a:solidFill>
                  <a:srgbClr val="002060"/>
                </a:solidFill>
              </a:rPr>
              <a:t>lékáren</a:t>
            </a:r>
            <a:r>
              <a:rPr lang="en-US" sz="1800" dirty="0">
                <a:solidFill>
                  <a:srgbClr val="002060"/>
                </a:solidFill>
              </a:rPr>
              <a:t> (</a:t>
            </a:r>
            <a:r>
              <a:rPr lang="en-US" sz="1800" dirty="0" err="1">
                <a:solidFill>
                  <a:srgbClr val="002060"/>
                </a:solidFill>
              </a:rPr>
              <a:t>například</a:t>
            </a:r>
            <a:r>
              <a:rPr lang="en-US" sz="1800" dirty="0">
                <a:solidFill>
                  <a:srgbClr val="002060"/>
                </a:solidFill>
              </a:rPr>
              <a:t> v ČR </a:t>
            </a:r>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samotných</a:t>
            </a:r>
            <a:r>
              <a:rPr lang="en-US" sz="1800" dirty="0">
                <a:solidFill>
                  <a:srgbClr val="002060"/>
                </a:solidFill>
              </a:rPr>
              <a:t> </a:t>
            </a:r>
            <a:r>
              <a:rPr lang="en-US" sz="1800" dirty="0" err="1">
                <a:solidFill>
                  <a:srgbClr val="002060"/>
                </a:solidFill>
              </a:rPr>
              <a:t>lékáren</a:t>
            </a:r>
            <a:r>
              <a:rPr lang="en-US" sz="1800" dirty="0">
                <a:solidFill>
                  <a:srgbClr val="002060"/>
                </a:solidFill>
              </a:rPr>
              <a:t>), </a:t>
            </a:r>
          </a:p>
          <a:p>
            <a:r>
              <a:rPr lang="en-US" sz="1800" dirty="0" err="1">
                <a:solidFill>
                  <a:srgbClr val="002060"/>
                </a:solidFill>
              </a:rPr>
              <a:t>Zákaz</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tabák</a:t>
            </a:r>
            <a:r>
              <a:rPr lang="en-US" sz="1800" dirty="0">
                <a:solidFill>
                  <a:srgbClr val="002060"/>
                </a:solidFill>
              </a:rPr>
              <a:t>, </a:t>
            </a:r>
            <a:r>
              <a:rPr lang="en-US" sz="1800" dirty="0" err="1">
                <a:solidFill>
                  <a:srgbClr val="002060"/>
                </a:solidFill>
              </a:rPr>
              <a:t>alkohol</a:t>
            </a:r>
            <a:r>
              <a:rPr lang="en-US" sz="1800" dirty="0">
                <a:solidFill>
                  <a:srgbClr val="002060"/>
                </a:solidFill>
              </a:rPr>
              <a:t> a </a:t>
            </a:r>
            <a:r>
              <a:rPr lang="en-US" sz="1800" dirty="0" err="1">
                <a:solidFill>
                  <a:srgbClr val="002060"/>
                </a:solidFill>
              </a:rPr>
              <a:t>drogy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samoregulace</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na</a:t>
            </a:r>
            <a:r>
              <a:rPr lang="en-US" sz="1800" dirty="0">
                <a:solidFill>
                  <a:srgbClr val="002060"/>
                </a:solidFill>
              </a:rPr>
              <a:t> </a:t>
            </a:r>
            <a:r>
              <a:rPr lang="en-US" sz="1800" dirty="0" err="1">
                <a:solidFill>
                  <a:srgbClr val="002060"/>
                </a:solidFill>
              </a:rPr>
              <a:t>potraviny</a:t>
            </a:r>
            <a:r>
              <a:rPr lang="en-US" sz="1800" dirty="0">
                <a:solidFill>
                  <a:srgbClr val="002060"/>
                </a:solidFill>
              </a:rPr>
              <a:t>, </a:t>
            </a:r>
          </a:p>
          <a:p>
            <a:r>
              <a:rPr lang="en-US" sz="1800" dirty="0" err="1">
                <a:solidFill>
                  <a:srgbClr val="002060"/>
                </a:solidFill>
              </a:rPr>
              <a:t>Regulace</a:t>
            </a:r>
            <a:r>
              <a:rPr lang="en-US" sz="1800" dirty="0">
                <a:solidFill>
                  <a:srgbClr val="002060"/>
                </a:solidFill>
              </a:rPr>
              <a:t> </a:t>
            </a:r>
            <a:r>
              <a:rPr lang="en-US" sz="1800" dirty="0" err="1">
                <a:solidFill>
                  <a:srgbClr val="002060"/>
                </a:solidFill>
              </a:rPr>
              <a:t>venkovní</a:t>
            </a:r>
            <a:r>
              <a:rPr lang="en-US" sz="1800" dirty="0">
                <a:solidFill>
                  <a:srgbClr val="002060"/>
                </a:solidFill>
              </a:rPr>
              <a:t> </a:t>
            </a:r>
            <a:r>
              <a:rPr lang="en-US" sz="1800" dirty="0" err="1">
                <a:solidFill>
                  <a:srgbClr val="002060"/>
                </a:solidFill>
              </a:rPr>
              <a:t>reklamy</a:t>
            </a:r>
            <a:r>
              <a:rPr lang="en-US" sz="1800" dirty="0">
                <a:solidFill>
                  <a:srgbClr val="002060"/>
                </a:solidFill>
              </a:rPr>
              <a:t>, </a:t>
            </a:r>
            <a:r>
              <a:rPr lang="en-US" sz="1800" dirty="0" err="1">
                <a:solidFill>
                  <a:srgbClr val="002060"/>
                </a:solidFill>
              </a:rPr>
              <a:t>nejčastěji</a:t>
            </a:r>
            <a:r>
              <a:rPr lang="en-US" sz="1800" dirty="0">
                <a:solidFill>
                  <a:srgbClr val="002060"/>
                </a:solidFill>
              </a:rPr>
              <a:t> </a:t>
            </a:r>
            <a:r>
              <a:rPr lang="en-US" sz="1800" dirty="0" err="1">
                <a:solidFill>
                  <a:srgbClr val="002060"/>
                </a:solidFill>
              </a:rPr>
              <a:t>billboardů</a:t>
            </a:r>
            <a:r>
              <a:rPr lang="en-US" sz="1800" dirty="0">
                <a:solidFill>
                  <a:srgbClr val="002060"/>
                </a:solidFill>
              </a:rPr>
              <a:t> (</a:t>
            </a:r>
            <a:r>
              <a:rPr lang="en-US" sz="1800" dirty="0" err="1">
                <a:solidFill>
                  <a:srgbClr val="002060"/>
                </a:solidFill>
              </a:rPr>
              <a:t>například</a:t>
            </a:r>
            <a:r>
              <a:rPr lang="en-US" sz="1800" dirty="0">
                <a:solidFill>
                  <a:srgbClr val="002060"/>
                </a:solidFill>
              </a:rPr>
              <a:t> </a:t>
            </a:r>
            <a:r>
              <a:rPr lang="en-US" sz="1800" dirty="0" err="1">
                <a:solidFill>
                  <a:srgbClr val="002060"/>
                </a:solidFill>
              </a:rPr>
              <a:t>jejich</a:t>
            </a:r>
            <a:r>
              <a:rPr lang="en-US" sz="1800" dirty="0">
                <a:solidFill>
                  <a:srgbClr val="002060"/>
                </a:solidFill>
              </a:rPr>
              <a:t> </a:t>
            </a:r>
            <a:r>
              <a:rPr lang="en-US" sz="1800" dirty="0" err="1">
                <a:solidFill>
                  <a:srgbClr val="002060"/>
                </a:solidFill>
              </a:rPr>
              <a:t>zákaz</a:t>
            </a:r>
            <a:r>
              <a:rPr lang="en-US" sz="1800" dirty="0">
                <a:solidFill>
                  <a:srgbClr val="002060"/>
                </a:solidFill>
              </a:rPr>
              <a:t> v </a:t>
            </a:r>
            <a:r>
              <a:rPr lang="en-US" sz="1800" dirty="0" err="1">
                <a:solidFill>
                  <a:srgbClr val="002060"/>
                </a:solidFill>
              </a:rPr>
              <a:t>Itálii</a:t>
            </a:r>
            <a:r>
              <a:rPr lang="en-US" sz="1800" dirty="0">
                <a:solidFill>
                  <a:srgbClr val="002060"/>
                </a:solidFill>
              </a:rPr>
              <a:t>), </a:t>
            </a:r>
          </a:p>
          <a:p>
            <a:r>
              <a:rPr lang="en-US" sz="1800" dirty="0" err="1">
                <a:solidFill>
                  <a:srgbClr val="002060"/>
                </a:solidFill>
              </a:rPr>
              <a:t>Omezení</a:t>
            </a:r>
            <a:r>
              <a:rPr lang="en-US" sz="1800" dirty="0">
                <a:solidFill>
                  <a:srgbClr val="002060"/>
                </a:solidFill>
              </a:rPr>
              <a:t> v </a:t>
            </a:r>
            <a:r>
              <a:rPr lang="en-US" sz="1800" dirty="0" err="1">
                <a:solidFill>
                  <a:srgbClr val="002060"/>
                </a:solidFill>
              </a:rPr>
              <a:t>oblasti</a:t>
            </a:r>
            <a:r>
              <a:rPr lang="en-US" sz="1800" dirty="0">
                <a:solidFill>
                  <a:srgbClr val="002060"/>
                </a:solidFill>
              </a:rPr>
              <a:t> </a:t>
            </a:r>
            <a:r>
              <a:rPr lang="en-US" sz="1800" dirty="0" err="1">
                <a:solidFill>
                  <a:srgbClr val="002060"/>
                </a:solidFill>
              </a:rPr>
              <a:t>darů</a:t>
            </a:r>
            <a:r>
              <a:rPr lang="en-US" sz="1800" dirty="0">
                <a:solidFill>
                  <a:srgbClr val="002060"/>
                </a:solidFill>
              </a:rPr>
              <a:t>, </a:t>
            </a:r>
            <a:r>
              <a:rPr lang="en-US" sz="1800" dirty="0" err="1">
                <a:solidFill>
                  <a:srgbClr val="002060"/>
                </a:solidFill>
              </a:rPr>
              <a:t>loterií</a:t>
            </a:r>
            <a:r>
              <a:rPr lang="en-US" sz="1800" dirty="0">
                <a:solidFill>
                  <a:srgbClr val="002060"/>
                </a:solidFill>
              </a:rPr>
              <a:t>, </a:t>
            </a:r>
            <a:r>
              <a:rPr lang="en-US" sz="1800" dirty="0" err="1">
                <a:solidFill>
                  <a:srgbClr val="002060"/>
                </a:solidFill>
              </a:rPr>
              <a:t>soutěží</a:t>
            </a:r>
            <a:r>
              <a:rPr lang="en-US" sz="1800" dirty="0">
                <a:solidFill>
                  <a:srgbClr val="002060"/>
                </a:solidFill>
              </a:rPr>
              <a:t> a </a:t>
            </a:r>
            <a:r>
              <a:rPr lang="en-US" sz="1800" dirty="0" err="1">
                <a:solidFill>
                  <a:srgbClr val="002060"/>
                </a:solidFill>
              </a:rPr>
              <a:t>jiných</a:t>
            </a:r>
            <a:r>
              <a:rPr lang="en-US" sz="1800" dirty="0">
                <a:solidFill>
                  <a:srgbClr val="002060"/>
                </a:solidFill>
              </a:rPr>
              <a:t> </a:t>
            </a:r>
            <a:r>
              <a:rPr lang="en-US" sz="1800" dirty="0" err="1">
                <a:solidFill>
                  <a:srgbClr val="002060"/>
                </a:solidFill>
              </a:rPr>
              <a:t>podpor</a:t>
            </a:r>
            <a:r>
              <a:rPr lang="en-US" sz="1800" dirty="0">
                <a:solidFill>
                  <a:srgbClr val="002060"/>
                </a:solidFill>
              </a:rPr>
              <a:t> </a:t>
            </a:r>
            <a:r>
              <a:rPr lang="en-US" sz="1800" dirty="0" err="1">
                <a:solidFill>
                  <a:srgbClr val="002060"/>
                </a:solidFill>
              </a:rPr>
              <a:t>prodeje</a:t>
            </a:r>
            <a:r>
              <a:rPr lang="en-US" sz="1800" dirty="0">
                <a:solidFill>
                  <a:srgbClr val="002060"/>
                </a:solidFill>
              </a:rPr>
              <a:t>, </a:t>
            </a:r>
          </a:p>
          <a:p>
            <a:r>
              <a:rPr lang="en-US" sz="1800" dirty="0" err="1">
                <a:solidFill>
                  <a:srgbClr val="002060"/>
                </a:solidFill>
              </a:rPr>
              <a:t>Povinnosti</a:t>
            </a:r>
            <a:r>
              <a:rPr lang="en-US" sz="1800" dirty="0">
                <a:solidFill>
                  <a:srgbClr val="002060"/>
                </a:solidFill>
              </a:rPr>
              <a:t> </a:t>
            </a:r>
            <a:r>
              <a:rPr lang="en-US" sz="1800" dirty="0" err="1">
                <a:solidFill>
                  <a:srgbClr val="002060"/>
                </a:solidFill>
              </a:rPr>
              <a:t>užití</a:t>
            </a:r>
            <a:r>
              <a:rPr lang="en-US" sz="1800" dirty="0">
                <a:solidFill>
                  <a:srgbClr val="002060"/>
                </a:solidFill>
              </a:rPr>
              <a:t> </a:t>
            </a:r>
            <a:r>
              <a:rPr lang="en-US" sz="1800" dirty="0" err="1">
                <a:solidFill>
                  <a:srgbClr val="002060"/>
                </a:solidFill>
              </a:rPr>
              <a:t>úředního</a:t>
            </a:r>
            <a:r>
              <a:rPr lang="en-US" sz="1800" dirty="0">
                <a:solidFill>
                  <a:srgbClr val="002060"/>
                </a:solidFill>
              </a:rPr>
              <a:t> </a:t>
            </a:r>
            <a:r>
              <a:rPr lang="en-US" sz="1800" dirty="0" err="1">
                <a:solidFill>
                  <a:srgbClr val="002060"/>
                </a:solidFill>
              </a:rPr>
              <a:t>jazyka</a:t>
            </a:r>
            <a:r>
              <a:rPr lang="en-US" sz="1800" dirty="0">
                <a:solidFill>
                  <a:srgbClr val="002060"/>
                </a:solidFill>
              </a:rPr>
              <a:t> v </a:t>
            </a:r>
            <a:r>
              <a:rPr lang="en-US" sz="1800" dirty="0" err="1">
                <a:solidFill>
                  <a:srgbClr val="002060"/>
                </a:solidFill>
              </a:rPr>
              <a:t>reklamě</a:t>
            </a:r>
            <a:r>
              <a:rPr lang="en-US" sz="1800" dirty="0">
                <a:solidFill>
                  <a:srgbClr val="002060"/>
                </a:solidFill>
              </a:rPr>
              <a:t>, </a:t>
            </a:r>
            <a:r>
              <a:rPr lang="en-US" sz="1800" dirty="0" err="1">
                <a:solidFill>
                  <a:srgbClr val="002060"/>
                </a:solidFill>
              </a:rPr>
              <a:t>návodech</a:t>
            </a:r>
            <a:r>
              <a:rPr lang="en-US" sz="1800" dirty="0">
                <a:solidFill>
                  <a:srgbClr val="002060"/>
                </a:solidFill>
              </a:rPr>
              <a:t> k </a:t>
            </a:r>
            <a:r>
              <a:rPr lang="en-US" sz="1800" dirty="0" err="1">
                <a:solidFill>
                  <a:srgbClr val="002060"/>
                </a:solidFill>
              </a:rPr>
              <a:t>použití</a:t>
            </a:r>
            <a:r>
              <a:rPr lang="en-US" sz="1800" dirty="0">
                <a:solidFill>
                  <a:srgbClr val="002060"/>
                </a:solidFill>
              </a:rPr>
              <a:t> a </a:t>
            </a:r>
            <a:r>
              <a:rPr lang="en-US" sz="1800" dirty="0" err="1">
                <a:solidFill>
                  <a:srgbClr val="002060"/>
                </a:solidFill>
              </a:rPr>
              <a:t>jinde</a:t>
            </a:r>
            <a:r>
              <a:rPr lang="en-US" sz="1800" dirty="0">
                <a:solidFill>
                  <a:srgbClr val="002060"/>
                </a:solidFill>
              </a:rPr>
              <a:t> v </a:t>
            </a:r>
            <a:r>
              <a:rPr lang="en-US" sz="1800" dirty="0" err="1">
                <a:solidFill>
                  <a:srgbClr val="002060"/>
                </a:solidFill>
              </a:rPr>
              <a:t>marketingové</a:t>
            </a:r>
            <a:r>
              <a:rPr lang="en-US" sz="1800" dirty="0">
                <a:solidFill>
                  <a:srgbClr val="002060"/>
                </a:solidFill>
              </a:rPr>
              <a:t> </a:t>
            </a:r>
            <a:r>
              <a:rPr lang="en-US" sz="1800" dirty="0" err="1">
                <a:solidFill>
                  <a:srgbClr val="002060"/>
                </a:solidFill>
              </a:rPr>
              <a:t>komunikaci</a:t>
            </a:r>
            <a:r>
              <a:rPr lang="en-US" sz="1800" dirty="0">
                <a:solidFill>
                  <a:srgbClr val="002060"/>
                </a:solidFill>
              </a:rPr>
              <a:t>, </a:t>
            </a:r>
          </a:p>
          <a:p>
            <a:r>
              <a:rPr lang="en-US" sz="1800" dirty="0" err="1">
                <a:solidFill>
                  <a:srgbClr val="002060"/>
                </a:solidFill>
              </a:rPr>
              <a:t>Etické</a:t>
            </a:r>
            <a:r>
              <a:rPr lang="en-US" sz="1800" dirty="0">
                <a:solidFill>
                  <a:srgbClr val="002060"/>
                </a:solidFill>
              </a:rPr>
              <a:t> </a:t>
            </a:r>
            <a:r>
              <a:rPr lang="en-US" sz="1800" dirty="0" err="1">
                <a:solidFill>
                  <a:srgbClr val="002060"/>
                </a:solidFill>
              </a:rPr>
              <a:t>kodexy</a:t>
            </a:r>
            <a:r>
              <a:rPr lang="en-US" sz="1800" dirty="0">
                <a:solidFill>
                  <a:srgbClr val="002060"/>
                </a:solidFill>
              </a:rPr>
              <a:t> v </a:t>
            </a:r>
            <a:r>
              <a:rPr lang="en-US" sz="1800" dirty="0" err="1">
                <a:solidFill>
                  <a:srgbClr val="002060"/>
                </a:solidFill>
              </a:rPr>
              <a:t>komunikaci</a:t>
            </a:r>
            <a:r>
              <a:rPr lang="en-US" sz="1800" dirty="0">
                <a:solidFill>
                  <a:srgbClr val="002060"/>
                </a:solidFill>
              </a:rPr>
              <a:t> (</a:t>
            </a:r>
            <a:r>
              <a:rPr lang="en-US" sz="1800" dirty="0" err="1">
                <a:solidFill>
                  <a:srgbClr val="002060"/>
                </a:solidFill>
              </a:rPr>
              <a:t>například</a:t>
            </a:r>
            <a:r>
              <a:rPr lang="en-US" sz="1800" dirty="0">
                <a:solidFill>
                  <a:srgbClr val="002060"/>
                </a:solidFill>
              </a:rPr>
              <a:t> </a:t>
            </a:r>
            <a:r>
              <a:rPr lang="en-US" sz="1800" dirty="0" err="1">
                <a:solidFill>
                  <a:srgbClr val="002060"/>
                </a:solidFill>
              </a:rPr>
              <a:t>nutnost</a:t>
            </a:r>
            <a:r>
              <a:rPr lang="en-US" sz="1800" dirty="0">
                <a:solidFill>
                  <a:srgbClr val="002060"/>
                </a:solidFill>
              </a:rPr>
              <a:t> </a:t>
            </a:r>
            <a:r>
              <a:rPr lang="en-US" sz="1800" dirty="0" err="1">
                <a:solidFill>
                  <a:srgbClr val="002060"/>
                </a:solidFill>
              </a:rPr>
              <a:t>samoregulace</a:t>
            </a:r>
            <a:r>
              <a:rPr lang="en-US" sz="1800" dirty="0">
                <a:solidFill>
                  <a:srgbClr val="002060"/>
                </a:solidFill>
              </a:rPr>
              <a:t>).</a:t>
            </a:r>
          </a:p>
        </p:txBody>
      </p:sp>
      <p:sp>
        <p:nvSpPr>
          <p:cNvPr id="6" name="Nadpis 5"/>
          <p:cNvSpPr>
            <a:spLocks noGrp="1"/>
          </p:cNvSpPr>
          <p:nvPr>
            <p:ph type="title"/>
          </p:nvPr>
        </p:nvSpPr>
        <p:spPr>
          <a:xfrm>
            <a:off x="179512" y="195486"/>
            <a:ext cx="6048672" cy="507703"/>
          </a:xfrm>
        </p:spPr>
        <p:txBody>
          <a:bodyPr/>
          <a:lstStyle/>
          <a:p>
            <a:r>
              <a:rPr lang="cs-CZ" dirty="0"/>
              <a:t>Častý problém - legislativní omezení</a:t>
            </a:r>
          </a:p>
        </p:txBody>
      </p:sp>
    </p:spTree>
    <p:extLst>
      <p:ext uri="{BB962C8B-B14F-4D97-AF65-F5344CB8AC3E}">
        <p14:creationId xmlns:p14="http://schemas.microsoft.com/office/powerpoint/2010/main" val="38491546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Model tvorby mezinárodní marketingové komunikace 1</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1. </a:t>
            </a:r>
            <a:r>
              <a:rPr lang="cs-CZ" sz="1800" b="1" dirty="0">
                <a:solidFill>
                  <a:srgbClr val="002060"/>
                </a:solidFill>
              </a:rPr>
              <a:t>Zvážení</a:t>
            </a:r>
            <a:r>
              <a:rPr lang="cs-CZ" sz="1800" dirty="0">
                <a:solidFill>
                  <a:srgbClr val="002060"/>
                </a:solidFill>
              </a:rPr>
              <a:t> </a:t>
            </a:r>
            <a:r>
              <a:rPr lang="cs-CZ" sz="1800" b="1" dirty="0">
                <a:solidFill>
                  <a:srgbClr val="002060"/>
                </a:solidFill>
              </a:rPr>
              <a:t>odlišností</a:t>
            </a:r>
            <a:r>
              <a:rPr lang="cs-CZ" sz="1800" dirty="0">
                <a:solidFill>
                  <a:srgbClr val="002060"/>
                </a:solidFill>
              </a:rPr>
              <a:t> mezi domácím a zahraničním trhem ve všech relevantních faktorech. </a:t>
            </a:r>
          </a:p>
          <a:p>
            <a:r>
              <a:rPr lang="cs-CZ" sz="1800" dirty="0">
                <a:solidFill>
                  <a:srgbClr val="002060"/>
                </a:solidFill>
              </a:rPr>
              <a:t>2. </a:t>
            </a:r>
            <a:r>
              <a:rPr lang="cs-CZ" sz="1800" b="1" dirty="0">
                <a:solidFill>
                  <a:srgbClr val="002060"/>
                </a:solidFill>
              </a:rPr>
              <a:t>Volba cílové skupiny </a:t>
            </a:r>
            <a:r>
              <a:rPr lang="cs-CZ" sz="1800" dirty="0">
                <a:solidFill>
                  <a:srgbClr val="002060"/>
                </a:solidFill>
              </a:rPr>
              <a:t>zákazníků a vytvoření profilu každé cílové skupiny zákazníků pro každý segment trhu (pro každou zemi). </a:t>
            </a:r>
          </a:p>
          <a:p>
            <a:r>
              <a:rPr lang="cs-CZ" sz="1800" dirty="0">
                <a:solidFill>
                  <a:srgbClr val="002060"/>
                </a:solidFill>
              </a:rPr>
              <a:t>3. Zhodnocení, které </a:t>
            </a:r>
            <a:r>
              <a:rPr lang="cs-CZ" sz="1800" b="1" dirty="0">
                <a:solidFill>
                  <a:srgbClr val="002060"/>
                </a:solidFill>
              </a:rPr>
              <a:t>výhody a charakteristické rysy </a:t>
            </a:r>
            <a:r>
              <a:rPr lang="cs-CZ" sz="1800" dirty="0">
                <a:solidFill>
                  <a:srgbClr val="002060"/>
                </a:solidFill>
              </a:rPr>
              <a:t>nabízených výrobků či služeb mají být sděleny. Výběr těchto speciálních faktorů které budou obsahem komunikačních sdělení se musí provést pro každý segment trhu. </a:t>
            </a:r>
          </a:p>
          <a:p>
            <a:r>
              <a:rPr lang="cs-CZ" sz="1800" dirty="0">
                <a:solidFill>
                  <a:srgbClr val="002060"/>
                </a:solidFill>
              </a:rPr>
              <a:t>4. </a:t>
            </a:r>
            <a:r>
              <a:rPr lang="cs-CZ" sz="1800" b="1" dirty="0">
                <a:solidFill>
                  <a:srgbClr val="002060"/>
                </a:solidFill>
              </a:rPr>
              <a:t>Stanovení rozpočtu </a:t>
            </a:r>
            <a:r>
              <a:rPr lang="cs-CZ" sz="1800" dirty="0">
                <a:solidFill>
                  <a:srgbClr val="002060"/>
                </a:solidFill>
              </a:rPr>
              <a:t>na komunikační strategii. Vypracovává se několik variant podle strategického uplatnění jednotlivých nástrojů komunikačního mixu. </a:t>
            </a:r>
          </a:p>
          <a:p>
            <a:r>
              <a:rPr lang="cs-CZ" sz="1800" dirty="0">
                <a:solidFill>
                  <a:srgbClr val="002060"/>
                </a:solidFill>
              </a:rPr>
              <a:t>5. Vytvoření základního komunikačního </a:t>
            </a:r>
            <a:r>
              <a:rPr lang="cs-CZ" sz="1800" b="1" dirty="0">
                <a:solidFill>
                  <a:srgbClr val="002060"/>
                </a:solidFill>
              </a:rPr>
              <a:t>sdělení</a:t>
            </a:r>
            <a:r>
              <a:rPr lang="cs-CZ" sz="1800" dirty="0">
                <a:solidFill>
                  <a:srgbClr val="002060"/>
                </a:solidFill>
              </a:rPr>
              <a:t> (reklamního sloganu), které by mělo být univerzální na daném trhu pro všechna média. Toto sdělení by mělo vycházet jak ze základních cílů komunikace firmy, tak aby odpovídalo požadavkům vytvořenému profilu cílové zákaznické skupiny. </a:t>
            </a:r>
          </a:p>
        </p:txBody>
      </p:sp>
    </p:spTree>
    <p:extLst>
      <p:ext uri="{BB962C8B-B14F-4D97-AF65-F5344CB8AC3E}">
        <p14:creationId xmlns:p14="http://schemas.microsoft.com/office/powerpoint/2010/main" val="271309376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2770</TotalTime>
  <Words>15506</Words>
  <Application>Microsoft Office PowerPoint</Application>
  <PresentationFormat>Předvádění na obrazovce (16:9)</PresentationFormat>
  <Paragraphs>1132</Paragraphs>
  <Slides>178</Slides>
  <Notes>162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178</vt:i4>
      </vt:variant>
    </vt:vector>
  </HeadingPairs>
  <TitlesOfParts>
    <vt:vector size="185" baseType="lpstr">
      <vt:lpstr>SimSun</vt:lpstr>
      <vt:lpstr>Arial</vt:lpstr>
      <vt:lpstr>Arial Unicode MS</vt:lpstr>
      <vt:lpstr>Calibri</vt:lpstr>
      <vt:lpstr>Times New Roman</vt:lpstr>
      <vt:lpstr>Wingdings</vt:lpstr>
      <vt:lpstr>SLU</vt:lpstr>
      <vt:lpstr>Mezinárodní marketing – 3. tutoriál</vt:lpstr>
      <vt:lpstr>Obsah tutoriálu</vt:lpstr>
      <vt:lpstr>Mezinárodní marketing – mezinárodní produktová politika</vt:lpstr>
      <vt:lpstr>Obsah přednášky</vt:lpstr>
      <vt:lpstr>Příklad</vt:lpstr>
      <vt:lpstr>Příklad</vt:lpstr>
      <vt:lpstr>Příklad - portfolio Škoda auto v Číně</vt:lpstr>
      <vt:lpstr>Příklad - portfolio Škoda auto v Číně</vt:lpstr>
      <vt:lpstr>1 Produkt</vt:lpstr>
      <vt:lpstr>Odlišnosti produktů v praxi 1</vt:lpstr>
      <vt:lpstr>Produkt v mezinárodním marketingu</vt:lpstr>
      <vt:lpstr>2 Klasifikace produktů</vt:lpstr>
      <vt:lpstr>Totální produkt v marketingu</vt:lpstr>
      <vt:lpstr>Totální produkt ve službách</vt:lpstr>
      <vt:lpstr>Od výhody k hodnotě pro zákazníka</vt:lpstr>
      <vt:lpstr>Fun fails</vt:lpstr>
      <vt:lpstr>Šampon v arabských zemích</vt:lpstr>
      <vt:lpstr>Hodnota pro zákazníka </vt:lpstr>
      <vt:lpstr>Odlišnosti produktů v praxi 2</vt:lpstr>
      <vt:lpstr>3 Strategie standardizace produktů </vt:lpstr>
      <vt:lpstr>Výhody a nevýhody standardizace</vt:lpstr>
      <vt:lpstr>Výhody a nevýhody standardizace</vt:lpstr>
      <vt:lpstr>Strategie světového komponentu </vt:lpstr>
      <vt:lpstr>Fun fails</vt:lpstr>
      <vt:lpstr>Strategie adaptace produktů </vt:lpstr>
      <vt:lpstr>Strategie adaptace produktů </vt:lpstr>
      <vt:lpstr>Strategie adaptace produktů </vt:lpstr>
      <vt:lpstr>Adaptace vs. standardizace</vt:lpstr>
      <vt:lpstr>Výhody a nevýhody adaptace</vt:lpstr>
      <vt:lpstr>Odlišnosti produktů v praxi 3</vt:lpstr>
      <vt:lpstr>4 Životní cyklus produktů na mezinárodních trzích</vt:lpstr>
      <vt:lpstr>Fáze životního cyklu</vt:lpstr>
      <vt:lpstr>Ansoffova matice</vt:lpstr>
      <vt:lpstr>Odlišnosti produktů v praxi 4</vt:lpstr>
      <vt:lpstr>5 Nejčastější adaptace - obal</vt:lpstr>
      <vt:lpstr>Cup size</vt:lpstr>
      <vt:lpstr>Funkce obalu 1</vt:lpstr>
      <vt:lpstr>Funkce obalu 2</vt:lpstr>
      <vt:lpstr>Odlišnosti produktů v praxi 5</vt:lpstr>
      <vt:lpstr>6 Mezinárodní značková politika</vt:lpstr>
      <vt:lpstr>Mezinárodní značková politika</vt:lpstr>
      <vt:lpstr>Odlišnosti produktů v praxi 6</vt:lpstr>
      <vt:lpstr>Mezinárodní marketing – mezinárodní distribuční politika</vt:lpstr>
      <vt:lpstr>Obsah přednášky</vt:lpstr>
      <vt:lpstr>Příklad - úprava produktu v Mexiku - fotbal</vt:lpstr>
      <vt:lpstr>Než začneme o distribuci …</vt:lpstr>
      <vt:lpstr>1 Distribuce</vt:lpstr>
      <vt:lpstr>Vliv mezinárodní distribuce</vt:lpstr>
      <vt:lpstr>Distribuce v Číně</vt:lpstr>
      <vt:lpstr>2 Mezinárodní distribuční strategie</vt:lpstr>
      <vt:lpstr>A: Způsob mezinárodní distribuce</vt:lpstr>
      <vt:lpstr>Způsob mezinárodní distribuce 2</vt:lpstr>
      <vt:lpstr>Distribuce v Etiopii</vt:lpstr>
      <vt:lpstr>Výhody nepřímé distribuce představují:</vt:lpstr>
      <vt:lpstr>Distribuce v USA</vt:lpstr>
      <vt:lpstr>Nevýhody nepřímé distribuce: </vt:lpstr>
      <vt:lpstr>Příklad těžké pozice firma vs. retail/nákupní centra</vt:lpstr>
      <vt:lpstr>Příklad těžké pozice firma vs. retail/nákupní centra</vt:lpstr>
      <vt:lpstr>Odlišnosti v mezinárodní distribuci 1</vt:lpstr>
      <vt:lpstr>Alternativní formy distribučních kanálů 1</vt:lpstr>
      <vt:lpstr>Alternativní formy distribučních kanálů 2</vt:lpstr>
      <vt:lpstr>Neslušná gesta ve světě</vt:lpstr>
      <vt:lpstr>B: Hustota distribuční sítě</vt:lpstr>
      <vt:lpstr>C: Délka distribučních kanálů</vt:lpstr>
      <vt:lpstr>Délka vs. šířka distribučního kanálu</vt:lpstr>
      <vt:lpstr>Strategie vstupu do cizího distribučního kanálu</vt:lpstr>
      <vt:lpstr>Distribuce v Indii</vt:lpstr>
      <vt:lpstr>Náklady na mezinárodní distribuci</vt:lpstr>
      <vt:lpstr>Náklady na mezinárodní distribuci 2</vt:lpstr>
      <vt:lpstr>D: Výběr distribučního partnera </vt:lpstr>
      <vt:lpstr>Retail v Dubaji</vt:lpstr>
      <vt:lpstr>E: Řízení členů distribuční sítě</vt:lpstr>
      <vt:lpstr>Kontrola distribučních cest</vt:lpstr>
      <vt:lpstr>Problémy mezinárodní distribuce 1</vt:lpstr>
      <vt:lpstr>Lékárna v jižní Americe</vt:lpstr>
      <vt:lpstr>Problémy mezinárodní distribuce 2</vt:lpstr>
      <vt:lpstr>Problémy mezinárodní distribuce 3</vt:lpstr>
      <vt:lpstr>Specifické obchody </vt:lpstr>
      <vt:lpstr>F: Mezinárodní logistika</vt:lpstr>
      <vt:lpstr>Mezinárodní logistika</vt:lpstr>
      <vt:lpstr>Nejdůležitější typy dokumentů:</vt:lpstr>
      <vt:lpstr>Využití QR kódu v Japonsku</vt:lpstr>
      <vt:lpstr>3 Vývojové trendy v mezinárodní distribuci</vt:lpstr>
      <vt:lpstr>Vývojové trendy v mezinárodní distribuci 2</vt:lpstr>
      <vt:lpstr>Vývojové trendy v mezinárodní distribuci 3</vt:lpstr>
      <vt:lpstr>Nově se rozvíjející „wholesale retail“</vt:lpstr>
      <vt:lpstr>Vývojové trendy v mezinárodní distribuci 4</vt:lpstr>
      <vt:lpstr>RFID – budoucnost distribuce v retailu</vt:lpstr>
      <vt:lpstr>Vývojové trendy v mezinárodní distribuci 5</vt:lpstr>
      <vt:lpstr>Mezinárodní marketing – mezinárodní komunikační politika</vt:lpstr>
      <vt:lpstr>Obsah přednášky</vt:lpstr>
      <vt:lpstr>Japonský KitKat</vt:lpstr>
      <vt:lpstr>1. Definování marketingové komunikace (MK)</vt:lpstr>
      <vt:lpstr>2 Odlišnosti komunikace v mezinárodním prostředí</vt:lpstr>
      <vt:lpstr>Kybernetický model komunikace</vt:lpstr>
      <vt:lpstr>Užitečné komunikační modely</vt:lpstr>
      <vt:lpstr>Výběr komunikačního nástroje ovlivňuje</vt:lpstr>
      <vt:lpstr>Častý problém - legislativní omezení</vt:lpstr>
      <vt:lpstr>Model tvorby mezinárodní marketingové komunikace 1</vt:lpstr>
      <vt:lpstr>Model tvorby mezinárodní marketingové komunikace 2</vt:lpstr>
      <vt:lpstr>Shrnutí – co vše je tedy jinak?</vt:lpstr>
      <vt:lpstr>Komunikační strategie v mezinárodním prostředí</vt:lpstr>
      <vt:lpstr>Komunikační strategie v mezinárodním prostředí</vt:lpstr>
      <vt:lpstr>Push strategie (tlaku) - B2B</vt:lpstr>
      <vt:lpstr>Pull strategie (tahu) - B2C</vt:lpstr>
      <vt:lpstr>Pull + Push strategie </vt:lpstr>
      <vt:lpstr>3 Marketingový komunikační mix</vt:lpstr>
      <vt:lpstr>Prvky MKM</vt:lpstr>
      <vt:lpstr>ATL, BTL, TTL</vt:lpstr>
      <vt:lpstr>A. Reklama</vt:lpstr>
      <vt:lpstr>Pochybení v mezinárodní reklamě 1</vt:lpstr>
      <vt:lpstr>Typy reklamy</vt:lpstr>
      <vt:lpstr>Pochybení v mezinárodní reklamě 2</vt:lpstr>
      <vt:lpstr>Mediální mix  </vt:lpstr>
      <vt:lpstr>Pochybení v mezinárodní reklamě 3</vt:lpstr>
      <vt:lpstr>Emoce v reklamě</vt:lpstr>
      <vt:lpstr>Typy emocí </vt:lpstr>
      <vt:lpstr>Doporučovatelé v reklamě</vt:lpstr>
      <vt:lpstr>B. Podpora prodeje</vt:lpstr>
      <vt:lpstr>C. Osobní prodej</vt:lpstr>
      <vt:lpstr>D. Public relations (P.R.)</vt:lpstr>
      <vt:lpstr>Nejčastější úkoly PR 1</vt:lpstr>
      <vt:lpstr>Nejčastější úkoly PR 2</vt:lpstr>
      <vt:lpstr>Publicita </vt:lpstr>
      <vt:lpstr>E. Přímý marketing </vt:lpstr>
      <vt:lpstr>Značka země (Lizcová, 2021) </vt:lpstr>
      <vt:lpstr>Značka země (Lizcová, 2021) </vt:lpstr>
      <vt:lpstr>Značka země (Lizcová, 2021) </vt:lpstr>
      <vt:lpstr>Příklady rozdílů v praxi 1</vt:lpstr>
      <vt:lpstr>Příklady rozdílů v praxi 2</vt:lpstr>
      <vt:lpstr>Mezinárodní marketing – mezinárodní cenová politika</vt:lpstr>
      <vt:lpstr>Obsah přednášky</vt:lpstr>
      <vt:lpstr>Jak vypadá nudná praxe? Analýza dat</vt:lpstr>
      <vt:lpstr>What-if scénáře</vt:lpstr>
      <vt:lpstr>Kalkulační rovnice</vt:lpstr>
      <vt:lpstr>1 Cena</vt:lpstr>
      <vt:lpstr>Cena Heineken (Michl, Buriánek, Uhlíř, 2016)</vt:lpstr>
      <vt:lpstr>Mezinárodní cenová politika</vt:lpstr>
      <vt:lpstr>Mezinárodní odlišnosti 1</vt:lpstr>
      <vt:lpstr>Postup při tvorbě cenové strategie</vt:lpstr>
      <vt:lpstr>2 Faktory ovlivňující cenovou tvorbu</vt:lpstr>
      <vt:lpstr>Faktory ovlivňující cenovou tvorbu 2</vt:lpstr>
      <vt:lpstr>Analýza vnitřních faktorů podniku</vt:lpstr>
      <vt:lpstr>Analýza vnitřních faktorů podniku 2</vt:lpstr>
      <vt:lpstr>Analýza vnitřních faktorů podniku 3</vt:lpstr>
      <vt:lpstr>Analýza vnitřních faktorů podniku 4</vt:lpstr>
      <vt:lpstr>Analýza vnitřních faktorů podniku 5</vt:lpstr>
      <vt:lpstr>Mezinárodní odlišnosti 2</vt:lpstr>
      <vt:lpstr>Analýza tržních faktorů</vt:lpstr>
      <vt:lpstr>Analýza tržních faktorů 2</vt:lpstr>
      <vt:lpstr>Analýza faktorů okolí</vt:lpstr>
      <vt:lpstr>Analýza faktorů okolí 2</vt:lpstr>
      <vt:lpstr>Analýza faktorů okolí 3</vt:lpstr>
      <vt:lpstr>Mezinárodní odlišnosti 3</vt:lpstr>
      <vt:lpstr>Dumping </vt:lpstr>
      <vt:lpstr>Inflace</vt:lpstr>
      <vt:lpstr>Fluktuace směnných kurzů</vt:lpstr>
      <vt:lpstr>Analýza světových cen </vt:lpstr>
      <vt:lpstr>Mezinárodní odlišnosti 4</vt:lpstr>
      <vt:lpstr>3 Mezinárodní cenové strategie</vt:lpstr>
      <vt:lpstr>Základní struktura cílů 1</vt:lpstr>
      <vt:lpstr>Základní struktura cílů 2</vt:lpstr>
      <vt:lpstr>Přístupy k cenové tvorbě v mezinárodním marketingu</vt:lpstr>
      <vt:lpstr>Mezinárodní odlišnosti 5</vt:lpstr>
      <vt:lpstr>Vznik šedých trhů</vt:lpstr>
      <vt:lpstr>Transferové ceny </vt:lpstr>
      <vt:lpstr>Cenové strategie při vstupu na zahraniční trh</vt:lpstr>
      <vt:lpstr>Cenové strategie při vstupu na zahraniční trh 2</vt:lpstr>
      <vt:lpstr>Cenové taktiky na mezinárodních trzích</vt:lpstr>
      <vt:lpstr>Cenové taktiky na mezinárodních trzích</vt:lpstr>
      <vt:lpstr>Cenové taktiky na mezinárodních trzích</vt:lpstr>
      <vt:lpstr>4 Proces tvorby ceny</vt:lpstr>
      <vt:lpstr>Metody tvorby ceny</vt:lpstr>
      <vt:lpstr>Metody tvorby ceny 2</vt:lpstr>
      <vt:lpstr>Metody tvorby ceny 3</vt:lpstr>
      <vt:lpstr>Mezinárodní odlišnosti 6</vt:lpstr>
      <vt:lpstr>5 MV v oblasti ceny</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118</cp:revision>
  <dcterms:created xsi:type="dcterms:W3CDTF">2016-07-06T15:42:34Z</dcterms:created>
  <dcterms:modified xsi:type="dcterms:W3CDTF">2022-04-21T11:58:00Z</dcterms:modified>
</cp:coreProperties>
</file>