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2BA4-3970-0F40-15EB-352B3025C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38C8E3-1000-8E08-9CF3-107F7A8F7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1B6B1-A360-735C-64B8-33C6A46A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2AD8-DBD9-49B8-AF26-DE78415A3C8B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897DD-A888-BE6B-A08B-F985C59C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ACC1-44B6-8258-013B-8BF146F8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EE95-2ACF-4CF6-A13D-1F97EF798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90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1062-87E0-D1A2-5D89-75A952EF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E46A6-2AC3-5BF0-8153-3EFD6CD41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7DE97-4936-4C2B-D2F3-1793C952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2AD8-DBD9-49B8-AF26-DE78415A3C8B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664DE-B960-81A7-4599-95D4A6B9A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CCFA3-701C-11E7-ABE2-B903ECA09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EE95-2ACF-4CF6-A13D-1F97EF798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49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E16D61-7EA5-B381-2CB5-EB6661440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263C4-4A70-E3B0-B855-1A00671BF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1EC0E-3BF6-077F-2D5E-0059BE365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2AD8-DBD9-49B8-AF26-DE78415A3C8B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49BFC-0D0F-C171-842E-DA8863E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EDFB6-C5CE-F941-847D-00A5CBE6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EE95-2ACF-4CF6-A13D-1F97EF798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50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4014-331A-5A23-6743-EF5FEA92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8E8CD-DD4A-4593-766B-A1FF07846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37516-16BD-6980-EE48-B18B65D4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2AD8-DBD9-49B8-AF26-DE78415A3C8B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0FB25-7BC8-7732-556A-495F8039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893E1-D81C-99D9-A1FF-285428D0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EE95-2ACF-4CF6-A13D-1F97EF798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62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F349-730C-C8DE-A04D-07F19C59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85EC9-2C3B-5150-3F25-C233301E7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F1F4-37B8-CAFD-3077-84CE235F5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2AD8-DBD9-49B8-AF26-DE78415A3C8B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268A5-5A88-5463-0522-88A35A61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640FA-7220-3B51-F118-651CC4D4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EE95-2ACF-4CF6-A13D-1F97EF798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4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EAD1-4524-736A-904A-F54FC8DC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9EA28-1484-6327-E9CA-79A7D5252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16785-405B-CEE5-1329-FB19631E0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1263C-42F3-5A15-1810-C520478F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2AD8-DBD9-49B8-AF26-DE78415A3C8B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105C3-628B-DFFD-FDC6-1170B4E4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C201A-AE1C-BB17-C4A7-F4EF5412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EE95-2ACF-4CF6-A13D-1F97EF798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01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286D1-17B8-E66A-8250-3BC6B4DB4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ACD6C-59CA-43B3-1484-C7B9F06E8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CB967-6C81-C5E1-24AD-EC518258F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616D7-04F3-E479-4597-2AE331E53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C58021-B1CE-4201-66B1-0BBD30823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88CADD-B54E-358B-7C79-39103150D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2AD8-DBD9-49B8-AF26-DE78415A3C8B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6C1A0C-2DF0-2A33-7CDB-1760C08DE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51F009-0A34-95BB-38B5-95B595CA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EE95-2ACF-4CF6-A13D-1F97EF798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8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C5CF-BAE1-7505-66FC-358C6A49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1BBB3A-3D67-D04E-B2DB-2C748E85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2AD8-DBD9-49B8-AF26-DE78415A3C8B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9FAAE-21A6-F832-963E-EC697698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FE43E-01B4-0C7C-D8E3-099CE8C9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EE95-2ACF-4CF6-A13D-1F97EF798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E4D49-30FC-FBFE-CC7B-6A9AF7DA4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2AD8-DBD9-49B8-AF26-DE78415A3C8B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997277-17C7-7680-D3F1-82AD15DDE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07663-3239-4C99-BC95-6D2D4416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EE95-2ACF-4CF6-A13D-1F97EF798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2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A1669-DA96-70BC-61A7-68B5D209A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36CB3-B189-A4DD-E9EB-0B897D4D2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32EA0-E786-2C69-01B0-0E8F72028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041FA-347B-8EE7-E3BC-B1411683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2AD8-DBD9-49B8-AF26-DE78415A3C8B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59520-28CD-C1EB-C434-EB7FFF3B0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59DE1-AF3C-31A7-F170-4EB124AE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EE95-2ACF-4CF6-A13D-1F97EF798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41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C4254-CE01-ADAA-8158-CE9355BA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866AE2-F86B-5C56-E90D-5E0A399E7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ADDD4-76A5-A5BB-7F5E-B3AA73DF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D9830-37D0-6175-112B-5CF4E6339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2AD8-DBD9-49B8-AF26-DE78415A3C8B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3203D-6D05-407E-38F0-CB6DF1E1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9A860-B835-4709-29BA-24CC2811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EE95-2ACF-4CF6-A13D-1F97EF798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76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09CD1E-87D4-1C94-E569-8E90BD4E6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655F0-86A9-9995-F696-DFA9141B3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04BE-CF8A-1901-5451-C1B451618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092AD8-DBD9-49B8-AF26-DE78415A3C8B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B6C6B-E1A4-8F90-E9E4-93E7091C8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3B819-AA9F-F536-5AFB-21ACE2490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8CEE95-2ACF-4CF6-A13D-1F97EF798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65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A321-90DF-1CA3-88E1-3E66F647B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CAREERS 1 + 2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AE344-AF85-1493-143D-444FBC267A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513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D0E7-2DB2-28DD-8391-04193B02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Jobs most in demand in the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1D1EC-73AD-40DF-741C-585680468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Energy professionals are also in demand within the oil and gas industries though, with</a:t>
            </a:r>
            <a:r>
              <a:rPr lang="cs-CZ" dirty="0"/>
              <a:t> </a:t>
            </a:r>
            <a:r>
              <a:rPr lang="en-GB" dirty="0"/>
              <a:t>Hays Recruitment reporting that the average salary for employees in this sector is more</a:t>
            </a:r>
            <a:r>
              <a:rPr lang="cs-CZ" dirty="0"/>
              <a:t> </a:t>
            </a:r>
            <a:r>
              <a:rPr lang="en-GB" dirty="0"/>
              <a:t>than twice the national average, at a healthy £55,850. </a:t>
            </a:r>
            <a:endParaRPr lang="cs-CZ" dirty="0"/>
          </a:p>
          <a:p>
            <a:r>
              <a:rPr lang="en-GB" dirty="0"/>
              <a:t>Having endured torrid times in recent</a:t>
            </a:r>
            <a:r>
              <a:rPr lang="cs-CZ" dirty="0"/>
              <a:t> </a:t>
            </a:r>
            <a:r>
              <a:rPr lang="en-GB" dirty="0"/>
              <a:t>years, the motoring industry is also now on an upward curve. </a:t>
            </a:r>
            <a:endParaRPr lang="cs-CZ" dirty="0"/>
          </a:p>
          <a:p>
            <a:r>
              <a:rPr lang="en-GB" dirty="0"/>
              <a:t>Currently the UK's largest</a:t>
            </a:r>
            <a:r>
              <a:rPr lang="cs-CZ" dirty="0"/>
              <a:t> </a:t>
            </a:r>
            <a:r>
              <a:rPr lang="en-GB" dirty="0"/>
              <a:t>export sector, the Government has pledged a £50 million investment in the industry over</a:t>
            </a:r>
            <a:r>
              <a:rPr lang="cs-CZ" dirty="0"/>
              <a:t> </a:t>
            </a:r>
            <a:r>
              <a:rPr lang="en-GB" dirty="0"/>
              <a:t>the next three years, encouraging manufacturers from abroad to build in the UK. </a:t>
            </a:r>
            <a:endParaRPr lang="cs-CZ" dirty="0"/>
          </a:p>
          <a:p>
            <a:r>
              <a:rPr lang="en-GB" dirty="0"/>
              <a:t>Good</a:t>
            </a:r>
            <a:r>
              <a:rPr lang="cs-CZ" dirty="0"/>
              <a:t> </a:t>
            </a:r>
            <a:r>
              <a:rPr lang="en-GB" dirty="0"/>
              <a:t>news for those looking to find or start work in automotive engineering.</a:t>
            </a:r>
          </a:p>
        </p:txBody>
      </p:sp>
    </p:spTree>
    <p:extLst>
      <p:ext uri="{BB962C8B-B14F-4D97-AF65-F5344CB8AC3E}">
        <p14:creationId xmlns:p14="http://schemas.microsoft.com/office/powerpoint/2010/main" val="1747390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8C79D-E4A5-3ECE-4A77-C7965CE1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Jobs most in demand in the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F86A6-5D4A-7DD7-33DB-62979B49C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And unsurprisingly, the healthcare industry still is one of the sectors with the greatest</a:t>
            </a:r>
            <a:r>
              <a:rPr lang="cs-CZ" dirty="0"/>
              <a:t> </a:t>
            </a:r>
            <a:r>
              <a:rPr lang="en-GB" dirty="0"/>
              <a:t>demand. </a:t>
            </a:r>
            <a:endParaRPr lang="cs-CZ" dirty="0"/>
          </a:p>
          <a:p>
            <a:r>
              <a:rPr lang="en-GB" dirty="0"/>
              <a:t>Not only does Hays Recruitment list the industry on its top 10 global skills shortage list, but according to the Barclays Job Creation Survey, some 62 per cent of UK</a:t>
            </a:r>
            <a:r>
              <a:rPr lang="cs-CZ" dirty="0"/>
              <a:t> </a:t>
            </a:r>
            <a:r>
              <a:rPr lang="en-GB" dirty="0"/>
              <a:t>healthcare companies plan to create new jobs in the next 12 months.</a:t>
            </a:r>
          </a:p>
        </p:txBody>
      </p:sp>
    </p:spTree>
    <p:extLst>
      <p:ext uri="{BB962C8B-B14F-4D97-AF65-F5344CB8AC3E}">
        <p14:creationId xmlns:p14="http://schemas.microsoft.com/office/powerpoint/2010/main" val="2050263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F704-4CFD-68F7-14AD-A488B3080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Employee benefits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4FD6CA-7278-F02C-5D0E-8AAAD8BD9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595" y="1415845"/>
            <a:ext cx="9031978" cy="4212460"/>
          </a:xfrm>
        </p:spPr>
      </p:pic>
    </p:spTree>
    <p:extLst>
      <p:ext uri="{BB962C8B-B14F-4D97-AF65-F5344CB8AC3E}">
        <p14:creationId xmlns:p14="http://schemas.microsoft.com/office/powerpoint/2010/main" val="2576077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73C3-C135-953E-2DEE-10134729C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Employee benefits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A6D4C5-EF77-71FE-5627-9533B6571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432" y="1445343"/>
            <a:ext cx="9142105" cy="4544944"/>
          </a:xfrm>
        </p:spPr>
      </p:pic>
    </p:spTree>
    <p:extLst>
      <p:ext uri="{BB962C8B-B14F-4D97-AF65-F5344CB8AC3E}">
        <p14:creationId xmlns:p14="http://schemas.microsoft.com/office/powerpoint/2010/main" val="2797436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EC9A3-4512-9E20-56B1-09C13D81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Grammar – Present perfect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3690FA-9AFC-2A40-FE4B-7373E7952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582994"/>
            <a:ext cx="8843320" cy="4251069"/>
          </a:xfrm>
        </p:spPr>
      </p:pic>
    </p:spTree>
    <p:extLst>
      <p:ext uri="{BB962C8B-B14F-4D97-AF65-F5344CB8AC3E}">
        <p14:creationId xmlns:p14="http://schemas.microsoft.com/office/powerpoint/2010/main" val="1654647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A1ECE-A035-0E14-EEFD-D20FFBFD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Grammar – Present perfect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22D77E-158D-FE00-E8B9-402DB53EB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504" y="1175677"/>
            <a:ext cx="7862552" cy="21476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8A5F7B-E328-1E61-A406-1CEE6E1B4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504" y="2872179"/>
            <a:ext cx="6990735" cy="123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15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D0CE-D295-8E13-1633-DC777CCF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Grammar – Present perfect</a:t>
            </a:r>
            <a:r>
              <a:rPr lang="cs-CZ" b="1" dirty="0"/>
              <a:t> – </a:t>
            </a:r>
            <a:r>
              <a:rPr lang="cs-CZ" b="1" dirty="0" err="1"/>
              <a:t>exercises</a:t>
            </a:r>
            <a:r>
              <a:rPr lang="cs-CZ" b="1" dirty="0"/>
              <a:t> 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FC3398-C9BA-3C62-A404-65DB844EA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592826"/>
            <a:ext cx="8770924" cy="3783997"/>
          </a:xfrm>
        </p:spPr>
      </p:pic>
    </p:spTree>
    <p:extLst>
      <p:ext uri="{BB962C8B-B14F-4D97-AF65-F5344CB8AC3E}">
        <p14:creationId xmlns:p14="http://schemas.microsoft.com/office/powerpoint/2010/main" val="111743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363FE-7B41-3083-D10D-72C10978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Competencies and skills – what are they and how do you</a:t>
            </a:r>
            <a:r>
              <a:rPr lang="cs-CZ" b="1" dirty="0"/>
              <a:t> </a:t>
            </a:r>
            <a:r>
              <a:rPr lang="en-GB" b="1" dirty="0"/>
              <a:t>show you have them?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91B0AC-D277-3C89-F31A-584A0CEA1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387" y="1825625"/>
            <a:ext cx="9517625" cy="4830814"/>
          </a:xfrm>
        </p:spPr>
      </p:pic>
    </p:spTree>
    <p:extLst>
      <p:ext uri="{BB962C8B-B14F-4D97-AF65-F5344CB8AC3E}">
        <p14:creationId xmlns:p14="http://schemas.microsoft.com/office/powerpoint/2010/main" val="565457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45C8-3DE3-A03F-A0F6-7F43C07F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Competencies and skills – what are they and how do you</a:t>
            </a:r>
            <a:r>
              <a:rPr lang="cs-CZ" b="1" dirty="0"/>
              <a:t> </a:t>
            </a:r>
            <a:r>
              <a:rPr lang="en-GB" b="1" dirty="0"/>
              <a:t>show you have them?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6B56A8-59A9-7B28-EC86-F5C11189F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059" y="1848465"/>
            <a:ext cx="8753238" cy="4513005"/>
          </a:xfrm>
        </p:spPr>
      </p:pic>
    </p:spTree>
    <p:extLst>
      <p:ext uri="{BB962C8B-B14F-4D97-AF65-F5344CB8AC3E}">
        <p14:creationId xmlns:p14="http://schemas.microsoft.com/office/powerpoint/2010/main" val="2558620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8068-DDB3-B233-6AD9-7ACADFB6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Competencies and skills – what are they and how do you</a:t>
            </a:r>
            <a:r>
              <a:rPr lang="cs-CZ" b="1" dirty="0"/>
              <a:t> </a:t>
            </a:r>
            <a:r>
              <a:rPr lang="en-GB" b="1" dirty="0"/>
              <a:t>show you have them?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61123C-6A1B-18BD-6839-F0944B978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8632"/>
            <a:ext cx="8847131" cy="4807974"/>
          </a:xfrm>
        </p:spPr>
      </p:pic>
    </p:spTree>
    <p:extLst>
      <p:ext uri="{BB962C8B-B14F-4D97-AF65-F5344CB8AC3E}">
        <p14:creationId xmlns:p14="http://schemas.microsoft.com/office/powerpoint/2010/main" val="256519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C5B6-393F-0C0C-FBC1-1F1308C7D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Jobs most in demand in the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64850-DFEC-6D36-8B93-D6574AC25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According to Caroline Cassidy from http://www.aol.co.uk/ it's been a rough few years</a:t>
            </a:r>
            <a:r>
              <a:rPr lang="cs-CZ" dirty="0"/>
              <a:t> </a:t>
            </a:r>
            <a:r>
              <a:rPr lang="en-GB" dirty="0"/>
              <a:t>for anyone looking for work, and the threat of redundancy is still a very real fear for many</a:t>
            </a:r>
            <a:r>
              <a:rPr lang="cs-CZ" dirty="0"/>
              <a:t> </a:t>
            </a:r>
            <a:r>
              <a:rPr lang="en-GB" dirty="0"/>
              <a:t>Brits. </a:t>
            </a:r>
            <a:endParaRPr lang="cs-CZ" dirty="0"/>
          </a:p>
          <a:p>
            <a:r>
              <a:rPr lang="en-GB" dirty="0"/>
              <a:t>But a recent report produced by the UK Commission for Employment and Skills</a:t>
            </a:r>
            <a:r>
              <a:rPr lang="cs-CZ" dirty="0"/>
              <a:t> </a:t>
            </a:r>
            <a:r>
              <a:rPr lang="en-GB" dirty="0"/>
              <a:t>revealed there are still vacancies if you know where to look.</a:t>
            </a:r>
          </a:p>
          <a:p>
            <a:r>
              <a:rPr lang="en-GB" dirty="0"/>
              <a:t>Top related searches include</a:t>
            </a:r>
            <a:r>
              <a:rPr lang="cs-CZ" dirty="0"/>
              <a:t>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872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BA401-FBD4-A2DD-2992-EB487471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Competencies and skills – what are they and how do you</a:t>
            </a:r>
            <a:r>
              <a:rPr lang="cs-CZ" b="1" dirty="0"/>
              <a:t> </a:t>
            </a:r>
            <a:r>
              <a:rPr lang="en-GB" b="1" dirty="0"/>
              <a:t>show you have them?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966019-EBE5-84C3-DD5B-9761E4E2B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6955"/>
            <a:ext cx="8706149" cy="4463845"/>
          </a:xfrm>
        </p:spPr>
      </p:pic>
    </p:spTree>
    <p:extLst>
      <p:ext uri="{BB962C8B-B14F-4D97-AF65-F5344CB8AC3E}">
        <p14:creationId xmlns:p14="http://schemas.microsoft.com/office/powerpoint/2010/main" val="2761542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359A1-C9CC-91FF-EE74-7C7B1C1CD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Competencies and skills – what are they and how do you</a:t>
            </a:r>
            <a:r>
              <a:rPr lang="cs-CZ" b="1" dirty="0"/>
              <a:t> </a:t>
            </a:r>
            <a:r>
              <a:rPr lang="en-GB" b="1" dirty="0"/>
              <a:t>show you have them?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778C36-BD08-69BB-D8ED-3C5B0DB94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995948"/>
            <a:ext cx="8770924" cy="4011562"/>
          </a:xfrm>
        </p:spPr>
      </p:pic>
    </p:spTree>
    <p:extLst>
      <p:ext uri="{BB962C8B-B14F-4D97-AF65-F5344CB8AC3E}">
        <p14:creationId xmlns:p14="http://schemas.microsoft.com/office/powerpoint/2010/main" val="2446088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16FBB-26E0-401A-E8C1-00028EFF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Grammar – Review of tenses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228210F-D017-C362-2E1A-861A7DFF9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052" y="1406012"/>
            <a:ext cx="8079511" cy="5240593"/>
          </a:xfrm>
        </p:spPr>
      </p:pic>
    </p:spTree>
    <p:extLst>
      <p:ext uri="{BB962C8B-B14F-4D97-AF65-F5344CB8AC3E}">
        <p14:creationId xmlns:p14="http://schemas.microsoft.com/office/powerpoint/2010/main" val="2553688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AD21B-9DC7-7CB3-DBD5-F08F4C87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Grammar – Review of tenses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CC42D06-E8F0-23A9-A99F-BA87090F4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555" y="1406013"/>
            <a:ext cx="8181146" cy="5171768"/>
          </a:xfrm>
        </p:spPr>
      </p:pic>
    </p:spTree>
    <p:extLst>
      <p:ext uri="{BB962C8B-B14F-4D97-AF65-F5344CB8AC3E}">
        <p14:creationId xmlns:p14="http://schemas.microsoft.com/office/powerpoint/2010/main" val="3603700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64042-2E33-6BDA-93E1-8EF5309C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Grammar – Review of tenses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330BEA-B836-3F28-5982-DDE851A44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058" y="1690688"/>
            <a:ext cx="9370512" cy="4365983"/>
          </a:xfrm>
        </p:spPr>
      </p:pic>
    </p:spTree>
    <p:extLst>
      <p:ext uri="{BB962C8B-B14F-4D97-AF65-F5344CB8AC3E}">
        <p14:creationId xmlns:p14="http://schemas.microsoft.com/office/powerpoint/2010/main" val="1525475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E686-D615-60A1-250E-FC1DF45D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Grammar</a:t>
            </a:r>
            <a:r>
              <a:rPr lang="cs-CZ" b="1" dirty="0"/>
              <a:t> </a:t>
            </a:r>
            <a:r>
              <a:rPr lang="cs-CZ" b="1" dirty="0" err="1"/>
              <a:t>exercises</a:t>
            </a:r>
            <a:r>
              <a:rPr lang="cs-CZ" b="1" dirty="0"/>
              <a:t> 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6C7EAB-9549-B2DC-14FC-145A2FC0C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15845"/>
            <a:ext cx="8031778" cy="5077030"/>
          </a:xfrm>
        </p:spPr>
      </p:pic>
    </p:spTree>
    <p:extLst>
      <p:ext uri="{BB962C8B-B14F-4D97-AF65-F5344CB8AC3E}">
        <p14:creationId xmlns:p14="http://schemas.microsoft.com/office/powerpoint/2010/main" val="1485438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317E2-26BF-659B-8BD7-58B1B372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Questions</a:t>
            </a:r>
            <a:r>
              <a:rPr lang="cs-CZ" b="1" dirty="0"/>
              <a:t> + </a:t>
            </a:r>
            <a:r>
              <a:rPr lang="cs-CZ" b="1" dirty="0" err="1"/>
              <a:t>discussion</a:t>
            </a:r>
            <a:r>
              <a:rPr lang="cs-CZ" b="1" dirty="0"/>
              <a:t>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BA669-BB73-BD1E-5775-71DE55286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96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FB95-1D8D-03F2-2B1F-B4634678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Jobs most in demand in the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AA04D-AE48-CD25-A2E7-3C46249DB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Part time jobs</a:t>
            </a:r>
          </a:p>
          <a:p>
            <a:r>
              <a:rPr lang="en-GB" dirty="0"/>
              <a:t>2. Finance jobs</a:t>
            </a:r>
          </a:p>
          <a:p>
            <a:r>
              <a:rPr lang="en-GB" dirty="0"/>
              <a:t>3. Automotive jobs</a:t>
            </a:r>
          </a:p>
          <a:p>
            <a:r>
              <a:rPr lang="en-GB" dirty="0"/>
              <a:t>4. Communications jobs</a:t>
            </a:r>
          </a:p>
          <a:p>
            <a:r>
              <a:rPr lang="en-GB" dirty="0"/>
              <a:t>5. Technology jobs</a:t>
            </a:r>
          </a:p>
        </p:txBody>
      </p:sp>
    </p:spTree>
    <p:extLst>
      <p:ext uri="{BB962C8B-B14F-4D97-AF65-F5344CB8AC3E}">
        <p14:creationId xmlns:p14="http://schemas.microsoft.com/office/powerpoint/2010/main" val="176328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992C6-E2A1-F531-09F9-4EAF1E77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Jobs most in demand in the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A0CA-89B6-D41A-B547-18305A848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6. Healthcare jobs</a:t>
            </a:r>
          </a:p>
          <a:p>
            <a:r>
              <a:rPr lang="en-GB" dirty="0"/>
              <a:t>7. Jobs in healthcare</a:t>
            </a:r>
          </a:p>
          <a:p>
            <a:r>
              <a:rPr lang="en-GB" dirty="0"/>
              <a:t>8. Oil and gas jobs</a:t>
            </a:r>
          </a:p>
          <a:p>
            <a:r>
              <a:rPr lang="en-GB" dirty="0"/>
              <a:t>9. Renewable energy jobs</a:t>
            </a:r>
          </a:p>
          <a:p>
            <a:r>
              <a:rPr lang="en-GB" dirty="0"/>
              <a:t>10. IT jobs UK</a:t>
            </a:r>
          </a:p>
        </p:txBody>
      </p:sp>
    </p:spTree>
    <p:extLst>
      <p:ext uri="{BB962C8B-B14F-4D97-AF65-F5344CB8AC3E}">
        <p14:creationId xmlns:p14="http://schemas.microsoft.com/office/powerpoint/2010/main" val="385982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18E4-7F1F-DD33-7CC5-D1F7C0C6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Jobs most in demand in the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FBC56-A5FE-2224-2AB7-6612430EA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survey, of over 87,000 businesses, revealed that 23 per cent of employers' vacancies</a:t>
            </a:r>
            <a:r>
              <a:rPr lang="cs-CZ" dirty="0"/>
              <a:t> </a:t>
            </a:r>
            <a:r>
              <a:rPr lang="en-GB" dirty="0"/>
              <a:t>were considered 'hard-to-fill' - and the most widely-given reason for this was found to be</a:t>
            </a:r>
            <a:r>
              <a:rPr lang="cs-CZ" dirty="0"/>
              <a:t> </a:t>
            </a:r>
            <a:r>
              <a:rPr lang="en-GB" dirty="0"/>
              <a:t>lack of skills, qualifications or experience.</a:t>
            </a:r>
            <a:endParaRPr lang="cs-CZ" dirty="0"/>
          </a:p>
          <a:p>
            <a:r>
              <a:rPr lang="en-GB" dirty="0"/>
              <a:t>Electricians, plumbers and chefs with the above were most in demand as employers reportedly found applicants wanting when it came to skill and qualifications, particularly</a:t>
            </a:r>
            <a:r>
              <a:rPr lang="cs-CZ" dirty="0"/>
              <a:t> </a:t>
            </a:r>
            <a:r>
              <a:rPr lang="en-GB" dirty="0"/>
              <a:t>within the hotel and restaurant trade, wholesale and retail, and manufacturing and construction industries.</a:t>
            </a:r>
          </a:p>
        </p:txBody>
      </p:sp>
    </p:spTree>
    <p:extLst>
      <p:ext uri="{BB962C8B-B14F-4D97-AF65-F5344CB8AC3E}">
        <p14:creationId xmlns:p14="http://schemas.microsoft.com/office/powerpoint/2010/main" val="7439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2356-2D6F-7EF1-D0C8-41E7F153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Jobs most in demand in the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12AA-EA8F-A832-4761-D1C87B18D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But it's not just tradesmen that are sought after - the report also suggested there was a</a:t>
            </a:r>
            <a:r>
              <a:rPr lang="cs-CZ" dirty="0"/>
              <a:t> </a:t>
            </a:r>
            <a:r>
              <a:rPr lang="en-GB" dirty="0"/>
              <a:t>shortage of skilled professionals within the business services sector, where financial ser</a:t>
            </a:r>
            <a:r>
              <a:rPr lang="cs-CZ" dirty="0"/>
              <a:t>v</a:t>
            </a:r>
            <a:r>
              <a:rPr lang="en-GB" dirty="0"/>
              <a:t>ices companies, solicitors, the education sector and marketing firms were struggling to fill</a:t>
            </a:r>
            <a:r>
              <a:rPr lang="cs-CZ" dirty="0"/>
              <a:t> </a:t>
            </a:r>
            <a:r>
              <a:rPr lang="en-GB" dirty="0"/>
              <a:t>vacancies.</a:t>
            </a:r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89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A1A7-08C3-8E11-FE13-41B761698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Jobs most in demand in the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0519-F7AD-AE65-4769-A2FB06749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Of the areas experiencing the greatest demand for skilled professionals, IT technicians</a:t>
            </a:r>
            <a:r>
              <a:rPr lang="cs-CZ" dirty="0"/>
              <a:t> </a:t>
            </a:r>
            <a:r>
              <a:rPr lang="en-GB" dirty="0"/>
              <a:t>and investment analysts came out on top, with five vacancies for every 100 people working</a:t>
            </a:r>
            <a:r>
              <a:rPr lang="cs-CZ" dirty="0"/>
              <a:t> </a:t>
            </a:r>
            <a:r>
              <a:rPr lang="en-GB" dirty="0"/>
              <a:t>in the sector. </a:t>
            </a:r>
            <a:endParaRPr lang="cs-CZ" dirty="0"/>
          </a:p>
          <a:p>
            <a:r>
              <a:rPr lang="en-GB" dirty="0"/>
              <a:t>That's good news for those with specialist or technical knowledge.</a:t>
            </a:r>
            <a:endParaRPr lang="cs-CZ" dirty="0"/>
          </a:p>
          <a:p>
            <a:r>
              <a:rPr lang="en-GB" dirty="0"/>
              <a:t>Meanwhile</a:t>
            </a:r>
            <a:r>
              <a:rPr lang="cs-CZ" dirty="0"/>
              <a:t> </a:t>
            </a:r>
            <a:r>
              <a:rPr lang="en-GB" dirty="0"/>
              <a:t>the catering and hospitality industry, and community and social services areas are also key</a:t>
            </a:r>
            <a:r>
              <a:rPr lang="cs-CZ" dirty="0"/>
              <a:t> </a:t>
            </a:r>
            <a:r>
              <a:rPr lang="en-GB" dirty="0"/>
              <a:t>areas for job seekers.</a:t>
            </a:r>
          </a:p>
        </p:txBody>
      </p:sp>
    </p:spTree>
    <p:extLst>
      <p:ext uri="{BB962C8B-B14F-4D97-AF65-F5344CB8AC3E}">
        <p14:creationId xmlns:p14="http://schemas.microsoft.com/office/powerpoint/2010/main" val="84123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0ABCC-1CB2-CB7E-2AF7-1F236BAC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Jobs most in demand in the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DDC25-C6CD-DF6F-8622-2F67E3460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Elsewhere jobs vacancies within the mining and quarrying industries amounted to seven</a:t>
            </a:r>
            <a:r>
              <a:rPr lang="cs-CZ" dirty="0"/>
              <a:t> </a:t>
            </a:r>
            <a:r>
              <a:rPr lang="en-GB" dirty="0"/>
              <a:t>per cent of the total workforce, while customer service staff are reportedly in demand within</a:t>
            </a:r>
            <a:r>
              <a:rPr lang="cs-CZ" dirty="0"/>
              <a:t> </a:t>
            </a:r>
            <a:r>
              <a:rPr lang="en-GB" dirty="0"/>
              <a:t>the construction, electricity, gas and water industries.</a:t>
            </a:r>
            <a:endParaRPr lang="cs-CZ" dirty="0"/>
          </a:p>
          <a:p>
            <a:r>
              <a:rPr lang="en-GB" dirty="0"/>
              <a:t>IT and communications, for example, is currently performing well and, according to the</a:t>
            </a:r>
            <a:r>
              <a:rPr lang="cs-CZ" dirty="0"/>
              <a:t> </a:t>
            </a:r>
            <a:r>
              <a:rPr lang="en-GB" dirty="0"/>
              <a:t>Barclays Job Creation Survey, some 78 per cent of companies within the sector are hoping</a:t>
            </a:r>
            <a:r>
              <a:rPr lang="cs-CZ" dirty="0"/>
              <a:t> </a:t>
            </a:r>
            <a:r>
              <a:rPr lang="en-GB" dirty="0"/>
              <a:t>to create new vacancies over the coming year.</a:t>
            </a:r>
          </a:p>
        </p:txBody>
      </p:sp>
    </p:spTree>
    <p:extLst>
      <p:ext uri="{BB962C8B-B14F-4D97-AF65-F5344CB8AC3E}">
        <p14:creationId xmlns:p14="http://schemas.microsoft.com/office/powerpoint/2010/main" val="307327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33DF9-47B0-E9C7-D673-0BBB05AF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Jobs most in demand in the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DD3E3-8C1A-094F-133C-C6B995DA5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Renewable energy is also likely to experience growth in the years to come. </a:t>
            </a:r>
            <a:endParaRPr lang="cs-CZ" dirty="0"/>
          </a:p>
          <a:p>
            <a:r>
              <a:rPr lang="en-GB" dirty="0"/>
              <a:t>The Government invested £5.7 billion in renewable energy last year and with both green energy and</a:t>
            </a:r>
            <a:r>
              <a:rPr lang="cs-CZ" dirty="0"/>
              <a:t> </a:t>
            </a:r>
            <a:r>
              <a:rPr lang="en-GB" dirty="0"/>
              <a:t>construction high on the agenda and attracting global investors, it's a great sector to get into</a:t>
            </a:r>
            <a:r>
              <a:rPr lang="cs-CZ" dirty="0"/>
              <a:t> </a:t>
            </a:r>
            <a:r>
              <a:rPr lang="en-GB" dirty="0"/>
              <a:t>if you are just starting out in the job market.</a:t>
            </a:r>
          </a:p>
        </p:txBody>
      </p:sp>
    </p:spTree>
    <p:extLst>
      <p:ext uri="{BB962C8B-B14F-4D97-AF65-F5344CB8AC3E}">
        <p14:creationId xmlns:p14="http://schemas.microsoft.com/office/powerpoint/2010/main" val="4290805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817</Words>
  <Application>Microsoft Office PowerPoint</Application>
  <PresentationFormat>Widescreen</PresentationFormat>
  <Paragraphs>55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CAREERS 1 + 2</vt:lpstr>
      <vt:lpstr>Jobs most in demand in the UK</vt:lpstr>
      <vt:lpstr>Jobs most in demand in the UK</vt:lpstr>
      <vt:lpstr>Jobs most in demand in the UK</vt:lpstr>
      <vt:lpstr>Jobs most in demand in the UK</vt:lpstr>
      <vt:lpstr>Jobs most in demand in the UK</vt:lpstr>
      <vt:lpstr>Jobs most in demand in the UK</vt:lpstr>
      <vt:lpstr>Jobs most in demand in the UK</vt:lpstr>
      <vt:lpstr>Jobs most in demand in the UK</vt:lpstr>
      <vt:lpstr>Jobs most in demand in the UK</vt:lpstr>
      <vt:lpstr>Jobs most in demand in the UK</vt:lpstr>
      <vt:lpstr>Employee benefits</vt:lpstr>
      <vt:lpstr>Employee benefits</vt:lpstr>
      <vt:lpstr>Grammar – Present perfect</vt:lpstr>
      <vt:lpstr>Grammar – Present perfect</vt:lpstr>
      <vt:lpstr>Grammar – Present perfect – exercises </vt:lpstr>
      <vt:lpstr>Competencies and skills – what are they and how do you show you have them?</vt:lpstr>
      <vt:lpstr>Competencies and skills – what are they and how do you show you have them?</vt:lpstr>
      <vt:lpstr>Competencies and skills – what are they and how do you show you have them?</vt:lpstr>
      <vt:lpstr>Competencies and skills – what are they and how do you show you have them?</vt:lpstr>
      <vt:lpstr>Competencies and skills – what are they and how do you show you have them?</vt:lpstr>
      <vt:lpstr>Grammar – Review of tenses</vt:lpstr>
      <vt:lpstr>Grammar – Review of tenses</vt:lpstr>
      <vt:lpstr>Grammar – Review of tenses</vt:lpstr>
      <vt:lpstr>Grammar exercises </vt:lpstr>
      <vt:lpstr>Questions + discussion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Janusz Karpeta</dc:creator>
  <cp:lastModifiedBy>Janusz Karpeta</cp:lastModifiedBy>
  <cp:revision>2</cp:revision>
  <dcterms:created xsi:type="dcterms:W3CDTF">2024-04-15T07:49:45Z</dcterms:created>
  <dcterms:modified xsi:type="dcterms:W3CDTF">2024-04-15T08:29:18Z</dcterms:modified>
</cp:coreProperties>
</file>