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custDataLst>
    <p:tags r:id="rId27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13A1D-FD11-40F8-9446-6C51005E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3CE97D-E1F1-4183-A43B-CB7C940D8E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3EBA74-9D46-4C4E-89E1-D85E3FD6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D483FE-74B8-4757-AD7F-2E495D564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47488E-7C5C-49C1-9440-44FCD53B6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31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F0027-E561-4B22-8B9E-D3A820006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A0B1E24-728E-4CA9-AC69-84D733CDC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FE7B65-2F91-4E74-8D53-0359A6810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136CAD-A407-450B-9036-01D081194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642B3E-CDD4-43FB-9820-F1AA01C8B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793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1547D7F-1D4F-4E89-9CDB-2AC883EE58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228D5A7-52E6-4C48-B054-744974F84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27C715-9896-4BC4-9CBB-2DD088B7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F5CAD5-DE17-4744-AD7B-521A5BDA1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2B32EA-EC9F-48D4-8A34-476F33CA3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92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C72331-E880-4B84-B971-3CF1094AB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160E7-4497-42DC-8D9F-5CC59D67C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E8C812-9995-4795-B127-B4D01BE36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60A60C-9763-4F55-8823-0278CA50A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66144A-2530-4E06-B34C-9A54BCB5E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0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08B169-5C55-4F7A-87DA-69C78E34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37D33-0355-4AD0-B1F3-452EA1FC6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859946-8E50-497D-A403-D4A984908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97A9E1-FDE2-4AA7-96B9-7B373F7B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C71E85-7994-4414-912B-40709769E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6494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9F761-F6BB-4755-8E8E-24548BD4E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97B228-AAED-4C9C-BD6B-5ED8C1DB24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839760-4A0E-4A4C-9C32-B91E930C56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1691B1-303B-4912-A897-7800D2811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CE2955-A30D-4B7B-BED3-5279BA801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A0AF1ED-E001-43F4-AFA7-5B0858720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801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6A507-F01F-4F26-AF15-26A92F2F5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E84BF3-DE9C-48A3-AD0C-509D0B116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620C3B-33AB-4E3D-A171-5FF6355C4C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1626A03-9044-4BC9-BAFD-EABFA5E74E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A3164E2-0DB1-47DC-B0A4-EF39EA3E74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262EDB-38E1-4E38-8A34-A2709C159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5B6A324-CE0B-4219-859A-BA335F94D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1C6AF60-C4E3-4F35-8793-D10DC752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3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71F7E-7C2E-4621-A1C7-CB7AC8F30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1E2E19E-B876-4DF2-AF2A-E4646703F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DE888DB-5CAF-4225-9755-BF48F5637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644102-98FA-4468-9416-6026DCA9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76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8775645-927A-426E-92E0-CF579737A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2528C0-A2FF-47D3-9A4F-AE0B34E34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3D73692-3301-41AC-AE7B-4356DE267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37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A28A3E-FBE6-4561-9E57-CA5DFC394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591043-17AD-4AF9-9976-9C8004374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3F32C9-4406-45A8-8C2D-42518FF6E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15F49B-6CCD-486E-93A6-920BE934B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F9DFAA0-1902-47DB-A059-DC304666F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38DC85-269F-4DA7-A1CD-AD09B8475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5544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FBF6BA-20A2-4918-AAAF-64649D6BE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3AEAF9E-C928-44DD-9223-B9D5D5748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4F611F-4735-4953-BE69-A279D04DF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A62DFB8-6848-450A-AEB7-1788CECCA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6BEC56-3DDB-4552-AE6A-6FA78628F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6A8B670-B046-4E27-8BB4-90B7DC872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51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905E033-F718-4E78-B242-7C1D1502E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3EB3EC-6D99-4824-AF9E-861444063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67393A-139A-4008-9296-5C7B549816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65689-7F19-41FC-A5AB-15EF0D5A3C8D}" type="datetimeFigureOut">
              <a:rPr lang="cs-CZ" smtClean="0"/>
              <a:t>20.03.2024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A4B3508-E35E-48CE-B15E-1595537773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FED73F-D5E9-4AB8-99C6-0574402C7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F6BCA-4697-4568-AB67-FC195C82FC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286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C0922-C621-4C7C-8C6D-7FAEF3E43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7784"/>
            <a:ext cx="9144000" cy="2952179"/>
          </a:xfrm>
        </p:spPr>
        <p:txBody>
          <a:bodyPr>
            <a:noAutofit/>
          </a:bodyPr>
          <a:lstStyle/>
          <a:p>
            <a:br>
              <a:rPr lang="cs-CZ" sz="4000" b="1" dirty="0"/>
            </a:br>
            <a:br>
              <a:rPr lang="cs-CZ" sz="4000" b="1" dirty="0"/>
            </a:br>
            <a:br>
              <a:rPr lang="cs-CZ" sz="4000" b="1" dirty="0"/>
            </a:br>
            <a:br>
              <a:rPr lang="cs-CZ" sz="4000" b="1" dirty="0"/>
            </a:br>
            <a:br>
              <a:rPr lang="cs-CZ" sz="4000" b="1" dirty="0"/>
            </a:br>
            <a:r>
              <a:rPr lang="cs-CZ" sz="4000" b="1" dirty="0"/>
              <a:t>Call center outsourcing</a:t>
            </a:r>
            <a:br>
              <a:rPr lang="cs-CZ" sz="4000" b="1" dirty="0"/>
            </a:br>
            <a:r>
              <a:rPr lang="cs-CZ" sz="4000" b="1" dirty="0">
                <a:effectLst/>
              </a:rPr>
              <a:t>Dealing </a:t>
            </a:r>
            <a:r>
              <a:rPr lang="cs-CZ" sz="4000" b="1" dirty="0" err="1">
                <a:effectLst/>
              </a:rPr>
              <a:t>With</a:t>
            </a:r>
            <a:r>
              <a:rPr lang="cs-CZ" sz="4000" b="1" dirty="0">
                <a:effectLst/>
              </a:rPr>
              <a:t> </a:t>
            </a:r>
            <a:r>
              <a:rPr lang="cs-CZ" sz="4000" b="1" dirty="0" err="1">
                <a:effectLst/>
              </a:rPr>
              <a:t>Customers</a:t>
            </a:r>
            <a:r>
              <a:rPr lang="cs-CZ" sz="4000" b="1" dirty="0">
                <a:effectLst/>
              </a:rPr>
              <a:t>’ </a:t>
            </a:r>
            <a:r>
              <a:rPr lang="cs-CZ" sz="4000" b="1" dirty="0" err="1">
                <a:effectLst/>
              </a:rPr>
              <a:t>Complaints</a:t>
            </a:r>
            <a:br>
              <a:rPr lang="cs-CZ" sz="4000" b="1" dirty="0">
                <a:effectLst/>
              </a:rPr>
            </a:br>
            <a:r>
              <a:rPr lang="en-US" sz="4000" b="1" dirty="0">
                <a:effectLst/>
              </a:rPr>
              <a:t>Qualities of a successful call center agent</a:t>
            </a:r>
            <a:br>
              <a:rPr lang="cs-CZ" sz="4000" b="1" dirty="0">
                <a:effectLst/>
              </a:rPr>
            </a:br>
            <a:r>
              <a:rPr lang="en-US" sz="4000" b="1" dirty="0">
                <a:effectLst/>
              </a:rPr>
              <a:t>Golden rules of customer service</a:t>
            </a:r>
            <a:br>
              <a:rPr lang="cs-CZ" sz="4000" b="1" dirty="0"/>
            </a:br>
            <a:r>
              <a:rPr lang="cs-CZ" sz="4000" b="1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599E745-FC50-4306-ABE3-0302C236E6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Grammar – </a:t>
            </a:r>
            <a:r>
              <a:rPr lang="cs-CZ" b="1" dirty="0" err="1"/>
              <a:t>questions</a:t>
            </a:r>
            <a:r>
              <a:rPr lang="cs-CZ" b="1" dirty="0"/>
              <a:t> in </a:t>
            </a:r>
            <a:r>
              <a:rPr lang="cs-CZ" b="1" dirty="0" err="1"/>
              <a:t>English</a:t>
            </a:r>
            <a:endParaRPr lang="cs-CZ" b="1" dirty="0"/>
          </a:p>
          <a:p>
            <a:r>
              <a:rPr lang="cs-CZ" b="1" dirty="0"/>
              <a:t>Grammar - </a:t>
            </a:r>
            <a:r>
              <a:rPr lang="cs-CZ" b="1"/>
              <a:t>articles</a:t>
            </a:r>
            <a:endParaRPr lang="cs-CZ" b="1" dirty="0"/>
          </a:p>
          <a:p>
            <a:r>
              <a:rPr lang="cs-CZ" b="1" dirty="0"/>
              <a:t>Grammar – </a:t>
            </a:r>
            <a:r>
              <a:rPr lang="cs-CZ" b="1" dirty="0" err="1"/>
              <a:t>Selected</a:t>
            </a:r>
            <a:r>
              <a:rPr lang="cs-CZ" b="1" dirty="0"/>
              <a:t> </a:t>
            </a:r>
            <a:r>
              <a:rPr lang="cs-CZ" b="1" dirty="0" err="1"/>
              <a:t>phrasal</a:t>
            </a:r>
            <a:r>
              <a:rPr lang="cs-CZ" b="1" dirty="0"/>
              <a:t> </a:t>
            </a:r>
            <a:r>
              <a:rPr lang="cs-CZ" b="1" dirty="0" err="1"/>
              <a:t>verbs</a:t>
            </a:r>
            <a:r>
              <a:rPr lang="cs-CZ" b="1" dirty="0"/>
              <a:t> in </a:t>
            </a:r>
            <a:r>
              <a:rPr lang="cs-CZ" b="1" dirty="0" err="1"/>
              <a:t>English</a:t>
            </a:r>
            <a:r>
              <a:rPr lang="cs-CZ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141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21C26-6A81-4284-AF18-CE734C793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Grammar – </a:t>
            </a:r>
            <a:r>
              <a:rPr lang="cs-CZ" b="1" dirty="0" err="1"/>
              <a:t>questions</a:t>
            </a:r>
            <a:r>
              <a:rPr lang="cs-CZ" b="1" dirty="0"/>
              <a:t> in </a:t>
            </a:r>
            <a:r>
              <a:rPr lang="cs-CZ" b="1" dirty="0" err="1"/>
              <a:t>English</a:t>
            </a:r>
            <a:r>
              <a:rPr lang="cs-CZ" b="1" dirty="0"/>
              <a:t> 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F5F7585-0CB1-42F7-B38E-898FAF3BF7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3232" y="1600200"/>
            <a:ext cx="9373743" cy="3748881"/>
          </a:xfrm>
        </p:spPr>
      </p:pic>
    </p:spTree>
    <p:extLst>
      <p:ext uri="{BB962C8B-B14F-4D97-AF65-F5344CB8AC3E}">
        <p14:creationId xmlns:p14="http://schemas.microsoft.com/office/powerpoint/2010/main" val="1459696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D76177-F718-473A-BECC-AB8374993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Grammar – </a:t>
            </a:r>
            <a:r>
              <a:rPr lang="cs-CZ" b="1" dirty="0" err="1"/>
              <a:t>questions</a:t>
            </a:r>
            <a:r>
              <a:rPr lang="cs-CZ" b="1" dirty="0"/>
              <a:t> in </a:t>
            </a:r>
            <a:r>
              <a:rPr lang="cs-CZ" b="1" dirty="0" err="1"/>
              <a:t>English</a:t>
            </a:r>
            <a:r>
              <a:rPr lang="cs-CZ" b="1" dirty="0"/>
              <a:t> 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CC2F95A-C9AE-44C5-91E4-96BB735941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129" y="1499616"/>
            <a:ext cx="8734234" cy="4216178"/>
          </a:xfrm>
        </p:spPr>
      </p:pic>
    </p:spTree>
    <p:extLst>
      <p:ext uri="{BB962C8B-B14F-4D97-AF65-F5344CB8AC3E}">
        <p14:creationId xmlns:p14="http://schemas.microsoft.com/office/powerpoint/2010/main" val="2840925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4AC44F-9E0F-41F7-909E-E0E62C59F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Grammar – </a:t>
            </a:r>
            <a:r>
              <a:rPr lang="cs-CZ" b="1" dirty="0" err="1"/>
              <a:t>questions</a:t>
            </a:r>
            <a:r>
              <a:rPr lang="cs-CZ" b="1" dirty="0"/>
              <a:t> in </a:t>
            </a:r>
            <a:r>
              <a:rPr lang="cs-CZ" b="1" dirty="0" err="1"/>
              <a:t>English</a:t>
            </a:r>
            <a:r>
              <a:rPr lang="cs-CZ" b="1" dirty="0"/>
              <a:t> 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E6FDECB-CBD4-46CE-80F7-BC44C1DDA9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00201"/>
            <a:ext cx="9063037" cy="4082256"/>
          </a:xfrm>
        </p:spPr>
      </p:pic>
    </p:spTree>
    <p:extLst>
      <p:ext uri="{BB962C8B-B14F-4D97-AF65-F5344CB8AC3E}">
        <p14:creationId xmlns:p14="http://schemas.microsoft.com/office/powerpoint/2010/main" val="3334713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EF1E0-CDEA-498C-890F-73ABF4600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Grammar – </a:t>
            </a:r>
            <a:r>
              <a:rPr lang="cs-CZ" b="1" dirty="0" err="1"/>
              <a:t>questions</a:t>
            </a:r>
            <a:r>
              <a:rPr lang="cs-CZ" b="1" dirty="0"/>
              <a:t> in </a:t>
            </a:r>
            <a:r>
              <a:rPr lang="cs-CZ" b="1" dirty="0" err="1"/>
              <a:t>English</a:t>
            </a:r>
            <a:r>
              <a:rPr lang="cs-CZ" b="1" dirty="0"/>
              <a:t> 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617DAB4-A3D9-4D77-8AFF-ACCA52D284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8137" y="1563624"/>
            <a:ext cx="8594026" cy="4342670"/>
          </a:xfrm>
        </p:spPr>
      </p:pic>
    </p:spTree>
    <p:extLst>
      <p:ext uri="{BB962C8B-B14F-4D97-AF65-F5344CB8AC3E}">
        <p14:creationId xmlns:p14="http://schemas.microsoft.com/office/powerpoint/2010/main" val="2966751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405036-92E9-4F92-9ACF-1D84ECCB6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Grammar - </a:t>
            </a:r>
            <a:r>
              <a:rPr lang="cs-CZ" b="1" dirty="0" err="1"/>
              <a:t>articles</a:t>
            </a:r>
            <a:r>
              <a:rPr lang="cs-CZ" b="1" dirty="0"/>
              <a:t>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04C1730-91A1-4230-9B00-538ABE291C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569" y="1508760"/>
            <a:ext cx="7552944" cy="4668203"/>
          </a:xfrm>
        </p:spPr>
      </p:pic>
    </p:spTree>
    <p:extLst>
      <p:ext uri="{BB962C8B-B14F-4D97-AF65-F5344CB8AC3E}">
        <p14:creationId xmlns:p14="http://schemas.microsoft.com/office/powerpoint/2010/main" val="3591121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C4C3A2-ABBD-4D63-8C50-3D7ED75B4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ffectLst/>
                <a:latin typeface="Arial" panose="020B0604020202020204" pitchFamily="34" charset="0"/>
              </a:rPr>
              <a:t>Dealing </a:t>
            </a:r>
            <a:r>
              <a:rPr lang="cs-CZ" dirty="0" err="1">
                <a:effectLst/>
                <a:latin typeface="Arial" panose="020B0604020202020204" pitchFamily="34" charset="0"/>
              </a:rPr>
              <a:t>With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Customers</a:t>
            </a:r>
            <a:r>
              <a:rPr lang="cs-CZ" dirty="0">
                <a:effectLst/>
                <a:latin typeface="Arial" panose="020B0604020202020204" pitchFamily="34" charset="0"/>
              </a:rPr>
              <a:t>’ </a:t>
            </a:r>
            <a:r>
              <a:rPr lang="cs-CZ" dirty="0" err="1">
                <a:effectLst/>
                <a:latin typeface="Arial" panose="020B0604020202020204" pitchFamily="34" charset="0"/>
              </a:rPr>
              <a:t>Complaints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03D6CB-C311-4C8D-A29A-8C943BF9E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Ben </a:t>
            </a:r>
            <a:r>
              <a:rPr lang="cs-CZ" dirty="0" err="1"/>
              <a:t>Ridler</a:t>
            </a:r>
            <a:r>
              <a:rPr lang="cs-CZ" dirty="0"/>
              <a:t> </a:t>
            </a:r>
            <a:r>
              <a:rPr lang="cs-CZ" dirty="0" err="1"/>
              <a:t>suggests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: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B84335C-79DF-415C-9D03-97AED6B17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809" y="2386584"/>
            <a:ext cx="7104887" cy="3925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383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86E78E-28DC-4A5E-8FF0-0F47852B0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ffectLst/>
                <a:latin typeface="Arial" panose="020B0604020202020204" pitchFamily="34" charset="0"/>
              </a:rPr>
              <a:t>Dealing </a:t>
            </a:r>
            <a:r>
              <a:rPr lang="cs-CZ" dirty="0" err="1">
                <a:effectLst/>
                <a:latin typeface="Arial" panose="020B0604020202020204" pitchFamily="34" charset="0"/>
              </a:rPr>
              <a:t>With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Customers</a:t>
            </a:r>
            <a:r>
              <a:rPr lang="cs-CZ" dirty="0">
                <a:effectLst/>
                <a:latin typeface="Arial" panose="020B0604020202020204" pitchFamily="34" charset="0"/>
              </a:rPr>
              <a:t>’ </a:t>
            </a:r>
            <a:r>
              <a:rPr lang="cs-CZ" dirty="0" err="1">
                <a:effectLst/>
                <a:latin typeface="Arial" panose="020B0604020202020204" pitchFamily="34" charset="0"/>
              </a:rPr>
              <a:t>Complaints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EC8B3E3-4B85-4C00-9A5F-C671C95B4F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9849" y="1591056"/>
            <a:ext cx="7452360" cy="3962813"/>
          </a:xfrm>
        </p:spPr>
      </p:pic>
    </p:spTree>
    <p:extLst>
      <p:ext uri="{BB962C8B-B14F-4D97-AF65-F5344CB8AC3E}">
        <p14:creationId xmlns:p14="http://schemas.microsoft.com/office/powerpoint/2010/main" val="1560811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C3FD7-1F72-40DB-9478-F7DDD3A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ffectLst/>
                <a:latin typeface="Arial" panose="020B0604020202020204" pitchFamily="34" charset="0"/>
              </a:rPr>
              <a:t>Qualities of a successful call center agent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02CA80A-D1CB-43E9-96EF-0BADE7A00D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3781" y="1545336"/>
            <a:ext cx="6668036" cy="4604195"/>
          </a:xfrm>
        </p:spPr>
      </p:pic>
    </p:spTree>
    <p:extLst>
      <p:ext uri="{BB962C8B-B14F-4D97-AF65-F5344CB8AC3E}">
        <p14:creationId xmlns:p14="http://schemas.microsoft.com/office/powerpoint/2010/main" val="881460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6F0256-E097-4159-ABCD-2D0FC0D9E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ffectLst/>
                <a:latin typeface="Arial" panose="020B0604020202020204" pitchFamily="34" charset="0"/>
              </a:rPr>
              <a:t>Qualities of a successful call center agent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A6B4048-1897-4A6C-8575-57DD016841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81328"/>
            <a:ext cx="5974080" cy="4777931"/>
          </a:xfrm>
        </p:spPr>
      </p:pic>
    </p:spTree>
    <p:extLst>
      <p:ext uri="{BB962C8B-B14F-4D97-AF65-F5344CB8AC3E}">
        <p14:creationId xmlns:p14="http://schemas.microsoft.com/office/powerpoint/2010/main" val="41662397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07FA954-6B98-4172-8E27-8D2C1E1E58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7552" y="667512"/>
            <a:ext cx="6245352" cy="5509451"/>
          </a:xfrm>
        </p:spPr>
      </p:pic>
    </p:spTree>
    <p:extLst>
      <p:ext uri="{BB962C8B-B14F-4D97-AF65-F5344CB8AC3E}">
        <p14:creationId xmlns:p14="http://schemas.microsoft.com/office/powerpoint/2010/main" val="3313211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49B88-ABFD-4132-816E-D57C50913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ffectLst/>
                <a:latin typeface="Arial" panose="020B0604020202020204" pitchFamily="34" charset="0"/>
              </a:rPr>
              <a:t>Call center outsourcing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C427D9-840B-42F3-8ACF-AD8772C00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  <a:latin typeface="Arial" panose="020B0604020202020204" pitchFamily="34" charset="0"/>
              </a:rPr>
              <a:t>Call center outsourcing is the business practice of contracting out call center services.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Call centers handle all kinds of customer services problems, from your credit cards to appliance warranties.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Companies began outsourcing to save money.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They found it was more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cost-effective to locate their call centers in areas with a lower cost of living.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814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BA899A-92E8-4A14-B946-22872CD6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ffectLst/>
                <a:latin typeface="Arial" panose="020B0604020202020204" pitchFamily="34" charset="0"/>
              </a:rPr>
              <a:t>Golden rules of customer service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638EB7A-B921-4284-B36B-C6063BEC37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8462" y="1551083"/>
            <a:ext cx="7200900" cy="2266950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0EEB51B4-1E03-45BF-9E9C-963A78DB1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599" y="3796031"/>
            <a:ext cx="7286625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492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E8861-82E0-4F1B-9FC4-D9625630F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ffectLst/>
                <a:latin typeface="Arial" panose="020B0604020202020204" pitchFamily="34" charset="0"/>
              </a:rPr>
              <a:t>Golden rules of customer service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3A8B191-86C5-40F0-9FA5-81FB166234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3521" y="1793780"/>
            <a:ext cx="7705725" cy="4305300"/>
          </a:xfrm>
        </p:spPr>
      </p:pic>
    </p:spTree>
    <p:extLst>
      <p:ext uri="{BB962C8B-B14F-4D97-AF65-F5344CB8AC3E}">
        <p14:creationId xmlns:p14="http://schemas.microsoft.com/office/powerpoint/2010/main" val="2335808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09CD8D-EBAF-43EC-B7C4-512F70884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ffectLst/>
                <a:latin typeface="Arial" panose="020B0604020202020204" pitchFamily="34" charset="0"/>
              </a:rPr>
              <a:t>Grammar – </a:t>
            </a:r>
            <a:r>
              <a:rPr lang="cs-CZ" dirty="0" err="1">
                <a:effectLst/>
                <a:latin typeface="Arial" panose="020B0604020202020204" pitchFamily="34" charset="0"/>
              </a:rPr>
              <a:t>selected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phrasal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verbs</a:t>
            </a:r>
            <a:r>
              <a:rPr lang="cs-CZ" dirty="0">
                <a:effectLst/>
                <a:latin typeface="Arial" panose="020B0604020202020204" pitchFamily="34" charset="0"/>
              </a:rPr>
              <a:t> in </a:t>
            </a:r>
            <a:r>
              <a:rPr lang="cs-CZ" dirty="0" err="1">
                <a:latin typeface="Arial" panose="020B0604020202020204" pitchFamily="34" charset="0"/>
              </a:rPr>
              <a:t>E</a:t>
            </a:r>
            <a:r>
              <a:rPr lang="cs-CZ" dirty="0" err="1">
                <a:effectLst/>
                <a:latin typeface="Arial" panose="020B0604020202020204" pitchFamily="34" charset="0"/>
              </a:rPr>
              <a:t>nglish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D078282-7E1D-44F5-955B-06EA36573D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753" y="1807496"/>
            <a:ext cx="7096125" cy="876300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C4146FD4-CB63-4337-9A90-0BF47E7BF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7178" y="2739136"/>
            <a:ext cx="71247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172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D4471C-6635-4F3D-97D3-E92118F19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Exercises</a:t>
            </a:r>
            <a:r>
              <a:rPr lang="cs-CZ" dirty="0"/>
              <a:t>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FF5830B-B039-4204-9CF4-06C511ED97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76063"/>
            <a:ext cx="6010275" cy="3207417"/>
          </a:xfr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C1A3A7E-F134-4F88-A911-C7626BE361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6605" y="4890325"/>
            <a:ext cx="625792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4244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6D732C-1925-4D2F-BA7C-A709B02AB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Exercises</a:t>
            </a:r>
            <a:r>
              <a:rPr lang="cs-CZ" b="1" dirty="0"/>
              <a:t>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46FDA74-25CE-4A8A-8C7F-DDF29E40CB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6495" y="1825974"/>
            <a:ext cx="6372225" cy="2466975"/>
          </a:xfrm>
        </p:spPr>
      </p:pic>
    </p:spTree>
    <p:extLst>
      <p:ext uri="{BB962C8B-B14F-4D97-AF65-F5344CB8AC3E}">
        <p14:creationId xmlns:p14="http://schemas.microsoft.com/office/powerpoint/2010/main" val="194686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C6478-FA86-4515-9CDE-511E67B4D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Exercises</a:t>
            </a:r>
            <a:r>
              <a:rPr lang="cs-CZ" b="1" dirty="0"/>
              <a:t>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E2C7744-09D8-4867-8505-225D17B580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0085" y="2070576"/>
            <a:ext cx="6076950" cy="1666875"/>
          </a:xfrm>
        </p:spPr>
      </p:pic>
    </p:spTree>
    <p:extLst>
      <p:ext uri="{BB962C8B-B14F-4D97-AF65-F5344CB8AC3E}">
        <p14:creationId xmlns:p14="http://schemas.microsoft.com/office/powerpoint/2010/main" val="14651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3FA27D-DD09-4F11-BB36-B232A4D6D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ffectLst/>
                <a:latin typeface="Arial" panose="020B0604020202020204" pitchFamily="34" charset="0"/>
              </a:rPr>
              <a:t>Call center outsourcing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04B5C5-3AF7-4F9D-9FE9-4E92C6C3E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effectLst/>
                <a:latin typeface="Arial" panose="020B0604020202020204" pitchFamily="34" charset="0"/>
              </a:rPr>
              <a:t>Pros</a:t>
            </a:r>
            <a:endParaRPr lang="cs-CZ" b="1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There are at least four major reasons why a company would want to outsource its call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center.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They all have to do with offloading risk to the call center specialist, instead of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keeping it inhouse.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Here are some specifics</a:t>
            </a:r>
            <a:r>
              <a:rPr lang="cs-CZ" dirty="0">
                <a:effectLst/>
                <a:latin typeface="Arial" panose="020B0604020202020204" pitchFamily="34" charset="0"/>
              </a:rPr>
              <a:t>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468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227FA3-4146-4493-9A8D-D9C6B74C0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FB9A30-E4A9-4D95-BD97-5004DB2F7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>
                <a:effectLst/>
                <a:latin typeface="Arial" panose="020B0604020202020204" pitchFamily="34" charset="0"/>
              </a:rPr>
              <a:t>1. Flexibility. </a:t>
            </a:r>
            <a:endParaRPr lang="cs-CZ" b="1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Call center outsourcing allows a company to be flexible to changing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needs.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If a business moves into a new market, it is difficult to estimate how many call center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employees to add.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The same is true when the firm launches new products.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The company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must pay the fixed cost of the call center, even if the expansion does not earn enough revenue.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When it outsources the call center, the company only pays for the time employees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spend on the phone.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063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738EF-D96B-4C8B-94C0-88C654F49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2E3E4-1F7C-4029-8AD1-A61838A1B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b="1" dirty="0">
                <a:effectLst/>
                <a:latin typeface="Arial" panose="020B0604020202020204" pitchFamily="34" charset="0"/>
              </a:rPr>
              <a:t>2. Expansion to International Markets. </a:t>
            </a:r>
            <a:endParaRPr lang="cs-CZ" b="1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When a company expands to foreign markets,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it must have local call centers.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The staff must understand the culture and speak the language.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An outsourced call center can handle that problem on an as-needed basis.</a:t>
            </a:r>
            <a:br>
              <a:rPr lang="en-US" dirty="0"/>
            </a:br>
            <a:endParaRPr lang="cs-CZ" dirty="0"/>
          </a:p>
          <a:p>
            <a:pPr marL="0" indent="0">
              <a:buNone/>
            </a:pPr>
            <a:r>
              <a:rPr lang="en-US" b="1" dirty="0">
                <a:effectLst/>
                <a:latin typeface="Arial" panose="020B0604020202020204" pitchFamily="34" charset="0"/>
              </a:rPr>
              <a:t>3. </a:t>
            </a:r>
            <a:r>
              <a:rPr lang="en-US" b="1" dirty="0" err="1">
                <a:effectLst/>
                <a:latin typeface="Arial" panose="020B0604020202020204" pitchFamily="34" charset="0"/>
              </a:rPr>
              <a:t>Responsivness</a:t>
            </a:r>
            <a:r>
              <a:rPr lang="en-US" b="1" dirty="0">
                <a:effectLst/>
                <a:latin typeface="Arial" panose="020B0604020202020204" pitchFamily="34" charset="0"/>
              </a:rPr>
              <a:t>. </a:t>
            </a:r>
            <a:endParaRPr lang="cs-CZ" b="1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Companies often have spikes in their business, such as those during</a:t>
            </a:r>
            <a:br>
              <a:rPr lang="en-US" dirty="0"/>
            </a:br>
            <a:r>
              <a:rPr lang="en-US" dirty="0">
                <a:effectLst/>
                <a:latin typeface="Arial" panose="020B0604020202020204" pitchFamily="34" charset="0"/>
              </a:rPr>
              <a:t>the holiday season.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It ́s difficult to train, hire, and then lay off workers for those few months</a:t>
            </a:r>
            <a:br>
              <a:rPr lang="en-US" dirty="0"/>
            </a:br>
            <a:r>
              <a:rPr lang="en-US" dirty="0">
                <a:effectLst/>
                <a:latin typeface="Arial" panose="020B0604020202020204" pitchFamily="34" charset="0"/>
              </a:rPr>
              <a:t>when demand is higher.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A company that outsources its call center contracts out those risks.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708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ED9D70-F574-41A3-A5E5-E5FB30075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6AC07D-F4BB-41BB-A4D9-704CDB584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effectLst/>
                <a:latin typeface="Arial" panose="020B0604020202020204" pitchFamily="34" charset="0"/>
              </a:rPr>
              <a:t>4. Customer Service. </a:t>
            </a:r>
            <a:endParaRPr lang="cs-CZ" b="1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The telecommunications infrastructure becomes worn, unreliable,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or outdated.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Maintaining it is costly, and replacing it even more so. An outdated system can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reduce competitiveness.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An outsourced call center brings with it the latest technology.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business can then focus on innovation in its goods and services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804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D040D6-8A13-43EB-8137-D9824250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Cons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FEF1B7-8722-4ECB-B3C6-486519A81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>
                <a:effectLst/>
                <a:latin typeface="Arial" panose="020B0604020202020204" pitchFamily="34" charset="0"/>
              </a:rPr>
              <a:t>Cons</a:t>
            </a:r>
            <a:br>
              <a:rPr lang="en-US" dirty="0"/>
            </a:br>
            <a:r>
              <a:rPr lang="en-US" dirty="0">
                <a:effectLst/>
                <a:latin typeface="Arial" panose="020B0604020202020204" pitchFamily="34" charset="0"/>
              </a:rPr>
              <a:t>The biggest reason why a company would want to keep its call center in-house control.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This is especially critical for a company whose competitive advantage is customer service.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The call center is the interface with the customer.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The brand promise of customer service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must be top notch.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A company whose brand promise is innovative must have its call center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reflect that image.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For low-cost companies, the following problems aren't so critical</a:t>
            </a:r>
            <a:r>
              <a:rPr lang="cs-CZ" dirty="0">
                <a:effectLst/>
                <a:latin typeface="Arial" panose="020B0604020202020204" pitchFamily="34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6701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0686F-A353-4AD8-9878-12B886E30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Cons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3FE028-153B-48B7-8DD6-D4D6BFF6C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effectLst/>
                <a:latin typeface="Arial" panose="020B0604020202020204" pitchFamily="34" charset="0"/>
              </a:rPr>
              <a:t>1. Communication. </a:t>
            </a:r>
            <a:endParaRPr lang="cs-CZ" b="1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One of the biggest complaints of outsourced call centers is understanding foreign accents.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Foreign call center employees ́ accents kept US customers from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understanding them.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dirty="0"/>
            </a:br>
            <a:r>
              <a:rPr lang="en-US" b="1" dirty="0">
                <a:effectLst/>
                <a:latin typeface="Arial" panose="020B0604020202020204" pitchFamily="34" charset="0"/>
              </a:rPr>
              <a:t>2. Culture Shock. </a:t>
            </a:r>
            <a:endParaRPr lang="cs-CZ" b="1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Employees in foreign call centers weren't familiar with common US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en-US" dirty="0">
                <a:effectLst/>
                <a:latin typeface="Arial" panose="020B0604020202020204" pitchFamily="34" charset="0"/>
              </a:rPr>
              <a:t>phrases and slang.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They weren't clear on geographic references. This reduced customers ́trust in their expertise.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br>
              <a:rPr lang="en-US" b="1" dirty="0"/>
            </a:br>
            <a:r>
              <a:rPr lang="en-US" b="1" dirty="0">
                <a:effectLst/>
                <a:latin typeface="Arial" panose="020B0604020202020204" pitchFamily="34" charset="0"/>
              </a:rPr>
              <a:t>3. Product Knowledge. </a:t>
            </a:r>
            <a:endParaRPr lang="cs-CZ" b="1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Foreign call center employees were far removed from the corporate base.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As a result, they weren't as familiar with the company ́s products and services.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This also reduced confidence and resolution of customer problems.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br>
              <a:rPr lang="en-US" dirty="0"/>
            </a:br>
            <a:r>
              <a:rPr lang="en-US" dirty="0">
                <a:effectLst/>
                <a:latin typeface="Arial" panose="020B0604020202020204" pitchFamily="34" charset="0"/>
              </a:rPr>
              <a:t>Sometimes outsourcing ́s advantages don ́t outweigh its disadvantages. 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Compass Management Consulting found that outsourced call centers lowered production by 60 percent.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en-US" dirty="0">
                <a:effectLst/>
                <a:latin typeface="Arial" panose="020B0604020202020204" pitchFamily="34" charset="0"/>
              </a:rPr>
              <a:t>That made the 40 percent reduction in costs not worth savings.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08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E72EBB-FBF3-4106-8778-1A3D6DB1F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Grammar – </a:t>
            </a:r>
            <a:r>
              <a:rPr lang="cs-CZ" b="1" dirty="0" err="1"/>
              <a:t>questions</a:t>
            </a:r>
            <a:r>
              <a:rPr lang="cs-CZ" b="1" dirty="0"/>
              <a:t> in </a:t>
            </a:r>
            <a:r>
              <a:rPr lang="cs-CZ" b="1" dirty="0" err="1"/>
              <a:t>English</a:t>
            </a:r>
            <a:r>
              <a:rPr lang="cs-CZ" b="1" dirty="0"/>
              <a:t>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90E14A6-3373-49D8-B348-8B82CE5FD6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7864" y="1892809"/>
            <a:ext cx="8779573" cy="3751548"/>
          </a:xfrm>
        </p:spPr>
      </p:pic>
    </p:spTree>
    <p:extLst>
      <p:ext uri="{BB962C8B-B14F-4D97-AF65-F5344CB8AC3E}">
        <p14:creationId xmlns:p14="http://schemas.microsoft.com/office/powerpoint/2010/main" val="41429192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596dbedf-7c54-42cd-9865-9e769e02e4cf"/>
</p:tagLst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718</Words>
  <Application>Microsoft Office PowerPoint</Application>
  <PresentationFormat>Širokoúhlá obrazovka</PresentationFormat>
  <Paragraphs>74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Motiv Office</vt:lpstr>
      <vt:lpstr>     Call center outsourcing Dealing With Customers’ Complaints Qualities of a successful call center agent Golden rules of customer service  </vt:lpstr>
      <vt:lpstr>Call center outsourcing</vt:lpstr>
      <vt:lpstr>Call center outsourcing</vt:lpstr>
      <vt:lpstr>Pros</vt:lpstr>
      <vt:lpstr>Pros</vt:lpstr>
      <vt:lpstr>Pros</vt:lpstr>
      <vt:lpstr>Cons</vt:lpstr>
      <vt:lpstr>Cons</vt:lpstr>
      <vt:lpstr>Grammar – questions in English </vt:lpstr>
      <vt:lpstr>Grammar – questions in English </vt:lpstr>
      <vt:lpstr>Grammar – questions in English </vt:lpstr>
      <vt:lpstr>Grammar – questions in English </vt:lpstr>
      <vt:lpstr>Grammar – questions in English </vt:lpstr>
      <vt:lpstr>Grammar - articles </vt:lpstr>
      <vt:lpstr>Dealing With Customers’ Complaints</vt:lpstr>
      <vt:lpstr>Dealing With Customers’ Complaints</vt:lpstr>
      <vt:lpstr>Qualities of a successful call center agent</vt:lpstr>
      <vt:lpstr>Qualities of a successful call center agent</vt:lpstr>
      <vt:lpstr>Prezentace aplikace PowerPoint</vt:lpstr>
      <vt:lpstr>Golden rules of customer service</vt:lpstr>
      <vt:lpstr>Golden rules of customer service</vt:lpstr>
      <vt:lpstr>Grammar – selected phrasal verbs in English</vt:lpstr>
      <vt:lpstr>Exercises </vt:lpstr>
      <vt:lpstr>Exercises </vt:lpstr>
      <vt:lpstr>Exercises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center outsourcing</dc:title>
  <dc:creator>student</dc:creator>
  <cp:lastModifiedBy>student</cp:lastModifiedBy>
  <cp:revision>6</cp:revision>
  <dcterms:created xsi:type="dcterms:W3CDTF">2024-03-20T09:04:16Z</dcterms:created>
  <dcterms:modified xsi:type="dcterms:W3CDTF">2024-03-20T09:41:04Z</dcterms:modified>
</cp:coreProperties>
</file>