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553" r:id="rId2"/>
    <p:sldId id="514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538" r:id="rId27"/>
    <p:sldId id="539" r:id="rId28"/>
    <p:sldId id="540" r:id="rId29"/>
    <p:sldId id="541" r:id="rId30"/>
    <p:sldId id="542" r:id="rId31"/>
    <p:sldId id="543" r:id="rId32"/>
    <p:sldId id="544" r:id="rId33"/>
    <p:sldId id="545" r:id="rId34"/>
    <p:sldId id="546" r:id="rId35"/>
    <p:sldId id="547" r:id="rId36"/>
    <p:sldId id="548" r:id="rId37"/>
    <p:sldId id="549" r:id="rId38"/>
    <p:sldId id="550" r:id="rId39"/>
    <p:sldId id="551" r:id="rId40"/>
    <p:sldId id="552" r:id="rId41"/>
    <p:sldId id="480" r:id="rId42"/>
    <p:sldId id="293" r:id="rId4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78" d="100"/>
          <a:sy n="78" d="100"/>
        </p:scale>
        <p:origin x="11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638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606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994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795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194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36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547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384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11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317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74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319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204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965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574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13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838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687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87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679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094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10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400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921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52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5378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355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489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039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801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5697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2388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10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7170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610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70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777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28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46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68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Geografie cestovního ruchu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</a:t>
            </a:r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cs-CZ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Patrik Kajzar, Ph.D.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=""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=""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/>
              <a:t>Pojem infrastruktura cestovního ruchu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15566"/>
            <a:ext cx="896448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dirty="0"/>
              <a:t>ve slovníku cizích slov je </a:t>
            </a:r>
            <a:r>
              <a:rPr lang="cs-CZ" sz="2100" b="1" dirty="0"/>
              <a:t>infrastruktura definována jak soubor odvětví zajišťujících ekonomické a sociální systémové funkce.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dirty="0"/>
              <a:t>V případě cestovního ruchu se jedná o </a:t>
            </a:r>
            <a:r>
              <a:rPr lang="cs-CZ" sz="2100" b="1" dirty="0"/>
              <a:t>doplňkovou infrastrukturu cestovního ruchu, tj. dopravní infrastrukturu </a:t>
            </a:r>
            <a:r>
              <a:rPr lang="cs-CZ" sz="2100" dirty="0"/>
              <a:t>(silnice, železnice, letiště apod.), </a:t>
            </a:r>
            <a:r>
              <a:rPr lang="cs-CZ" sz="2100" b="1" dirty="0"/>
              <a:t>technickou infrastrukturu</a:t>
            </a:r>
            <a:r>
              <a:rPr lang="cs-CZ" sz="2100" dirty="0"/>
              <a:t> (datové a informační služby apod.) a </a:t>
            </a:r>
            <a:r>
              <a:rPr lang="cs-CZ" sz="2100" b="1" dirty="0"/>
              <a:t>občanskou vybavenost </a:t>
            </a:r>
            <a:r>
              <a:rPr lang="cs-CZ" sz="2100" dirty="0"/>
              <a:t>(sportovní zařízení, kulturní zařízení, obchod a služby, zdravotnická zařízení apod.) </a:t>
            </a:r>
            <a:r>
              <a:rPr lang="cs-CZ" sz="2100" b="1" dirty="0"/>
              <a:t>a organizace v CR, zejména cestovní kanceláře a turistická informační centra.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dirty="0"/>
              <a:t>Tedy takovou infrastrukturu, </a:t>
            </a:r>
            <a:r>
              <a:rPr lang="cs-CZ" sz="2100" b="1" dirty="0"/>
              <a:t>která není primárně určená pro turisty a návštěvníky a/nebo jimi převážně užívaná</a:t>
            </a:r>
            <a:r>
              <a:rPr lang="cs-CZ" sz="2100" dirty="0"/>
              <a:t>, ale za určitých podmínek či v určitých fázích jejich pobytu v daném území jimi může být využívána.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29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Dopravní infrastruktura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15566"/>
            <a:ext cx="896448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b="1" dirty="0"/>
              <a:t>Dopravní infrastruktura </a:t>
            </a:r>
            <a:r>
              <a:rPr lang="cs-CZ" sz="2100" dirty="0"/>
              <a:t>tvoří nutnou podmínku realizace cestovního ruchu. Můžeme ji charakterizovat jako služby spojené s přemístěním účastníků cestovního ruchu z místa bydliště do místa realizace cestovního ruchu. Na její kvalitě významně závisí spokojenost účastníků cestovního ruchu, splnění jejich představ, přání a vlastních cílů v místě cestovního ruchu.</a:t>
            </a:r>
          </a:p>
          <a:p>
            <a:pPr algn="just"/>
            <a:r>
              <a:rPr lang="cs-CZ" sz="2100" b="1" dirty="0"/>
              <a:t>Funkce dopravy CR: </a:t>
            </a:r>
            <a:r>
              <a:rPr lang="cs-CZ" sz="2100" b="1" dirty="0" smtClean="0"/>
              <a:t> základní </a:t>
            </a:r>
            <a:r>
              <a:rPr lang="cs-CZ" sz="2100" b="1" dirty="0"/>
              <a:t>předpoklad rozvoje CR,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dirty="0" smtClean="0"/>
              <a:t>překlenuje </a:t>
            </a:r>
            <a:r>
              <a:rPr lang="cs-CZ" sz="2100" dirty="0"/>
              <a:t>vzdálenosti mezi místem bydliště občana a místem CR, přivádí tak účastníka k objektům CR a vytváří tak možnost spotřeby v CR,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dirty="0" smtClean="0"/>
              <a:t>služby </a:t>
            </a:r>
            <a:r>
              <a:rPr lang="cs-CZ" sz="2100" dirty="0"/>
              <a:t>spojené se zabezpečením vlastní přepravy účastníků a jejich zavazadel,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dirty="0" smtClean="0"/>
              <a:t>poskytování </a:t>
            </a:r>
            <a:r>
              <a:rPr lang="cs-CZ" sz="2100" dirty="0"/>
              <a:t>informací o dopravních spojích, rezervování míst, prodej dopravních cenin.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437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Dopravní infrastruktura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15566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100" b="1" dirty="0"/>
              <a:t>Letecká doprava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b="1" dirty="0"/>
              <a:t>Letecká doprava </a:t>
            </a:r>
            <a:r>
              <a:rPr lang="cs-CZ" sz="2100" dirty="0"/>
              <a:t>je nejmladším druhem dopravy. V dnešní době představuje neodmyslitelnou součást dopravních služeb, které jsou spojené zejména s mezinárodním cestovním ruchem.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b="1" dirty="0"/>
              <a:t>Její hlavní výhodou </a:t>
            </a:r>
            <a:r>
              <a:rPr lang="cs-CZ" sz="2100" dirty="0"/>
              <a:t>je vysoká rychlost a schopnost dosáhnout vzdálených teritorií ve značně kratší době ve srovnání s ostatními dopravními prostředky. Silný rozvoj letecké dopravy výrazně zvýšil její bezpečnost a pohodlí cestující veřejnosti.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100" b="1" dirty="0"/>
              <a:t>Postupně se zvyšovala kapacita a frekvence letů se přizpůsobila poptávce. Vysoké dopravní náklady se jasně odrážejí v ceně letenek. V současné době vzniká mnoho globálních aliancí. </a:t>
            </a:r>
            <a:r>
              <a:rPr lang="cs-CZ" dirty="0" smtClean="0"/>
              <a:t>(Star Aliance, </a:t>
            </a:r>
            <a:r>
              <a:rPr lang="cs-CZ" dirty="0" err="1" smtClean="0"/>
              <a:t>SkyTeam</a:t>
            </a:r>
            <a:r>
              <a:rPr lang="cs-CZ" dirty="0"/>
              <a:t> - </a:t>
            </a:r>
            <a:r>
              <a:rPr lang="cs-CZ" dirty="0" smtClean="0"/>
              <a:t>Czech </a:t>
            </a:r>
            <a:r>
              <a:rPr lang="cs-CZ" dirty="0"/>
              <a:t>Airlines , </a:t>
            </a:r>
            <a:r>
              <a:rPr lang="cs-CZ" dirty="0" err="1" smtClean="0"/>
              <a:t>OneWorld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5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Dopravní infrastruktura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987574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V ČR je dnes přibližně na 90 civilních letišť, které je možno rozdělit do tří skupin: </a:t>
            </a:r>
            <a:r>
              <a:rPr lang="cs-CZ" sz="2200" b="1" dirty="0"/>
              <a:t>letiště celostátního významu </a:t>
            </a:r>
            <a:r>
              <a:rPr lang="cs-CZ" sz="2200" dirty="0"/>
              <a:t>(Letiště Praha-Ruzyně), </a:t>
            </a:r>
            <a:r>
              <a:rPr lang="cs-CZ" sz="2200" b="1" dirty="0"/>
              <a:t>regionální letiště většího významu </a:t>
            </a:r>
            <a:r>
              <a:rPr lang="cs-CZ" sz="2200" dirty="0"/>
              <a:t>(Brno, Ostrava, Pardubice a Karlovy Vary) a </a:t>
            </a:r>
            <a:r>
              <a:rPr lang="cs-CZ" sz="2200" b="1" dirty="0"/>
              <a:t>regionální letiště menšího významu, tzv. aeroklubová a sportovní letiště.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Regionální letiště většího významu jsou jednak veřejná vnitrostátní a jednak mezinárodní letiště, která zajišťují cestujícím, turistům i podnikatelům přístup do regionů a disponují jak potřebným navigačním zařízením a dráhovým systémem, tak i službami pro cestující a letecké společnosti</a:t>
            </a:r>
          </a:p>
        </p:txBody>
      </p:sp>
    </p:spTree>
    <p:extLst>
      <p:ext uri="{BB962C8B-B14F-4D97-AF65-F5344CB8AC3E}">
        <p14:creationId xmlns:p14="http://schemas.microsoft.com/office/powerpoint/2010/main" val="38863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Dopravní infrastruktura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987574"/>
            <a:ext cx="8352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 smtClean="0"/>
              <a:t>Vodní doprava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Vodní dopravu můžeme rozdělit </a:t>
            </a:r>
            <a:r>
              <a:rPr lang="cs-CZ" sz="2400" b="1" dirty="0" smtClean="0"/>
              <a:t>na námořní a vnitrozemskou.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Ve </a:t>
            </a:r>
            <a:r>
              <a:rPr lang="cs-CZ" sz="2400" dirty="0"/>
              <a:t>většině případů je tento druh dopravy součástí vlastní rekreace.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Námořní plavby luxusními </a:t>
            </a:r>
            <a:r>
              <a:rPr lang="cs-CZ" sz="2400" dirty="0"/>
              <a:t>parníky jsou populární zejména u náročné klientely.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Vnitrozemská vodní doprava </a:t>
            </a:r>
            <a:r>
              <a:rPr lang="cs-CZ" sz="2400" dirty="0"/>
              <a:t>je součástí rekreace uvnitř míst cestovního ruchu a je mnohdy spojena s poznáváním daného místa, jeho přírodních krás a kulturně-historických památek.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770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Dopravní infrastruktura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987574"/>
            <a:ext cx="83529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71550"/>
            <a:ext cx="7128792" cy="381642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11560" y="4481189"/>
            <a:ext cx="3791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Labsko-vltavský </a:t>
            </a:r>
            <a:r>
              <a:rPr lang="cs-CZ" sz="1200" dirty="0"/>
              <a:t>dopravní informační </a:t>
            </a:r>
            <a:r>
              <a:rPr lang="cs-CZ" sz="1200" dirty="0" smtClean="0"/>
              <a:t>systém, 2017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241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Dopravní infrastruktura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987574"/>
            <a:ext cx="89644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200" b="1" dirty="0"/>
              <a:t>Silniční doprava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V současné době je silniční doprava považována za nejrozšířenější druh přepravy osob v cestovním ruchu. Její výhodou je schopnost přepravit účastníky cestovního ruchu do míst, které není možné dosáhnout jinými druhy dopravy.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 Mnohdy je </a:t>
            </a:r>
            <a:r>
              <a:rPr lang="cs-CZ" sz="2000" b="1" dirty="0"/>
              <a:t>kombinovaná s leteckou, železniční nebo vodní dopravou. </a:t>
            </a:r>
            <a:r>
              <a:rPr lang="cs-CZ" sz="2000" dirty="0"/>
              <a:t>Vědecko-technický pokrok umožnil přizpůsobit autobusy potřebám účastníků cestovního ruchu, např.: sklápěcí sedadla, WC, video, klimatizace, občerstvení apod., a tím zvýšil nejen jejich pohodlí, ale i bezpečnost a rychlost přepravy.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Kapacitu a frekvenci provozu lze přizpůsobovat podle poptávky, na kterou reagují i ceny. Pro přepravu do míst cestovního ruchu jsou využívány i vlastní dopravní prostředky.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/>
              <a:t>Délka silniční sítě v České republice </a:t>
            </a:r>
            <a:r>
              <a:rPr lang="cs-CZ" sz="2000" dirty="0"/>
              <a:t>k 1. </a:t>
            </a:r>
            <a:r>
              <a:rPr lang="cs-CZ" sz="2000" dirty="0" smtClean="0"/>
              <a:t>1. 2016 </a:t>
            </a:r>
            <a:r>
              <a:rPr lang="cs-CZ" sz="2000" dirty="0"/>
              <a:t>činila </a:t>
            </a:r>
            <a:r>
              <a:rPr lang="cs-CZ" sz="2000" dirty="0" smtClean="0"/>
              <a:t>celkem 55 </a:t>
            </a:r>
            <a:r>
              <a:rPr lang="cs-CZ" sz="2000" dirty="0"/>
              <a:t>738 km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593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Dopravní infrastruktura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87574"/>
            <a:ext cx="91440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dirty="0"/>
              <a:t>Pro srovnání např. </a:t>
            </a:r>
            <a:r>
              <a:rPr lang="cs-CZ" sz="2100" b="1" dirty="0"/>
              <a:t>délka silniční sítě </a:t>
            </a:r>
            <a:r>
              <a:rPr lang="cs-CZ" sz="2100" dirty="0"/>
              <a:t>v USA činí 6,6 milionu km, v Indii 4,7 milionu km, v Rusku 1,3 milionu km a ve Francii 1.03 milionu km. Co se týče hustoty délky dálnic na obyvatele je ČR ve třetí desítce se 113 kilometry dálnic na milion obyvatel, těsně za Slovenskem (118 km/milion).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b="1" dirty="0"/>
              <a:t>Nejvíce dálnic na obyvatelé </a:t>
            </a:r>
            <a:r>
              <a:rPr lang="cs-CZ" sz="2100" dirty="0"/>
              <a:t>mají SAE (580km/milion) a Kypr (345km/milion). V současnosti silniční a dálniční síť světa měří přes 64 milionů kilometrů.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dirty="0"/>
              <a:t>Hustotou pravidelných autobusových linek v dálkové, příměstské i městské dopravě, patříme k předním zemím ve světě. </a:t>
            </a:r>
            <a:endParaRPr lang="cs-CZ" sz="21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dirty="0" smtClean="0"/>
              <a:t>V </a:t>
            </a:r>
            <a:r>
              <a:rPr lang="cs-CZ" sz="2100" dirty="0"/>
              <a:t>posledních letech se však prosazuje </a:t>
            </a:r>
            <a:r>
              <a:rPr lang="cs-CZ" sz="2100" b="1" dirty="0"/>
              <a:t>individuální motorismus, </a:t>
            </a:r>
            <a:r>
              <a:rPr lang="cs-CZ" sz="2100" dirty="0"/>
              <a:t>který vyžaduje široký servis služeb hlavně v okolí rekreačních oblastí i velkých sídelních aglomerací (opravny, čerpadla, motoresty a motely apod.).</a:t>
            </a:r>
          </a:p>
          <a:p>
            <a:pPr algn="just"/>
            <a:endParaRPr lang="cs-CZ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716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Dopravní infrastruktura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843558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/>
              <a:t>Železniční doprava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Železniční doprava se řadí mezi </a:t>
            </a:r>
            <a:r>
              <a:rPr lang="cs-CZ" sz="2400" b="1" dirty="0"/>
              <a:t>nejstarší durhy dopravy</a:t>
            </a:r>
            <a:r>
              <a:rPr lang="cs-CZ" sz="2400" dirty="0"/>
              <a:t>. </a:t>
            </a:r>
            <a:endParaRPr lang="cs-CZ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b="1" dirty="0" smtClean="0"/>
              <a:t>Její </a:t>
            </a:r>
            <a:r>
              <a:rPr lang="cs-CZ" sz="2400" b="1" dirty="0"/>
              <a:t>výhodou </a:t>
            </a:r>
            <a:r>
              <a:rPr lang="cs-CZ" sz="2400" dirty="0"/>
              <a:t>je zejména schopnost přepravit velké množství lidí. Dále zajistit dostatečné pohodlí, bezpečnost i rychlost. Mezinárodní vlakové soupravy jsou opatřeny lůžkovými, lehátkovými i restauračními vozy.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Hustá železniční síť v řadě zemí umožňuje </a:t>
            </a:r>
            <a:r>
              <a:rPr lang="cs-CZ" sz="2400" b="1" dirty="0"/>
              <a:t>dosáhnout míst cestovního ruchu za přiměřené </a:t>
            </a:r>
            <a:r>
              <a:rPr lang="cs-CZ" sz="2400" b="1" dirty="0" smtClean="0"/>
              <a:t>ceny.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048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Dopravní infrastruktura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843558"/>
            <a:ext cx="90182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b="1" dirty="0"/>
              <a:t>V návaznosti na evropské rozdělení byly v České republice stanoveny trasy následujících železničních koridorů: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I. železniční koridor (</a:t>
            </a:r>
            <a:r>
              <a:rPr lang="cs-CZ" sz="2000" dirty="0" err="1"/>
              <a:t>Berlin</a:t>
            </a:r>
            <a:r>
              <a:rPr lang="cs-CZ" sz="2000" dirty="0"/>
              <a:t> - </a:t>
            </a:r>
            <a:r>
              <a:rPr lang="cs-CZ" sz="2000" dirty="0" err="1"/>
              <a:t>Dresden</a:t>
            </a:r>
            <a:r>
              <a:rPr lang="cs-CZ" sz="2000" dirty="0"/>
              <a:t>) - Děčín - Praha - Pardubice - Česká Třebová - Brno - Břeclav - (</a:t>
            </a:r>
            <a:r>
              <a:rPr lang="cs-CZ" sz="2000" dirty="0" err="1"/>
              <a:t>Wien</a:t>
            </a:r>
            <a:r>
              <a:rPr lang="cs-CZ" sz="2000" dirty="0"/>
              <a:t> / Bratislava - </a:t>
            </a:r>
            <a:r>
              <a:rPr lang="cs-CZ" sz="2000" dirty="0" err="1"/>
              <a:t>Budapest</a:t>
            </a:r>
            <a:r>
              <a:rPr lang="cs-CZ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II. železniční koridor (Gdaňsk -</a:t>
            </a:r>
            <a:r>
              <a:rPr lang="cs-CZ" sz="2000" dirty="0" err="1"/>
              <a:t>Warzsawa</a:t>
            </a:r>
            <a:r>
              <a:rPr lang="cs-CZ" sz="2000" dirty="0"/>
              <a:t> - Katowice) - Petrovice u Karviné - Ostrava - Přerov - Břeclav; odbočná větev Přerov - Olomouc - Česká Třebová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III. železniční koridor (</a:t>
            </a:r>
            <a:r>
              <a:rPr lang="cs-CZ" sz="2000" dirty="0" err="1"/>
              <a:t>Le</a:t>
            </a:r>
            <a:r>
              <a:rPr lang="cs-CZ" sz="2000" dirty="0"/>
              <a:t> </a:t>
            </a:r>
            <a:r>
              <a:rPr lang="cs-CZ" sz="2000" dirty="0" err="1"/>
              <a:t>Havre</a:t>
            </a:r>
            <a:r>
              <a:rPr lang="cs-CZ" sz="2000" dirty="0"/>
              <a:t> - Paris - Frankfurt </a:t>
            </a:r>
            <a:r>
              <a:rPr lang="cs-CZ" sz="2000" dirty="0" err="1"/>
              <a:t>a.M</a:t>
            </a:r>
            <a:r>
              <a:rPr lang="cs-CZ" sz="2000" dirty="0"/>
              <a:t>.) - Cheb - Plzeň - Praha - Ostrava - (Žilina - Košice - Lvov); odbočná větev Plzeň - Domažlice - (</a:t>
            </a:r>
            <a:r>
              <a:rPr lang="cs-CZ" sz="2000" dirty="0" err="1"/>
              <a:t>Nürnberg</a:t>
            </a:r>
            <a:r>
              <a:rPr lang="cs-CZ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IV. železniční koridor (Stockholm - </a:t>
            </a:r>
            <a:r>
              <a:rPr lang="cs-CZ" sz="2000" dirty="0" err="1"/>
              <a:t>Dresden</a:t>
            </a:r>
            <a:r>
              <a:rPr lang="cs-CZ" sz="2000" dirty="0"/>
              <a:t>) - Děčín - Praha - Tábor - Veselí nad Lužnicí - České Budějovice - Horní Dvořiště - (</a:t>
            </a:r>
            <a:r>
              <a:rPr lang="cs-CZ" sz="2000" dirty="0" err="1"/>
              <a:t>Linz</a:t>
            </a:r>
            <a:r>
              <a:rPr lang="cs-CZ" sz="2000" dirty="0"/>
              <a:t> - Salzburg - </a:t>
            </a:r>
            <a:r>
              <a:rPr lang="cs-CZ" sz="2000" dirty="0" err="1"/>
              <a:t>Ljubljana</a:t>
            </a:r>
            <a:r>
              <a:rPr lang="cs-CZ" sz="2000" dirty="0"/>
              <a:t> - Rijeka - Zagreb)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b="1" dirty="0"/>
              <a:t>K 31. 12. </a:t>
            </a:r>
            <a:r>
              <a:rPr lang="cs-CZ" sz="2000" b="1" dirty="0" smtClean="0"/>
              <a:t>2016 </a:t>
            </a:r>
            <a:r>
              <a:rPr lang="cs-CZ" sz="2000" dirty="0"/>
              <a:t>dle Správy železničních dopravních cest </a:t>
            </a:r>
            <a:r>
              <a:rPr lang="cs-CZ" sz="2000" b="1" dirty="0"/>
              <a:t>byla délka železničních tratí celkem 9 </a:t>
            </a:r>
            <a:r>
              <a:rPr lang="cs-CZ" sz="2000" b="1" dirty="0" smtClean="0"/>
              <a:t>463 </a:t>
            </a:r>
            <a:r>
              <a:rPr lang="cs-CZ" sz="2000" b="1" dirty="0"/>
              <a:t>km.</a:t>
            </a:r>
          </a:p>
        </p:txBody>
      </p:sp>
    </p:spTree>
    <p:extLst>
      <p:ext uri="{BB962C8B-B14F-4D97-AF65-F5344CB8AC3E}">
        <p14:creationId xmlns:p14="http://schemas.microsoft.com/office/powerpoint/2010/main" val="22122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47257" y="2651800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Předmět: </a:t>
            </a:r>
          </a:p>
          <a:p>
            <a:pPr algn="r"/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Geografie cestovního ruchu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9990" y="4062493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</a:t>
            </a:r>
            <a:r>
              <a:rPr lang="pl-PL" dirty="0" smtClean="0">
                <a:solidFill>
                  <a:schemeClr val="bg1"/>
                </a:solidFill>
              </a:rPr>
              <a:t>přednáška </a:t>
            </a:r>
            <a:r>
              <a:rPr lang="pl-PL" dirty="0">
                <a:solidFill>
                  <a:schemeClr val="bg1"/>
                </a:solidFill>
              </a:rPr>
              <a:t>byla vytvořena pro projekt„</a:t>
            </a:r>
            <a:r>
              <a:rPr lang="cs-CZ" dirty="0" smtClean="0">
                <a:solidFill>
                  <a:schemeClr val="bg1"/>
                </a:solidFill>
              </a:rPr>
              <a:t>Rozvoj vzdělávání na Slezské univerzitě v Opavě“ </a:t>
            </a:r>
            <a:r>
              <a:rPr lang="cs-CZ" dirty="0"/>
              <a:t>Opavě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9990" y="761114"/>
            <a:ext cx="5608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2</a:t>
            </a:r>
            <a:r>
              <a:rPr lang="pl-PL" sz="3600" b="1" dirty="0" smtClean="0">
                <a:solidFill>
                  <a:schemeClr val="bg1"/>
                </a:solidFill>
              </a:rPr>
              <a:t>. </a:t>
            </a:r>
            <a:r>
              <a:rPr lang="cs-CZ" sz="3600" b="1" dirty="0" smtClean="0">
                <a:solidFill>
                  <a:schemeClr val="bg1"/>
                </a:solidFill>
              </a:rPr>
              <a:t>Infrastruktura a služby CR</a:t>
            </a:r>
            <a:endParaRPr lang="cs-CZ" sz="36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10" y="2014632"/>
            <a:ext cx="4436962" cy="201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Dopravní infrastruktura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771550"/>
            <a:ext cx="90182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/>
              <a:t>Pěší a cyklistickou dopravu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můžeme dělit na rekreační a účelovou. Jejím cílem je převážně návštěva jinak nedostupných, prostorově oddělených míst.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Výhodou je především kladný vliv na zdraví a poznání nedostupných míst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000" dirty="0"/>
          </a:p>
          <a:p>
            <a:pPr algn="just"/>
            <a:r>
              <a:rPr lang="cs-CZ" sz="2000" b="1" dirty="0"/>
              <a:t>Další zvláštní druhy dopravy využívané především účastníky cestovního ruchu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Do této skupiny patří </a:t>
            </a:r>
            <a:r>
              <a:rPr lang="cs-CZ" sz="2000" b="1" dirty="0"/>
              <a:t>zejména lanovky (pozemní, kabinové, sedačkové), ozubené dráhy (zubačky) a také lyžařské vleky. Tyto druhy dopravy slouží zejména jako sportovně-rekreační zařízení</a:t>
            </a:r>
            <a:r>
              <a:rPr lang="cs-CZ" sz="2000" b="1" dirty="0" smtClean="0"/>
              <a:t>.</a:t>
            </a:r>
            <a:endParaRPr lang="cs-CZ" sz="20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Všechny druhy dopravy mohou být i vlastním cílem cestovního ruchu</a:t>
            </a:r>
            <a:r>
              <a:rPr lang="cs-CZ" sz="2000" b="1" dirty="0"/>
              <a:t>. Jedná se kupříkladu o vyhlídkové lety nad středisky cestovního ruchu, projížďky po moři spojené s pozorováním vodních živočichů, jízdy historickým vláčkem.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6605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Doprovodná infrastruktura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-24215" y="631181"/>
            <a:ext cx="90182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/>
              <a:t>Kulturně </a:t>
            </a:r>
            <a:r>
              <a:rPr lang="cs-CZ" sz="2000" b="1" dirty="0"/>
              <a:t>- společenská zařízení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Kulturně-společenská zařízení v destinaci jsou důležitými složkami produktu. Patří mezi ně například kina, divadla, muzea, zábavní parky.</a:t>
            </a:r>
          </a:p>
          <a:p>
            <a:pPr algn="just"/>
            <a:r>
              <a:rPr lang="cs-CZ" sz="2000" b="1" dirty="0"/>
              <a:t>Sportovně – rekreační zařízení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Sportovně-rekreační zařízení jsou pro turisty nepostradatelné. Doplňují a zlepšují podmínky pro efektivnější využití potenciálu krajiny pro rozvoj cestovního ruchu.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Osobám, které pobývají v dané destinaci, nabízí alternativní aktivity, které jsou nezávislé na počasí a tím i sezóně a umožňují tím individuálnější trávení volného času.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Orientace na zdravý životní styl, </a:t>
            </a:r>
            <a:r>
              <a:rPr lang="cs-CZ" sz="2000" dirty="0" err="1"/>
              <a:t>wellness</a:t>
            </a:r>
            <a:r>
              <a:rPr lang="cs-CZ" sz="2000" dirty="0"/>
              <a:t>, kulturu těla i ducha, vyžaduje příslušné zázemí. Sportovní zařízení neslouží výhradně turistům, ale i místním obyvatelům a přispívají tak k širší nabídce možností pro trávení volného času.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Můžeme zde zařadit např.(hřiště, bazény, sauny, tělocvičny, bowlingová centra, tenisové kurty, hřiště na minigolf, golf atd.).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4183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Doprovodná infrastruktura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048" y="987574"/>
            <a:ext cx="842838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/>
              <a:t>Významné kulturní a společenské akce v </a:t>
            </a:r>
            <a:r>
              <a:rPr lang="cs-CZ" sz="2400" b="1" dirty="0" smtClean="0"/>
              <a:t>regionu</a:t>
            </a:r>
          </a:p>
          <a:p>
            <a:pPr algn="just"/>
            <a:endParaRPr lang="cs-CZ" sz="24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/>
              <a:t>Pořádání stávajících i nových pravidelných kulturních a společenských akcí je nutné podporovat a rozvíjet. Vhodně zvolená propagace a marketing mohou značně podpořit návštěvnost oblasti. Zajímavé akce hrají důležitou úlohu v rozvoji cestovního ruchu.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3098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Doprovodná infrastruktura – regionální akce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6455" r="4301"/>
          <a:stretch/>
        </p:blipFill>
        <p:spPr>
          <a:xfrm>
            <a:off x="179512" y="663398"/>
            <a:ext cx="5688632" cy="42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Pojem </a:t>
            </a:r>
            <a:r>
              <a:rPr lang="cs-CZ" dirty="0" err="1"/>
              <a:t>s</a:t>
            </a:r>
            <a:r>
              <a:rPr lang="cs-CZ" dirty="0" err="1" smtClean="0"/>
              <a:t>uprastruktura</a:t>
            </a:r>
            <a:r>
              <a:rPr lang="cs-CZ" dirty="0" smtClean="0"/>
              <a:t> cestovního ruchu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048" y="987574"/>
            <a:ext cx="9004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b="1" dirty="0" smtClean="0"/>
              <a:t>Suprastruktura </a:t>
            </a:r>
            <a:r>
              <a:rPr lang="cs-CZ" b="1" dirty="0"/>
              <a:t>cestovního ruchu </a:t>
            </a:r>
            <a:r>
              <a:rPr lang="cs-CZ" dirty="0"/>
              <a:t>- výkladový slovník cestovního ruchu definuje </a:t>
            </a:r>
            <a:r>
              <a:rPr lang="cs-CZ" dirty="0" err="1"/>
              <a:t>suprastrukturu</a:t>
            </a:r>
            <a:r>
              <a:rPr lang="cs-CZ" dirty="0"/>
              <a:t> jako specializovanou infrastrukturu, tj. část infrastruktury využívanou pro určitý sektor podnikání.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V případě cestovního ruchu ji </a:t>
            </a:r>
            <a:r>
              <a:rPr lang="cs-CZ" b="1" dirty="0"/>
              <a:t>tvoří informační centra, atraktivity, pěší trasy, naučné trasy, cyklotrasy a cyklostezky, sjezdovky, ubytovací a stravovací kapacity </a:t>
            </a:r>
            <a:r>
              <a:rPr lang="cs-CZ" b="1" dirty="0" smtClean="0"/>
              <a:t>apod</a:t>
            </a:r>
            <a:r>
              <a:rPr lang="cs-CZ" dirty="0" smtClean="0"/>
              <a:t>.</a:t>
            </a: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 Tedy taková infrastruktura, která je </a:t>
            </a:r>
            <a:r>
              <a:rPr lang="cs-CZ" b="1" dirty="0"/>
              <a:t>primárně určena pro využití turisty či návštěvníky a/nebo je jimi převážně využívaná.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Ubytovací kapacity tvoří lůžka v </a:t>
            </a:r>
            <a:r>
              <a:rPr lang="cs-CZ" b="1" dirty="0"/>
              <a:t>hromadných ubytovacích zařízeních (HUZ) </a:t>
            </a:r>
            <a:r>
              <a:rPr lang="cs-CZ" dirty="0"/>
              <a:t>a lůžka v </a:t>
            </a:r>
            <a:r>
              <a:rPr lang="cs-CZ" b="1" dirty="0"/>
              <a:t>objektech individuální rekreace (OIR).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Mezi objekty individuální rekreace se řadí nejčastěji </a:t>
            </a:r>
            <a:r>
              <a:rPr lang="cs-CZ" b="1" dirty="0"/>
              <a:t>chaty, zahradní domky, nevyužité byty, chalupy apod.</a:t>
            </a:r>
            <a:r>
              <a:rPr lang="cs-CZ" dirty="0"/>
              <a:t>, které jsou ve vlastnictví účastníka CR nebo jeho přátel či příbuzných.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Hromadná ubytovací zařízení musí disponovat na rozdíl od OIR </a:t>
            </a:r>
            <a:r>
              <a:rPr lang="cs-CZ" b="1" dirty="0"/>
              <a:t>větším počtem poskytovaných míst než je obvyklé pro jednu rodinnou jednotku</a:t>
            </a:r>
            <a:r>
              <a:rPr lang="cs-CZ" b="1" dirty="0" smtClean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060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Ubytovací zařízení - charakteristika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048" y="987574"/>
            <a:ext cx="90044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b="1" dirty="0"/>
              <a:t>Ubytovací služby jsou základní podmínkou pro rozvoj cestovního ruchu.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b="1" dirty="0"/>
              <a:t>Můžeme je charakterizovat jako umožnění přechodného ubytování mimo místo trvalého pobytu.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b="1" dirty="0"/>
              <a:t>Rozvoj ubytovacích zařízení je </a:t>
            </a:r>
            <a:r>
              <a:rPr lang="cs-CZ" sz="2200" dirty="0" smtClean="0"/>
              <a:t>spjat s politickými, hospodářskými a sociálními změnami ve společnosti, které ovlivňují pohyb obyvatelstva a působí na vznik různých druhů ubytovacích zařízení.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b="1" dirty="0" smtClean="0"/>
              <a:t>Mezi první ubytovací zařízení řadíme </a:t>
            </a:r>
            <a:r>
              <a:rPr lang="cs-CZ" sz="2200" dirty="0" smtClean="0"/>
              <a:t>ubytovací </a:t>
            </a:r>
            <a:r>
              <a:rPr lang="cs-CZ" sz="2200" b="1" dirty="0" smtClean="0"/>
              <a:t>hostince, </a:t>
            </a:r>
            <a:r>
              <a:rPr lang="cs-CZ" sz="2200" dirty="0" smtClean="0"/>
              <a:t>které vznikaly ve spojitosti s cestováním za obchodem, s rozvojem dostavníkové dopravy, pošty a později železnice. Často se považují za předchůdce hotelů.</a:t>
            </a:r>
          </a:p>
        </p:txBody>
      </p:sp>
    </p:spTree>
    <p:extLst>
      <p:ext uri="{BB962C8B-B14F-4D97-AF65-F5344CB8AC3E}">
        <p14:creationId xmlns:p14="http://schemas.microsoft.com/office/powerpoint/2010/main" val="18458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Ubytovací zařízení - charakteristika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048" y="987574"/>
            <a:ext cx="90044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Rozvoj cyklistiky a později automobilismu výrazně ovlivnil </a:t>
            </a:r>
            <a:r>
              <a:rPr lang="cs-CZ" sz="2400" b="1" dirty="0"/>
              <a:t>další rozšíření ubytovacích zařízení.</a:t>
            </a:r>
            <a:r>
              <a:rPr lang="cs-CZ" sz="2400" dirty="0"/>
              <a:t> V této době vznikají první seznamy hotelů pro potřeby členů sportovních klubů.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b="1" dirty="0"/>
              <a:t>Ubytovací zařízení </a:t>
            </a:r>
            <a:r>
              <a:rPr lang="cs-CZ" sz="2400" dirty="0"/>
              <a:t>jsou objekty, prostory nebo plochy, kde je veřejnosti poskytováno ubytování. Jsou součástí </a:t>
            </a:r>
            <a:r>
              <a:rPr lang="cs-CZ" sz="2400" b="1" dirty="0"/>
              <a:t>základní infrastruktury cestovního ruchu.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Často jsou spojena se </a:t>
            </a:r>
            <a:r>
              <a:rPr lang="cs-CZ" sz="2400" b="1" dirty="0"/>
              <a:t>stravovacími službami v plném nebo omezeném rozsahu </a:t>
            </a:r>
            <a:r>
              <a:rPr lang="cs-CZ" sz="2400" dirty="0"/>
              <a:t>a případně i s poskytováním dalších služeb. Dělí se na celoroční nebo </a:t>
            </a:r>
            <a:r>
              <a:rPr lang="cs-CZ" sz="2400" b="1" dirty="0"/>
              <a:t>sezónní, hotelového typu a ostatní.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9448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Ubytovací zařízení - charakteristika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72" y="771550"/>
            <a:ext cx="723655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Ubytovací zařízení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048" y="987574"/>
            <a:ext cx="90044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b="1" dirty="0"/>
              <a:t>Kategorizace – počet „hvězdiček“ </a:t>
            </a:r>
            <a:r>
              <a:rPr lang="cs-CZ" sz="2200" dirty="0"/>
              <a:t>– má pomoci v orientaci všech stran na trhu a zároveň jde o jakousi normotvornou snahu – o obecně velmi jednoduchou normu.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/>
              <a:t>Obecná kategorizace ubytovacích zařízení má za </a:t>
            </a:r>
            <a:r>
              <a:rPr lang="cs-CZ" sz="2200" b="1" dirty="0"/>
              <a:t>cíl lepší orientaci nejen individuálních zákazníků – hostů, ale i cestovních kanceláří a všech orgánů a institucí zapojených v cestovním ruchu.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/>
              <a:t> Asociace hotelů a restaurací České republiky spolu se svou evropskou zastřešující organizací HOTREC pracují již několik let na podpoře systému </a:t>
            </a:r>
            <a:r>
              <a:rPr lang="cs-CZ" sz="2200" b="1" dirty="0"/>
              <a:t>OFICIÁLNÍ JEDNOTNÉ KLASIFIKACE UBYTOVACÍCH ZAŘÍZENÍ ČR</a:t>
            </a:r>
            <a:r>
              <a:rPr lang="cs-CZ" sz="2200" dirty="0"/>
              <a:t>, který v Čechách funguje na dobrovolné bázi již od roku 2004. Materiál Oficiální jednotné klasifikace vznikl ve spolupráci AHR ČR, UNIHOST a za podpory MMR ČR a agentury Czech </a:t>
            </a:r>
            <a:r>
              <a:rPr lang="cs-CZ" sz="2200" dirty="0" err="1"/>
              <a:t>Tourism</a:t>
            </a:r>
            <a:r>
              <a:rPr lang="cs-CZ" sz="22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4119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Ubytovací zařízení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048" y="987574"/>
            <a:ext cx="900444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Společná hotelová klasifikace se opírá o </a:t>
            </a:r>
            <a:r>
              <a:rPr lang="cs-CZ" sz="2400" b="1" dirty="0"/>
              <a:t>celkem 270 jednotlivých kritérií.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Pro dosažení požadovaného počtu bodů je nutné splnit kombinaci minimálních kritérií v každé z kategorií a dále kritéria volitelná. Tato kritéria byla zpracována na základě reprezentativních průzkumů mínění hostů, a jako taková splňují očekávání a požadavky hostů.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400" dirty="0"/>
              <a:t>V tomto duchu katalog kritérií rovněž klade </a:t>
            </a:r>
            <a:r>
              <a:rPr lang="cs-CZ" sz="2400" b="1" dirty="0"/>
              <a:t>důraz na oblasti řízení kvality, </a:t>
            </a:r>
            <a:r>
              <a:rPr lang="cs-CZ" sz="2400" b="1" dirty="0" err="1"/>
              <a:t>wellness</a:t>
            </a:r>
            <a:r>
              <a:rPr lang="cs-CZ" sz="2400" b="1" dirty="0"/>
              <a:t> a pohodlí při spánku.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6443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Infrastruktura cestovního ruchu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V současné době je cestovní ruch považován </a:t>
            </a:r>
            <a:r>
              <a:rPr lang="cs-CZ" sz="2000" b="1" dirty="0"/>
              <a:t>za neodmyslitelnou součást moderní společnosti a jeho význam roste společně s objemem volného času.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Účastník cestovního ruchu přichází do vybrané destinace za účelem uspokojení svých potřeb a požadavků. </a:t>
            </a:r>
            <a:endParaRPr lang="cs-CZ" sz="20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Turistickou </a:t>
            </a:r>
            <a:r>
              <a:rPr lang="cs-CZ" sz="2000" b="1" dirty="0"/>
              <a:t>supra a infrastrukturou se </a:t>
            </a:r>
            <a:r>
              <a:rPr lang="cs-CZ" sz="2000" dirty="0"/>
              <a:t>rozumí ta část materiálně technické základny, která představuje prostředky ke splnění uvedených požadavků a očekávání.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Jedná se zejména o ubytovací a stravovací zařízení, dopravní dostupnost a dopravní sítě, sportovně-rekreační, kulturně-společenská zařízení, informační služby a významné události ve vybrané destinaci (regionu, městě).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1534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Gastronomická zařízení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048" y="987574"/>
            <a:ext cx="90044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/>
              <a:t>Umožňují uspokojování základních potřeb </a:t>
            </a:r>
            <a:r>
              <a:rPr lang="cs-CZ" sz="2200" b="1" dirty="0"/>
              <a:t>výživy účastníků CR během přepravy i v cílovém místě.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/>
              <a:t>Stravování respektive gastronomický zážitek, může být i samotným důvodem pro cestu, např.: </a:t>
            </a:r>
            <a:r>
              <a:rPr lang="cs-CZ" sz="2200" b="1" dirty="0"/>
              <a:t>oblasti pěstování vinné révy, výroby sýrů, destilátů nebo piva apod.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/>
              <a:t>Proto je vysoká úroveň stravovacích služeb podmínkou a zárukou spokojenosti hosta.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/>
              <a:t>Mimo to je stravování jednou </a:t>
            </a:r>
            <a:r>
              <a:rPr lang="cs-CZ" sz="2200" i="1" dirty="0"/>
              <a:t>z </a:t>
            </a:r>
            <a:r>
              <a:rPr lang="cs-CZ" sz="2200" b="1" dirty="0"/>
              <a:t>nejdůležitějších příjmových složek z hlediska finanční udržitelnosti cestovního ruchu oblasti.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/>
              <a:t>Pro účastníky mezinárodního cestovního ruchu je </a:t>
            </a:r>
            <a:r>
              <a:rPr lang="cs-CZ" sz="2200" b="1" dirty="0"/>
              <a:t>stravování nejen nasycení, ale i možnost seznámit se s určitým specifickým prvkem kultury daného národa či regionu.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9147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Gastronomická zařízení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-108520" y="987574"/>
            <a:ext cx="9145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300" b="1" dirty="0"/>
              <a:t>Jako </a:t>
            </a:r>
            <a:r>
              <a:rPr lang="cs-CZ" sz="2300" b="1" dirty="0" err="1"/>
              <a:t>Michelinské</a:t>
            </a:r>
            <a:r>
              <a:rPr lang="cs-CZ" sz="2300" b="1" dirty="0"/>
              <a:t> restaurace </a:t>
            </a:r>
            <a:r>
              <a:rPr lang="cs-CZ" sz="2300" dirty="0"/>
              <a:t>označujeme ty podniky, které dosáhly určitého hodnocení v prestižním Průvodci </a:t>
            </a:r>
            <a:r>
              <a:rPr lang="cs-CZ" sz="2300" dirty="0" err="1"/>
              <a:t>Michelin</a:t>
            </a:r>
            <a:r>
              <a:rPr lang="cs-CZ" sz="2300" dirty="0"/>
              <a:t> (v originále </a:t>
            </a:r>
            <a:r>
              <a:rPr lang="cs-CZ" sz="2300" dirty="0" err="1"/>
              <a:t>Le</a:t>
            </a:r>
            <a:r>
              <a:rPr lang="cs-CZ" sz="2300" dirty="0"/>
              <a:t> </a:t>
            </a:r>
            <a:r>
              <a:rPr lang="cs-CZ" sz="2300" dirty="0" err="1"/>
              <a:t>Guide</a:t>
            </a:r>
            <a:r>
              <a:rPr lang="cs-CZ" sz="2300" dirty="0"/>
              <a:t> </a:t>
            </a:r>
            <a:r>
              <a:rPr lang="cs-CZ" sz="2300" dirty="0" err="1"/>
              <a:t>Michelin</a:t>
            </a:r>
            <a:r>
              <a:rPr lang="cs-CZ" sz="2300" dirty="0"/>
              <a:t>).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300" b="1" dirty="0" err="1"/>
              <a:t>Michelinské</a:t>
            </a:r>
            <a:r>
              <a:rPr lang="cs-CZ" sz="2300" b="1" dirty="0"/>
              <a:t> hvězdičky </a:t>
            </a:r>
            <a:r>
              <a:rPr lang="cs-CZ" sz="2300" dirty="0"/>
              <a:t>jsou jedním z nejprestižnějších hodnocení, které může restaurace vůbec získat. Hvězdička se v průvodci objevila poprvé v roce 1926, aby upozornila cestující motoristy na možnost dobře se najíst.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300" dirty="0"/>
              <a:t>Klade za cíl zrecenzovat a doporučit restaurace s nejprestižnější a nejlepší kuchyní. Vydává se ve více než dvanácti zemích a obsahuje recenze více než 45 000 restaurací (a hotelů) po celém světě, zejména pak v Evropě.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9681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Gastronomická zařízení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-108520" y="987574"/>
            <a:ext cx="91450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Hodnocení restaurací </a:t>
            </a:r>
            <a:r>
              <a:rPr lang="cs-CZ" sz="2000" dirty="0"/>
              <a:t>je určeno hned v několika rovinách, tou hlavní a nejdůležitější jsou </a:t>
            </a:r>
            <a:r>
              <a:rPr lang="cs-CZ" sz="2000" b="1" dirty="0"/>
              <a:t>takzvané </a:t>
            </a:r>
            <a:r>
              <a:rPr lang="cs-CZ" sz="2000" b="1" dirty="0" err="1"/>
              <a:t>Michelinské</a:t>
            </a:r>
            <a:r>
              <a:rPr lang="cs-CZ" sz="2000" b="1" dirty="0"/>
              <a:t> hvězdičky, </a:t>
            </a:r>
            <a:r>
              <a:rPr lang="cs-CZ" sz="2000" dirty="0"/>
              <a:t>které dostávají podniky za svou výjimečnou kvalitu. </a:t>
            </a:r>
            <a:r>
              <a:rPr lang="cs-CZ" sz="2000" b="1" dirty="0"/>
              <a:t>Druhou stupnicí jsou „příbory</a:t>
            </a:r>
            <a:r>
              <a:rPr lang="cs-CZ" sz="2000" dirty="0"/>
              <a:t>“, které naopak odrážejí úroveň a atmosféru restaurace. </a:t>
            </a:r>
            <a:r>
              <a:rPr lang="cs-CZ" sz="2000" dirty="0" err="1"/>
              <a:t>Narozdíl</a:t>
            </a:r>
            <a:r>
              <a:rPr lang="cs-CZ" sz="2000" dirty="0"/>
              <a:t> od hvězdiček má určitý počet „příborů“ přidělena každá zrecenzovaná restaurace, a to na stupnici od jedné („docela příjemná restaurace“) do pěti („luxusní restaurace“). Variantou je pak ještě </a:t>
            </a:r>
            <a:r>
              <a:rPr lang="cs-CZ" sz="2000" b="1" dirty="0"/>
              <a:t>červené zbarvení příborů</a:t>
            </a:r>
            <a:r>
              <a:rPr lang="cs-CZ" sz="2000" dirty="0"/>
              <a:t>, které označuje výjimečně příjemnou restauraci. Poslední ze škály nejvýznamnějších hodnocení je </a:t>
            </a:r>
            <a:r>
              <a:rPr lang="cs-CZ" sz="2000" b="1" dirty="0" err="1"/>
              <a:t>Bib</a:t>
            </a:r>
            <a:r>
              <a:rPr lang="cs-CZ" sz="2000" b="1" dirty="0"/>
              <a:t> </a:t>
            </a:r>
            <a:r>
              <a:rPr lang="cs-CZ" sz="2000" b="1" dirty="0" err="1"/>
              <a:t>Gourmand</a:t>
            </a:r>
            <a:r>
              <a:rPr lang="cs-CZ" sz="2000" b="1" dirty="0"/>
              <a:t>, </a:t>
            </a:r>
            <a:r>
              <a:rPr lang="cs-CZ" sz="2000" dirty="0"/>
              <a:t>„doporučení </a:t>
            </a:r>
            <a:r>
              <a:rPr lang="cs-CZ" sz="2000" dirty="0" err="1"/>
              <a:t>Bibenda</a:t>
            </a:r>
            <a:r>
              <a:rPr lang="cs-CZ" sz="2000" dirty="0"/>
              <a:t>, panáčka </a:t>
            </a:r>
            <a:r>
              <a:rPr lang="cs-CZ" sz="2000" dirty="0" err="1"/>
              <a:t>Michelin</a:t>
            </a:r>
            <a:r>
              <a:rPr lang="cs-CZ" sz="2000" dirty="0"/>
              <a:t>“, které se uděluje podnikům, jejichž menu nepřesáhne cenu 28 £.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Hodnocení restaurací probíhá naprosto anonymně, </a:t>
            </a:r>
            <a:r>
              <a:rPr lang="cs-CZ" sz="2000" dirty="0"/>
              <a:t>inspektoři svou návštěvu dopředu nehlásí a jejich identita a dokonce i počet zůstává utajený.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6793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Gastronomická zařízení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-108520" y="987574"/>
            <a:ext cx="91450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Ziskem hvězdičky však boj restaurace nekončí, neboť udržet si hodnocení je mnohdy pro podniky ještě náročnější, než jeho pouhý zisk.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Standardy </a:t>
            </a:r>
            <a:r>
              <a:rPr lang="cs-CZ" sz="2000" b="1" dirty="0" err="1"/>
              <a:t>Michelin</a:t>
            </a:r>
            <a:r>
              <a:rPr lang="cs-CZ" sz="2000" b="1" dirty="0"/>
              <a:t> požadují</a:t>
            </a:r>
            <a:r>
              <a:rPr lang="cs-CZ" sz="2000" dirty="0"/>
              <a:t>, aby inspektoři navštívili hodnocené restaurace zhruba každých 18 měsíců a svou recenzi podle toho doplnili či </a:t>
            </a:r>
            <a:r>
              <a:rPr lang="cs-CZ" sz="2000" dirty="0" smtClean="0"/>
              <a:t>upravili.</a:t>
            </a:r>
            <a:r>
              <a:rPr lang="cs-CZ" sz="2000" b="1" dirty="0" smtClean="0"/>
              <a:t> 3 </a:t>
            </a:r>
            <a:r>
              <a:rPr lang="cs-CZ" sz="2000" b="1" dirty="0"/>
              <a:t>hvězdičky, nejvyšší hodnocení pro podnik.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 Hvězdy jsou udělovány v poměrně malém množství, pro představu v České republice jsou </a:t>
            </a:r>
            <a:r>
              <a:rPr lang="cs-CZ" sz="2000" dirty="0" smtClean="0"/>
              <a:t>jen 3 pražské restaurace</a:t>
            </a:r>
            <a:r>
              <a:rPr lang="cs-CZ" sz="2000" dirty="0"/>
              <a:t>, které na takové ohodnocení dosáhly, a to „jen“ na první z </a:t>
            </a:r>
            <a:r>
              <a:rPr lang="cs-CZ" sz="2000" dirty="0" smtClean="0"/>
              <a:t>hvězdiček. Jsou jimi </a:t>
            </a:r>
            <a:r>
              <a:rPr lang="cs-CZ" sz="2000" dirty="0"/>
              <a:t>La </a:t>
            </a:r>
            <a:r>
              <a:rPr lang="cs-CZ" sz="2000" dirty="0" err="1"/>
              <a:t>Degustation</a:t>
            </a:r>
            <a:r>
              <a:rPr lang="cs-CZ" sz="2000" dirty="0"/>
              <a:t> </a:t>
            </a:r>
            <a:r>
              <a:rPr lang="cs-CZ" sz="2000" dirty="0" err="1"/>
              <a:t>Bohême</a:t>
            </a:r>
            <a:r>
              <a:rPr lang="cs-CZ" sz="2000" dirty="0"/>
              <a:t> </a:t>
            </a:r>
            <a:r>
              <a:rPr lang="cs-CZ" sz="2000" dirty="0" err="1"/>
              <a:t>Bourgeoise</a:t>
            </a:r>
            <a:r>
              <a:rPr lang="cs-CZ" sz="2000" dirty="0"/>
              <a:t>, Alcron a </a:t>
            </a:r>
            <a:r>
              <a:rPr lang="cs-CZ" sz="2000" dirty="0" err="1"/>
              <a:t>Field</a:t>
            </a:r>
            <a:r>
              <a:rPr lang="cs-CZ" sz="2000" dirty="0"/>
              <a:t>. </a:t>
            </a:r>
            <a:r>
              <a:rPr lang="cs-CZ" sz="2000" b="1" dirty="0"/>
              <a:t>Ocenění </a:t>
            </a:r>
            <a:r>
              <a:rPr lang="cs-CZ" sz="2000" b="1" dirty="0" err="1"/>
              <a:t>Bib</a:t>
            </a:r>
            <a:r>
              <a:rPr lang="cs-CZ" sz="2000" b="1" dirty="0"/>
              <a:t> </a:t>
            </a:r>
            <a:r>
              <a:rPr lang="cs-CZ" sz="2000" b="1" dirty="0" err="1"/>
              <a:t>Gourmand</a:t>
            </a:r>
            <a:r>
              <a:rPr lang="cs-CZ" sz="2000" b="1" dirty="0"/>
              <a:t>, </a:t>
            </a:r>
            <a:r>
              <a:rPr lang="cs-CZ" sz="2000" dirty="0"/>
              <a:t>které </a:t>
            </a:r>
            <a:r>
              <a:rPr lang="cs-CZ" sz="2000" dirty="0" err="1"/>
              <a:t>Michelin</a:t>
            </a:r>
            <a:r>
              <a:rPr lang="cs-CZ" sz="2000" dirty="0"/>
              <a:t> uděluje restauracím, které nabízejí "výjimečné jídlo za rozumnou cenu", nově získala Eska. V Praze jej opakovaně mají ještě podniky Maso a Kobliha, Aureole, </a:t>
            </a:r>
            <a:r>
              <a:rPr lang="cs-CZ" sz="2000" dirty="0" err="1"/>
              <a:t>Divinis</a:t>
            </a:r>
            <a:r>
              <a:rPr lang="cs-CZ" sz="2000" dirty="0"/>
              <a:t>, Na Kopci, </a:t>
            </a:r>
            <a:r>
              <a:rPr lang="cs-CZ" sz="2000" dirty="0" err="1"/>
              <a:t>Sansho</a:t>
            </a:r>
            <a:r>
              <a:rPr lang="cs-CZ" sz="2000" dirty="0"/>
              <a:t> a </a:t>
            </a:r>
            <a:r>
              <a:rPr lang="cs-CZ" sz="2000" dirty="0" err="1"/>
              <a:t>SaSaZu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524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Gastronomická zařízení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619990"/>
            <a:ext cx="89644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Autoři recenzí v průvodci se tak snaží garantovat, že ohodnocená restaurace skutečně uspokojí i tu nejnáročnější klientelu. Součástí průvodce je také doporučení vybraných specialit pro každou z ohodnocených restaurací</a:t>
            </a:r>
            <a:r>
              <a:rPr lang="cs-CZ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Ač </a:t>
            </a:r>
            <a:r>
              <a:rPr lang="cs-CZ" sz="2000" dirty="0"/>
              <a:t>je </a:t>
            </a:r>
            <a:r>
              <a:rPr lang="cs-CZ" sz="2000" b="1" dirty="0"/>
              <a:t>Paříž kolébkou </a:t>
            </a:r>
            <a:r>
              <a:rPr lang="cs-CZ" sz="2000" b="1" dirty="0" err="1"/>
              <a:t>michelinského</a:t>
            </a:r>
            <a:r>
              <a:rPr lang="cs-CZ" sz="2000" b="1" dirty="0"/>
              <a:t> průvodce</a:t>
            </a:r>
            <a:r>
              <a:rPr lang="cs-CZ" sz="2000" dirty="0"/>
              <a:t>, počtem udělených hvězd je až na druhém místě s obrovskou ztrátou za japonským hlavním městem. </a:t>
            </a:r>
            <a:r>
              <a:rPr lang="cs-CZ" sz="2000" b="1" dirty="0"/>
              <a:t>Tokijské restaurace totiž drží neskutečných 302 hvězdiček</a:t>
            </a:r>
            <a:r>
              <a:rPr lang="cs-CZ" sz="2000" dirty="0"/>
              <a:t>. Do top desítky se v tomto ohledu z Evropy vyjma Paříže dostal už jen </a:t>
            </a:r>
            <a:r>
              <a:rPr lang="cs-CZ" sz="2000" dirty="0" smtClean="0"/>
              <a:t>Londýn.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V Londýně, </a:t>
            </a:r>
            <a:r>
              <a:rPr lang="cs-CZ" sz="2000" dirty="0"/>
              <a:t>který je aktuálně na sedmé příčce, je celkem 66 </a:t>
            </a:r>
            <a:r>
              <a:rPr lang="cs-CZ" sz="2000" dirty="0" err="1"/>
              <a:t>michelinských</a:t>
            </a:r>
            <a:r>
              <a:rPr lang="cs-CZ" sz="2000" dirty="0"/>
              <a:t> restaurací. </a:t>
            </a:r>
            <a:r>
              <a:rPr lang="cs-CZ" sz="2000" dirty="0" smtClean="0"/>
              <a:t>Pouze Alain </a:t>
            </a:r>
            <a:r>
              <a:rPr lang="cs-CZ" sz="2000" dirty="0" err="1"/>
              <a:t>Ducasse</a:t>
            </a:r>
            <a:r>
              <a:rPr lang="cs-CZ" sz="2000" dirty="0"/>
              <a:t> a </a:t>
            </a:r>
            <a:r>
              <a:rPr lang="cs-CZ" sz="2000" dirty="0" err="1"/>
              <a:t>Gordon</a:t>
            </a:r>
            <a:r>
              <a:rPr lang="cs-CZ" sz="2000" dirty="0"/>
              <a:t> </a:t>
            </a:r>
            <a:r>
              <a:rPr lang="cs-CZ" sz="2000" dirty="0" err="1"/>
              <a:t>Ramsay</a:t>
            </a:r>
            <a:r>
              <a:rPr lang="cs-CZ" sz="2000" dirty="0"/>
              <a:t>, mají tři hvězdičky.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Třetí a čtvrtou příčku obsadila japonská města Kjóto a Ósaka, pátý je New York, šestý </a:t>
            </a:r>
            <a:r>
              <a:rPr lang="cs-CZ" sz="2000" dirty="0" err="1"/>
              <a:t>Hong</a:t>
            </a:r>
            <a:r>
              <a:rPr lang="cs-CZ" sz="2000" dirty="0"/>
              <a:t> Kong. Za Londýn se pak napasovalo ještě San Francisco, devátý byl Singapur a desítku uzavírá americké Chicago.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0948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Stravování na zájezdu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619990"/>
            <a:ext cx="903649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b="1" dirty="0" smtClean="0"/>
              <a:t>Čtvrtpenze, B+B neboli ubytování se snídaní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dirty="0" smtClean="0"/>
              <a:t>Je to vlastně až na výjimky minimální rozsah stravování v zájezdu. Kromě ubytování v </a:t>
            </a:r>
            <a:r>
              <a:rPr lang="cs-CZ" sz="2100" dirty="0" err="1" smtClean="0"/>
              <a:t>kempingu</a:t>
            </a:r>
            <a:r>
              <a:rPr lang="cs-CZ" sz="2100" dirty="0" smtClean="0"/>
              <a:t> nebo v apartmánech (a ani tam ne všude) už dnes přenocování bez snídaně ani nekoupíte. Jenže není sní daně jako snídaně.</a:t>
            </a:r>
          </a:p>
          <a:p>
            <a:pPr algn="just"/>
            <a:r>
              <a:rPr lang="cs-CZ" sz="2100" b="1" dirty="0" smtClean="0"/>
              <a:t>Kontinentální snídaně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dirty="0" smtClean="0"/>
              <a:t>Je to ta nejjednodušší (rozuměj nejprostší) forma, která sice zasytí (někdy jen skromnějšího strávníka), ale zpravidla nic víc. Norma předpisuje pouze chléb/pečivo, máslo, marmeládu a/nebo džem a teplý nápoj. Jakkoliv hodně restaurací, penzionů atp. k tomu něco málo přidá, nelze se na to spolehnout, ani to vymáhat. Tomu totiž odpovídá až „rozšířená snídaně“, při které má být větší výběr pečiva, studených nápojů, sýrů a/nebo studených masných výrobků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5275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Stravování na zájezdu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619990"/>
            <a:ext cx="90364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dirty="0"/>
              <a:t>Pokud je rozšířená snídaně podávána samoobslužnou formou, jde o snídani bufetovou</a:t>
            </a:r>
            <a:r>
              <a:rPr lang="cs-CZ" sz="2100" b="1" dirty="0"/>
              <a:t>, resp. formou švédských stolů.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b="1" dirty="0"/>
              <a:t> </a:t>
            </a:r>
            <a:r>
              <a:rPr lang="cs-CZ" sz="2100" dirty="0"/>
              <a:t>Pozor – jde skutečně hlavně o formu podávání, rozsah výběru zaleží daleko víc na třídě zařízení (počet hvězd) a zvyklostech v té které zemi (a někdy i obsazenosti hotelu). </a:t>
            </a:r>
            <a:r>
              <a:rPr lang="cs-CZ" sz="2100" b="1" dirty="0"/>
              <a:t>Bufet v </a:t>
            </a:r>
            <a:r>
              <a:rPr lang="cs-CZ" sz="2100" b="1" dirty="0" err="1"/>
              <a:t>tříhvězdovém</a:t>
            </a:r>
            <a:r>
              <a:rPr lang="cs-CZ" sz="2100" b="1" dirty="0"/>
              <a:t> hotýlku zpravidla neodpovídá představě „rohu hojnosti“, jakou turisté mívají z luxusních španělských resortů.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b="1" dirty="0"/>
              <a:t>Anglická snídaně (někdy též „americká“) </a:t>
            </a:r>
            <a:r>
              <a:rPr lang="cs-CZ" sz="2100" dirty="0"/>
              <a:t>je rozšířená snídaně doplněná ještě dalšími teplými a studenými pokrmy (zpravidla z vajec, teplé uzeniny, slanina, fazole apod</a:t>
            </a:r>
            <a:r>
              <a:rPr lang="cs-CZ" sz="2100" dirty="0" smtClean="0"/>
              <a:t>.)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13596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Stravování na zájezdu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619990"/>
            <a:ext cx="90364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200" b="1" dirty="0" smtClean="0"/>
              <a:t>Polopenze</a:t>
            </a:r>
            <a:endParaRPr lang="cs-CZ" sz="22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b="1" dirty="0"/>
              <a:t>Polopenze</a:t>
            </a:r>
            <a:r>
              <a:rPr lang="cs-CZ" sz="2100" dirty="0"/>
              <a:t> znamená, že klient má v ceně ubytování se snídaní a jedním hlavním jídlem, zpravidla večeří.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dirty="0"/>
              <a:t>Způsob podávání závisí na ubytovacím zařízení, může být jak bufetové, tak servírované s výběrem z menu; v některých pobytových zařízeních i kombinované: např. hlavní jídlo servírované + saláty a deserty formou bufetu.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dirty="0"/>
              <a:t>Podávání hlavních jídel bufetovou formou </a:t>
            </a:r>
            <a:r>
              <a:rPr lang="cs-CZ" sz="2100" b="1" dirty="0"/>
              <a:t>(švédské stoly) </a:t>
            </a:r>
            <a:r>
              <a:rPr lang="cs-CZ" sz="2100" dirty="0"/>
              <a:t>nemusí vždy znamenat úplnou samoobsluhu. </a:t>
            </a:r>
            <a:r>
              <a:rPr lang="cs-CZ" sz="2100" b="1" dirty="0"/>
              <a:t>Často teplé pokrmy vydávají kuchaři </a:t>
            </a:r>
            <a:r>
              <a:rPr lang="cs-CZ" sz="2100" dirty="0"/>
              <a:t>– a neberte to jako nežádoucí omezení klienta; naopak to bývá i v nejluxusnějších hotelech, aby klienti neměli problémy s manipulací s jídly a kuchaři měli stále pod kontrolou kvalitu a potřebu doplňovat</a:t>
            </a:r>
            <a:r>
              <a:rPr lang="cs-CZ" sz="2100" dirty="0" smtClean="0"/>
              <a:t>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199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Stravování na zájezdu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619990"/>
            <a:ext cx="903649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100" b="1" dirty="0" smtClean="0"/>
              <a:t>All </a:t>
            </a:r>
            <a:r>
              <a:rPr lang="cs-CZ" sz="2100" b="1" dirty="0" err="1"/>
              <a:t>inclusive</a:t>
            </a:r>
            <a:endParaRPr lang="cs-CZ" sz="21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b="1" dirty="0"/>
              <a:t>All </a:t>
            </a:r>
            <a:r>
              <a:rPr lang="cs-CZ" sz="2100" b="1" dirty="0" err="1"/>
              <a:t>inclusive</a:t>
            </a:r>
            <a:r>
              <a:rPr lang="cs-CZ" sz="2100" b="1" dirty="0"/>
              <a:t> </a:t>
            </a:r>
            <a:r>
              <a:rPr lang="cs-CZ" sz="2100" dirty="0"/>
              <a:t>je systém, kdy je v ceně zahrnuto ubytování, strava včetně nápojů a užívání dalších zařízení (sportovní, zábavní atp.).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dirty="0"/>
              <a:t>Rozsah zahrnutých služeb se liší v každé zemi, ba v každém zařízení. Nespoléhejte tedy na to, že to, co jste měli loni v hotelu XY, bude platit letos někde jinde.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b="1" dirty="0"/>
              <a:t>Vyplatí se číst popisy u jednotlivých hotelů dříve, než si vyberete.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b="1" dirty="0"/>
              <a:t>All </a:t>
            </a:r>
            <a:r>
              <a:rPr lang="cs-CZ" sz="2100" b="1" dirty="0" err="1"/>
              <a:t>inclusive</a:t>
            </a:r>
            <a:r>
              <a:rPr lang="cs-CZ" sz="2100" b="1" dirty="0"/>
              <a:t> </a:t>
            </a:r>
            <a:r>
              <a:rPr lang="cs-CZ" sz="2100" b="1" dirty="0" err="1"/>
              <a:t>light</a:t>
            </a:r>
            <a:r>
              <a:rPr lang="cs-CZ" sz="2100" b="1" dirty="0"/>
              <a:t>  - </a:t>
            </a:r>
            <a:r>
              <a:rPr lang="cs-CZ" sz="2100" dirty="0"/>
              <a:t>zjednodušená varianta, obvykle neobsahuje občerstvení mezi hlavními jídly a také nabídka nápojů bývá omeze</a:t>
            </a:r>
            <a:r>
              <a:rPr lang="cs-CZ" sz="2100" b="1" dirty="0"/>
              <a:t>na.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100" b="1" dirty="0"/>
              <a:t>Ultra </a:t>
            </a:r>
            <a:r>
              <a:rPr lang="cs-CZ" sz="2100" b="1" dirty="0" err="1"/>
              <a:t>all</a:t>
            </a:r>
            <a:r>
              <a:rPr lang="cs-CZ" sz="2100" b="1" dirty="0"/>
              <a:t> </a:t>
            </a:r>
            <a:r>
              <a:rPr lang="cs-CZ" sz="2100" b="1" dirty="0" err="1"/>
              <a:t>inclusive</a:t>
            </a:r>
            <a:r>
              <a:rPr lang="cs-CZ" sz="2100" b="1" dirty="0"/>
              <a:t> - </a:t>
            </a:r>
            <a:r>
              <a:rPr lang="cs-CZ" sz="2100" dirty="0"/>
              <a:t>jíst a pít můžete prakticky nepřetržitě, zejména nápoje lze někdy konzumovat až 24 hodin denně. Bývá mezi nimi také vybraný importovaný alkohol, někdy i náročnější sportovní aktivity – tenis, potápění aj</a:t>
            </a:r>
            <a:r>
              <a:rPr lang="cs-CZ" sz="2100" dirty="0" smtClean="0"/>
              <a:t>.).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23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Stravování na zájezdu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619990"/>
            <a:ext cx="903649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300" b="1" dirty="0"/>
              <a:t>A la </a:t>
            </a:r>
            <a:r>
              <a:rPr lang="cs-CZ" sz="2300" b="1" dirty="0" err="1"/>
              <a:t>carte</a:t>
            </a:r>
            <a:endParaRPr lang="cs-CZ" sz="23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300" dirty="0"/>
              <a:t>V některých resortech nebo vybraných restauracích má klient možnost zvolit si (někdy 1x týdně, jindy třeba častěji) </a:t>
            </a:r>
            <a:r>
              <a:rPr lang="cs-CZ" sz="2300" b="1" dirty="0"/>
              <a:t>stravování à la </a:t>
            </a:r>
            <a:r>
              <a:rPr lang="cs-CZ" sz="2300" b="1" dirty="0" err="1"/>
              <a:t>carte</a:t>
            </a:r>
            <a:r>
              <a:rPr lang="cs-CZ" sz="2300" b="1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300" b="1" dirty="0"/>
              <a:t>Co to je? Prakticky totéž, jako když byste šli do restaurace s obsluhou, aniž byste byli účastníky zájezdu. </a:t>
            </a:r>
            <a:r>
              <a:rPr lang="cs-CZ" sz="2300" dirty="0"/>
              <a:t>Obdržíte zpravidla bohatý jídelní a nápojový lístek a můžete si vybrat, co vám vyhovuje v libovolné kombinaci, zatímco když si vybíráte z menu, jsou kombinace předem dané.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300" b="1" dirty="0"/>
              <a:t> A la </a:t>
            </a:r>
            <a:r>
              <a:rPr lang="cs-CZ" sz="2300" b="1" dirty="0" err="1"/>
              <a:t>carte</a:t>
            </a:r>
            <a:r>
              <a:rPr lang="cs-CZ" sz="2300" b="1" dirty="0"/>
              <a:t> bývá slavnostnější než u švédských stolů, </a:t>
            </a:r>
            <a:r>
              <a:rPr lang="cs-CZ" sz="2300" dirty="0"/>
              <a:t>je pohodlnější, protože vám vše přinesou až na stůl, ale nemůžete vyzkoušet tolik jídel jako u bufetu a zpravidla ani „vybírat očima</a:t>
            </a:r>
            <a:r>
              <a:rPr lang="cs-CZ" sz="2300" dirty="0" smtClean="0"/>
              <a:t>“.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26584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Destinace CR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14306"/>
          <a:stretch/>
        </p:blipFill>
        <p:spPr>
          <a:xfrm>
            <a:off x="324595" y="802552"/>
            <a:ext cx="7638617" cy="393462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83568" y="4702862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CK, 2017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355976" y="4701328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CK,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3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Všeobecná infrastruktura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b="1" dirty="0"/>
              <a:t>Všeobecnou infrastrukturu </a:t>
            </a:r>
            <a:r>
              <a:rPr lang="cs-CZ" sz="2300" dirty="0"/>
              <a:t>můžeme chápat jako jakýsi životní standard vyspělých zemí, protože nezahrnuje jen </a:t>
            </a:r>
            <a:r>
              <a:rPr lang="cs-CZ" sz="2300" b="1" dirty="0"/>
              <a:t>dopravní infrastrukturu, ale také zdravotní a místní infrastrukturu, </a:t>
            </a:r>
            <a:r>
              <a:rPr lang="cs-CZ" sz="2300" dirty="0"/>
              <a:t>přičemž zdravotní infrastruktura je asi nejdůležitější - je to jako s </a:t>
            </a:r>
            <a:r>
              <a:rPr lang="cs-CZ" sz="2300" dirty="0" err="1"/>
              <a:t>Maslowovou</a:t>
            </a:r>
            <a:r>
              <a:rPr lang="cs-CZ" sz="2300" dirty="0"/>
              <a:t> hierarchií potřeb – když není zajištěn základní stupeň existence, ty ostatní zcela pozbývají významu.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b="1" dirty="0"/>
              <a:t>Všeobecná infrastruktura </a:t>
            </a:r>
            <a:r>
              <a:rPr lang="cs-CZ" sz="2300" dirty="0"/>
              <a:t>tedy slouží jak rezidentům, tak také návštěvníkům, nicméně větší význam má pro rezidenty, kteří jí využívají celoročně. </a:t>
            </a:r>
            <a:r>
              <a:rPr lang="cs-CZ" sz="2300" dirty="0" smtClean="0"/>
              <a:t>Bohužel </a:t>
            </a:r>
            <a:r>
              <a:rPr lang="cs-CZ" sz="2300" dirty="0"/>
              <a:t>je všeobecná infrastruktura </a:t>
            </a:r>
            <a:r>
              <a:rPr lang="cs-CZ" sz="2300" b="1" dirty="0"/>
              <a:t>naprosto závislá na veřejném sektoru, tedy státu.</a:t>
            </a:r>
          </a:p>
        </p:txBody>
      </p:sp>
    </p:spTree>
    <p:extLst>
      <p:ext uri="{BB962C8B-B14F-4D97-AF65-F5344CB8AC3E}">
        <p14:creationId xmlns:p14="http://schemas.microsoft.com/office/powerpoint/2010/main" val="30242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Výběr z použité literatury: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HALL, M. C. and S. B. PAGE, 2014. The Geography of tourism and Recreation: Environment, Place and Space. Oxford: Routledge. ISBN 978-04-158-3399-8.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HAMARNEH</a:t>
            </a:r>
            <a:r>
              <a:rPr lang="cs-CZ" sz="2000" dirty="0"/>
              <a:t>, I., 2012. Geografie turismu - mimoevropská teritoria. Praha: </a:t>
            </a:r>
            <a:r>
              <a:rPr lang="cs-CZ" sz="2000" dirty="0" err="1"/>
              <a:t>Grada</a:t>
            </a:r>
            <a:r>
              <a:rPr lang="cs-CZ" sz="2000" dirty="0"/>
              <a:t> </a:t>
            </a:r>
            <a:r>
              <a:rPr lang="cs-CZ" sz="2000" dirty="0" err="1"/>
              <a:t>Publishing</a:t>
            </a:r>
            <a:r>
              <a:rPr lang="cs-CZ" sz="2000" dirty="0"/>
              <a:t>. ISBN 978-80-247-4430-8.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HRALA, V., 2013. Geografie cestovního ruchu. Praha: Idea servis. ISBN 978-80-859-7079-1.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KAJZAR, P., 2015. Vybrané kapitoly z geografie cestovního ruchu. Karviná: SU OPF. ISBN 978-80-7510-156-3.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VYSTOUPIL, J., M. ŠAUER a kol., 2011. Geografie cestovního ruchu České republiky. Plzeň: Aleš Čeněk. ISBN 978-80-7380-340-7</a:t>
            </a:r>
            <a:r>
              <a:rPr lang="cs-CZ" sz="20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200" cap="all" dirty="0"/>
              <a:t>Williams, </a:t>
            </a:r>
            <a:r>
              <a:rPr lang="en-US" sz="2200" dirty="0" smtClean="0"/>
              <a:t>S.</a:t>
            </a:r>
            <a:r>
              <a:rPr lang="cs-CZ" sz="2200" dirty="0" smtClean="0"/>
              <a:t>, </a:t>
            </a:r>
            <a:r>
              <a:rPr lang="en-US" sz="2200" dirty="0" smtClean="0"/>
              <a:t>1998</a:t>
            </a:r>
            <a:r>
              <a:rPr lang="en-US" sz="2200" dirty="0"/>
              <a:t>. Tourism Geography. London and New York: </a:t>
            </a:r>
            <a:r>
              <a:rPr lang="en-US" sz="2200" dirty="0" smtClean="0"/>
              <a:t>Routledge.</a:t>
            </a:r>
            <a:r>
              <a:rPr lang="cs-CZ" sz="2200" dirty="0" smtClean="0"/>
              <a:t> </a:t>
            </a:r>
            <a:r>
              <a:rPr lang="en-US" sz="2200" dirty="0" smtClean="0"/>
              <a:t>ISBN 0-415-14214-8</a:t>
            </a:r>
            <a:r>
              <a:rPr lang="cs-CZ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5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44093" b="34910"/>
          <a:stretch/>
        </p:blipFill>
        <p:spPr>
          <a:xfrm>
            <a:off x="1529597" y="2139702"/>
            <a:ext cx="4572638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Destinace CR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7330" y="1059582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Výkladový slovník CR - </a:t>
            </a:r>
            <a:r>
              <a:rPr lang="cs-CZ" sz="2000" b="1" dirty="0"/>
              <a:t>destinací CR rozumí v </a:t>
            </a:r>
            <a:r>
              <a:rPr lang="cs-CZ" sz="2000" dirty="0"/>
              <a:t>užším smyslu </a:t>
            </a:r>
            <a:r>
              <a:rPr lang="cs-CZ" sz="2000" b="1" dirty="0"/>
              <a:t>cílovou oblast v daném regionu, pro kterou je typická významná nabídka atraktivit a infrastruktury CR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Výkladový slovník CR - </a:t>
            </a:r>
            <a:r>
              <a:rPr lang="cs-CZ" sz="2000" b="1" dirty="0"/>
              <a:t>destinací CR rozumí v </a:t>
            </a:r>
            <a:r>
              <a:rPr lang="cs-CZ" sz="2000" dirty="0"/>
              <a:t>širším smyslu </a:t>
            </a:r>
            <a:r>
              <a:rPr lang="cs-CZ" sz="2000" b="1" dirty="0"/>
              <a:t>země, regiony, lidská sídla a další oblasti, které jsou typické velkou koncentrací atraktivit CR, rozvinutými službami a další infrastrukturou CR, jejichž výsledkem je velká dlouhodobá koncentrace návštěvníků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Pro mezinárodní návštěvníky je, </a:t>
            </a:r>
            <a:r>
              <a:rPr lang="cs-CZ" sz="2000" b="1" dirty="0"/>
              <a:t>podle uvedeného slovníku, destinací buď celá navštívená země, nebo její některý region, případně město.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Destinaci je často možné ztotožnit s určitou administrativně vymezenou územní jednotkou (obcí, krajem), účelově zaměřenou územní jednotkou (sdružení obcí), chráněným územím (NP, CHKO) nebo kulturně historicky vymezenou územní jednotkou.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95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6100" y="32716"/>
            <a:ext cx="7704856" cy="507703"/>
          </a:xfrm>
        </p:spPr>
        <p:txBody>
          <a:bodyPr/>
          <a:lstStyle/>
          <a:p>
            <a:r>
              <a:rPr lang="cs-CZ" dirty="0"/>
              <a:t>Významné komponenty pro destinaci cestovního ruchu podle D. </a:t>
            </a:r>
            <a:r>
              <a:rPr lang="cs-CZ" dirty="0" err="1"/>
              <a:t>Buhalise</a:t>
            </a:r>
            <a:r>
              <a:rPr lang="cs-CZ" dirty="0"/>
              <a:t> tzv. 6A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t="14249" b="10463"/>
          <a:stretch/>
        </p:blipFill>
        <p:spPr>
          <a:xfrm>
            <a:off x="179512" y="843558"/>
            <a:ext cx="781544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6100" y="32716"/>
            <a:ext cx="7704856" cy="507703"/>
          </a:xfrm>
        </p:spPr>
        <p:txBody>
          <a:bodyPr/>
          <a:lstStyle/>
          <a:p>
            <a:r>
              <a:rPr lang="cs-CZ" dirty="0" smtClean="0"/>
              <a:t>Nabídka destinace CR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67544" y="91556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/>
              <a:t>pro rozvoj CR v destinaci je důležitá </a:t>
            </a:r>
            <a:r>
              <a:rPr lang="cs-CZ" sz="2400" b="1" dirty="0"/>
              <a:t>kvalitní nabídka, která je schopna přilákat návštěvníky  a následně uspokojit jejich potřeby a požadavk</a:t>
            </a:r>
            <a:r>
              <a:rPr lang="cs-CZ" sz="2400" dirty="0"/>
              <a:t>y </a:t>
            </a:r>
            <a:endParaRPr lang="cs-CZ" sz="2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/>
              <a:t>nabídku CR je možné rozdělit na </a:t>
            </a:r>
            <a:r>
              <a:rPr lang="cs-CZ" sz="2400" b="1" dirty="0"/>
              <a:t>primární a </a:t>
            </a:r>
            <a:r>
              <a:rPr lang="cs-CZ" sz="2400" b="1" dirty="0" smtClean="0"/>
              <a:t>sekundární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4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Primární nabídka </a:t>
            </a:r>
            <a:r>
              <a:rPr lang="cs-CZ" sz="2400" dirty="0"/>
              <a:t>respektive přírodní a kulturně-historický potenciál i </a:t>
            </a:r>
            <a:r>
              <a:rPr lang="cs-CZ" sz="2400" b="1" dirty="0"/>
              <a:t>sekundární nabídka </a:t>
            </a:r>
            <a:r>
              <a:rPr lang="cs-CZ" sz="2400" dirty="0"/>
              <a:t>představovaná infrastrukturou cestovního ruchu tvoří kompletní soubor nabídky cestovního ruchu na daném území.</a:t>
            </a:r>
          </a:p>
        </p:txBody>
      </p:sp>
    </p:spTree>
    <p:extLst>
      <p:ext uri="{BB962C8B-B14F-4D97-AF65-F5344CB8AC3E}">
        <p14:creationId xmlns:p14="http://schemas.microsoft.com/office/powerpoint/2010/main" val="1453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6100" y="32716"/>
            <a:ext cx="7704856" cy="507703"/>
          </a:xfrm>
        </p:spPr>
        <p:txBody>
          <a:bodyPr/>
          <a:lstStyle/>
          <a:p>
            <a:r>
              <a:rPr lang="cs-CZ" dirty="0" smtClean="0"/>
              <a:t>Nabídka destinace CR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15566"/>
            <a:ext cx="896448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b="1" dirty="0"/>
              <a:t>Produktem destinace rozumíme </a:t>
            </a:r>
            <a:r>
              <a:rPr lang="cs-CZ" sz="2300" dirty="0"/>
              <a:t>vše, co region nabízí svým obyvatelům, návštěvníkům, podnikatelům a potencionálním investorům a co slouží k uspokojování jejich individuálních i kolektivních potřeb.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dirty="0"/>
              <a:t>Turisté určují produkt jak podle podniku, </a:t>
            </a:r>
            <a:r>
              <a:rPr lang="cs-CZ" sz="2300" b="1" dirty="0"/>
              <a:t>který poskytuje službu, tak podle navštívené destinace.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dirty="0"/>
              <a:t>Na formování a intenzitu cestovního ruchu má vliv několik faktorů.  Mezi ně patří </a:t>
            </a:r>
            <a:r>
              <a:rPr lang="cs-CZ" sz="2300" b="1" dirty="0"/>
              <a:t>geografická poloha destinace</a:t>
            </a:r>
            <a:r>
              <a:rPr lang="cs-CZ" sz="2300" dirty="0"/>
              <a:t>, kterou turisté navštěvují. Významným faktorem je také </a:t>
            </a:r>
            <a:r>
              <a:rPr lang="cs-CZ" sz="2300" b="1" dirty="0"/>
              <a:t>charakteristika místa, rozvinutost infrastruktury. </a:t>
            </a:r>
            <a:r>
              <a:rPr lang="cs-CZ" sz="2300" dirty="0"/>
              <a:t>Tyto faktory je možné pojmenovat jako </a:t>
            </a:r>
            <a:r>
              <a:rPr lang="cs-CZ" sz="2300" dirty="0" smtClean="0"/>
              <a:t>materiálně-technické</a:t>
            </a:r>
            <a:r>
              <a:rPr lang="cs-CZ" sz="2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08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6100" y="32716"/>
            <a:ext cx="7704856" cy="507703"/>
          </a:xfrm>
        </p:spPr>
        <p:txBody>
          <a:bodyPr/>
          <a:lstStyle/>
          <a:p>
            <a:r>
              <a:rPr lang="cs-CZ" dirty="0" smtClean="0"/>
              <a:t>Nabídka destinace CR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15566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b="1" dirty="0" smtClean="0"/>
              <a:t>Demografickými </a:t>
            </a:r>
            <a:r>
              <a:rPr lang="cs-CZ" sz="2200" b="1" dirty="0"/>
              <a:t>podmínkami </a:t>
            </a:r>
            <a:r>
              <a:rPr lang="cs-CZ" sz="2200" dirty="0"/>
              <a:t>rozvoje jsou věk, zdravotní stav obyvatelstva nebo hustota obyvatelstva. Důležitá </a:t>
            </a:r>
            <a:r>
              <a:rPr lang="cs-CZ" sz="2200" b="1" dirty="0"/>
              <a:t>je politická situace v </a:t>
            </a:r>
            <a:r>
              <a:rPr lang="cs-CZ" sz="2200" b="1" dirty="0" smtClean="0"/>
              <a:t>zemi, pocit bezpečí ve vybrané destinaci</a:t>
            </a:r>
            <a:r>
              <a:rPr lang="cs-CZ" sz="22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 </a:t>
            </a:r>
            <a:r>
              <a:rPr lang="cs-CZ" sz="2200" b="1" dirty="0" smtClean="0"/>
              <a:t>Rozvoj </a:t>
            </a:r>
            <a:r>
              <a:rPr lang="cs-CZ" sz="2200" b="1" dirty="0"/>
              <a:t>cestovního ruchu závisí také na možnostech obyvatelstva</a:t>
            </a:r>
            <a:r>
              <a:rPr lang="cs-CZ" sz="2200" dirty="0"/>
              <a:t> z hlediska jejich příjmů a v neposlední řadě na </a:t>
            </a:r>
            <a:r>
              <a:rPr lang="cs-CZ" sz="2200" b="1" dirty="0"/>
              <a:t>marketingu a celkové propagaci turistických destinací.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Určitou nevýhodou cestovního ruchu je, že je citlivý na </a:t>
            </a:r>
            <a:r>
              <a:rPr lang="cs-CZ" sz="2200" b="1" dirty="0"/>
              <a:t>negativní politické a přírodní vlivy. </a:t>
            </a:r>
            <a:endParaRPr lang="cs-CZ" sz="22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V </a:t>
            </a:r>
            <a:r>
              <a:rPr lang="cs-CZ" sz="2200" dirty="0"/>
              <a:t>oblastech, které jsou zasaženy válkou, postižených častými povodněmi se cestovní ruch rozvíjí </a:t>
            </a:r>
            <a:r>
              <a:rPr lang="cs-CZ" sz="2200" dirty="0" smtClean="0"/>
              <a:t>jen </a:t>
            </a:r>
            <a:r>
              <a:rPr lang="cs-CZ" sz="2200" dirty="0"/>
              <a:t>velmi pomalu a těžce.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23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3725</Words>
  <Application>Microsoft Office PowerPoint</Application>
  <PresentationFormat>Předvádění na obrazovce (16:9)</PresentationFormat>
  <Paragraphs>246</Paragraphs>
  <Slides>42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SLU</vt:lpstr>
      <vt:lpstr>Název prezentace</vt:lpstr>
      <vt:lpstr>      </vt:lpstr>
      <vt:lpstr>Infrastruktura cestovního ruchu </vt:lpstr>
      <vt:lpstr>Destinace CR </vt:lpstr>
      <vt:lpstr>Destinace CR </vt:lpstr>
      <vt:lpstr>Významné komponenty pro destinaci cestovního ruchu podle D. Buhalise tzv. 6A </vt:lpstr>
      <vt:lpstr>Nabídka destinace CR </vt:lpstr>
      <vt:lpstr>Nabídka destinace CR </vt:lpstr>
      <vt:lpstr>Nabídka destinace CR </vt:lpstr>
      <vt:lpstr>Pojem infrastruktura cestovního ruchu </vt:lpstr>
      <vt:lpstr>Dopravní infrastruktura </vt:lpstr>
      <vt:lpstr>Dopravní infrastruktura </vt:lpstr>
      <vt:lpstr>Dopravní infrastruktura </vt:lpstr>
      <vt:lpstr>Dopravní infrastruktura </vt:lpstr>
      <vt:lpstr>Dopravní infrastruktura </vt:lpstr>
      <vt:lpstr>Dopravní infrastruktura </vt:lpstr>
      <vt:lpstr>Dopravní infrastruktura </vt:lpstr>
      <vt:lpstr>Dopravní infrastruktura </vt:lpstr>
      <vt:lpstr>Dopravní infrastruktura </vt:lpstr>
      <vt:lpstr>Dopravní infrastruktura </vt:lpstr>
      <vt:lpstr>Doprovodná infrastruktura </vt:lpstr>
      <vt:lpstr>Doprovodná infrastruktura </vt:lpstr>
      <vt:lpstr>Doprovodná infrastruktura – regionální akce </vt:lpstr>
      <vt:lpstr>Pojem suprastruktura cestovního ruchu </vt:lpstr>
      <vt:lpstr>Ubytovací zařízení - charakteristika </vt:lpstr>
      <vt:lpstr>Ubytovací zařízení - charakteristika </vt:lpstr>
      <vt:lpstr>Ubytovací zařízení - charakteristika </vt:lpstr>
      <vt:lpstr>Ubytovací zařízení  </vt:lpstr>
      <vt:lpstr>Ubytovací zařízení  </vt:lpstr>
      <vt:lpstr>Gastronomická zařízení </vt:lpstr>
      <vt:lpstr>Gastronomická zařízení </vt:lpstr>
      <vt:lpstr>Gastronomická zařízení </vt:lpstr>
      <vt:lpstr>Gastronomická zařízení </vt:lpstr>
      <vt:lpstr>Gastronomická zařízení </vt:lpstr>
      <vt:lpstr>Stravování na zájezdu </vt:lpstr>
      <vt:lpstr>Stravování na zájezdu </vt:lpstr>
      <vt:lpstr>Stravování na zájezdu </vt:lpstr>
      <vt:lpstr>Stravování na zájezdu </vt:lpstr>
      <vt:lpstr>Stravování na zájezdu </vt:lpstr>
      <vt:lpstr>Všeobecná infrastruktura </vt:lpstr>
      <vt:lpstr>Výběr z použité literatury: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kajzar</cp:lastModifiedBy>
  <cp:revision>197</cp:revision>
  <dcterms:created xsi:type="dcterms:W3CDTF">2016-07-06T15:42:34Z</dcterms:created>
  <dcterms:modified xsi:type="dcterms:W3CDTF">2018-03-28T14:44:05Z</dcterms:modified>
</cp:coreProperties>
</file>