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65" autoAdjust="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2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2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1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6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82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8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74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78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5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78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67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736304"/>
          </a:xfrm>
        </p:spPr>
        <p:txBody>
          <a:bodyPr>
            <a:normAutofit fontScale="90000"/>
          </a:bodyPr>
          <a:lstStyle/>
          <a:p>
            <a:r>
              <a:rPr lang="de-DE" sz="3600" b="1" dirty="0" smtClean="0"/>
              <a:t>Ein Unternehmen gründen</a:t>
            </a:r>
            <a:r>
              <a:rPr lang="cs-CZ" sz="3600" b="1" dirty="0" smtClean="0"/>
              <a:t>/</a:t>
            </a:r>
            <a:r>
              <a:rPr lang="de-DE" sz="3600" b="1" dirty="0" smtClean="0"/>
              <a:t> Existenzgründung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100" b="1" dirty="0" smtClean="0"/>
              <a:t>Schlüsselwörter</a:t>
            </a:r>
            <a:r>
              <a:rPr lang="de-DE" sz="3600" b="1" dirty="0" smtClean="0"/>
              <a:t/>
            </a:r>
            <a:br>
              <a:rPr lang="de-DE" sz="3600" b="1" dirty="0" smtClean="0"/>
            </a:br>
            <a:r>
              <a:rPr lang="de-DE" sz="3600" b="1" dirty="0" smtClean="0"/>
              <a:t>Existenz, Investition, Umsatz, Kosten, Liquidität, Finanzierung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2448272"/>
          </a:xfrm>
        </p:spPr>
        <p:txBody>
          <a:bodyPr/>
          <a:lstStyle/>
          <a:p>
            <a:pPr algn="just"/>
            <a:r>
              <a:rPr lang="de-DE" b="1" dirty="0" smtClean="0">
                <a:solidFill>
                  <a:schemeClr val="tx1"/>
                </a:solidFill>
              </a:rPr>
              <a:t>Was lerne ich</a:t>
            </a:r>
            <a:r>
              <a:rPr lang="cs-CZ" b="1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r>
              <a:rPr lang="de-DE" sz="2000" b="1" dirty="0" smtClean="0">
                <a:solidFill>
                  <a:schemeClr val="tx1"/>
                </a:solidFill>
              </a:rPr>
              <a:t>Den Wortschatz zum Thema Existenzgründung.</a:t>
            </a:r>
            <a:endParaRPr 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7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Wortschatz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49538"/>
              </p:ext>
            </p:extLst>
          </p:nvPr>
        </p:nvGraphicFramePr>
        <p:xfrm>
          <a:off x="395536" y="1700803"/>
          <a:ext cx="8291265" cy="4320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621194796"/>
                    </a:ext>
                  </a:extLst>
                </a:gridCol>
                <a:gridCol w="4114801">
                  <a:extLst>
                    <a:ext uri="{9D8B030D-6E8A-4147-A177-3AD203B41FA5}">
                      <a16:colId xmlns:a16="http://schemas.microsoft.com/office/drawing/2014/main" val="2545718831"/>
                    </a:ext>
                  </a:extLst>
                </a:gridCol>
              </a:tblGrid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e Existenzgründung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založení existence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9381892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unternehmerische Tätigkeit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podnikatelská činnost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3779118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entstehende Kosten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vzniklé náklady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340784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r Ertrag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výnos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6050231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s Berechnen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výpočet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7035489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betriebliche Fixkosten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fixní náklady závodu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1282919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e Gewerbesteuer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daň z provozování řemesla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9084010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e Körperschaftsteuer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daň z příjmu právnických osob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4859115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e Einkommensteuer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daň z příjmu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4384782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e Verpflichtung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povinnost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3048021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gesetzlich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zákonný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0579847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e Sozialversicherung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sociální pojištění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502718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in die Sozialversicherung einzahlen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platit sociální pojištění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5142882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in Anspruch nehmen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nárokovat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761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30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Existenzgründungpläne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x-none" b="1" dirty="0"/>
              <a:t>der Investitionsplan = </a:t>
            </a:r>
            <a:r>
              <a:rPr lang="cs-CZ" b="1" dirty="0"/>
              <a:t>investiční plán</a:t>
            </a:r>
          </a:p>
          <a:p>
            <a:pPr marL="0" indent="0">
              <a:buNone/>
            </a:pPr>
            <a:r>
              <a:rPr lang="x-none" b="1" dirty="0"/>
              <a:t>der Umsatzplan = </a:t>
            </a:r>
            <a:r>
              <a:rPr lang="cs-CZ" b="1" dirty="0"/>
              <a:t>plán obratu</a:t>
            </a:r>
          </a:p>
          <a:p>
            <a:pPr marL="0" indent="0">
              <a:buNone/>
            </a:pPr>
            <a:r>
              <a:rPr lang="x-none" b="1" dirty="0"/>
              <a:t>der Rentabilitätsplan = </a:t>
            </a:r>
            <a:r>
              <a:rPr lang="cs-CZ" b="1" dirty="0"/>
              <a:t>plán rentability</a:t>
            </a:r>
          </a:p>
          <a:p>
            <a:pPr marL="0" indent="0">
              <a:buNone/>
            </a:pPr>
            <a:r>
              <a:rPr lang="x-none" b="1" dirty="0"/>
              <a:t>der Kostenplan = </a:t>
            </a:r>
            <a:r>
              <a:rPr lang="cs-CZ" b="1" dirty="0"/>
              <a:t>plán nákladů</a:t>
            </a:r>
          </a:p>
          <a:p>
            <a:pPr marL="0" indent="0">
              <a:buNone/>
            </a:pPr>
            <a:r>
              <a:rPr lang="x-none" b="1" dirty="0"/>
              <a:t>der Liquiditätsplan = </a:t>
            </a:r>
            <a:r>
              <a:rPr lang="cs-CZ" b="1" dirty="0"/>
              <a:t>plán likvidity</a:t>
            </a:r>
          </a:p>
          <a:p>
            <a:pPr marL="0" indent="0">
              <a:buNone/>
            </a:pPr>
            <a:r>
              <a:rPr lang="x-none" b="1" dirty="0"/>
              <a:t>der Finanzierungsplan = </a:t>
            </a:r>
            <a:r>
              <a:rPr lang="cs-CZ" b="1" dirty="0"/>
              <a:t>plán financování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86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Merken Sie sich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b="1" dirty="0"/>
              <a:t>eine Kalkulation durchführen</a:t>
            </a:r>
            <a:r>
              <a:rPr lang="cs-CZ" b="1" dirty="0"/>
              <a:t> </a:t>
            </a:r>
            <a:r>
              <a:rPr lang="cs-CZ" dirty="0"/>
              <a:t>- provést kalkulaci</a:t>
            </a:r>
            <a:endParaRPr lang="de-DE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de-DE" b="1" dirty="0"/>
              <a:t>Erträge erlangen </a:t>
            </a:r>
            <a:r>
              <a:rPr lang="cs-CZ" dirty="0"/>
              <a:t>- dosáhnout výnosů</a:t>
            </a:r>
            <a:endParaRPr lang="de-DE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de-DE" b="1" dirty="0"/>
              <a:t>Fixkosten berechnen </a:t>
            </a:r>
            <a:r>
              <a:rPr lang="cs-CZ" dirty="0"/>
              <a:t>- vypočítat fixní náklady </a:t>
            </a:r>
            <a:endParaRPr lang="de-DE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de-DE" b="1" dirty="0"/>
              <a:t>in die Sozialversicherung einzahlen </a:t>
            </a:r>
            <a:r>
              <a:rPr lang="cs-CZ" dirty="0"/>
              <a:t>- platit sociální pojištění</a:t>
            </a:r>
            <a:endParaRPr lang="de-DE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de-DE" b="1" dirty="0"/>
              <a:t>Krankenversicherung abschließen </a:t>
            </a:r>
            <a:r>
              <a:rPr lang="cs-CZ" dirty="0"/>
              <a:t>- uzavřít zdravotní pojištění</a:t>
            </a:r>
            <a:endParaRPr lang="de-DE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de-DE" b="1" dirty="0"/>
              <a:t>Informationen einholen </a:t>
            </a:r>
            <a:r>
              <a:rPr lang="cs-CZ" dirty="0"/>
              <a:t>- vyžádat si informace</a:t>
            </a:r>
            <a:endParaRPr lang="de-DE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de-DE" b="1" dirty="0"/>
              <a:t>steuerrechtliche Fragen klären</a:t>
            </a:r>
            <a:r>
              <a:rPr lang="de-DE" dirty="0"/>
              <a:t> </a:t>
            </a:r>
            <a:r>
              <a:rPr lang="cs-CZ" dirty="0"/>
              <a:t>- vyjasnit </a:t>
            </a:r>
            <a:r>
              <a:rPr lang="cs-CZ" dirty="0" smtClean="0"/>
              <a:t>daňově </a:t>
            </a:r>
            <a:r>
              <a:rPr lang="cs-CZ" dirty="0"/>
              <a:t>právní otázky</a:t>
            </a:r>
            <a:endParaRPr lang="de-DE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de-DE" b="1" dirty="0"/>
              <a:t>der Einkommenssteuer unterliegen </a:t>
            </a:r>
            <a:r>
              <a:rPr lang="cs-CZ" dirty="0"/>
              <a:t>- podléhat dani z příjmu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299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Antworten Sie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x-none" b="1" dirty="0"/>
              <a:t>Was muss vor Beginn der unternehmerischen Tätigkeit durchgeführt werden?</a:t>
            </a:r>
            <a:endParaRPr lang="cs-CZ" b="1" dirty="0"/>
          </a:p>
          <a:p>
            <a:pPr marL="0" indent="0">
              <a:buNone/>
            </a:pPr>
            <a:r>
              <a:rPr lang="x-none" b="1" dirty="0" smtClean="0"/>
              <a:t>Warum </a:t>
            </a:r>
            <a:r>
              <a:rPr lang="x-none" b="1" dirty="0"/>
              <a:t>ist eine Kalkulation so wichtig?</a:t>
            </a:r>
            <a:endParaRPr lang="cs-CZ" b="1" dirty="0"/>
          </a:p>
          <a:p>
            <a:pPr marL="0" indent="0">
              <a:buNone/>
            </a:pPr>
            <a:r>
              <a:rPr lang="x-none" b="1" dirty="0" smtClean="0"/>
              <a:t>Wie </a:t>
            </a:r>
            <a:r>
              <a:rPr lang="x-none" b="1" dirty="0"/>
              <a:t>werden Fixkosten eingeteilt?</a:t>
            </a:r>
            <a:endParaRPr lang="cs-CZ" b="1" dirty="0"/>
          </a:p>
          <a:p>
            <a:pPr marL="0" indent="0">
              <a:buNone/>
            </a:pPr>
            <a:r>
              <a:rPr lang="x-none" b="1" dirty="0" smtClean="0"/>
              <a:t>Nennen </a:t>
            </a:r>
            <a:r>
              <a:rPr lang="x-none" b="1" dirty="0"/>
              <a:t>Sie die einzelnen Fixkosten:</a:t>
            </a:r>
            <a:endParaRPr lang="cs-CZ" b="1" dirty="0"/>
          </a:p>
          <a:p>
            <a:pPr marL="0" indent="0">
              <a:buNone/>
            </a:pPr>
            <a:r>
              <a:rPr lang="x-none" b="1" dirty="0" smtClean="0"/>
              <a:t>Muss </a:t>
            </a:r>
            <a:r>
              <a:rPr lang="x-none" b="1" dirty="0"/>
              <a:t>jeder Bürger sozial versichert sein?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6355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Weitere Fragen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x-none" b="1" dirty="0"/>
              <a:t>Was sollte jeder, der unternehmerisch tätig ist, abschließen?</a:t>
            </a:r>
            <a:endParaRPr lang="cs-CZ" b="1" dirty="0"/>
          </a:p>
          <a:p>
            <a:pPr marL="0" indent="0">
              <a:buNone/>
            </a:pPr>
            <a:r>
              <a:rPr lang="x-none" b="1" dirty="0" smtClean="0"/>
              <a:t>Wird </a:t>
            </a:r>
            <a:r>
              <a:rPr lang="x-none" b="1" dirty="0"/>
              <a:t>die Existenzgründung von dem Staat gefördert? Und wie?</a:t>
            </a:r>
            <a:endParaRPr lang="cs-CZ" b="1" dirty="0"/>
          </a:p>
          <a:p>
            <a:pPr marL="0" indent="0">
              <a:buNone/>
            </a:pPr>
            <a:r>
              <a:rPr lang="x-none" b="1" dirty="0" smtClean="0"/>
              <a:t>Was </a:t>
            </a:r>
            <a:r>
              <a:rPr lang="x-none" b="1" dirty="0"/>
              <a:t>gibt es in einigen Bundesländern?</a:t>
            </a:r>
            <a:endParaRPr lang="cs-CZ" b="1" dirty="0"/>
          </a:p>
          <a:p>
            <a:pPr marL="0" indent="0">
              <a:buNone/>
            </a:pPr>
            <a:r>
              <a:rPr lang="de-DE" b="1" dirty="0" smtClean="0"/>
              <a:t>Was</a:t>
            </a:r>
            <a:r>
              <a:rPr lang="cs-CZ" b="1" dirty="0" smtClean="0"/>
              <a:t> </a:t>
            </a:r>
            <a:r>
              <a:rPr lang="x-none" b="1" dirty="0"/>
              <a:t>für eine Frage muss man sich bei der Existenzgründung stellen?</a:t>
            </a:r>
            <a:endParaRPr lang="cs-CZ" b="1" dirty="0"/>
          </a:p>
          <a:p>
            <a:pPr marL="0" indent="0">
              <a:buNone/>
            </a:pPr>
            <a:r>
              <a:rPr lang="x-none" b="1" dirty="0" smtClean="0"/>
              <a:t>Unterliegen </a:t>
            </a:r>
            <a:r>
              <a:rPr lang="x-none" b="1" dirty="0"/>
              <a:t>beide Arten der unternehmerischen Tätigkeit der Einkommensteuer?</a:t>
            </a:r>
            <a:endParaRPr lang="cs-CZ" b="1" dirty="0"/>
          </a:p>
          <a:p>
            <a:pPr marL="0" indent="0">
              <a:buNone/>
            </a:pPr>
            <a:r>
              <a:rPr lang="x-none" b="1" dirty="0" smtClean="0"/>
              <a:t>Bei </a:t>
            </a:r>
            <a:r>
              <a:rPr lang="x-none" b="1" dirty="0"/>
              <a:t>welcher Tätigkeit fällt die Gewerbesteuer zusätzlich noch an?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373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 smtClean="0"/>
          </a:p>
          <a:p>
            <a:pPr marL="0" indent="0" algn="ctr">
              <a:buNone/>
            </a:pPr>
            <a:r>
              <a:rPr lang="de-DE" b="1" dirty="0" smtClean="0"/>
              <a:t>Danke für die Aufmerksamkeit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2895537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286</Words>
  <Application>Microsoft Office PowerPoint</Application>
  <PresentationFormat>Předvádění na obrazovce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Motiv systému Office</vt:lpstr>
      <vt:lpstr>Ein Unternehmen gründen/ Existenzgründung Schlüsselwörter Existenz, Investition, Umsatz, Kosten, Liquidität, Finanzierung </vt:lpstr>
      <vt:lpstr>Wortschatz</vt:lpstr>
      <vt:lpstr>Existenzgründungpläne</vt:lpstr>
      <vt:lpstr>Merken Sie sich</vt:lpstr>
      <vt:lpstr>Antworten Sie</vt:lpstr>
      <vt:lpstr>Weitere Fragen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Ferda Mravenec</dc:creator>
  <cp:lastModifiedBy>bob0001</cp:lastModifiedBy>
  <cp:revision>19</cp:revision>
  <dcterms:created xsi:type="dcterms:W3CDTF">2019-10-14T07:41:33Z</dcterms:created>
  <dcterms:modified xsi:type="dcterms:W3CDTF">2020-01-22T09:02:00Z</dcterms:modified>
</cp:coreProperties>
</file>