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9" r:id="rId3"/>
    <p:sldId id="258"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281" r:id="rId27"/>
  </p:sldIdLst>
  <p:sldSz cx="9144000" cy="5143500" type="screen16x9"/>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57" autoAdjust="0"/>
  </p:normalViewPr>
  <p:slideViewPr>
    <p:cSldViewPr>
      <p:cViewPr>
        <p:scale>
          <a:sx n="123" d="100"/>
          <a:sy n="123" d="100"/>
        </p:scale>
        <p:origin x="-72"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097986-0C26-47DE-8982-7AD2B6842259}" type="datetimeFigureOut">
              <a:rPr lang="cs-CZ" smtClean="0"/>
              <a:t>28.2.2019</a:t>
            </a:fld>
            <a:endParaRPr lang="cs-CZ"/>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4105893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smtClean="0">
                <a:cs typeface="Times New Roman" panose="02020603050405020304" pitchFamily="18" charset="0"/>
              </a:rPr>
              <a:t>Prostor pro doplňující informace, poznámky</a:t>
            </a:r>
            <a:endParaRPr lang="cs-CZ" altLang="cs-CZ" dirty="0" smtClean="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841772"/>
            <a:ext cx="6858000" cy="1790700"/>
          </a:xfrm>
          <a:prstGeom prst="rect">
            <a:avLst/>
          </a:prstGeom>
        </p:spPr>
        <p:txBody>
          <a:bodyPr lIns="68580" tIns="34290" rIns="68580" bIns="34290" anchor="b"/>
          <a:lstStyle>
            <a:lvl1pPr algn="ctr">
              <a:defRPr sz="4500"/>
            </a:lvl1pPr>
          </a:lstStyle>
          <a:p>
            <a:r>
              <a:rPr lang="cs-CZ" smtClean="0"/>
              <a:t>Kliknutím lze upravit styl.</a:t>
            </a:r>
            <a:endParaRPr lang="cs-CZ"/>
          </a:p>
        </p:txBody>
      </p:sp>
      <p:sp>
        <p:nvSpPr>
          <p:cNvPr id="3" name="Podnadpis 2"/>
          <p:cNvSpPr>
            <a:spLocks noGrp="1"/>
          </p:cNvSpPr>
          <p:nvPr>
            <p:ph type="subTitle" idx="1"/>
          </p:nvPr>
        </p:nvSpPr>
        <p:spPr>
          <a:xfrm>
            <a:off x="1143000" y="2701528"/>
            <a:ext cx="6858000" cy="1241822"/>
          </a:xfrm>
          <a:prstGeom prst="rect">
            <a:avLst/>
          </a:prstGeom>
        </p:spPr>
        <p:txBody>
          <a:bodyPr lIns="68580" tIns="34290" rIns="68580" bIns="34290"/>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smtClean="0"/>
              <a:t>Kliknutím můžete upravit styl předlohy.</a:t>
            </a:r>
            <a:endParaRPr lang="cs-CZ"/>
          </a:p>
        </p:txBody>
      </p:sp>
      <p:sp>
        <p:nvSpPr>
          <p:cNvPr id="4" name="Zástupný symbol pro datum 3"/>
          <p:cNvSpPr>
            <a:spLocks noGrp="1"/>
          </p:cNvSpPr>
          <p:nvPr>
            <p:ph type="dt" sz="half" idx="10"/>
          </p:nvPr>
        </p:nvSpPr>
        <p:spPr>
          <a:xfrm>
            <a:off x="628650" y="4767263"/>
            <a:ext cx="2057400" cy="273844"/>
          </a:xfrm>
          <a:prstGeom prst="rect">
            <a:avLst/>
          </a:prstGeom>
        </p:spPr>
        <p:txBody>
          <a:bodyPr lIns="68580" tIns="34290" rIns="68580" bIns="34290"/>
          <a:lstStyle/>
          <a:p>
            <a:fld id="{F066A928-83BD-4B3B-AB3B-789638C2D817}" type="datetime1">
              <a:rPr lang="cs-CZ" smtClean="0"/>
              <a:t>28.2.2019</a:t>
            </a:fld>
            <a:endParaRPr lang="cs-CZ"/>
          </a:p>
        </p:txBody>
      </p:sp>
      <p:sp>
        <p:nvSpPr>
          <p:cNvPr id="5" name="Zástupný symbol pro zápatí 4"/>
          <p:cNvSpPr>
            <a:spLocks noGrp="1"/>
          </p:cNvSpPr>
          <p:nvPr>
            <p:ph type="ftr" sz="quarter" idx="11"/>
          </p:nvPr>
        </p:nvSpPr>
        <p:spPr>
          <a:xfrm>
            <a:off x="3028950" y="4767263"/>
            <a:ext cx="3086100" cy="273844"/>
          </a:xfrm>
          <a:prstGeom prst="rect">
            <a:avLst/>
          </a:prstGeom>
        </p:spPr>
        <p:txBody>
          <a:bodyPr lIns="68580" tIns="34290" rIns="68580" bIns="34290"/>
          <a:lstStyle/>
          <a:p>
            <a:endParaRPr lang="cs-CZ"/>
          </a:p>
        </p:txBody>
      </p:sp>
      <p:sp>
        <p:nvSpPr>
          <p:cNvPr id="6" name="Zástupný symbol pro číslo snímku 5"/>
          <p:cNvSpPr>
            <a:spLocks noGrp="1"/>
          </p:cNvSpPr>
          <p:nvPr>
            <p:ph type="sldNum" sz="quarter" idx="12"/>
          </p:nvPr>
        </p:nvSpPr>
        <p:spPr>
          <a:xfrm>
            <a:off x="6457950" y="4767263"/>
            <a:ext cx="2057400" cy="273844"/>
          </a:xfrm>
          <a:prstGeom prst="rect">
            <a:avLst/>
          </a:prstGeom>
        </p:spPr>
        <p:txBody>
          <a:bodyPr lIns="68580" tIns="34290" rIns="68580" bIns="34290"/>
          <a:lstStyle/>
          <a:p>
            <a:fld id="{2DA23C2D-3845-4F8C-9F64-DBE4B5B8108A}" type="slidenum">
              <a:rPr lang="cs-CZ" smtClean="0"/>
              <a:t>‹#›</a:t>
            </a:fld>
            <a:endParaRPr lang="cs-CZ"/>
          </a:p>
        </p:txBody>
      </p:sp>
    </p:spTree>
    <p:extLst>
      <p:ext uri="{BB962C8B-B14F-4D97-AF65-F5344CB8AC3E}">
        <p14:creationId xmlns:p14="http://schemas.microsoft.com/office/powerpoint/2010/main" val="402340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28650" y="273844"/>
            <a:ext cx="7886700" cy="994172"/>
          </a:xfrm>
          <a:prstGeom prst="rect">
            <a:avLst/>
          </a:prstGeom>
        </p:spPr>
        <p:txBody>
          <a:bodyPr lIns="68580" tIns="34290" rIns="68580" bIns="34290"/>
          <a:lstStyle/>
          <a:p>
            <a:r>
              <a:rPr lang="cs-CZ" smtClean="0"/>
              <a:t>Kliknutím lze upravit styl.</a:t>
            </a:r>
            <a:endParaRPr lang="cs-CZ"/>
          </a:p>
        </p:txBody>
      </p:sp>
      <p:sp>
        <p:nvSpPr>
          <p:cNvPr id="3" name="Zástupný symbol pro obsah 2"/>
          <p:cNvSpPr>
            <a:spLocks noGrp="1"/>
          </p:cNvSpPr>
          <p:nvPr>
            <p:ph idx="1"/>
          </p:nvPr>
        </p:nvSpPr>
        <p:spPr>
          <a:xfrm>
            <a:off x="628650" y="1369219"/>
            <a:ext cx="7886700" cy="3263504"/>
          </a:xfrm>
          <a:prstGeom prst="rect">
            <a:avLst/>
          </a:prstGeom>
        </p:spPr>
        <p:txBody>
          <a:bodyPr lIns="68580" tIns="34290" rIns="68580" bIns="3429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a:xfrm>
            <a:off x="628650" y="4767263"/>
            <a:ext cx="2057400" cy="273844"/>
          </a:xfrm>
          <a:prstGeom prst="rect">
            <a:avLst/>
          </a:prstGeom>
        </p:spPr>
        <p:txBody>
          <a:bodyPr lIns="68580" tIns="34290" rIns="68580" bIns="34290"/>
          <a:lstStyle/>
          <a:p>
            <a:fld id="{3E9BAEC6-A37A-4403-B919-4854A6448652}" type="datetimeFigureOut">
              <a:rPr lang="cs-CZ" smtClean="0"/>
              <a:pPr/>
              <a:t>28.2.2019</a:t>
            </a:fld>
            <a:endParaRPr lang="cs-CZ"/>
          </a:p>
        </p:txBody>
      </p:sp>
      <p:sp>
        <p:nvSpPr>
          <p:cNvPr id="5" name="Zástupný symbol pro zápatí 4"/>
          <p:cNvSpPr>
            <a:spLocks noGrp="1"/>
          </p:cNvSpPr>
          <p:nvPr>
            <p:ph type="ftr" sz="quarter" idx="11"/>
          </p:nvPr>
        </p:nvSpPr>
        <p:spPr>
          <a:xfrm>
            <a:off x="3028950" y="4767263"/>
            <a:ext cx="3086100" cy="273844"/>
          </a:xfrm>
          <a:prstGeom prst="rect">
            <a:avLst/>
          </a:prstGeom>
        </p:spPr>
        <p:txBody>
          <a:bodyPr lIns="68580" tIns="34290" rIns="68580" bIns="34290"/>
          <a:lstStyle/>
          <a:p>
            <a:endParaRPr lang="cs-CZ"/>
          </a:p>
        </p:txBody>
      </p:sp>
      <p:sp>
        <p:nvSpPr>
          <p:cNvPr id="6" name="Zástupný symbol pro číslo snímku 5"/>
          <p:cNvSpPr>
            <a:spLocks noGrp="1"/>
          </p:cNvSpPr>
          <p:nvPr>
            <p:ph type="sldNum" sz="quarter" idx="12"/>
          </p:nvPr>
        </p:nvSpPr>
        <p:spPr>
          <a:xfrm>
            <a:off x="6457950" y="4767263"/>
            <a:ext cx="2057400" cy="273844"/>
          </a:xfrm>
          <a:prstGeom prst="rect">
            <a:avLst/>
          </a:prstGeom>
        </p:spPr>
        <p:txBody>
          <a:bodyPr lIns="68580" tIns="34290" rIns="68580" bIns="34290"/>
          <a:lstStyle/>
          <a:p>
            <a:fld id="{2DA23C2D-3845-4F8C-9F64-DBE4B5B8108A}" type="slidenum">
              <a:rPr lang="cs-CZ" smtClean="0"/>
              <a:pPr/>
              <a:t>‹#›</a:t>
            </a:fld>
            <a:endParaRPr lang="cs-CZ"/>
          </a:p>
        </p:txBody>
      </p:sp>
    </p:spTree>
    <p:extLst>
      <p:ext uri="{BB962C8B-B14F-4D97-AF65-F5344CB8AC3E}">
        <p14:creationId xmlns:p14="http://schemas.microsoft.com/office/powerpoint/2010/main" val="19092228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om/url?sa=i&amp;rct=j&amp;q=&amp;esrc=s&amp;source=images&amp;cd=&amp;cad=rja&amp;uact=8&amp;ved=2ahUKEwiiwfPM-_TfAhXF0qQKHeYxBQwQjRx6BAgBEAU&amp;url=https://cz.depositphotos.com/180605464/stock-illustration-conceptual-cartoon-of-start-up.html&amp;psig=AOvVaw0-LSH1sueOTxSI_TosAyyM&amp;ust=154781962045069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om/url?sa=i&amp;rct=j&amp;q=&amp;esrc=s&amp;source=images&amp;cd=&amp;cad=rja&amp;uact=8&amp;ved=2ahUKEwiLpd_1-_TfAhXJsaQKHRUQCIQQjRx6BAgBEAU&amp;url=https://www.abicko.cz/clanek/precti-si-priroda/6522/zemske-jadro-rotuje-rychleji-nez-zbytek-zeme.html&amp;psig=AOvVaw2_uR8Eu5srtinokAFhH3rv&amp;ust=154781970043744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com/url?sa=i&amp;rct=j&amp;q=&amp;esrc=s&amp;source=images&amp;cd=&amp;cad=rja&amp;uact=8&amp;ved=2ahUKEwiL7pmc_PTfAhVoMewKHX_vBQQQjRx6BAgBEAU&amp;url=https://pixabay.com/cs/setk%C3%A1n%C3%AD-vztah-obchodn%C3%AD-z%C3%A1v%C4%9Br-1020336/&amp;psig=AOvVaw0Od-oqNeSAnL0wHlgheO1-&amp;ust=154781978581616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imgres?imgurl=https://africabusinesscommunities.com/assets/images/Crowdfunding.jpg&amp;imgrefurl=https://africabusinesscommunities.com/features/crowdfunding-gains-momentum-in-africa.html&amp;docid=3OBEh1f3jS5DvM&amp;tbnid=lrs96qgst-G1nM:&amp;vet=10ahUKEwiekv7X8vTfAhVJzKQKHdYLDZgQMwhxKAYwBg..i&amp;w=540&amp;h=372&amp;bih=651&amp;biw=1366&amp;q=crowdfunding&amp;ved=0ahUKEwiekv7X8vTfAhVJzKQKHdYLDZgQMwhxKAYwBg&amp;iact=mrc&amp;uact=8" TargetMode="External"/><Relationship Id="rId2" Type="http://schemas.openxmlformats.org/officeDocument/2006/relationships/hyperlink" Target="https://www.google.com/url?sa=i&amp;rct=j&amp;q=&amp;esrc=s&amp;source=images&amp;cd=&amp;ved=2ahUKEwiOvbvj8vTfAhVPDOwKHfBnDZMQjRx6BAgBEAU&amp;url=https://www.quickenloans.com/blog/crowdfunding-benefits-and-risks&amp;psig=AOvVaw0i0cpMiG3flWAsvUOiZUAq&amp;ust=1547817241456435"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www.google.com/url?sa=i&amp;rct=j&amp;q=&amp;esrc=s&amp;source=images&amp;cd=&amp;cad=rja&amp;uact=8&amp;ved=2ahUKEwjmyuHb_PTfAhUIC-wKHWsuDa8QjRx6BAgBEAU&amp;url=https://cz.depositphotos.com/208427174/stock-illustration-businessman-having-tomatoes-fail-speech.html&amp;psig=AOvVaw2xLLrkoac5tNc-kcP4PqvQ&amp;ust=154781991690414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m/url?sa=i&amp;rct=j&amp;q=&amp;esrc=s&amp;source=images&amp;cd=&amp;cad=rja&amp;uact=8&amp;ved=2ahUKEwjS4oCZ_fTfAhURyaQKHdjxDK4QjRx6BAgBEAU&amp;url=https://myloview.cz/fototapeta-klaun-mava-c-1791A9B&amp;psig=AOvVaw2zfNnytvelZPPteReFRmxK&amp;ust=154782004670911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om/url?sa=i&amp;rct=j&amp;q=&amp;esrc=s&amp;source=images&amp;cd=&amp;cad=rja&amp;uact=8&amp;ved=2ahUKEwi7147O_fTfAhUGGewKHakRBFoQjRx6BAgBEAU&amp;url=https://medium.com/@shahmm/unravelling-the-logic-behind-steve-jobs-success-a3a5e4cde878&amp;psig=AOvVaw3gCSV4h9EFY2uwKvMX_50a&amp;ust=154782016791089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google.com/url?sa=i&amp;rct=j&amp;q=&amp;esrc=s&amp;source=images&amp;cd=&amp;cad=rja&amp;uact=8&amp;ved=2ahUKEwjzxunl_vTfAhUPyaQKHUXuDKkQjRx6BAgBEAU&amp;url=https://www.clipartmax.com/middle/m2i8H7K9H7A0A0m2_when-introducing-yourself-make-eye-contact-clip-art/&amp;psig=AOvVaw1UUTWBJjpXmBlJCLOahd6e&amp;ust=154782045725581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com/url?sa=i&amp;rct=j&amp;q=&amp;esrc=s&amp;source=images&amp;cd=&amp;cad=rja&amp;uact=8&amp;ved=2ahUKEwiGpviv__TfAhWIzqQKHUABAmsQjRx6BAgBEAU&amp;url=https://cz.depositphotos.com/141436808/stock-illustration-cartoon-technician-and-broken-smartphone.html&amp;psig=AOvVaw1QYyTSCs-Bvl_tFtONK6AS&amp;ust=1547820629146025"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com/url?sa=i&amp;rct=j&amp;q=&amp;esrc=s&amp;source=images&amp;cd=&amp;cad=rja&amp;uact=8&amp;ved=2ahUKEwiU2rvI__TfAhUCKewKHQjPBskQjRx6BAgBEAU&amp;url=https://cz.depositphotos.com/29297125/stock-illustration-shooting-film-with-movie-camera.html&amp;psig=AOvVaw14NWi9fvOa7zH1FqRsWO3_&amp;ust=1547820687218703"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google.com/url?sa=i&amp;rct=j&amp;q=&amp;esrc=s&amp;source=images&amp;cd=&amp;cad=rja&amp;uact=8&amp;ved=2ahUKEwjFxdzOgPXfAhUM26QKHYeMCm8QjRx6BAgBEAU&amp;url=http://www.starodyssey.estranky.cz/clanky/povidky/fvd-lakely/fvd-lakely--potreba-diskuze.html&amp;psig=AOvVaw0s1injNSc0YaNOAosr1u8k&amp;ust=154782097193354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url?sa=i&amp;rct=j&amp;q=&amp;esrc=s&amp;source=images&amp;cd=&amp;cad=rja&amp;uact=8&amp;ved=2ahUKEwjl-4bQ-PTfAhWS26QKHVwtCu0QjRx6BAgBEAU&amp;url=https://www.investujeme.cz/clanky/tipy-pro-manazery-umite-to-s-ppt-jako-mistri/&amp;psig=AOvVaw2IHLoWh3jf3hadAAoMlstv&amp;ust=154781880039437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m/url?sa=i&amp;rct=j&amp;q=&amp;esrc=s&amp;source=images&amp;cd=&amp;ved=2ahUKEwj8ioyy-fTfAhXC3KQKHWd9AqYQjRx6BAgBEAU&amp;url=http://www.entrypoint.cz/blog/proc-je-spatne-ptat-se-proc-aneb-co-bylo-driv-otazka-nebo-odpoved/&amp;psig=AOvVaw1hb_lYDcz2vjW-W9MAm40o&amp;ust=154781903447627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thefutureorganization.com/wp-content/uploads/2010/10/now-what.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url?sa=i&amp;rct=j&amp;q=&amp;esrc=s&amp;source=images&amp;cd=&amp;cad=rja&amp;uact=8&amp;ved=2ahUKEwjL0JTi-vTfAhWIDewKHatLAsQQjRx6BAgBEAU&amp;url=https://cz.depositphotos.com/72593001/stock-photo-white-cartoon-characters.html&amp;psig=AOvVaw3lqJAXgyHfC5fY787WrITi&amp;ust=154781936231746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vkJqO-_TfAhWRM-wKHbMdAiQQjRx6BAgBEAU&amp;url=https://cz.depositphotos.com/138717010/stock-illustration-project-presentation-grainy-texture-icon.html&amp;psig=AOvVaw2gO8PKkmRKHbfzEBO0YLFK&amp;ust=1547819482305635" TargetMode="External"/><Relationship Id="rId2" Type="http://schemas.openxmlformats.org/officeDocument/2006/relationships/hyperlink" Target="https://www.google.com/url?sa=i&amp;rct=j&amp;q=&amp;esrc=s&amp;source=images&amp;cd=&amp;ved=&amp;url=http://m.bakovnj.cz/cs/deni-ve-meste/mestsky-urad-informuje/verejna-sbirka-ukoncena.html&amp;psig=AOvVaw2_wzaN44FP7hNlJYa08oh7&amp;ust=1547817127306028"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3939903"/>
            <a:ext cx="936104" cy="730162"/>
          </a:xfrm>
          <a:prstGeom prst="rect">
            <a:avLst/>
          </a:prstGeom>
        </p:spPr>
      </p:pic>
      <p:sp>
        <p:nvSpPr>
          <p:cNvPr id="7" name="Obdélník 6"/>
          <p:cNvSpPr/>
          <p:nvPr/>
        </p:nvSpPr>
        <p:spPr>
          <a:xfrm>
            <a:off x="395537" y="2365809"/>
            <a:ext cx="6704527" cy="2304256"/>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lIns="91438" tIns="45719" rIns="91438" bIns="45719" rtlCol="0" anchor="ctr"/>
          <a:lstStyle/>
          <a:p>
            <a:pPr algn="ctr"/>
            <a:r>
              <a:rPr lang="cs-CZ" dirty="0" smtClean="0">
                <a:ln w="0"/>
                <a:solidFill>
                  <a:schemeClr val="bg1"/>
                </a:solidFill>
                <a:effectLst>
                  <a:outerShdw blurRad="38100" dist="19050" dir="2700000" algn="tl" rotWithShape="0">
                    <a:schemeClr val="dk1">
                      <a:alpha val="40000"/>
                    </a:schemeClr>
                  </a:outerShdw>
                </a:effectLst>
              </a:rPr>
              <a:t>Prezentace předmětu:</a:t>
            </a:r>
          </a:p>
          <a:p>
            <a:pPr algn="ctr"/>
            <a:r>
              <a:rPr lang="cs-CZ" sz="2000" b="1" dirty="0" smtClean="0">
                <a:ln w="0"/>
                <a:solidFill>
                  <a:schemeClr val="bg1"/>
                </a:solidFill>
                <a:effectLst>
                  <a:outerShdw blurRad="38100" dist="19050" dir="2700000" algn="tl" rotWithShape="0">
                    <a:schemeClr val="dk1">
                      <a:alpha val="40000"/>
                    </a:schemeClr>
                  </a:outerShdw>
                </a:effectLst>
              </a:rPr>
              <a:t>MANAŽERSKÉ DOVEDNOSTI V MEZIGENERAČNÍM TÝMU</a:t>
            </a:r>
          </a:p>
          <a:p>
            <a:pPr algn="ctr"/>
            <a:r>
              <a:rPr lang="cs-CZ" dirty="0" smtClean="0">
                <a:ln w="0"/>
                <a:solidFill>
                  <a:schemeClr val="bg1"/>
                </a:solidFill>
                <a:effectLst>
                  <a:outerShdw blurRad="38100" dist="19050" dir="2700000" algn="tl" rotWithShape="0">
                    <a:schemeClr val="dk1">
                      <a:alpha val="40000"/>
                    </a:schemeClr>
                  </a:outerShdw>
                </a:effectLst>
              </a:rPr>
              <a:t>Vyučující:</a:t>
            </a:r>
          </a:p>
          <a:p>
            <a:pPr algn="ctr"/>
            <a:r>
              <a:rPr lang="cs-CZ" b="1" dirty="0" smtClean="0">
                <a:ln w="0"/>
                <a:solidFill>
                  <a:schemeClr val="bg1"/>
                </a:solidFill>
                <a:effectLst>
                  <a:outerShdw blurRad="38100" dist="19050" dir="2700000" algn="tl" rotWithShape="0">
                    <a:schemeClr val="dk1">
                      <a:alpha val="40000"/>
                    </a:schemeClr>
                  </a:outerShdw>
                </a:effectLst>
              </a:rPr>
              <a:t>Mgr. Dagmar Svobodová, Ph.D.</a:t>
            </a:r>
          </a:p>
          <a:p>
            <a:pPr algn="ctr"/>
            <a:r>
              <a:rPr lang="cs-CZ" b="1" dirty="0" smtClean="0">
                <a:ln w="0"/>
                <a:solidFill>
                  <a:schemeClr val="bg1"/>
                </a:solidFill>
                <a:effectLst>
                  <a:outerShdw blurRad="38100" dist="19050" dir="2700000" algn="tl" rotWithShape="0">
                    <a:schemeClr val="dk1">
                      <a:alpha val="40000"/>
                    </a:schemeClr>
                  </a:outerShdw>
                </a:effectLst>
              </a:rPr>
              <a:t>Ing. Zuzana Palová</a:t>
            </a:r>
          </a:p>
        </p:txBody>
      </p:sp>
      <p:sp>
        <p:nvSpPr>
          <p:cNvPr id="2" name="Nadpis 1"/>
          <p:cNvSpPr>
            <a:spLocks noGrp="1"/>
          </p:cNvSpPr>
          <p:nvPr>
            <p:ph type="ctrTitle" idx="4294967295"/>
          </p:nvPr>
        </p:nvSpPr>
        <p:spPr>
          <a:xfrm>
            <a:off x="0" y="700089"/>
            <a:ext cx="5111750" cy="2159000"/>
          </a:xfrm>
          <a:prstGeom prst="rect">
            <a:avLst/>
          </a:prstGeom>
        </p:spPr>
        <p:txBody>
          <a:bodyPr lIns="68580" tIns="34290" rIns="68580" bIns="34290"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Název</a:t>
            </a:r>
            <a:br>
              <a:rPr lang="cs-CZ" sz="4000" b="1" dirty="0">
                <a:solidFill>
                  <a:schemeClr val="bg1"/>
                </a:solidFill>
                <a:latin typeface="Times New Roman" panose="02020603050405020304" pitchFamily="18" charset="0"/>
                <a:cs typeface="Times New Roman" panose="02020603050405020304" pitchFamily="18" charset="0"/>
              </a:rPr>
            </a:br>
            <a:r>
              <a:rPr lang="cs-CZ" sz="4000" b="1" dirty="0">
                <a:solidFill>
                  <a:schemeClr val="bg1"/>
                </a:solidFill>
                <a:latin typeface="Times New Roman" panose="02020603050405020304" pitchFamily="18" charset="0"/>
                <a:cs typeface="Times New Roman" panose="02020603050405020304" pitchFamily="18" charset="0"/>
              </a:rPr>
              <a:t>prezentace</a:t>
            </a:r>
          </a:p>
        </p:txBody>
      </p:sp>
      <p:graphicFrame>
        <p:nvGraphicFramePr>
          <p:cNvPr id="4" name="Tabulka 3"/>
          <p:cNvGraphicFramePr>
            <a:graphicFrameLocks noGrp="1"/>
          </p:cNvGraphicFramePr>
          <p:nvPr>
            <p:extLst>
              <p:ext uri="{D42A27DB-BD31-4B8C-83A1-F6EECF244321}">
                <p14:modId xmlns:p14="http://schemas.microsoft.com/office/powerpoint/2010/main" val="3787313614"/>
              </p:ext>
            </p:extLst>
          </p:nvPr>
        </p:nvGraphicFramePr>
        <p:xfrm>
          <a:off x="539552" y="1563901"/>
          <a:ext cx="6480720" cy="435610"/>
        </p:xfrm>
        <a:graphic>
          <a:graphicData uri="http://schemas.openxmlformats.org/drawingml/2006/table">
            <a:tbl>
              <a:tblPr firstRow="1" firstCol="1" bandRow="1">
                <a:tableStyleId>{5C22544A-7EE6-4342-B048-85BDC9FD1C3A}</a:tableStyleId>
              </a:tblPr>
              <a:tblGrid>
                <a:gridCol w="2266916">
                  <a:extLst>
                    <a:ext uri="{9D8B030D-6E8A-4147-A177-3AD203B41FA5}">
                      <a16:colId xmlns="" xmlns:a16="http://schemas.microsoft.com/office/drawing/2014/main" val="3755197986"/>
                    </a:ext>
                  </a:extLst>
                </a:gridCol>
                <a:gridCol w="4213804">
                  <a:extLst>
                    <a:ext uri="{9D8B030D-6E8A-4147-A177-3AD203B41FA5}">
                      <a16:colId xmlns="" xmlns:a16="http://schemas.microsoft.com/office/drawing/2014/main" val="4011610095"/>
                    </a:ext>
                  </a:extLst>
                </a:gridCol>
              </a:tblGrid>
              <a:tr h="217805">
                <a:tc>
                  <a:txBody>
                    <a:bodyPr/>
                    <a:lstStyle/>
                    <a:p>
                      <a:pPr indent="180340" algn="l">
                        <a:lnSpc>
                          <a:spcPct val="115000"/>
                        </a:lnSpc>
                        <a:spcBef>
                          <a:spcPts val="425"/>
                        </a:spcBef>
                        <a:spcAft>
                          <a:spcPts val="0"/>
                        </a:spcAft>
                      </a:pPr>
                      <a:r>
                        <a:rPr lang="cs-CZ" sz="1200" dirty="0">
                          <a:effectLst/>
                        </a:rPr>
                        <a:t>Název projektu</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chemeClr val="tx1"/>
                    </a:solidFill>
                  </a:tcPr>
                </a:tc>
                <a:tc>
                  <a:txBody>
                    <a:bodyPr/>
                    <a:lstStyle/>
                    <a:p>
                      <a:pPr indent="180340" algn="just">
                        <a:lnSpc>
                          <a:spcPct val="115000"/>
                        </a:lnSpc>
                        <a:spcBef>
                          <a:spcPts val="425"/>
                        </a:spcBef>
                        <a:spcAft>
                          <a:spcPts val="0"/>
                        </a:spcAft>
                      </a:pPr>
                      <a:r>
                        <a:rPr lang="cs-CZ" sz="1200" dirty="0">
                          <a:effectLst/>
                        </a:rPr>
                        <a:t>Rozvoj vzdělávání na Slezské univerzitě v Opavě</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extLst>
                  <a:ext uri="{0D108BD9-81ED-4DB2-BD59-A6C34878D82A}">
                    <a16:rowId xmlns="" xmlns:a16="http://schemas.microsoft.com/office/drawing/2014/main" val="2306872320"/>
                  </a:ext>
                </a:extLst>
              </a:tr>
              <a:tr h="217805">
                <a:tc>
                  <a:txBody>
                    <a:bodyPr/>
                    <a:lstStyle/>
                    <a:p>
                      <a:pPr indent="180340" algn="just">
                        <a:lnSpc>
                          <a:spcPct val="115000"/>
                        </a:lnSpc>
                        <a:spcBef>
                          <a:spcPts val="425"/>
                        </a:spcBef>
                        <a:spcAft>
                          <a:spcPts val="0"/>
                        </a:spcAft>
                      </a:pPr>
                      <a:r>
                        <a:rPr lang="cs-CZ" sz="1200" dirty="0">
                          <a:effectLst/>
                        </a:rPr>
                        <a:t>Registrační číslo projektu</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tc>
                  <a:txBody>
                    <a:bodyPr/>
                    <a:lstStyle/>
                    <a:p>
                      <a:pPr indent="180340" algn="just">
                        <a:lnSpc>
                          <a:spcPct val="115000"/>
                        </a:lnSpc>
                        <a:spcBef>
                          <a:spcPts val="425"/>
                        </a:spcBef>
                        <a:spcAft>
                          <a:spcPts val="0"/>
                        </a:spcAft>
                      </a:pPr>
                      <a:r>
                        <a:rPr lang="cs-CZ" sz="1200" b="1" dirty="0">
                          <a:solidFill>
                            <a:schemeClr val="bg1"/>
                          </a:solidFill>
                          <a:effectLst/>
                        </a:rPr>
                        <a:t>CZ.02.2.69/0.0./0.0/16_015/0002400</a:t>
                      </a:r>
                      <a:endParaRPr lang="cs-CZ"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extLst>
                  <a:ext uri="{0D108BD9-81ED-4DB2-BD59-A6C34878D82A}">
                    <a16:rowId xmlns="" xmlns:a16="http://schemas.microsoft.com/office/drawing/2014/main" val="3822484205"/>
                  </a:ext>
                </a:extLst>
              </a:tr>
            </a:tbl>
          </a:graphicData>
        </a:graphic>
      </p:graphicFrame>
      <p:sp>
        <p:nvSpPr>
          <p:cNvPr id="5" name="Rectangle 2"/>
          <p:cNvSpPr>
            <a:spLocks noChangeArrowheads="1"/>
          </p:cNvSpPr>
          <p:nvPr/>
        </p:nvSpPr>
        <p:spPr bwMode="auto">
          <a:xfrm>
            <a:off x="1878013" y="2826823"/>
            <a:ext cx="184727" cy="3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endParaRPr lang="cs-CZ"/>
          </a:p>
        </p:txBody>
      </p:sp>
      <p:pic>
        <p:nvPicPr>
          <p:cNvPr id="1025" name="Obrázek 8" descr="Logolink_OP_VVV_hor_barva_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074" y="250328"/>
            <a:ext cx="5505450"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878013" y="4557199"/>
            <a:ext cx="184727" cy="3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715640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Zahájení</a:t>
            </a:r>
            <a:endParaRPr lang="cs-CZ" dirty="0"/>
          </a:p>
        </p:txBody>
      </p:sp>
      <p:sp>
        <p:nvSpPr>
          <p:cNvPr id="5" name="Zástupný symbol pro obsah 4"/>
          <p:cNvSpPr>
            <a:spLocks noGrp="1"/>
          </p:cNvSpPr>
          <p:nvPr>
            <p:ph idx="4294967295"/>
          </p:nvPr>
        </p:nvSpPr>
        <p:spPr>
          <a:xfrm>
            <a:off x="113035" y="915566"/>
            <a:ext cx="7267277" cy="3262312"/>
          </a:xfrm>
          <a:prstGeom prst="rect">
            <a:avLst/>
          </a:prstGeom>
        </p:spPr>
        <p:txBody>
          <a:bodyPr/>
          <a:lstStyle/>
          <a:p>
            <a:r>
              <a:rPr lang="cs-CZ" sz="2800" dirty="0" smtClean="0"/>
              <a:t>Na začátku je dobré posluchače nějak zaujmout, získat si je, a to tak aby to bylo v souladu s osobností přednášejícího i s tématem prezentace. </a:t>
            </a:r>
          </a:p>
          <a:p>
            <a:r>
              <a:rPr lang="cs-CZ" sz="2800" dirty="0" smtClean="0"/>
              <a:t>Je vhodné přítomné přesvědčit, že si přednášející cení jejich přítomnosti, že si jich váží, a že právě proto si pro ně připravil užitečné, zajímavé a profesionální vystoupení. </a:t>
            </a:r>
          </a:p>
          <a:p>
            <a:endParaRPr lang="cs-CZ" dirty="0"/>
          </a:p>
        </p:txBody>
      </p:sp>
      <p:pic>
        <p:nvPicPr>
          <p:cNvPr id="13316" name="Picture 4" descr="Image result for zahájení kreslené">
            <a:hlinkClick r:id="rId2"/>
          </p:cNvPr>
          <p:cNvPicPr>
            <a:picLocks noChangeAspect="1" noChangeArrowheads="1"/>
          </p:cNvPicPr>
          <p:nvPr/>
        </p:nvPicPr>
        <p:blipFill>
          <a:blip r:embed="rId3"/>
          <a:srcRect/>
          <a:stretch>
            <a:fillRect/>
          </a:stretch>
        </p:blipFill>
        <p:spPr bwMode="auto">
          <a:xfrm>
            <a:off x="7740352" y="3219822"/>
            <a:ext cx="1238846" cy="1666977"/>
          </a:xfrm>
          <a:prstGeom prst="rect">
            <a:avLst/>
          </a:prstGeom>
          <a:noFill/>
        </p:spPr>
      </p:pic>
    </p:spTree>
    <p:extLst>
      <p:ext uri="{BB962C8B-B14F-4D97-AF65-F5344CB8AC3E}">
        <p14:creationId xmlns:p14="http://schemas.microsoft.com/office/powerpoint/2010/main" val="2300177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Jádro</a:t>
            </a:r>
            <a:endParaRPr lang="cs-CZ" dirty="0"/>
          </a:p>
        </p:txBody>
      </p:sp>
      <p:sp>
        <p:nvSpPr>
          <p:cNvPr id="3" name="Zástupný symbol pro obsah 2"/>
          <p:cNvSpPr>
            <a:spLocks noGrp="1"/>
          </p:cNvSpPr>
          <p:nvPr>
            <p:ph idx="4294967295"/>
          </p:nvPr>
        </p:nvSpPr>
        <p:spPr>
          <a:xfrm>
            <a:off x="323528" y="724570"/>
            <a:ext cx="6804248" cy="3262312"/>
          </a:xfrm>
          <a:prstGeom prst="rect">
            <a:avLst/>
          </a:prstGeom>
        </p:spPr>
        <p:txBody>
          <a:bodyPr>
            <a:normAutofit fontScale="92500" lnSpcReduction="10000"/>
          </a:bodyPr>
          <a:lstStyle/>
          <a:p>
            <a:r>
              <a:rPr lang="cs-CZ" dirty="0" smtClean="0"/>
              <a:t>V jádru prezentace řečník řekne, co se chystal posluchačům říci. </a:t>
            </a:r>
          </a:p>
          <a:p>
            <a:r>
              <a:rPr lang="cs-CZ" dirty="0" smtClean="0"/>
              <a:t>Sdělení by měl omezit na 1-5 hlavních bodů. </a:t>
            </a:r>
          </a:p>
          <a:p>
            <a:r>
              <a:rPr lang="cs-CZ" dirty="0" smtClean="0"/>
              <a:t>Tato část by měla řečníkovi odpovědět na otázku, v čem poznatky mohou být posluchačům užitečné. </a:t>
            </a:r>
          </a:p>
          <a:p>
            <a:endParaRPr lang="cs-CZ" dirty="0"/>
          </a:p>
        </p:txBody>
      </p:sp>
      <p:pic>
        <p:nvPicPr>
          <p:cNvPr id="34818" name="Picture 2" descr="Image result for jádro">
            <a:hlinkClick r:id="rId2"/>
          </p:cNvPr>
          <p:cNvPicPr>
            <a:picLocks noChangeAspect="1" noChangeArrowheads="1"/>
          </p:cNvPicPr>
          <p:nvPr/>
        </p:nvPicPr>
        <p:blipFill>
          <a:blip r:embed="rId3"/>
          <a:srcRect/>
          <a:stretch>
            <a:fillRect/>
          </a:stretch>
        </p:blipFill>
        <p:spPr bwMode="auto">
          <a:xfrm>
            <a:off x="6755849" y="2931790"/>
            <a:ext cx="2122096" cy="2038549"/>
          </a:xfrm>
          <a:prstGeom prst="rect">
            <a:avLst/>
          </a:prstGeom>
          <a:noFill/>
        </p:spPr>
      </p:pic>
    </p:spTree>
    <p:extLst>
      <p:ext uri="{BB962C8B-B14F-4D97-AF65-F5344CB8AC3E}">
        <p14:creationId xmlns:p14="http://schemas.microsoft.com/office/powerpoint/2010/main" val="85255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Závěr</a:t>
            </a:r>
            <a:endParaRPr lang="cs-CZ" dirty="0"/>
          </a:p>
        </p:txBody>
      </p:sp>
      <p:sp>
        <p:nvSpPr>
          <p:cNvPr id="3" name="Zástupný symbol pro obsah 2"/>
          <p:cNvSpPr>
            <a:spLocks noGrp="1"/>
          </p:cNvSpPr>
          <p:nvPr>
            <p:ph idx="4294967295"/>
          </p:nvPr>
        </p:nvSpPr>
        <p:spPr>
          <a:xfrm>
            <a:off x="179512" y="771550"/>
            <a:ext cx="7886700" cy="3262312"/>
          </a:xfrm>
          <a:prstGeom prst="rect">
            <a:avLst/>
          </a:prstGeom>
        </p:spPr>
        <p:txBody>
          <a:bodyPr/>
          <a:lstStyle/>
          <a:p>
            <a:r>
              <a:rPr lang="cs-CZ" sz="2400" dirty="0" smtClean="0"/>
              <a:t>V závěru prezentující shrne vše, co doposud posluchačům prozradil. </a:t>
            </a:r>
          </a:p>
          <a:p>
            <a:r>
              <a:rPr lang="cs-CZ" sz="2400" dirty="0" smtClean="0"/>
              <a:t>Shrnutí pomáhá posluchačům, aby si potřebné informace odnášeli sebou v přehledné a k použití připravené podobě. </a:t>
            </a:r>
          </a:p>
          <a:p>
            <a:r>
              <a:rPr lang="cs-CZ" sz="2400" dirty="0" smtClean="0"/>
              <a:t>Pokud je shrnutí prezentace vynechané, tak hrozí nebezpečí, že si posluchači z celé prezentace nic podstatného nezapamatují. </a:t>
            </a:r>
          </a:p>
          <a:p>
            <a:r>
              <a:rPr lang="cs-CZ" sz="2400" dirty="0" smtClean="0"/>
              <a:t>Na konci každé prezentace je důležité, vždy posluchačům poděkovat za jejich pozornost a nabídnout jim možnost pokládání dotazů.</a:t>
            </a:r>
          </a:p>
          <a:p>
            <a:endParaRPr lang="cs-CZ" sz="2400" dirty="0" smtClean="0"/>
          </a:p>
          <a:p>
            <a:endParaRPr lang="cs-CZ" sz="2400" dirty="0" smtClean="0"/>
          </a:p>
        </p:txBody>
      </p:sp>
      <p:pic>
        <p:nvPicPr>
          <p:cNvPr id="33796" name="Picture 4" descr="Image result for závěr">
            <a:hlinkClick r:id="rId2"/>
          </p:cNvPr>
          <p:cNvPicPr>
            <a:picLocks noChangeAspect="1" noChangeArrowheads="1"/>
          </p:cNvPicPr>
          <p:nvPr/>
        </p:nvPicPr>
        <p:blipFill>
          <a:blip r:embed="rId3" cstate="print"/>
          <a:srcRect/>
          <a:stretch>
            <a:fillRect/>
          </a:stretch>
        </p:blipFill>
        <p:spPr bwMode="auto">
          <a:xfrm>
            <a:off x="7653372" y="3652872"/>
            <a:ext cx="1490628" cy="1490629"/>
          </a:xfrm>
          <a:prstGeom prst="rect">
            <a:avLst/>
          </a:prstGeom>
          <a:noFill/>
        </p:spPr>
      </p:pic>
    </p:spTree>
    <p:extLst>
      <p:ext uri="{BB962C8B-B14F-4D97-AF65-F5344CB8AC3E}">
        <p14:creationId xmlns:p14="http://schemas.microsoft.com/office/powerpoint/2010/main" val="2513059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Jak na dobrou prezentaci?</a:t>
            </a:r>
            <a:endParaRPr lang="cs-CZ" dirty="0"/>
          </a:p>
        </p:txBody>
      </p:sp>
      <p:sp>
        <p:nvSpPr>
          <p:cNvPr id="3" name="Zástupný symbol pro obsah 2"/>
          <p:cNvSpPr>
            <a:spLocks noGrp="1"/>
          </p:cNvSpPr>
          <p:nvPr>
            <p:ph idx="4294967295"/>
          </p:nvPr>
        </p:nvSpPr>
        <p:spPr>
          <a:xfrm>
            <a:off x="0" y="1370013"/>
            <a:ext cx="7886700" cy="3262312"/>
          </a:xfrm>
          <a:prstGeom prst="rect">
            <a:avLst/>
          </a:prstGeom>
        </p:spPr>
        <p:txBody>
          <a:bodyPr/>
          <a:lstStyle/>
          <a:p>
            <a:r>
              <a:rPr lang="cs-CZ" dirty="0" smtClean="0"/>
              <a:t>Nabídnout příběh.</a:t>
            </a:r>
          </a:p>
          <a:p>
            <a:r>
              <a:rPr lang="cs-CZ" dirty="0" smtClean="0"/>
              <a:t>Udělat zážitek z prezentace.</a:t>
            </a:r>
          </a:p>
          <a:p>
            <a:r>
              <a:rPr lang="cs-CZ" dirty="0" smtClean="0"/>
              <a:t>Připravovat a trénovat.</a:t>
            </a:r>
            <a:endParaRPr lang="cs-CZ" dirty="0"/>
          </a:p>
        </p:txBody>
      </p:sp>
      <p:sp>
        <p:nvSpPr>
          <p:cNvPr id="12290" name="AutoShape 2" descr="Image result for crowdfunding">
            <a:hlinkClick r:id="rId2"/>
          </p:cNvPr>
          <p:cNvSpPr>
            <a:spLocks noChangeAspect="1" noChangeArrowheads="1"/>
          </p:cNvSpPr>
          <p:nvPr/>
        </p:nvSpPr>
        <p:spPr bwMode="auto">
          <a:xfrm>
            <a:off x="3607594" y="-771525"/>
            <a:ext cx="1607344" cy="1607344"/>
          </a:xfrm>
          <a:prstGeom prst="rect">
            <a:avLst/>
          </a:prstGeom>
          <a:noFill/>
        </p:spPr>
        <p:txBody>
          <a:bodyPr vert="horz" wrap="square" lIns="68580" tIns="34290" rIns="68580" bIns="34290" numCol="1" anchor="t" anchorCtr="0" compatLnSpc="1">
            <a:prstTxWarp prst="textNoShape">
              <a:avLst/>
            </a:prstTxWarp>
          </a:bodyPr>
          <a:lstStyle/>
          <a:p>
            <a:endParaRPr lang="cs-CZ"/>
          </a:p>
        </p:txBody>
      </p:sp>
      <p:sp>
        <p:nvSpPr>
          <p:cNvPr id="12294" name="AutoShape 6" descr="Image result for crowdfunding">
            <a:hlinkClick r:id="rId3"/>
          </p:cNvPr>
          <p:cNvSpPr>
            <a:spLocks noChangeAspect="1" noChangeArrowheads="1"/>
          </p:cNvSpPr>
          <p:nvPr/>
        </p:nvSpPr>
        <p:spPr bwMode="auto">
          <a:xfrm>
            <a:off x="69056" y="0"/>
            <a:ext cx="228600" cy="228600"/>
          </a:xfrm>
          <a:prstGeom prst="rect">
            <a:avLst/>
          </a:prstGeom>
          <a:noFill/>
        </p:spPr>
        <p:txBody>
          <a:bodyPr vert="horz" wrap="square" lIns="68580" tIns="34290" rIns="68580" bIns="34290" numCol="1" anchor="t" anchorCtr="0" compatLnSpc="1">
            <a:prstTxWarp prst="textNoShape">
              <a:avLst/>
            </a:prstTxWarp>
          </a:bodyPr>
          <a:lstStyle/>
          <a:p>
            <a:endParaRPr lang="cs-CZ"/>
          </a:p>
        </p:txBody>
      </p:sp>
      <p:pic>
        <p:nvPicPr>
          <p:cNvPr id="12298" name="Picture 10" descr="Image result for úspěšná prezentace">
            <a:hlinkClick r:id="rId4"/>
          </p:cNvPr>
          <p:cNvPicPr>
            <a:picLocks noChangeAspect="1" noChangeArrowheads="1"/>
          </p:cNvPicPr>
          <p:nvPr/>
        </p:nvPicPr>
        <p:blipFill>
          <a:blip r:embed="rId5" cstate="print"/>
          <a:srcRect/>
          <a:stretch>
            <a:fillRect/>
          </a:stretch>
        </p:blipFill>
        <p:spPr bwMode="auto">
          <a:xfrm>
            <a:off x="5172892" y="1501650"/>
            <a:ext cx="3045823" cy="3240615"/>
          </a:xfrm>
          <a:prstGeom prst="rect">
            <a:avLst/>
          </a:prstGeom>
          <a:noFill/>
        </p:spPr>
      </p:pic>
    </p:spTree>
    <p:extLst>
      <p:ext uri="{BB962C8B-B14F-4D97-AF65-F5344CB8AC3E}">
        <p14:creationId xmlns:p14="http://schemas.microsoft.com/office/powerpoint/2010/main" val="3677329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Vytvoření příběhu</a:t>
            </a:r>
            <a:endParaRPr lang="cs-CZ" dirty="0"/>
          </a:p>
        </p:txBody>
      </p:sp>
      <p:sp>
        <p:nvSpPr>
          <p:cNvPr id="3" name="Zástupný symbol pro obsah 2"/>
          <p:cNvSpPr>
            <a:spLocks noGrp="1"/>
          </p:cNvSpPr>
          <p:nvPr>
            <p:ph idx="4294967295"/>
          </p:nvPr>
        </p:nvSpPr>
        <p:spPr>
          <a:xfrm>
            <a:off x="0" y="1370013"/>
            <a:ext cx="7886700" cy="3262312"/>
          </a:xfrm>
          <a:prstGeom prst="rect">
            <a:avLst/>
          </a:prstGeom>
        </p:spPr>
        <p:txBody>
          <a:bodyPr>
            <a:normAutofit fontScale="85000" lnSpcReduction="10000"/>
          </a:bodyPr>
          <a:lstStyle/>
          <a:p>
            <a:r>
              <a:rPr lang="cs-CZ" b="1" i="1" dirty="0" smtClean="0"/>
              <a:t>Příklad</a:t>
            </a:r>
            <a:r>
              <a:rPr lang="cs-CZ" dirty="0" smtClean="0"/>
              <a:t>: </a:t>
            </a:r>
          </a:p>
          <a:p>
            <a:pPr lvl="1" algn="just"/>
            <a:r>
              <a:rPr lang="cs-CZ" dirty="0" smtClean="0"/>
              <a:t>V domovech pro seniory staré lidi trápí samota (samota je padouch). Staří lidé si již vůbec neumí užívat života a pouze odevzdaně čekají na smrt. Tento projekt tomu chce zabránit, posílá armádu mladých dobrovolníků čišících energií, aby jim znovu připomněli krásy světa a probudili v nich chuť do života (armáda dobrovolníků – hrdinové). Samota je téma, které s lidmi nejvíc otřásá v čase Vánoc.</a:t>
            </a:r>
          </a:p>
          <a:p>
            <a:pPr>
              <a:buNone/>
            </a:pPr>
            <a:endParaRPr lang="cs-CZ" dirty="0"/>
          </a:p>
        </p:txBody>
      </p:sp>
    </p:spTree>
    <p:extLst>
      <p:ext uri="{BB962C8B-B14F-4D97-AF65-F5344CB8AC3E}">
        <p14:creationId xmlns:p14="http://schemas.microsoft.com/office/powerpoint/2010/main" val="477724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Zážitek z prezentace</a:t>
            </a:r>
            <a:endParaRPr lang="cs-CZ" dirty="0"/>
          </a:p>
        </p:txBody>
      </p:sp>
      <p:sp>
        <p:nvSpPr>
          <p:cNvPr id="3" name="Zástupný symbol pro obsah 2"/>
          <p:cNvSpPr>
            <a:spLocks noGrp="1"/>
          </p:cNvSpPr>
          <p:nvPr>
            <p:ph idx="4294967295"/>
          </p:nvPr>
        </p:nvSpPr>
        <p:spPr>
          <a:xfrm>
            <a:off x="0" y="1370013"/>
            <a:ext cx="7886700" cy="3262312"/>
          </a:xfrm>
          <a:prstGeom prst="rect">
            <a:avLst/>
          </a:prstGeom>
        </p:spPr>
        <p:txBody>
          <a:bodyPr>
            <a:normAutofit/>
          </a:bodyPr>
          <a:lstStyle/>
          <a:p>
            <a:pPr lvl="1"/>
            <a:r>
              <a:rPr lang="cs-CZ" dirty="0" smtClean="0"/>
              <a:t>Pro opravdu zajímavou prezentaci, která splní svůj účel, je důležité, aby její poslech byl pro diváky tak trochu jako zážitek z divadla, tím se odliší od prezentací ostatních. </a:t>
            </a:r>
          </a:p>
          <a:p>
            <a:pPr lvl="1"/>
            <a:r>
              <a:rPr lang="cs-CZ" dirty="0" smtClean="0"/>
              <a:t>. Dále je důležité nebát se pozitivních slov.</a:t>
            </a:r>
          </a:p>
          <a:p>
            <a:pPr lvl="1"/>
            <a:endParaRPr lang="cs-CZ" dirty="0"/>
          </a:p>
        </p:txBody>
      </p:sp>
      <p:pic>
        <p:nvPicPr>
          <p:cNvPr id="10242" name="Picture 2" descr="Image result for klaun">
            <a:hlinkClick r:id="rId2"/>
          </p:cNvPr>
          <p:cNvPicPr>
            <a:picLocks noChangeAspect="1" noChangeArrowheads="1"/>
          </p:cNvPicPr>
          <p:nvPr/>
        </p:nvPicPr>
        <p:blipFill>
          <a:blip r:embed="rId3"/>
          <a:srcRect/>
          <a:stretch>
            <a:fillRect/>
          </a:stretch>
        </p:blipFill>
        <p:spPr bwMode="auto">
          <a:xfrm>
            <a:off x="7380312" y="2787774"/>
            <a:ext cx="1538785" cy="1834513"/>
          </a:xfrm>
          <a:prstGeom prst="rect">
            <a:avLst/>
          </a:prstGeom>
          <a:noFill/>
        </p:spPr>
      </p:pic>
    </p:spTree>
    <p:extLst>
      <p:ext uri="{BB962C8B-B14F-4D97-AF65-F5344CB8AC3E}">
        <p14:creationId xmlns:p14="http://schemas.microsoft.com/office/powerpoint/2010/main" val="3653077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Příprava a trénink</a:t>
            </a:r>
            <a:endParaRPr lang="cs-CZ" dirty="0"/>
          </a:p>
        </p:txBody>
      </p:sp>
      <p:sp>
        <p:nvSpPr>
          <p:cNvPr id="3" name="Zástupný symbol pro obsah 2"/>
          <p:cNvSpPr>
            <a:spLocks noGrp="1"/>
          </p:cNvSpPr>
          <p:nvPr>
            <p:ph idx="4294967295"/>
          </p:nvPr>
        </p:nvSpPr>
        <p:spPr>
          <a:xfrm>
            <a:off x="0" y="1370013"/>
            <a:ext cx="7886700" cy="3262312"/>
          </a:xfrm>
          <a:prstGeom prst="rect">
            <a:avLst/>
          </a:prstGeom>
        </p:spPr>
        <p:txBody>
          <a:bodyPr>
            <a:normAutofit fontScale="92500" lnSpcReduction="20000"/>
          </a:bodyPr>
          <a:lstStyle/>
          <a:p>
            <a:pPr algn="ctr">
              <a:buNone/>
            </a:pPr>
            <a:r>
              <a:rPr lang="cs-CZ" dirty="0" smtClean="0"/>
              <a:t>„</a:t>
            </a:r>
            <a:r>
              <a:rPr lang="cs-CZ" i="1" dirty="0" smtClean="0"/>
              <a:t>Žádný mistr nezačal trénovat, až když byl dobrý. Dobrý byl, protože začal trénovat</a:t>
            </a:r>
            <a:r>
              <a:rPr lang="cs-CZ" dirty="0" smtClean="0"/>
              <a:t>.“ </a:t>
            </a:r>
            <a:br>
              <a:rPr lang="cs-CZ" dirty="0" smtClean="0"/>
            </a:br>
            <a:r>
              <a:rPr lang="cs-CZ" dirty="0" err="1" smtClean="0"/>
              <a:t>Malcolm</a:t>
            </a:r>
            <a:r>
              <a:rPr lang="cs-CZ" dirty="0" smtClean="0"/>
              <a:t> </a:t>
            </a:r>
            <a:r>
              <a:rPr lang="cs-CZ" dirty="0" err="1" smtClean="0"/>
              <a:t>Gladwell</a:t>
            </a:r>
            <a:endParaRPr lang="cs-CZ" dirty="0" smtClean="0"/>
          </a:p>
          <a:p>
            <a:r>
              <a:rPr lang="cs-CZ" dirty="0" smtClean="0"/>
              <a:t>Nejčastějším důvodem pro vznik nezajímavé prezentace je nedostatečná příprava. Profesionálové připravují minutu prezentace třeba dvě hodiny. </a:t>
            </a:r>
            <a:r>
              <a:rPr lang="cs-CZ" dirty="0" err="1" smtClean="0"/>
              <a:t>Steve</a:t>
            </a:r>
            <a:r>
              <a:rPr lang="cs-CZ" dirty="0" smtClean="0"/>
              <a:t> </a:t>
            </a:r>
            <a:r>
              <a:rPr lang="cs-CZ" dirty="0" err="1" smtClean="0"/>
              <a:t>Jobs</a:t>
            </a:r>
            <a:r>
              <a:rPr lang="cs-CZ" dirty="0" smtClean="0"/>
              <a:t> se připravoval na 1 prezentaci i stovky hodin.</a:t>
            </a:r>
            <a:endParaRPr lang="cs-CZ" dirty="0"/>
          </a:p>
        </p:txBody>
      </p:sp>
      <p:pic>
        <p:nvPicPr>
          <p:cNvPr id="9218" name="Picture 2" descr="Image result for steve jobs">
            <a:hlinkClick r:id="rId2"/>
          </p:cNvPr>
          <p:cNvPicPr>
            <a:picLocks noChangeAspect="1" noChangeArrowheads="1"/>
          </p:cNvPicPr>
          <p:nvPr/>
        </p:nvPicPr>
        <p:blipFill>
          <a:blip r:embed="rId3" cstate="print"/>
          <a:srcRect/>
          <a:stretch>
            <a:fillRect/>
          </a:stretch>
        </p:blipFill>
        <p:spPr bwMode="auto">
          <a:xfrm>
            <a:off x="5404865" y="3399609"/>
            <a:ext cx="2308752" cy="1352006"/>
          </a:xfrm>
          <a:prstGeom prst="rect">
            <a:avLst/>
          </a:prstGeom>
          <a:noFill/>
        </p:spPr>
      </p:pic>
    </p:spTree>
    <p:extLst>
      <p:ext uri="{BB962C8B-B14F-4D97-AF65-F5344CB8AC3E}">
        <p14:creationId xmlns:p14="http://schemas.microsoft.com/office/powerpoint/2010/main" val="3574015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Několik důležitých tipů a rad</a:t>
            </a:r>
            <a:endParaRPr lang="cs-CZ" dirty="0"/>
          </a:p>
        </p:txBody>
      </p:sp>
      <p:sp>
        <p:nvSpPr>
          <p:cNvPr id="3" name="Zástupný symbol pro obsah 2"/>
          <p:cNvSpPr>
            <a:spLocks noGrp="1"/>
          </p:cNvSpPr>
          <p:nvPr>
            <p:ph idx="4294967295"/>
          </p:nvPr>
        </p:nvSpPr>
        <p:spPr>
          <a:xfrm>
            <a:off x="251520" y="1059582"/>
            <a:ext cx="7886700" cy="3262312"/>
          </a:xfrm>
          <a:prstGeom prst="rect">
            <a:avLst/>
          </a:prstGeom>
        </p:spPr>
        <p:txBody>
          <a:bodyPr/>
          <a:lstStyle/>
          <a:p>
            <a:r>
              <a:rPr lang="cs-CZ" dirty="0" smtClean="0"/>
              <a:t>Oční kontakt</a:t>
            </a:r>
          </a:p>
          <a:p>
            <a:r>
              <a:rPr lang="cs-CZ" dirty="0" smtClean="0"/>
              <a:t>Prezentace v PowerPointu či jiném programu</a:t>
            </a:r>
          </a:p>
          <a:p>
            <a:r>
              <a:rPr lang="cs-CZ" dirty="0" smtClean="0"/>
              <a:t>Nespoléhat na techniku</a:t>
            </a:r>
          </a:p>
          <a:p>
            <a:r>
              <a:rPr lang="cs-CZ" dirty="0" smtClean="0"/>
              <a:t>Video</a:t>
            </a:r>
          </a:p>
          <a:p>
            <a:r>
              <a:rPr lang="cs-CZ" dirty="0" smtClean="0"/>
              <a:t>Pozornost k posluchači</a:t>
            </a:r>
            <a:endParaRPr lang="cs-CZ" dirty="0"/>
          </a:p>
        </p:txBody>
      </p:sp>
    </p:spTree>
    <p:extLst>
      <p:ext uri="{BB962C8B-B14F-4D97-AF65-F5344CB8AC3E}">
        <p14:creationId xmlns:p14="http://schemas.microsoft.com/office/powerpoint/2010/main" val="3068313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Oční kontakt</a:t>
            </a:r>
            <a:endParaRPr lang="cs-CZ" dirty="0"/>
          </a:p>
        </p:txBody>
      </p:sp>
      <p:sp>
        <p:nvSpPr>
          <p:cNvPr id="3" name="Zástupný symbol pro obsah 2"/>
          <p:cNvSpPr>
            <a:spLocks noGrp="1"/>
          </p:cNvSpPr>
          <p:nvPr>
            <p:ph idx="4294967295"/>
          </p:nvPr>
        </p:nvSpPr>
        <p:spPr>
          <a:xfrm>
            <a:off x="107504" y="771550"/>
            <a:ext cx="7886700" cy="3262312"/>
          </a:xfrm>
          <a:prstGeom prst="rect">
            <a:avLst/>
          </a:prstGeom>
        </p:spPr>
        <p:txBody>
          <a:bodyPr>
            <a:normAutofit fontScale="92500" lnSpcReduction="20000"/>
          </a:bodyPr>
          <a:lstStyle/>
          <a:p>
            <a:pPr algn="just"/>
            <a:r>
              <a:rPr lang="cs-CZ" dirty="0" smtClean="0"/>
              <a:t>Dobří prezentující téměř nikdy nečtou ze slajdů či z poznámek. </a:t>
            </a:r>
          </a:p>
          <a:p>
            <a:pPr algn="just"/>
            <a:r>
              <a:rPr lang="cs-CZ" dirty="0" smtClean="0"/>
              <a:t>Snaží se udržovat oční kontakt s posluchači. </a:t>
            </a:r>
          </a:p>
          <a:p>
            <a:pPr algn="just"/>
            <a:r>
              <a:rPr lang="cs-CZ" dirty="0" smtClean="0"/>
              <a:t>Oční kontakt bývá spojován s poctivostí, důvěryhodností, upřímností a sebedůvěrou, pokud se tomu prezentující vyhýbá, lidé z toho vyvodí, že si nevěří a že nemá vůdčí schopnosti. </a:t>
            </a:r>
          </a:p>
          <a:p>
            <a:pPr algn="just"/>
            <a:endParaRPr lang="cs-CZ" dirty="0"/>
          </a:p>
        </p:txBody>
      </p:sp>
      <p:sp>
        <p:nvSpPr>
          <p:cNvPr id="7169" name="Rectangle 1"/>
          <p:cNvSpPr>
            <a:spLocks noChangeArrowheads="1"/>
          </p:cNvSpPr>
          <p:nvPr/>
        </p:nvSpPr>
        <p:spPr bwMode="auto">
          <a:xfrm>
            <a:off x="0" y="-142346"/>
            <a:ext cx="9144000" cy="284693"/>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pPr>
            <a:endParaRPr lang="cs-CZ" sz="1400">
              <a:latin typeface="Arial" pitchFamily="34" charset="0"/>
              <a:cs typeface="Arial" pitchFamily="34" charset="0"/>
            </a:endParaRPr>
          </a:p>
        </p:txBody>
      </p:sp>
      <p:pic>
        <p:nvPicPr>
          <p:cNvPr id="7173" name="Picture 5" descr="Related image">
            <a:hlinkClick r:id="rId2"/>
          </p:cNvPr>
          <p:cNvPicPr>
            <a:picLocks noChangeAspect="1" noChangeArrowheads="1"/>
          </p:cNvPicPr>
          <p:nvPr/>
        </p:nvPicPr>
        <p:blipFill>
          <a:blip r:embed="rId3"/>
          <a:srcRect/>
          <a:stretch>
            <a:fillRect/>
          </a:stretch>
        </p:blipFill>
        <p:spPr bwMode="auto">
          <a:xfrm>
            <a:off x="6516216" y="3665134"/>
            <a:ext cx="2408160" cy="1461669"/>
          </a:xfrm>
          <a:prstGeom prst="rect">
            <a:avLst/>
          </a:prstGeom>
          <a:noFill/>
        </p:spPr>
      </p:pic>
    </p:spTree>
    <p:extLst>
      <p:ext uri="{BB962C8B-B14F-4D97-AF65-F5344CB8AC3E}">
        <p14:creationId xmlns:p14="http://schemas.microsoft.com/office/powerpoint/2010/main" val="203990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Prezentace v PowerPointu či jiném programu</a:t>
            </a:r>
            <a:endParaRPr lang="cs-CZ" dirty="0"/>
          </a:p>
        </p:txBody>
      </p:sp>
      <p:sp>
        <p:nvSpPr>
          <p:cNvPr id="3" name="Zástupný symbol pro obsah 2"/>
          <p:cNvSpPr>
            <a:spLocks noGrp="1"/>
          </p:cNvSpPr>
          <p:nvPr>
            <p:ph idx="4294967295"/>
          </p:nvPr>
        </p:nvSpPr>
        <p:spPr>
          <a:xfrm>
            <a:off x="0" y="1370013"/>
            <a:ext cx="7886700" cy="3262312"/>
          </a:xfrm>
          <a:prstGeom prst="rect">
            <a:avLst/>
          </a:prstGeom>
        </p:spPr>
        <p:txBody>
          <a:bodyPr>
            <a:normAutofit fontScale="77500" lnSpcReduction="20000"/>
          </a:bodyPr>
          <a:lstStyle/>
          <a:p>
            <a:r>
              <a:rPr lang="cs-CZ" dirty="0" smtClean="0"/>
              <a:t>V současné době jsou velmi populární prezentace v PowerPointu či jiném programu. </a:t>
            </a:r>
          </a:p>
          <a:p>
            <a:r>
              <a:rPr lang="cs-CZ" dirty="0" smtClean="0"/>
              <a:t>Často se v nich ale nachází příliš mnoho textu, obrázků, tabulek či grafů. Přeplněný snímek je považován za nepovedený a svědčí o nepřipravenosti prezentujícího. </a:t>
            </a:r>
          </a:p>
          <a:p>
            <a:r>
              <a:rPr lang="cs-CZ" dirty="0" smtClean="0"/>
              <a:t>Každý slajd by měl být věnován pouze jednomu tématu a může být doplněn fotografií nebo obrázkem. </a:t>
            </a:r>
          </a:p>
          <a:p>
            <a:r>
              <a:rPr lang="cs-CZ" dirty="0" smtClean="0"/>
              <a:t>Samotné tvorbě prezentace musí předcházet zjištění, co vlastně chceme sdělit.</a:t>
            </a:r>
          </a:p>
          <a:p>
            <a:endParaRPr lang="cs-CZ" dirty="0"/>
          </a:p>
        </p:txBody>
      </p:sp>
    </p:spTree>
    <p:extLst>
      <p:ext uri="{BB962C8B-B14F-4D97-AF65-F5344CB8AC3E}">
        <p14:creationId xmlns:p14="http://schemas.microsoft.com/office/powerpoint/2010/main" val="3488396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393883" y="385667"/>
            <a:ext cx="3588569" cy="4547937"/>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Nadpis 1"/>
          <p:cNvSpPr txBox="1">
            <a:spLocks/>
          </p:cNvSpPr>
          <p:nvPr/>
        </p:nvSpPr>
        <p:spPr>
          <a:xfrm>
            <a:off x="500105" y="873903"/>
            <a:ext cx="3222810" cy="1712888"/>
          </a:xfrm>
          <a:prstGeom prst="rect">
            <a:avLst/>
          </a:prstGeom>
        </p:spPr>
        <p:txBody>
          <a:bodyPr vert="horz" lIns="68580" tIns="34290" rIns="68580" bIns="34290" rtlCol="0" anchor="t">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3000" b="1" dirty="0">
              <a:solidFill>
                <a:schemeClr val="bg1"/>
              </a:solidFill>
            </a:endParaRPr>
          </a:p>
          <a:p>
            <a:endParaRPr lang="pl-PL" sz="3000" b="1" dirty="0">
              <a:solidFill>
                <a:schemeClr val="bg1"/>
              </a:solidFill>
            </a:endParaRPr>
          </a:p>
          <a:p>
            <a:endParaRPr lang="pl-PL" sz="3000" b="1" dirty="0">
              <a:solidFill>
                <a:schemeClr val="bg1"/>
              </a:solidFill>
            </a:endParaRPr>
          </a:p>
          <a:p>
            <a:endParaRPr lang="pl-PL" sz="3000" b="1" dirty="0">
              <a:solidFill>
                <a:schemeClr val="bg1"/>
              </a:solidFill>
            </a:endParaRPr>
          </a:p>
          <a:p>
            <a:endParaRPr lang="pl-PL" sz="3000" b="1" dirty="0">
              <a:solidFill>
                <a:schemeClr val="bg1"/>
              </a:solidFill>
            </a:endParaRPr>
          </a:p>
          <a:p>
            <a:endParaRPr lang="pl-PL" sz="3000" b="1" dirty="0">
              <a:solidFill>
                <a:schemeClr val="bg1"/>
              </a:solidFill>
            </a:endParaRPr>
          </a:p>
          <a:p>
            <a:r>
              <a:rPr lang="pl-PL" sz="3000" b="1" dirty="0" smtClean="0">
                <a:solidFill>
                  <a:schemeClr val="bg1"/>
                </a:solidFill>
              </a:rPr>
              <a:t>Hlavní </a:t>
            </a:r>
            <a:r>
              <a:rPr lang="pl-PL" sz="3000" b="1" dirty="0">
                <a:solidFill>
                  <a:schemeClr val="bg1"/>
                </a:solidFill>
              </a:rPr>
              <a:t>části prezentace </a:t>
            </a:r>
            <a:endParaRPr lang="pl-PL" sz="3000" b="1" dirty="0">
              <a:solidFill>
                <a:schemeClr val="bg1"/>
              </a:solidFill>
            </a:endParaRPr>
          </a:p>
        </p:txBody>
      </p:sp>
      <p:sp>
        <p:nvSpPr>
          <p:cNvPr id="10" name="Zástupný symbol pro obsah 2"/>
          <p:cNvSpPr txBox="1">
            <a:spLocks/>
          </p:cNvSpPr>
          <p:nvPr/>
        </p:nvSpPr>
        <p:spPr>
          <a:xfrm>
            <a:off x="297632" y="2232670"/>
            <a:ext cx="3627756" cy="2163263"/>
          </a:xfrm>
          <a:prstGeom prst="rect">
            <a:avLst/>
          </a:prstGeom>
        </p:spPr>
        <p:txBody>
          <a:bodyPr vert="horz" lIns="68580" tIns="34290" rIns="68580" bIns="3429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b="1" i="1" dirty="0">
              <a:solidFill>
                <a:srgbClr val="002060"/>
              </a:solidFill>
            </a:endParaRPr>
          </a:p>
          <a:p>
            <a:pPr marL="0" indent="0">
              <a:buNone/>
            </a:pPr>
            <a:r>
              <a:rPr lang="en-GB" sz="900" dirty="0">
                <a:solidFill>
                  <a:schemeClr val="bg1"/>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4276052" y="1475003"/>
            <a:ext cx="3604568" cy="2576735"/>
          </a:xfrm>
          <a:prstGeom prst="rect">
            <a:avLst/>
          </a:prstGeom>
          <a:solidFill>
            <a:schemeClr val="accent6">
              <a:lumMod val="40000"/>
              <a:lumOff val="60000"/>
            </a:schemeClr>
          </a:solidFill>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800" b="1" dirty="0">
                <a:solidFill>
                  <a:srgbClr val="002060"/>
                </a:solidFill>
                <a:cs typeface="Arial" panose="020B0604020202020204" pitchFamily="34" charset="0"/>
              </a:rPr>
              <a:t>Prezentace projektu.</a:t>
            </a:r>
          </a:p>
          <a:p>
            <a:pPr marL="0" indent="0">
              <a:buNone/>
            </a:pPr>
            <a:r>
              <a:rPr lang="cs-CZ" sz="1800" b="1" dirty="0">
                <a:solidFill>
                  <a:srgbClr val="002060"/>
                </a:solidFill>
                <a:cs typeface="Arial" panose="020B0604020202020204" pitchFamily="34" charset="0"/>
              </a:rPr>
              <a:t>Základní otázky spojené s prezentací projektu.</a:t>
            </a:r>
          </a:p>
          <a:p>
            <a:pPr marL="0" indent="0">
              <a:buNone/>
            </a:pPr>
            <a:r>
              <a:rPr lang="cs-CZ" sz="1800" b="1" dirty="0">
                <a:solidFill>
                  <a:srgbClr val="002060"/>
                </a:solidFill>
                <a:cs typeface="Arial" panose="020B0604020202020204" pitchFamily="34" charset="0"/>
              </a:rPr>
              <a:t>Struktura prezentace.</a:t>
            </a:r>
          </a:p>
          <a:p>
            <a:pPr marL="0" indent="0">
              <a:buNone/>
            </a:pPr>
            <a:r>
              <a:rPr lang="cs-CZ" sz="1800" b="1" dirty="0">
                <a:solidFill>
                  <a:srgbClr val="002060"/>
                </a:solidFill>
                <a:cs typeface="Arial" panose="020B0604020202020204" pitchFamily="34" charset="0"/>
              </a:rPr>
              <a:t>Jak na prezentaci.</a:t>
            </a:r>
          </a:p>
          <a:p>
            <a:pPr marL="0" indent="0">
              <a:buNone/>
            </a:pPr>
            <a:r>
              <a:rPr lang="cs-CZ" sz="1800" b="1" dirty="0">
                <a:solidFill>
                  <a:srgbClr val="002060"/>
                </a:solidFill>
                <a:cs typeface="Arial" panose="020B0604020202020204" pitchFamily="34" charset="0"/>
              </a:rPr>
              <a:t>Příprava na diskuzi.</a:t>
            </a:r>
          </a:p>
          <a:p>
            <a:pPr marL="0" indent="0">
              <a:buNone/>
            </a:pPr>
            <a:r>
              <a:rPr lang="cs-CZ" sz="1800" b="1" dirty="0" smtClean="0">
                <a:solidFill>
                  <a:srgbClr val="002060"/>
                </a:solidFill>
                <a:cs typeface="Arial" panose="020B0604020202020204" pitchFamily="34" charset="0"/>
              </a:rPr>
              <a:t>.</a:t>
            </a:r>
            <a:endParaRPr lang="cs-CZ" sz="1800" b="1" dirty="0">
              <a:solidFill>
                <a:srgbClr val="002060"/>
              </a:solidFill>
              <a:cs typeface="Arial" panose="020B0604020202020204" pitchFamily="34" charset="0"/>
            </a:endParaRPr>
          </a:p>
          <a:p>
            <a:pPr marL="0" indent="0">
              <a:buNone/>
            </a:pPr>
            <a:endParaRPr lang="cs-CZ" sz="1800" b="1" dirty="0">
              <a:solidFill>
                <a:srgbClr val="002060"/>
              </a:solidFill>
              <a:cs typeface="Arial" panose="020B0604020202020204" pitchFamily="34" charset="0"/>
            </a:endParaRPr>
          </a:p>
        </p:txBody>
      </p:sp>
      <p:sp>
        <p:nvSpPr>
          <p:cNvPr id="3" name="TextovéPole 2"/>
          <p:cNvSpPr txBox="1"/>
          <p:nvPr/>
        </p:nvSpPr>
        <p:spPr>
          <a:xfrm>
            <a:off x="645459" y="2904565"/>
            <a:ext cx="2702859" cy="438581"/>
          </a:xfrm>
          <a:prstGeom prst="rect">
            <a:avLst/>
          </a:prstGeom>
          <a:noFill/>
        </p:spPr>
        <p:txBody>
          <a:bodyPr wrap="square" lIns="68580" tIns="34290" rIns="68580" bIns="34290" rtlCol="0">
            <a:spAutoFit/>
          </a:bodyPr>
          <a:lstStyle/>
          <a:p>
            <a:r>
              <a:rPr lang="cs-CZ" sz="2400" dirty="0">
                <a:solidFill>
                  <a:schemeClr val="bg1"/>
                </a:solidFill>
              </a:rPr>
              <a:t>Struktura přednášky</a:t>
            </a:r>
          </a:p>
        </p:txBody>
      </p:sp>
      <p:pic>
        <p:nvPicPr>
          <p:cNvPr id="12" name="Obráze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55055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Nespoléhat na techniku</a:t>
            </a:r>
            <a:endParaRPr lang="cs-CZ" dirty="0"/>
          </a:p>
        </p:txBody>
      </p:sp>
      <p:sp>
        <p:nvSpPr>
          <p:cNvPr id="3" name="Zástupný symbol pro obsah 2"/>
          <p:cNvSpPr>
            <a:spLocks noGrp="1"/>
          </p:cNvSpPr>
          <p:nvPr>
            <p:ph idx="4294967295"/>
          </p:nvPr>
        </p:nvSpPr>
        <p:spPr>
          <a:xfrm>
            <a:off x="323528" y="915566"/>
            <a:ext cx="6768752" cy="3262312"/>
          </a:xfrm>
          <a:prstGeom prst="rect">
            <a:avLst/>
          </a:prstGeom>
        </p:spPr>
        <p:txBody>
          <a:bodyPr>
            <a:normAutofit fontScale="85000" lnSpcReduction="20000"/>
          </a:bodyPr>
          <a:lstStyle/>
          <a:p>
            <a:r>
              <a:rPr lang="cs-CZ" dirty="0" smtClean="0"/>
              <a:t>Pečlivá příprava v počátečních stádiích je důležitá, aby přinesla uklidnění i během samotného projevu.</a:t>
            </a:r>
          </a:p>
          <a:p>
            <a:r>
              <a:rPr lang="cs-CZ" dirty="0" smtClean="0"/>
              <a:t> Každý řečník by měl být schopen alespoň v kostce celou prezentaci představit vlastními slovy. Když pak nefunguje technika, audio, vypadne internet, tak nezaváhá, ale celou prezentaci dotáhne zdárně dokonce.</a:t>
            </a:r>
          </a:p>
          <a:p>
            <a:endParaRPr lang="cs-CZ" dirty="0"/>
          </a:p>
        </p:txBody>
      </p:sp>
      <p:pic>
        <p:nvPicPr>
          <p:cNvPr id="5122" name="Picture 2" descr="Image result for rozbitá technika kreslené">
            <a:hlinkClick r:id="rId2"/>
          </p:cNvPr>
          <p:cNvPicPr>
            <a:picLocks noChangeAspect="1" noChangeArrowheads="1"/>
          </p:cNvPicPr>
          <p:nvPr/>
        </p:nvPicPr>
        <p:blipFill>
          <a:blip r:embed="rId3" cstate="print"/>
          <a:srcRect/>
          <a:stretch>
            <a:fillRect/>
          </a:stretch>
        </p:blipFill>
        <p:spPr bwMode="auto">
          <a:xfrm>
            <a:off x="7092280" y="3003798"/>
            <a:ext cx="1879964" cy="2000195"/>
          </a:xfrm>
          <a:prstGeom prst="rect">
            <a:avLst/>
          </a:prstGeom>
          <a:noFill/>
        </p:spPr>
      </p:pic>
    </p:spTree>
    <p:extLst>
      <p:ext uri="{BB962C8B-B14F-4D97-AF65-F5344CB8AC3E}">
        <p14:creationId xmlns:p14="http://schemas.microsoft.com/office/powerpoint/2010/main" val="3998682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Video</a:t>
            </a:r>
            <a:endParaRPr lang="cs-CZ" dirty="0"/>
          </a:p>
        </p:txBody>
      </p:sp>
      <p:sp>
        <p:nvSpPr>
          <p:cNvPr id="3" name="Zástupný symbol pro obsah 2"/>
          <p:cNvSpPr>
            <a:spLocks noGrp="1"/>
          </p:cNvSpPr>
          <p:nvPr>
            <p:ph idx="4294967295"/>
          </p:nvPr>
        </p:nvSpPr>
        <p:spPr>
          <a:xfrm>
            <a:off x="179512" y="915566"/>
            <a:ext cx="6264696" cy="3262312"/>
          </a:xfrm>
          <a:prstGeom prst="rect">
            <a:avLst/>
          </a:prstGeom>
        </p:spPr>
        <p:txBody>
          <a:bodyPr>
            <a:normAutofit fontScale="92500" lnSpcReduction="10000"/>
          </a:bodyPr>
          <a:lstStyle/>
          <a:p>
            <a:r>
              <a:rPr lang="cs-CZ" dirty="0" smtClean="0"/>
              <a:t>Díky videu si prezentující může velmi zdokonalit své prezentační schopnosti. </a:t>
            </a:r>
          </a:p>
          <a:p>
            <a:r>
              <a:rPr lang="cs-CZ" dirty="0" smtClean="0"/>
              <a:t>Prezentující se při zkoušce může natočit a následně může hodnotit, jak působí na publikum, stanovit co vše dělá špatně a pokusit se to zlepšit. </a:t>
            </a:r>
          </a:p>
          <a:p>
            <a:endParaRPr lang="cs-CZ" dirty="0"/>
          </a:p>
        </p:txBody>
      </p:sp>
      <p:pic>
        <p:nvPicPr>
          <p:cNvPr id="4098" name="Picture 2" descr="Image result for natáčení kreslené">
            <a:hlinkClick r:id="rId2"/>
          </p:cNvPr>
          <p:cNvPicPr>
            <a:picLocks noChangeAspect="1" noChangeArrowheads="1"/>
          </p:cNvPicPr>
          <p:nvPr/>
        </p:nvPicPr>
        <p:blipFill>
          <a:blip r:embed="rId3"/>
          <a:srcRect/>
          <a:stretch>
            <a:fillRect/>
          </a:stretch>
        </p:blipFill>
        <p:spPr bwMode="auto">
          <a:xfrm>
            <a:off x="6588224" y="2787774"/>
            <a:ext cx="2333353" cy="2072834"/>
          </a:xfrm>
          <a:prstGeom prst="rect">
            <a:avLst/>
          </a:prstGeom>
          <a:noFill/>
        </p:spPr>
      </p:pic>
    </p:spTree>
    <p:extLst>
      <p:ext uri="{BB962C8B-B14F-4D97-AF65-F5344CB8AC3E}">
        <p14:creationId xmlns:p14="http://schemas.microsoft.com/office/powerpoint/2010/main" val="439054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Pozornost k posluchači</a:t>
            </a:r>
            <a:endParaRPr lang="cs-CZ" dirty="0"/>
          </a:p>
        </p:txBody>
      </p:sp>
      <p:sp>
        <p:nvSpPr>
          <p:cNvPr id="3" name="Zástupný symbol pro obsah 2"/>
          <p:cNvSpPr>
            <a:spLocks noGrp="1"/>
          </p:cNvSpPr>
          <p:nvPr>
            <p:ph idx="4294967295"/>
          </p:nvPr>
        </p:nvSpPr>
        <p:spPr>
          <a:xfrm>
            <a:off x="179512" y="843558"/>
            <a:ext cx="7886700" cy="3262312"/>
          </a:xfrm>
          <a:prstGeom prst="rect">
            <a:avLst/>
          </a:prstGeom>
        </p:spPr>
        <p:txBody>
          <a:bodyPr/>
          <a:lstStyle/>
          <a:p>
            <a:r>
              <a:rPr lang="cs-CZ" sz="2800" dirty="0" smtClean="0"/>
              <a:t>Samotní posluchači dávají signály, co je zajímá a co baví. </a:t>
            </a:r>
          </a:p>
          <a:p>
            <a:r>
              <a:rPr lang="cs-CZ" sz="2800" dirty="0" smtClean="0"/>
              <a:t>Je nutné vnímat jejich reakce a zároveň i svoje myšlenky, a to z důvodu, že prezentujícího může napadnout zajímavý příběh, kterým obohatí celou prezentaci. </a:t>
            </a:r>
          </a:p>
          <a:p>
            <a:r>
              <a:rPr lang="cs-CZ" sz="2800" dirty="0" smtClean="0"/>
              <a:t>Prezentující by se neměl snažit být někým, čím není, ale měl by být upřímný, protože posluchači to ocení</a:t>
            </a:r>
            <a:endParaRPr lang="cs-CZ" sz="2800" dirty="0"/>
          </a:p>
        </p:txBody>
      </p:sp>
    </p:spTree>
    <p:extLst>
      <p:ext uri="{BB962C8B-B14F-4D97-AF65-F5344CB8AC3E}">
        <p14:creationId xmlns:p14="http://schemas.microsoft.com/office/powerpoint/2010/main" val="2695768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Silné a slabé stránky mladších prezentujících</a:t>
            </a:r>
            <a:endParaRPr lang="cs-CZ" dirty="0"/>
          </a:p>
        </p:txBody>
      </p:sp>
      <p:sp>
        <p:nvSpPr>
          <p:cNvPr id="3" name="Zástupný symbol pro obsah 2"/>
          <p:cNvSpPr>
            <a:spLocks noGrp="1"/>
          </p:cNvSpPr>
          <p:nvPr>
            <p:ph idx="4294967295"/>
          </p:nvPr>
        </p:nvSpPr>
        <p:spPr>
          <a:xfrm>
            <a:off x="0" y="1370013"/>
            <a:ext cx="7886700" cy="3262312"/>
          </a:xfrm>
          <a:prstGeom prst="rect">
            <a:avLst/>
          </a:prstGeom>
        </p:spPr>
        <p:txBody>
          <a:bodyPr>
            <a:normAutofit fontScale="70000" lnSpcReduction="20000"/>
          </a:bodyPr>
          <a:lstStyle/>
          <a:p>
            <a:r>
              <a:rPr lang="cs-CZ" dirty="0" smtClean="0"/>
              <a:t>Mladší prezentující mají výhodu především ve zkušenostech práce s technikou. Ta je již pro ně téměř samozřejmostí a své vystoupení se s ní snaží oživit. Oproti tomu mají méně zkušeností s udržením očního kontaktu. Nemají ani potřebné životní zkušenosti, aby byli schopni vnímat reakce publika a reagovat na něj. </a:t>
            </a:r>
          </a:p>
          <a:p>
            <a:r>
              <a:rPr lang="cs-CZ" dirty="0" smtClean="0"/>
              <a:t>Oproti tomu starší generace je zvyklá na prezentování před živými posluchači (nikoliv pouze virtuálními). Práce s moderní technikou je již pro ni ale složitější, pokud s ní musí pracovat, jsou z ní více nervózní a často jim přináší více práce než užitku</a:t>
            </a:r>
            <a:endParaRPr lang="cs-CZ" dirty="0"/>
          </a:p>
        </p:txBody>
      </p:sp>
    </p:spTree>
    <p:extLst>
      <p:ext uri="{BB962C8B-B14F-4D97-AF65-F5344CB8AC3E}">
        <p14:creationId xmlns:p14="http://schemas.microsoft.com/office/powerpoint/2010/main" val="1873455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Příprava na diskuzi</a:t>
            </a:r>
            <a:endParaRPr lang="cs-CZ" dirty="0"/>
          </a:p>
        </p:txBody>
      </p:sp>
      <p:sp>
        <p:nvSpPr>
          <p:cNvPr id="3" name="Zástupný symbol pro obsah 2"/>
          <p:cNvSpPr>
            <a:spLocks noGrp="1"/>
          </p:cNvSpPr>
          <p:nvPr>
            <p:ph idx="4294967295"/>
          </p:nvPr>
        </p:nvSpPr>
        <p:spPr>
          <a:xfrm>
            <a:off x="0" y="1370013"/>
            <a:ext cx="7886700" cy="3262312"/>
          </a:xfrm>
          <a:prstGeom prst="rect">
            <a:avLst/>
          </a:prstGeom>
        </p:spPr>
        <p:txBody>
          <a:bodyPr/>
          <a:lstStyle/>
          <a:p>
            <a:pPr algn="ctr">
              <a:buNone/>
            </a:pPr>
            <a:r>
              <a:rPr lang="cs-CZ" dirty="0" smtClean="0"/>
              <a:t>„</a:t>
            </a:r>
            <a:r>
              <a:rPr lang="cs-CZ" i="1" dirty="0" smtClean="0"/>
              <a:t>Nesouhlasím s tím, co říkáte, ale vždy budu usilovat, abyste to říkat mohl</a:t>
            </a:r>
            <a:r>
              <a:rPr lang="cs-CZ" dirty="0" smtClean="0"/>
              <a:t>.“ </a:t>
            </a:r>
            <a:r>
              <a:rPr lang="cs-CZ" dirty="0" err="1" smtClean="0"/>
              <a:t>Voltaire</a:t>
            </a:r>
            <a:endParaRPr lang="cs-CZ" dirty="0" smtClean="0"/>
          </a:p>
          <a:p>
            <a:endParaRPr lang="cs-CZ" dirty="0"/>
          </a:p>
        </p:txBody>
      </p:sp>
      <p:pic>
        <p:nvPicPr>
          <p:cNvPr id="35842" name="Picture 2" descr="Image result for diskuze">
            <a:hlinkClick r:id="rId2"/>
          </p:cNvPr>
          <p:cNvPicPr>
            <a:picLocks noChangeAspect="1" noChangeArrowheads="1"/>
          </p:cNvPicPr>
          <p:nvPr/>
        </p:nvPicPr>
        <p:blipFill>
          <a:blip r:embed="rId3"/>
          <a:srcRect/>
          <a:stretch>
            <a:fillRect/>
          </a:stretch>
        </p:blipFill>
        <p:spPr bwMode="auto">
          <a:xfrm>
            <a:off x="5085977" y="2639173"/>
            <a:ext cx="2143125" cy="1528763"/>
          </a:xfrm>
          <a:prstGeom prst="rect">
            <a:avLst/>
          </a:prstGeom>
          <a:noFill/>
        </p:spPr>
      </p:pic>
    </p:spTree>
    <p:extLst>
      <p:ext uri="{BB962C8B-B14F-4D97-AF65-F5344CB8AC3E}">
        <p14:creationId xmlns:p14="http://schemas.microsoft.com/office/powerpoint/2010/main" val="3033599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Diskuze II</a:t>
            </a:r>
            <a:endParaRPr lang="cs-CZ" dirty="0"/>
          </a:p>
        </p:txBody>
      </p:sp>
      <p:sp>
        <p:nvSpPr>
          <p:cNvPr id="3" name="Zástupný symbol pro obsah 2"/>
          <p:cNvSpPr>
            <a:spLocks noGrp="1"/>
          </p:cNvSpPr>
          <p:nvPr>
            <p:ph idx="4294967295"/>
          </p:nvPr>
        </p:nvSpPr>
        <p:spPr>
          <a:xfrm>
            <a:off x="0" y="1370013"/>
            <a:ext cx="7886700" cy="3262312"/>
          </a:xfrm>
          <a:prstGeom prst="rect">
            <a:avLst/>
          </a:prstGeom>
        </p:spPr>
        <p:txBody>
          <a:bodyPr>
            <a:normAutofit fontScale="92500" lnSpcReduction="10000"/>
          </a:bodyPr>
          <a:lstStyle/>
          <a:p>
            <a:r>
              <a:rPr lang="cs-CZ" dirty="0" smtClean="0"/>
              <a:t>Prakticky po každé prezentaci následuje kratší nebo delší diskuze, kdy posluchači kladou prezentujícímu otázky. </a:t>
            </a:r>
          </a:p>
          <a:p>
            <a:r>
              <a:rPr lang="cs-CZ" dirty="0" smtClean="0"/>
              <a:t>Diskuze po prezentaci je určitým pokračováním prezentace, prezentující jí rozhodně nesmí podcenit. Prezentující musí mít jasno v tom, co chce říci, co by si posluchači měli zapamatovat. </a:t>
            </a:r>
          </a:p>
        </p:txBody>
      </p:sp>
    </p:spTree>
    <p:extLst>
      <p:ext uri="{BB962C8B-B14F-4D97-AF65-F5344CB8AC3E}">
        <p14:creationId xmlns:p14="http://schemas.microsoft.com/office/powerpoint/2010/main" val="4141306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839769" y="432392"/>
            <a:ext cx="2365070" cy="392415"/>
          </a:xfrm>
          <a:prstGeom prst="rect">
            <a:avLst/>
          </a:prstGeom>
        </p:spPr>
        <p:txBody>
          <a:bodyPr wrap="none" lIns="68580" tIns="34290" rIns="68580" bIns="34290">
            <a:spAutoFit/>
          </a:bodyPr>
          <a:lstStyle/>
          <a:p>
            <a:pPr algn="ctr" defTabSz="685800">
              <a:defRPr/>
            </a:pPr>
            <a:r>
              <a:rPr lang="cs-CZ" sz="2100" b="1" kern="0" dirty="0">
                <a:solidFill>
                  <a:srgbClr val="307871"/>
                </a:solidFill>
                <a:latin typeface="Times New Roman"/>
                <a:ea typeface="+mj-ea"/>
                <a:cs typeface="+mj-cs"/>
              </a:rPr>
              <a:t>Shrnutí </a:t>
            </a:r>
            <a:r>
              <a:rPr lang="cs-CZ" sz="2100" b="1" kern="0" dirty="0" smtClean="0">
                <a:solidFill>
                  <a:srgbClr val="307871"/>
                </a:solidFill>
                <a:latin typeface="Times New Roman"/>
                <a:ea typeface="+mj-ea"/>
                <a:cs typeface="+mj-cs"/>
              </a:rPr>
              <a:t>přednášky</a:t>
            </a:r>
            <a:endParaRPr lang="en-GB" sz="2100" b="1" kern="0" dirty="0">
              <a:solidFill>
                <a:sysClr val="windowText" lastClr="000000"/>
              </a:solidFill>
            </a:endParaRPr>
          </a:p>
        </p:txBody>
      </p:sp>
      <p:sp>
        <p:nvSpPr>
          <p:cNvPr id="2" name="TextovéPole 1"/>
          <p:cNvSpPr txBox="1"/>
          <p:nvPr/>
        </p:nvSpPr>
        <p:spPr>
          <a:xfrm>
            <a:off x="87787" y="1148238"/>
            <a:ext cx="8796083" cy="1331134"/>
          </a:xfrm>
          <a:prstGeom prst="rect">
            <a:avLst/>
          </a:prstGeom>
          <a:solidFill>
            <a:schemeClr val="accent6">
              <a:lumMod val="40000"/>
              <a:lumOff val="60000"/>
            </a:schemeClr>
          </a:solidFill>
        </p:spPr>
        <p:txBody>
          <a:bodyPr wrap="square" lIns="68580" tIns="34290" rIns="68580" bIns="34290" rtlCol="0">
            <a:spAutoFit/>
          </a:bodyPr>
          <a:lstStyle/>
          <a:p>
            <a:pPr>
              <a:buFont typeface="Arial" pitchFamily="34" charset="0"/>
              <a:buChar char="•"/>
            </a:pPr>
            <a:r>
              <a:rPr lang="cs-CZ" sz="1600" dirty="0">
                <a:cs typeface="Arial" panose="020B0604020202020204" pitchFamily="34" charset="0"/>
              </a:rPr>
              <a:t>Studenti se seznámili se základy prezentace projektu. </a:t>
            </a:r>
          </a:p>
          <a:p>
            <a:pPr>
              <a:buFont typeface="Arial" pitchFamily="34" charset="0"/>
              <a:buChar char="•"/>
            </a:pPr>
            <a:r>
              <a:rPr lang="cs-CZ" sz="1600" dirty="0">
                <a:cs typeface="Arial" panose="020B0604020202020204" pitchFamily="34" charset="0"/>
              </a:rPr>
              <a:t>Dokážou zodpovědět základní otázky spojené prezentací projektu.</a:t>
            </a:r>
          </a:p>
          <a:p>
            <a:pPr>
              <a:buFont typeface="Arial" pitchFamily="34" charset="0"/>
              <a:buChar char="•"/>
            </a:pPr>
            <a:r>
              <a:rPr lang="cs-CZ" sz="1600" dirty="0">
                <a:cs typeface="Arial" panose="020B0604020202020204" pitchFamily="34" charset="0"/>
              </a:rPr>
              <a:t>Dále byla probrána základní struktura prezentace.</a:t>
            </a:r>
          </a:p>
          <a:p>
            <a:pPr>
              <a:buFont typeface="Arial" pitchFamily="34" charset="0"/>
              <a:buChar char="•"/>
            </a:pPr>
            <a:r>
              <a:rPr lang="cs-CZ" sz="1600" dirty="0">
                <a:cs typeface="Arial" panose="020B0604020202020204" pitchFamily="34" charset="0"/>
              </a:rPr>
              <a:t>Studentům byla vysvětleno jak na prezentaci vč. rad a typů.</a:t>
            </a:r>
          </a:p>
          <a:p>
            <a:pPr>
              <a:buFont typeface="Arial" pitchFamily="34" charset="0"/>
              <a:buChar char="•"/>
            </a:pPr>
            <a:r>
              <a:rPr lang="cs-CZ" sz="1600" dirty="0">
                <a:cs typeface="Arial" panose="020B0604020202020204" pitchFamily="34" charset="0"/>
              </a:rPr>
              <a:t>V závěru byla studentům objasněna nutná příprava na diskuzi.</a:t>
            </a:r>
            <a:endParaRPr lang="cs-CZ" sz="1600" dirty="0">
              <a:cs typeface="Arial" panose="020B0604020202020204" pitchFamily="34"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1712611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336819" y="312822"/>
            <a:ext cx="3588569" cy="4547937"/>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Nadpis 1"/>
          <p:cNvSpPr txBox="1">
            <a:spLocks/>
          </p:cNvSpPr>
          <p:nvPr/>
        </p:nvSpPr>
        <p:spPr>
          <a:xfrm>
            <a:off x="500105" y="540454"/>
            <a:ext cx="3222810" cy="2545646"/>
          </a:xfrm>
          <a:prstGeom prst="rect">
            <a:avLst/>
          </a:prstGeom>
        </p:spPr>
        <p:txBody>
          <a:bodyPr vert="horz" lIns="68580" tIns="34290" rIns="68580" bIns="34290" rtlCol="0" anchor="t">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3000" b="1" dirty="0">
              <a:solidFill>
                <a:schemeClr val="bg1">
                  <a:lumMod val="95000"/>
                </a:schemeClr>
              </a:solidFill>
            </a:endParaRPr>
          </a:p>
          <a:p>
            <a:pPr algn="l"/>
            <a:endParaRPr lang="cs-CZ" sz="3000" b="1" dirty="0">
              <a:solidFill>
                <a:schemeClr val="bg1">
                  <a:lumMod val="95000"/>
                </a:schemeClr>
              </a:solidFill>
            </a:endParaRPr>
          </a:p>
          <a:p>
            <a:pPr lvl="0"/>
            <a:endParaRPr lang="cs-CZ" sz="3000" b="1" cap="all" dirty="0">
              <a:solidFill>
                <a:schemeClr val="bg1">
                  <a:lumMod val="95000"/>
                </a:schemeClr>
              </a:solidFill>
            </a:endParaRPr>
          </a:p>
          <a:p>
            <a:pPr lvl="0"/>
            <a:endParaRPr lang="cs-CZ" sz="3000" b="1" cap="all" dirty="0">
              <a:solidFill>
                <a:schemeClr val="bg1">
                  <a:lumMod val="95000"/>
                </a:schemeClr>
              </a:solidFill>
            </a:endParaRPr>
          </a:p>
          <a:p>
            <a:pPr lvl="0"/>
            <a:endParaRPr lang="pl-PL" sz="3000" b="1" cap="all" dirty="0">
              <a:solidFill>
                <a:schemeClr val="bg1">
                  <a:lumMod val="95000"/>
                </a:schemeClr>
              </a:solidFill>
            </a:endParaRPr>
          </a:p>
          <a:p>
            <a:pPr lvl="0"/>
            <a:endParaRPr lang="pl-PL" sz="3000" b="1" cap="all" dirty="0">
              <a:solidFill>
                <a:schemeClr val="bg1">
                  <a:lumMod val="95000"/>
                </a:schemeClr>
              </a:solidFill>
            </a:endParaRPr>
          </a:p>
          <a:p>
            <a:pPr lvl="0"/>
            <a:endParaRPr lang="pl-PL" sz="3000" b="1" cap="all" dirty="0">
              <a:solidFill>
                <a:schemeClr val="bg1">
                  <a:lumMod val="95000"/>
                </a:schemeClr>
              </a:solidFill>
            </a:endParaRPr>
          </a:p>
          <a:p>
            <a:pPr lvl="0"/>
            <a:endParaRPr lang="pl-PL" sz="3000" b="1" cap="all" dirty="0">
              <a:solidFill>
                <a:schemeClr val="bg1">
                  <a:lumMod val="95000"/>
                </a:schemeClr>
              </a:solidFill>
            </a:endParaRPr>
          </a:p>
          <a:p>
            <a:pPr lvl="0"/>
            <a:endParaRPr lang="pl-PL" sz="3000" b="1" cap="all" dirty="0">
              <a:solidFill>
                <a:schemeClr val="bg1">
                  <a:lumMod val="95000"/>
                </a:schemeClr>
              </a:solidFill>
            </a:endParaRPr>
          </a:p>
          <a:p>
            <a:pPr lvl="0"/>
            <a:endParaRPr lang="pl-PL" sz="3000" b="1" cap="all" dirty="0">
              <a:solidFill>
                <a:schemeClr val="bg1">
                  <a:lumMod val="95000"/>
                </a:schemeClr>
              </a:solidFill>
            </a:endParaRPr>
          </a:p>
          <a:p>
            <a:pPr lvl="0"/>
            <a:endParaRPr lang="pl-PL" sz="3000" b="1" cap="all" dirty="0">
              <a:solidFill>
                <a:schemeClr val="bg1">
                  <a:lumMod val="95000"/>
                </a:schemeClr>
              </a:solidFill>
            </a:endParaRPr>
          </a:p>
          <a:p>
            <a:pPr lvl="0"/>
            <a:endParaRPr lang="pl-PL" sz="3000" b="1" cap="all" dirty="0">
              <a:solidFill>
                <a:schemeClr val="bg1">
                  <a:lumMod val="95000"/>
                </a:schemeClr>
              </a:solidFill>
            </a:endParaRPr>
          </a:p>
          <a:p>
            <a:pPr lvl="0"/>
            <a:r>
              <a:rPr lang="pl-PL" sz="3000" b="1" cap="all" dirty="0">
                <a:solidFill>
                  <a:schemeClr val="bg1">
                    <a:lumMod val="95000"/>
                  </a:schemeClr>
                </a:solidFill>
              </a:rPr>
              <a:t>Hlavní části prezentace </a:t>
            </a:r>
          </a:p>
        </p:txBody>
      </p:sp>
      <p:sp>
        <p:nvSpPr>
          <p:cNvPr id="10" name="Zástupný symbol pro obsah 2"/>
          <p:cNvSpPr txBox="1">
            <a:spLocks/>
          </p:cNvSpPr>
          <p:nvPr/>
        </p:nvSpPr>
        <p:spPr>
          <a:xfrm>
            <a:off x="297632" y="2232670"/>
            <a:ext cx="3627756" cy="2163263"/>
          </a:xfrm>
          <a:prstGeom prst="rect">
            <a:avLst/>
          </a:prstGeom>
        </p:spPr>
        <p:txBody>
          <a:bodyPr vert="horz" lIns="68580" tIns="34290" rIns="68580" bIns="3429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b="1" i="1" dirty="0">
              <a:solidFill>
                <a:srgbClr val="002060"/>
              </a:solidFill>
            </a:endParaRPr>
          </a:p>
          <a:p>
            <a:pPr marL="0" indent="0">
              <a:buNone/>
            </a:pPr>
            <a:r>
              <a:rPr lang="en-GB" sz="900" dirty="0">
                <a:solidFill>
                  <a:schemeClr val="bg1"/>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4276052" y="1196045"/>
            <a:ext cx="3890486" cy="2627093"/>
          </a:xfrm>
          <a:prstGeom prst="rect">
            <a:avLst/>
          </a:prstGeom>
          <a:solidFill>
            <a:schemeClr val="accent6">
              <a:lumMod val="40000"/>
              <a:lumOff val="60000"/>
            </a:schemeClr>
          </a:solidFill>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800" b="1" i="1" dirty="0">
                <a:solidFill>
                  <a:srgbClr val="002060"/>
                </a:solidFill>
              </a:rPr>
              <a:t>Cílem přednášky je seznámit studenty jak správně na prezentaci projektu a jak se připravit na závěrečnou diskuzi.</a:t>
            </a:r>
            <a:endParaRPr lang="en-GB" sz="1800" dirty="0">
              <a:solidFill>
                <a:schemeClr val="bg1"/>
              </a:solidFill>
              <a:cs typeface="Times New Roman" panose="02020603050405020304" pitchFamily="18" charset="0"/>
            </a:endParaRPr>
          </a:p>
        </p:txBody>
      </p:sp>
      <p:sp>
        <p:nvSpPr>
          <p:cNvPr id="8" name="Podnadpis 2"/>
          <p:cNvSpPr txBox="1">
            <a:spLocks/>
          </p:cNvSpPr>
          <p:nvPr/>
        </p:nvSpPr>
        <p:spPr>
          <a:xfrm>
            <a:off x="6963021" y="3908399"/>
            <a:ext cx="2016224" cy="5760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en-GB" altLang="cs-CZ" sz="900" dirty="0">
              <a:solidFill>
                <a:srgbClr val="307871"/>
              </a:solidFill>
              <a:latin typeface="Times New Roman" panose="02020603050405020304" pitchFamily="18" charset="0"/>
              <a:cs typeface="Times New Roman" panose="02020603050405020304" pitchFamily="18" charset="0"/>
            </a:endParaRPr>
          </a:p>
        </p:txBody>
      </p:sp>
      <p:pic>
        <p:nvPicPr>
          <p:cNvPr id="12" name="Obráze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1538116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Prezentace projektu</a:t>
            </a:r>
            <a:endParaRPr lang="cs-CZ" dirty="0"/>
          </a:p>
        </p:txBody>
      </p:sp>
      <p:sp>
        <p:nvSpPr>
          <p:cNvPr id="3" name="Zástupný symbol pro obsah 2"/>
          <p:cNvSpPr>
            <a:spLocks noGrp="1"/>
          </p:cNvSpPr>
          <p:nvPr>
            <p:ph idx="4294967295"/>
          </p:nvPr>
        </p:nvSpPr>
        <p:spPr>
          <a:xfrm>
            <a:off x="0" y="915566"/>
            <a:ext cx="7886700" cy="3262312"/>
          </a:xfrm>
          <a:prstGeom prst="rect">
            <a:avLst/>
          </a:prstGeom>
        </p:spPr>
        <p:txBody>
          <a:bodyPr/>
          <a:lstStyle/>
          <a:p>
            <a:r>
              <a:rPr lang="cs-CZ" dirty="0" smtClean="0"/>
              <a:t>Pokud se stane, že nezisková organizace má možnost se osobně nebo svůj projekt prezentovat před širokou veřejností je nezbytné, aby se na to prezentující dobře připravil bez ohledu na svůj věk.</a:t>
            </a:r>
          </a:p>
          <a:p>
            <a:endParaRPr lang="cs-CZ" dirty="0"/>
          </a:p>
        </p:txBody>
      </p:sp>
      <p:pic>
        <p:nvPicPr>
          <p:cNvPr id="1036" name="Picture 12" descr="Image result for prezentace">
            <a:hlinkClick r:id="rId2"/>
          </p:cNvPr>
          <p:cNvPicPr>
            <a:picLocks noChangeAspect="1" noChangeArrowheads="1"/>
          </p:cNvPicPr>
          <p:nvPr/>
        </p:nvPicPr>
        <p:blipFill>
          <a:blip r:embed="rId3"/>
          <a:srcRect/>
          <a:stretch>
            <a:fillRect/>
          </a:stretch>
        </p:blipFill>
        <p:spPr bwMode="auto">
          <a:xfrm>
            <a:off x="6012160" y="2859782"/>
            <a:ext cx="2844355" cy="1896237"/>
          </a:xfrm>
          <a:prstGeom prst="rect">
            <a:avLst/>
          </a:prstGeom>
          <a:noFill/>
        </p:spPr>
      </p:pic>
    </p:spTree>
    <p:extLst>
      <p:ext uri="{BB962C8B-B14F-4D97-AF65-F5344CB8AC3E}">
        <p14:creationId xmlns:p14="http://schemas.microsoft.com/office/powerpoint/2010/main" val="3634113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Nadpis 4"/>
          <p:cNvSpPr>
            <a:spLocks noGrp="1"/>
          </p:cNvSpPr>
          <p:nvPr>
            <p:ph type="title"/>
          </p:nvPr>
        </p:nvSpPr>
        <p:spPr>
          <a:xfrm>
            <a:off x="251520" y="195486"/>
            <a:ext cx="6624736" cy="507703"/>
          </a:xfrm>
        </p:spPr>
        <p:txBody>
          <a:bodyPr/>
          <a:lstStyle/>
          <a:p>
            <a:r>
              <a:rPr lang="cs-CZ" dirty="0" smtClean="0"/>
              <a:t>Základní otázky před samotnou prezentací</a:t>
            </a:r>
            <a:endParaRPr lang="cs-CZ" dirty="0"/>
          </a:p>
        </p:txBody>
      </p:sp>
      <p:sp>
        <p:nvSpPr>
          <p:cNvPr id="7" name="Zástupný symbol pro obsah 6"/>
          <p:cNvSpPr>
            <a:spLocks noGrp="1"/>
          </p:cNvSpPr>
          <p:nvPr>
            <p:ph idx="4294967295"/>
          </p:nvPr>
        </p:nvSpPr>
        <p:spPr>
          <a:xfrm>
            <a:off x="683568" y="1275606"/>
            <a:ext cx="7886700" cy="3262312"/>
          </a:xfrm>
          <a:prstGeom prst="rect">
            <a:avLst/>
          </a:prstGeom>
        </p:spPr>
        <p:txBody>
          <a:bodyPr>
            <a:normAutofit/>
          </a:bodyPr>
          <a:lstStyle/>
          <a:p>
            <a:r>
              <a:rPr lang="cs-CZ" sz="3300" dirty="0"/>
              <a:t>Proč připravuji prezentaci</a:t>
            </a:r>
            <a:r>
              <a:rPr lang="cs-CZ" sz="3300" dirty="0">
                <a:solidFill>
                  <a:srgbClr val="FF0000"/>
                </a:solidFill>
              </a:rPr>
              <a:t>?</a:t>
            </a:r>
          </a:p>
          <a:p>
            <a:endParaRPr lang="cs-CZ" sz="3300" dirty="0"/>
          </a:p>
          <a:p>
            <a:r>
              <a:rPr lang="cs-CZ" sz="3300" dirty="0"/>
              <a:t>Co budu prezentovat</a:t>
            </a:r>
            <a:r>
              <a:rPr lang="cs-CZ" sz="3300" dirty="0">
                <a:solidFill>
                  <a:srgbClr val="FF0000"/>
                </a:solidFill>
              </a:rPr>
              <a:t>?</a:t>
            </a:r>
          </a:p>
          <a:p>
            <a:endParaRPr lang="cs-CZ" sz="3300" dirty="0"/>
          </a:p>
          <a:p>
            <a:r>
              <a:rPr lang="cs-CZ" sz="3300" dirty="0"/>
              <a:t>Kdo budou posluchači</a:t>
            </a:r>
            <a:r>
              <a:rPr lang="cs-CZ" sz="3300" dirty="0">
                <a:solidFill>
                  <a:srgbClr val="FF0000"/>
                </a:solidFill>
              </a:rPr>
              <a:t>?</a:t>
            </a:r>
            <a:endParaRPr lang="cs-CZ" sz="3300" dirty="0">
              <a:solidFill>
                <a:srgbClr val="FF0000"/>
              </a:solidFill>
            </a:endParaRPr>
          </a:p>
        </p:txBody>
      </p:sp>
    </p:spTree>
    <p:extLst>
      <p:ext uri="{BB962C8B-B14F-4D97-AF65-F5344CB8AC3E}">
        <p14:creationId xmlns:p14="http://schemas.microsoft.com/office/powerpoint/2010/main" val="176272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1. Proč připravuji prezentaci?</a:t>
            </a:r>
            <a:endParaRPr lang="cs-CZ" dirty="0"/>
          </a:p>
        </p:txBody>
      </p:sp>
      <p:sp>
        <p:nvSpPr>
          <p:cNvPr id="3" name="Zástupný symbol pro obsah 2"/>
          <p:cNvSpPr>
            <a:spLocks noGrp="1"/>
          </p:cNvSpPr>
          <p:nvPr>
            <p:ph idx="4294967295"/>
          </p:nvPr>
        </p:nvSpPr>
        <p:spPr>
          <a:xfrm>
            <a:off x="0" y="1370013"/>
            <a:ext cx="7886700" cy="3440112"/>
          </a:xfrm>
          <a:prstGeom prst="rect">
            <a:avLst/>
          </a:prstGeom>
        </p:spPr>
        <p:txBody>
          <a:bodyPr>
            <a:normAutofit/>
          </a:bodyPr>
          <a:lstStyle/>
          <a:p>
            <a:r>
              <a:rPr lang="cs-CZ" dirty="0" smtClean="0"/>
              <a:t>Mám poskytnout informace?</a:t>
            </a:r>
          </a:p>
          <a:p>
            <a:r>
              <a:rPr lang="cs-CZ" dirty="0" smtClean="0"/>
              <a:t>Mám pobavit posluchače?</a:t>
            </a:r>
          </a:p>
          <a:p>
            <a:r>
              <a:rPr lang="cs-CZ" dirty="0" smtClean="0"/>
              <a:t>Chci něco prodat?</a:t>
            </a:r>
          </a:p>
          <a:p>
            <a:r>
              <a:rPr lang="cs-CZ" dirty="0" smtClean="0"/>
              <a:t>Mám se zviditelnit?</a:t>
            </a:r>
          </a:p>
          <a:p>
            <a:r>
              <a:rPr lang="cs-CZ" dirty="0" smtClean="0"/>
              <a:t>Co je mým cílem?</a:t>
            </a:r>
          </a:p>
          <a:p>
            <a:pPr>
              <a:buNone/>
            </a:pPr>
            <a:endParaRPr lang="cs-CZ" dirty="0" smtClean="0"/>
          </a:p>
        </p:txBody>
      </p:sp>
      <p:pic>
        <p:nvPicPr>
          <p:cNvPr id="17410" name="Picture 2" descr="Image result for proč">
            <a:hlinkClick r:id="rId2"/>
          </p:cNvPr>
          <p:cNvPicPr>
            <a:picLocks noChangeAspect="1" noChangeArrowheads="1"/>
          </p:cNvPicPr>
          <p:nvPr/>
        </p:nvPicPr>
        <p:blipFill>
          <a:blip r:embed="rId3"/>
          <a:srcRect/>
          <a:stretch>
            <a:fillRect/>
          </a:stretch>
        </p:blipFill>
        <p:spPr bwMode="auto">
          <a:xfrm>
            <a:off x="4649732" y="1548425"/>
            <a:ext cx="3057525" cy="2007394"/>
          </a:xfrm>
          <a:prstGeom prst="rect">
            <a:avLst/>
          </a:prstGeom>
          <a:noFill/>
        </p:spPr>
      </p:pic>
    </p:spTree>
    <p:extLst>
      <p:ext uri="{BB962C8B-B14F-4D97-AF65-F5344CB8AC3E}">
        <p14:creationId xmlns:p14="http://schemas.microsoft.com/office/powerpoint/2010/main" val="704405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2. Co?</a:t>
            </a:r>
            <a:endParaRPr lang="cs-CZ" dirty="0"/>
          </a:p>
        </p:txBody>
      </p:sp>
      <p:sp>
        <p:nvSpPr>
          <p:cNvPr id="3" name="Zástupný symbol pro obsah 2"/>
          <p:cNvSpPr>
            <a:spLocks noGrp="1"/>
          </p:cNvSpPr>
          <p:nvPr>
            <p:ph idx="4294967295"/>
          </p:nvPr>
        </p:nvSpPr>
        <p:spPr>
          <a:xfrm>
            <a:off x="107504" y="820341"/>
            <a:ext cx="7416824" cy="3262312"/>
          </a:xfrm>
          <a:prstGeom prst="rect">
            <a:avLst/>
          </a:prstGeom>
        </p:spPr>
        <p:txBody>
          <a:bodyPr/>
          <a:lstStyle/>
          <a:p>
            <a:r>
              <a:rPr lang="cs-CZ" sz="2800" dirty="0" smtClean="0"/>
              <a:t>Co bych měl sdělit. Je důležité mít na paměti, že posluchači nejsou ochotni ani schopni vstřebat víc než čtyři nebo pět klíčových sdělení.</a:t>
            </a:r>
          </a:p>
          <a:p>
            <a:r>
              <a:rPr lang="cs-CZ" sz="2800" dirty="0" smtClean="0"/>
              <a:t>Je nutné zvážit účel a cíle prezentace a také důležitost podávaných informací. </a:t>
            </a:r>
          </a:p>
          <a:p>
            <a:r>
              <a:rPr lang="cs-CZ" sz="2800" dirty="0" smtClean="0"/>
              <a:t>Rozhodnout se mezi tím co musím říci, co bych měl říci a co bych mohl říci</a:t>
            </a:r>
            <a:r>
              <a:rPr lang="cs-CZ" dirty="0" smtClean="0"/>
              <a:t>.</a:t>
            </a:r>
            <a:endParaRPr lang="cs-CZ" dirty="0"/>
          </a:p>
        </p:txBody>
      </p:sp>
      <p:sp>
        <p:nvSpPr>
          <p:cNvPr id="16385" name="Rectangle 1"/>
          <p:cNvSpPr>
            <a:spLocks noChangeArrowheads="1"/>
          </p:cNvSpPr>
          <p:nvPr/>
        </p:nvSpPr>
        <p:spPr bwMode="auto">
          <a:xfrm>
            <a:off x="0" y="-142346"/>
            <a:ext cx="9144000" cy="284693"/>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pPr>
            <a:endParaRPr lang="cs-CZ" sz="1400">
              <a:latin typeface="Arial" pitchFamily="34" charset="0"/>
              <a:cs typeface="Arial" pitchFamily="34" charset="0"/>
            </a:endParaRPr>
          </a:p>
        </p:txBody>
      </p:sp>
      <p:sp>
        <p:nvSpPr>
          <p:cNvPr id="16386" name="Rectangle 2"/>
          <p:cNvSpPr>
            <a:spLocks noChangeArrowheads="1"/>
          </p:cNvSpPr>
          <p:nvPr/>
        </p:nvSpPr>
        <p:spPr bwMode="auto">
          <a:xfrm>
            <a:off x="0" y="-142346"/>
            <a:ext cx="9144000" cy="284693"/>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pPr>
            <a:endParaRPr lang="cs-CZ" sz="1400">
              <a:latin typeface="Arial" pitchFamily="34" charset="0"/>
              <a:cs typeface="Arial" pitchFamily="34" charset="0"/>
            </a:endParaRPr>
          </a:p>
        </p:txBody>
      </p:sp>
      <p:pic>
        <p:nvPicPr>
          <p:cNvPr id="16388" name="Picture 4" descr="https://thefutureorganization.com/wp-content/uploads/2010/10/now-what.jpg">
            <a:hlinkClick r:id="rId2"/>
          </p:cNvPr>
          <p:cNvPicPr>
            <a:picLocks noChangeAspect="1" noChangeArrowheads="1"/>
          </p:cNvPicPr>
          <p:nvPr/>
        </p:nvPicPr>
        <p:blipFill>
          <a:blip r:embed="rId3" cstate="print"/>
          <a:srcRect/>
          <a:stretch>
            <a:fillRect/>
          </a:stretch>
        </p:blipFill>
        <p:spPr bwMode="auto">
          <a:xfrm>
            <a:off x="7380312" y="1707654"/>
            <a:ext cx="1860811" cy="1775837"/>
          </a:xfrm>
          <a:prstGeom prst="rect">
            <a:avLst/>
          </a:prstGeom>
          <a:noFill/>
        </p:spPr>
      </p:pic>
    </p:spTree>
    <p:extLst>
      <p:ext uri="{BB962C8B-B14F-4D97-AF65-F5344CB8AC3E}">
        <p14:creationId xmlns:p14="http://schemas.microsoft.com/office/powerpoint/2010/main" val="893119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3. Kdo budou posluchači?</a:t>
            </a:r>
            <a:endParaRPr lang="cs-CZ" dirty="0"/>
          </a:p>
        </p:txBody>
      </p:sp>
      <p:sp>
        <p:nvSpPr>
          <p:cNvPr id="3" name="Zástupný symbol pro obsah 2"/>
          <p:cNvSpPr>
            <a:spLocks noGrp="1"/>
          </p:cNvSpPr>
          <p:nvPr>
            <p:ph idx="4294967295"/>
          </p:nvPr>
        </p:nvSpPr>
        <p:spPr>
          <a:xfrm>
            <a:off x="251520" y="987877"/>
            <a:ext cx="7886700" cy="3262312"/>
          </a:xfrm>
          <a:prstGeom prst="rect">
            <a:avLst/>
          </a:prstGeom>
        </p:spPr>
        <p:txBody>
          <a:bodyPr/>
          <a:lstStyle/>
          <a:p>
            <a:r>
              <a:rPr lang="cs-CZ" dirty="0" smtClean="0"/>
              <a:t>Kdo bude přítomen? Úroveň posluchače.</a:t>
            </a:r>
          </a:p>
          <a:p>
            <a:r>
              <a:rPr lang="cs-CZ" dirty="0" smtClean="0"/>
              <a:t>Velikost skupiny.</a:t>
            </a:r>
          </a:p>
          <a:p>
            <a:r>
              <a:rPr lang="cs-CZ" dirty="0" smtClean="0"/>
              <a:t>Co posluchači o dané problematice vědí?</a:t>
            </a:r>
          </a:p>
          <a:p>
            <a:r>
              <a:rPr lang="cs-CZ" dirty="0" smtClean="0"/>
              <a:t>Mají posluchači o danou problematiku vůbec zájem?</a:t>
            </a:r>
          </a:p>
          <a:p>
            <a:r>
              <a:rPr lang="cs-CZ" dirty="0" smtClean="0"/>
              <a:t>Co očekávají, že uslyší?</a:t>
            </a:r>
          </a:p>
          <a:p>
            <a:endParaRPr lang="cs-CZ" dirty="0"/>
          </a:p>
        </p:txBody>
      </p:sp>
      <p:pic>
        <p:nvPicPr>
          <p:cNvPr id="15362" name="Picture 2" descr="Related image">
            <a:hlinkClick r:id="rId2"/>
          </p:cNvPr>
          <p:cNvPicPr>
            <a:picLocks noChangeAspect="1" noChangeArrowheads="1"/>
          </p:cNvPicPr>
          <p:nvPr/>
        </p:nvPicPr>
        <p:blipFill>
          <a:blip r:embed="rId3"/>
          <a:srcRect/>
          <a:stretch>
            <a:fillRect/>
          </a:stretch>
        </p:blipFill>
        <p:spPr bwMode="auto">
          <a:xfrm>
            <a:off x="6588224" y="3363838"/>
            <a:ext cx="2416842" cy="1707654"/>
          </a:xfrm>
          <a:prstGeom prst="rect">
            <a:avLst/>
          </a:prstGeom>
          <a:noFill/>
        </p:spPr>
      </p:pic>
    </p:spTree>
    <p:extLst>
      <p:ext uri="{BB962C8B-B14F-4D97-AF65-F5344CB8AC3E}">
        <p14:creationId xmlns:p14="http://schemas.microsoft.com/office/powerpoint/2010/main" val="1421237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Struktura prezentace</a:t>
            </a:r>
            <a:endParaRPr lang="cs-CZ" dirty="0"/>
          </a:p>
        </p:txBody>
      </p:sp>
      <p:sp>
        <p:nvSpPr>
          <p:cNvPr id="3" name="Zástupný symbol pro obsah 2"/>
          <p:cNvSpPr>
            <a:spLocks noGrp="1"/>
          </p:cNvSpPr>
          <p:nvPr>
            <p:ph idx="4294967295"/>
          </p:nvPr>
        </p:nvSpPr>
        <p:spPr>
          <a:xfrm>
            <a:off x="0" y="1370013"/>
            <a:ext cx="7886700" cy="3262312"/>
          </a:xfrm>
          <a:prstGeom prst="rect">
            <a:avLst/>
          </a:prstGeom>
        </p:spPr>
        <p:txBody>
          <a:bodyPr/>
          <a:lstStyle/>
          <a:p>
            <a:endParaRPr lang="cs-CZ" dirty="0" smtClean="0"/>
          </a:p>
          <a:p>
            <a:r>
              <a:rPr lang="cs-CZ" dirty="0" smtClean="0"/>
              <a:t>Jádro,</a:t>
            </a:r>
          </a:p>
          <a:p>
            <a:r>
              <a:rPr lang="cs-CZ" dirty="0" smtClean="0"/>
              <a:t>Zahájení,</a:t>
            </a:r>
          </a:p>
          <a:p>
            <a:r>
              <a:rPr lang="cs-CZ" dirty="0" smtClean="0"/>
              <a:t>Závěr.</a:t>
            </a:r>
            <a:endParaRPr lang="cs-CZ" dirty="0"/>
          </a:p>
        </p:txBody>
      </p:sp>
      <p:sp>
        <p:nvSpPr>
          <p:cNvPr id="14338" name="AutoShape 2" descr="Image result for veřejná sbírka">
            <a:hlinkClick r:id="rId2"/>
          </p:cNvPr>
          <p:cNvSpPr>
            <a:spLocks noChangeAspect="1" noChangeArrowheads="1"/>
          </p:cNvSpPr>
          <p:nvPr/>
        </p:nvSpPr>
        <p:spPr bwMode="auto">
          <a:xfrm>
            <a:off x="2805113" y="-1096566"/>
            <a:ext cx="3050381" cy="2286001"/>
          </a:xfrm>
          <a:prstGeom prst="rect">
            <a:avLst/>
          </a:prstGeom>
          <a:noFill/>
        </p:spPr>
        <p:txBody>
          <a:bodyPr vert="horz" wrap="square" lIns="68580" tIns="34290" rIns="68580" bIns="34290" numCol="1" anchor="t" anchorCtr="0" compatLnSpc="1">
            <a:prstTxWarp prst="textNoShape">
              <a:avLst/>
            </a:prstTxWarp>
          </a:bodyPr>
          <a:lstStyle/>
          <a:p>
            <a:endParaRPr lang="cs-CZ"/>
          </a:p>
        </p:txBody>
      </p:sp>
      <p:pic>
        <p:nvPicPr>
          <p:cNvPr id="14340" name="Picture 4" descr="Image result for struktura prezentace">
            <a:hlinkClick r:id="rId3"/>
          </p:cNvPr>
          <p:cNvPicPr>
            <a:picLocks noChangeAspect="1" noChangeArrowheads="1"/>
          </p:cNvPicPr>
          <p:nvPr/>
        </p:nvPicPr>
        <p:blipFill>
          <a:blip r:embed="rId4" cstate="print"/>
          <a:srcRect/>
          <a:stretch>
            <a:fillRect/>
          </a:stretch>
        </p:blipFill>
        <p:spPr bwMode="auto">
          <a:xfrm>
            <a:off x="4997087" y="1266519"/>
            <a:ext cx="2457450" cy="2614613"/>
          </a:xfrm>
          <a:prstGeom prst="rect">
            <a:avLst/>
          </a:prstGeom>
          <a:noFill/>
        </p:spPr>
      </p:pic>
    </p:spTree>
    <p:extLst>
      <p:ext uri="{BB962C8B-B14F-4D97-AF65-F5344CB8AC3E}">
        <p14:creationId xmlns:p14="http://schemas.microsoft.com/office/powerpoint/2010/main" val="3757265993"/>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2339</TotalTime>
  <Words>585</Words>
  <Application>Microsoft Office PowerPoint</Application>
  <PresentationFormat>Předvádění na obrazovce (16:9)</PresentationFormat>
  <Paragraphs>136</Paragraphs>
  <Slides>26</Slides>
  <Notes>1</Notes>
  <HiddenSlides>0</HiddenSlides>
  <MMClips>0</MMClips>
  <ScaleCrop>false</ScaleCrop>
  <HeadingPairs>
    <vt:vector size="4" baseType="variant">
      <vt:variant>
        <vt:lpstr>Motiv</vt:lpstr>
      </vt:variant>
      <vt:variant>
        <vt:i4>1</vt:i4>
      </vt:variant>
      <vt:variant>
        <vt:lpstr>Nadpisy snímků</vt:lpstr>
      </vt:variant>
      <vt:variant>
        <vt:i4>26</vt:i4>
      </vt:variant>
    </vt:vector>
  </HeadingPairs>
  <TitlesOfParts>
    <vt:vector size="27" baseType="lpstr">
      <vt:lpstr>SLU</vt:lpstr>
      <vt:lpstr>Název prezentace</vt:lpstr>
      <vt:lpstr>Prezentace aplikace PowerPoint</vt:lpstr>
      <vt:lpstr>Prezentace aplikace PowerPoint</vt:lpstr>
      <vt:lpstr>Prezentace projektu</vt:lpstr>
      <vt:lpstr>Základní otázky před samotnou prezentací</vt:lpstr>
      <vt:lpstr>1. Proč připravuji prezentaci?</vt:lpstr>
      <vt:lpstr>2. Co?</vt:lpstr>
      <vt:lpstr>3. Kdo budou posluchači?</vt:lpstr>
      <vt:lpstr>Struktura prezentace</vt:lpstr>
      <vt:lpstr>Zahájení</vt:lpstr>
      <vt:lpstr>Jádro</vt:lpstr>
      <vt:lpstr>Závěr</vt:lpstr>
      <vt:lpstr>Jak na dobrou prezentaci?</vt:lpstr>
      <vt:lpstr>Vytvoření příběhu</vt:lpstr>
      <vt:lpstr>Zážitek z prezentace</vt:lpstr>
      <vt:lpstr>Příprava a trénink</vt:lpstr>
      <vt:lpstr>Několik důležitých tipů a rad</vt:lpstr>
      <vt:lpstr>Oční kontakt</vt:lpstr>
      <vt:lpstr>Prezentace v PowerPointu či jiném programu</vt:lpstr>
      <vt:lpstr>Nespoléhat na techniku</vt:lpstr>
      <vt:lpstr>Video</vt:lpstr>
      <vt:lpstr>Pozornost k posluchači</vt:lpstr>
      <vt:lpstr>Silné a slabé stránky mladších prezentujících</vt:lpstr>
      <vt:lpstr>Příprava na diskuzi</vt:lpstr>
      <vt:lpstr>Diskuze II</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Sebestova</cp:lastModifiedBy>
  <cp:revision>52</cp:revision>
  <cp:lastPrinted>2018-03-27T09:30:31Z</cp:lastPrinted>
  <dcterms:created xsi:type="dcterms:W3CDTF">2016-07-06T15:42:34Z</dcterms:created>
  <dcterms:modified xsi:type="dcterms:W3CDTF">2019-02-28T09:50:20Z</dcterms:modified>
</cp:coreProperties>
</file>