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58" r:id="rId3"/>
    <p:sldId id="259" r:id="rId4"/>
    <p:sldId id="260" r:id="rId5"/>
    <p:sldId id="261" r:id="rId6"/>
    <p:sldId id="263" r:id="rId7"/>
    <p:sldId id="264" r:id="rId8"/>
    <p:sldId id="265" r:id="rId9"/>
    <p:sldId id="266" r:id="rId10"/>
    <p:sldId id="267" r:id="rId11"/>
    <p:sldId id="269" r:id="rId12"/>
    <p:sldId id="275" r:id="rId13"/>
    <p:sldId id="274"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C07A6-B80C-412C-99B4-18510909BD24}" type="datetimeFigureOut">
              <a:rPr lang="cs-CZ" smtClean="0"/>
              <a:t>6. 4. 2019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4C4E-8241-416E-A50C-94EA560E30D3}" type="slidenum">
              <a:rPr lang="cs-CZ" smtClean="0"/>
              <a:t>‹#›</a:t>
            </a:fld>
            <a:endParaRPr lang="cs-CZ"/>
          </a:p>
        </p:txBody>
      </p:sp>
    </p:spTree>
    <p:extLst>
      <p:ext uri="{BB962C8B-B14F-4D97-AF65-F5344CB8AC3E}">
        <p14:creationId xmlns:p14="http://schemas.microsoft.com/office/powerpoint/2010/main" val="68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8</a:t>
            </a:fld>
            <a:endParaRPr lang="cs-CZ"/>
          </a:p>
        </p:txBody>
      </p:sp>
    </p:spTree>
    <p:extLst>
      <p:ext uri="{BB962C8B-B14F-4D97-AF65-F5344CB8AC3E}">
        <p14:creationId xmlns:p14="http://schemas.microsoft.com/office/powerpoint/2010/main" val="3272382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20</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25</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7322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66150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1085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16310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6186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75D6F2-1E54-4AE5-A749-7AD6E270BAEB}" type="datetimeFigureOut">
              <a:rPr lang="cs-CZ" smtClean="0"/>
              <a:t>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276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75D6F2-1E54-4AE5-A749-7AD6E270BAEB}" type="datetimeFigureOut">
              <a:rPr lang="cs-CZ" smtClean="0"/>
              <a:t>6. 4. 2019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050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75D6F2-1E54-4AE5-A749-7AD6E270BAEB}" type="datetimeFigureOut">
              <a:rPr lang="cs-CZ" smtClean="0"/>
              <a:t>6. 4. 2019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26980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75D6F2-1E54-4AE5-A749-7AD6E270BAEB}" type="datetimeFigureOut">
              <a:rPr lang="cs-CZ" smtClean="0"/>
              <a:t>6. 4. 2019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89085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02462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1828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5D6F2-1E54-4AE5-A749-7AD6E270BAEB}" type="datetimeFigureOut">
              <a:rPr lang="cs-CZ" smtClean="0"/>
              <a:t>6. 4. 2019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4B2A-D466-4BE2-9A46-123CAB4B9950}" type="slidenum">
              <a:rPr lang="cs-CZ" smtClean="0"/>
              <a:t>‹#›</a:t>
            </a:fld>
            <a:endParaRPr lang="cs-CZ"/>
          </a:p>
        </p:txBody>
      </p:sp>
    </p:spTree>
    <p:extLst>
      <p:ext uri="{BB962C8B-B14F-4D97-AF65-F5344CB8AC3E}">
        <p14:creationId xmlns:p14="http://schemas.microsoft.com/office/powerpoint/2010/main" val="41414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SPRÁVNÍ PRÁVO PROCESNÍ</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30857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5" name="TextovéPole 4"/>
          <p:cNvSpPr txBox="1"/>
          <p:nvPr/>
        </p:nvSpPr>
        <p:spPr>
          <a:xfrm>
            <a:off x="611560" y="476672"/>
            <a:ext cx="7992888" cy="4893647"/>
          </a:xfrm>
          <a:prstGeom prst="rect">
            <a:avLst/>
          </a:prstGeom>
          <a:noFill/>
        </p:spPr>
        <p:txBody>
          <a:bodyPr wrap="square" rtlCol="0">
            <a:spAutoFit/>
          </a:bodyPr>
          <a:lstStyle/>
          <a:p>
            <a:r>
              <a:rPr lang="cs-CZ" sz="2400" b="1" dirty="0" smtClean="0"/>
              <a:t>Komunikace se správním orgánem</a:t>
            </a:r>
            <a:endParaRPr lang="cs-CZ" sz="2400" b="1" dirty="0"/>
          </a:p>
          <a:p>
            <a:endParaRPr lang="cs-CZ" b="1" dirty="0"/>
          </a:p>
          <a:p>
            <a:pPr algn="just"/>
            <a:r>
              <a:rPr lang="cs-CZ" b="1" dirty="0"/>
              <a:t>Doručování veřejnou vyhláškou </a:t>
            </a:r>
            <a:r>
              <a:rPr lang="cs-CZ" dirty="0"/>
              <a:t>představuje formu doručení nikoliv prostřednictvím doručovatele, ale pomocí úřední desky. Doručení tímto způsobem zákon umožňuje v případě, že se jedná o:</a:t>
            </a:r>
          </a:p>
          <a:p>
            <a:pPr algn="just"/>
            <a:endParaRPr lang="cs-CZ" dirty="0"/>
          </a:p>
          <a:p>
            <a:pPr marL="742950" lvl="1" indent="-285750" algn="just">
              <a:buFont typeface="Wingdings" panose="05000000000000000000" pitchFamily="2" charset="2"/>
              <a:buChar char="v"/>
            </a:pPr>
            <a:r>
              <a:rPr lang="cs-CZ" dirty="0"/>
              <a:t>osobu neznámého pobytu,</a:t>
            </a:r>
          </a:p>
          <a:p>
            <a:pPr marL="742950" lvl="1" indent="-285750" algn="just">
              <a:buFont typeface="Wingdings" panose="05000000000000000000" pitchFamily="2" charset="2"/>
              <a:buChar char="v"/>
            </a:pPr>
            <a:r>
              <a:rPr lang="cs-CZ" dirty="0"/>
              <a:t>osobu, které se prokazatelně nedaří doručovat,</a:t>
            </a:r>
          </a:p>
          <a:p>
            <a:pPr marL="742950" lvl="1" indent="-285750" algn="just">
              <a:buFont typeface="Wingdings" panose="05000000000000000000" pitchFamily="2" charset="2"/>
              <a:buChar char="v"/>
            </a:pPr>
            <a:r>
              <a:rPr lang="cs-CZ" dirty="0"/>
              <a:t>osobu, která není správnímu orgánu známa,</a:t>
            </a:r>
          </a:p>
          <a:p>
            <a:pPr marL="742950" lvl="1" indent="-285750" algn="just">
              <a:buFont typeface="Wingdings" panose="05000000000000000000" pitchFamily="2" charset="2"/>
              <a:buChar char="v"/>
            </a:pPr>
            <a:r>
              <a:rPr lang="cs-CZ" dirty="0"/>
              <a:t>pokud tak stanoví zákon (např. v řízení s velkým počtem účastníků).</a:t>
            </a:r>
          </a:p>
          <a:p>
            <a:pPr algn="just"/>
            <a:endParaRPr lang="cs-CZ" dirty="0"/>
          </a:p>
          <a:p>
            <a:pPr algn="just"/>
            <a:r>
              <a:rPr lang="cs-CZ" b="1" dirty="0"/>
              <a:t>Doručení veřejnou vyhláškou </a:t>
            </a:r>
            <a:r>
              <a:rPr lang="cs-CZ" dirty="0"/>
              <a:t>se provede tak, že se písemnost, popřípadě oznámení o možnosti převzít písemnost, vyvěsí na úřední desce správního orgánu, který písemnost doručuje; na písemnosti se vyznačí den vyvěšení. Písemnost nebo oznámení se zveřejní též způsobem umožňujícím dálkový přístup. Patnáctým dnem po vyvěšení se písemnost považuje za doručenou, byla-li v této lhůtě splněna i povinnost zveřejnění způsobem umožňujícím dálkový přístup. </a:t>
            </a:r>
          </a:p>
        </p:txBody>
      </p:sp>
    </p:spTree>
    <p:extLst>
      <p:ext uri="{BB962C8B-B14F-4D97-AF65-F5344CB8AC3E}">
        <p14:creationId xmlns:p14="http://schemas.microsoft.com/office/powerpoint/2010/main" val="714456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6278642"/>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Komunikace </a:t>
            </a:r>
            <a:r>
              <a:rPr lang="cs-CZ" sz="2400" b="1" dirty="0"/>
              <a:t>se správním orgánem</a:t>
            </a:r>
          </a:p>
          <a:p>
            <a:endParaRPr lang="cs-CZ" b="1" dirty="0"/>
          </a:p>
          <a:p>
            <a:pPr algn="just"/>
            <a:r>
              <a:rPr lang="cs-CZ" b="1" dirty="0" smtClean="0"/>
              <a:t>Kam správní orgán doručuje?</a:t>
            </a:r>
          </a:p>
          <a:p>
            <a:pPr algn="just"/>
            <a:endParaRPr lang="cs-CZ" dirty="0"/>
          </a:p>
          <a:p>
            <a:pPr algn="just"/>
            <a:r>
              <a:rPr lang="cs-CZ" b="1" dirty="0" smtClean="0"/>
              <a:t>Právnická osoba – datová schránka, právnické osoby jsou povinny zřídit datovou schránku, na ty, jež se zákonná povinnost nevztahuje na adresu jejich sídla</a:t>
            </a:r>
          </a:p>
          <a:p>
            <a:pPr algn="just"/>
            <a:endParaRPr lang="cs-CZ" b="1" dirty="0"/>
          </a:p>
          <a:p>
            <a:pPr algn="just"/>
            <a:r>
              <a:rPr lang="cs-CZ" b="1" dirty="0" smtClean="0"/>
              <a:t>Fyzická osoba</a:t>
            </a:r>
          </a:p>
          <a:p>
            <a:pPr algn="just"/>
            <a:endParaRPr lang="cs-CZ" b="1" dirty="0"/>
          </a:p>
          <a:p>
            <a:pPr marL="285750" indent="-285750" algn="just">
              <a:buFont typeface="Arial" panose="020B0604020202020204" pitchFamily="34" charset="0"/>
              <a:buChar char="•"/>
            </a:pPr>
            <a:r>
              <a:rPr lang="cs-CZ" b="1" dirty="0" smtClean="0"/>
              <a:t>Má-li zřízenu datovou schránku, pak datová schránka (absolutní přednost)</a:t>
            </a:r>
          </a:p>
          <a:p>
            <a:pPr marL="285750" indent="-285750" algn="just">
              <a:buFont typeface="Arial" panose="020B0604020202020204" pitchFamily="34" charset="0"/>
              <a:buChar char="•"/>
            </a:pPr>
            <a:r>
              <a:rPr lang="cs-CZ" b="1" dirty="0" smtClean="0"/>
              <a:t>adresa sdělená účastníkem (i email, je-li do 3 dnů potvrzen se zaručeným elektronickým podpisem)</a:t>
            </a:r>
          </a:p>
          <a:p>
            <a:pPr marL="285750" indent="-285750" algn="just">
              <a:buFont typeface="Arial" panose="020B0604020202020204" pitchFamily="34" charset="0"/>
              <a:buChar char="•"/>
            </a:pPr>
            <a:r>
              <a:rPr lang="cs-CZ" b="1" dirty="0" smtClean="0"/>
              <a:t>Adresa pro doručování uvedená v ISEO (informační systém evidence obyvatel) = na bázi dobrovolnosti</a:t>
            </a:r>
          </a:p>
          <a:p>
            <a:pPr marL="285750" indent="-285750" algn="just">
              <a:buFont typeface="Arial" panose="020B0604020202020204" pitchFamily="34" charset="0"/>
              <a:buChar char="•"/>
            </a:pPr>
            <a:r>
              <a:rPr lang="cs-CZ" b="1" dirty="0" smtClean="0"/>
              <a:t>Adresa trvalého pobytu</a:t>
            </a:r>
          </a:p>
          <a:p>
            <a:pPr marL="285750" indent="-285750" algn="just">
              <a:buFont typeface="Arial" panose="020B0604020202020204" pitchFamily="34" charset="0"/>
              <a:buChar char="•"/>
            </a:pPr>
            <a:r>
              <a:rPr lang="cs-CZ" b="1" dirty="0" smtClean="0"/>
              <a:t>Kdekoli bude zastižena</a:t>
            </a:r>
          </a:p>
        </p:txBody>
      </p:sp>
    </p:spTree>
    <p:extLst>
      <p:ext uri="{BB962C8B-B14F-4D97-AF65-F5344CB8AC3E}">
        <p14:creationId xmlns:p14="http://schemas.microsoft.com/office/powerpoint/2010/main" val="360035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správního řízení</a:t>
            </a:r>
            <a:endParaRPr lang="cs-CZ" dirty="0"/>
          </a:p>
        </p:txBody>
      </p:sp>
      <p:sp>
        <p:nvSpPr>
          <p:cNvPr id="3" name="Zástupný symbol pro obsah 2"/>
          <p:cNvSpPr>
            <a:spLocks noGrp="1"/>
          </p:cNvSpPr>
          <p:nvPr>
            <p:ph idx="1"/>
          </p:nvPr>
        </p:nvSpPr>
        <p:spPr/>
        <p:txBody>
          <a:bodyPr/>
          <a:lstStyle/>
          <a:p>
            <a:pPr marL="0" indent="0">
              <a:buNone/>
            </a:pPr>
            <a:r>
              <a:rPr lang="cs-CZ" dirty="0" smtClean="0"/>
              <a:t>běžné správní řízení má následující fáze</a:t>
            </a:r>
          </a:p>
          <a:p>
            <a:pPr marL="514350" indent="-514350">
              <a:buAutoNum type="alphaLcParenR"/>
            </a:pPr>
            <a:r>
              <a:rPr lang="cs-CZ" dirty="0" smtClean="0"/>
              <a:t>zahájení</a:t>
            </a:r>
          </a:p>
          <a:p>
            <a:pPr marL="514350" indent="-514350">
              <a:buAutoNum type="alphaLcParenR"/>
            </a:pPr>
            <a:r>
              <a:rPr lang="cs-CZ" dirty="0"/>
              <a:t>p</a:t>
            </a:r>
            <a:r>
              <a:rPr lang="cs-CZ" dirty="0" smtClean="0"/>
              <a:t>rojednání (součástí bývá dokazování)</a:t>
            </a:r>
          </a:p>
          <a:p>
            <a:pPr marL="514350" indent="-514350">
              <a:buAutoNum type="alphaLcParenR"/>
            </a:pPr>
            <a:r>
              <a:rPr lang="cs-CZ" dirty="0" smtClean="0"/>
              <a:t>rozhodnutí</a:t>
            </a:r>
          </a:p>
          <a:p>
            <a:pPr marL="514350" indent="-514350">
              <a:buAutoNum type="alphaLcParenR"/>
            </a:pPr>
            <a:endParaRPr lang="cs-CZ" dirty="0"/>
          </a:p>
        </p:txBody>
      </p:sp>
    </p:spTree>
    <p:extLst>
      <p:ext uri="{BB962C8B-B14F-4D97-AF65-F5344CB8AC3E}">
        <p14:creationId xmlns:p14="http://schemas.microsoft.com/office/powerpoint/2010/main" val="205389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Zahájení správního řízení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400" dirty="0" smtClean="0"/>
              <a:t>2 způsoby</a:t>
            </a:r>
          </a:p>
          <a:p>
            <a:pPr marL="457200" indent="-457200" algn="just">
              <a:buAutoNum type="alphaLcParenR"/>
            </a:pPr>
            <a:r>
              <a:rPr lang="cs-CZ" sz="2400" dirty="0" smtClean="0"/>
              <a:t>na návrh = okamžikem, kdy návrh (žádost) dojde (napadne na správní orgán) – den, který na podání vyznačí podatelna správního orgánu</a:t>
            </a:r>
          </a:p>
          <a:p>
            <a:pPr marL="457200" indent="-457200" algn="just">
              <a:buAutoNum type="alphaLcParenR"/>
            </a:pPr>
            <a:r>
              <a:rPr lang="cs-CZ" sz="2400" dirty="0" smtClean="0"/>
              <a:t>z moci úřední = okamžikem, kdy je zahájení řízení účastníkovi oznámeno (přítomnému ústně, nepřítomnému doručením oznámení)</a:t>
            </a:r>
            <a:endParaRPr lang="cs-CZ" sz="2400" dirty="0"/>
          </a:p>
        </p:txBody>
      </p:sp>
    </p:spTree>
    <p:extLst>
      <p:ext uri="{BB962C8B-B14F-4D97-AF65-F5344CB8AC3E}">
        <p14:creationId xmlns:p14="http://schemas.microsoft.com/office/powerpoint/2010/main" val="388125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Projednání věci</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sz="2400" dirty="0" smtClean="0"/>
              <a:t>Správní orgán zpravidla nařídí k projednání věci </a:t>
            </a:r>
            <a:r>
              <a:rPr lang="cs-CZ" sz="2400" b="1" dirty="0" smtClean="0"/>
              <a:t>ústní jednání</a:t>
            </a:r>
            <a:r>
              <a:rPr lang="cs-CZ" sz="2400" dirty="0" smtClean="0"/>
              <a:t>, pokud neprovádí dokazování a vychází toliko z podkladů pro rozhodnutí, nenařizuje ústní jednání, vždy však musí dát účastníkovi možnost, aby se před vydáním rozhodnutí seznámil s podklady pro jeho vydání a měl možnost se k nim vyjádřit (§ 36 odst. 3 správního řádu).</a:t>
            </a:r>
          </a:p>
          <a:p>
            <a:pPr marL="0" indent="0" algn="just">
              <a:buNone/>
            </a:pPr>
            <a:endParaRPr lang="cs-CZ" sz="2400" dirty="0"/>
          </a:p>
          <a:p>
            <a:pPr marL="0" indent="0" algn="just">
              <a:buNone/>
            </a:pPr>
            <a:r>
              <a:rPr lang="cs-CZ" sz="2400" dirty="0" smtClean="0"/>
              <a:t>Podklady pro rozhodnutí = podklad pro rozhodnutí je širší pojem než důkaz (demonstrativně jsou podklady vyjmenovány v § 50 odst. 1 správního řádu: návrhy účastníků, </a:t>
            </a:r>
            <a:r>
              <a:rPr lang="cs-CZ" sz="2400" b="1" dirty="0" smtClean="0"/>
              <a:t>důkazy</a:t>
            </a:r>
            <a:r>
              <a:rPr lang="cs-CZ" sz="2400" dirty="0" smtClean="0"/>
              <a:t>, skutečnosti známé správnímu orgánu z jeho činnosti, podklady od jiných správních orgánu, skutečnosti obecně známé)</a:t>
            </a:r>
            <a:endParaRPr lang="cs-CZ" sz="2400" dirty="0"/>
          </a:p>
        </p:txBody>
      </p:sp>
    </p:spTree>
    <p:extLst>
      <p:ext uri="{BB962C8B-B14F-4D97-AF65-F5344CB8AC3E}">
        <p14:creationId xmlns:p14="http://schemas.microsoft.com/office/powerpoint/2010/main" val="306388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smtClean="0"/>
              <a:t>Dokazovaná skutečnost </a:t>
            </a:r>
            <a:r>
              <a:rPr lang="cs-CZ" dirty="0" smtClean="0"/>
              <a:t>= to, co je nutno prokázat (přestupek spočívající v jízdě na červenou)</a:t>
            </a:r>
          </a:p>
          <a:p>
            <a:pPr marL="0" indent="0" algn="just">
              <a:buNone/>
            </a:pPr>
            <a:r>
              <a:rPr lang="cs-CZ" b="1" dirty="0" smtClean="0"/>
              <a:t>Důkazní prostředek </a:t>
            </a:r>
            <a:r>
              <a:rPr lang="cs-CZ" dirty="0" smtClean="0"/>
              <a:t>= to, z čeho lze získat poznatek k dokazované skutečnosti (policista, který přestupek viděl, fotodokumentace)</a:t>
            </a:r>
          </a:p>
          <a:p>
            <a:pPr marL="0" indent="0" algn="just">
              <a:buNone/>
            </a:pPr>
            <a:r>
              <a:rPr lang="cs-CZ" b="1" dirty="0" smtClean="0"/>
              <a:t>Důkaz</a:t>
            </a:r>
            <a:r>
              <a:rPr lang="cs-CZ" dirty="0" smtClean="0"/>
              <a:t> = výsledek procesu dokazování (svědecká výpověď policisty, fotodokumentace provedená jako listinný důkaz)</a:t>
            </a:r>
            <a:endParaRPr lang="cs-CZ" dirty="0"/>
          </a:p>
        </p:txBody>
      </p:sp>
    </p:spTree>
    <p:extLst>
      <p:ext uri="{BB962C8B-B14F-4D97-AF65-F5344CB8AC3E}">
        <p14:creationId xmlns:p14="http://schemas.microsoft.com/office/powerpoint/2010/main" val="134630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lstStyle/>
          <a:p>
            <a:pPr marL="0" indent="0">
              <a:buNone/>
            </a:pPr>
            <a:r>
              <a:rPr lang="cs-CZ" dirty="0" smtClean="0"/>
              <a:t>Důkaz</a:t>
            </a:r>
          </a:p>
          <a:p>
            <a:r>
              <a:rPr lang="cs-CZ" sz="2000" dirty="0" smtClean="0"/>
              <a:t>Svědeckou výpovědí = osoba, která dokazovanou skutečnost pozorovala se po řádném poučení vyslechne k tomu, co vnímala svými smysly</a:t>
            </a:r>
          </a:p>
          <a:p>
            <a:r>
              <a:rPr lang="cs-CZ" sz="2000" dirty="0" smtClean="0"/>
              <a:t>Listinou = za přítomnosti účastníků se sdělí obsah listiny nebo se přečte</a:t>
            </a:r>
          </a:p>
          <a:p>
            <a:r>
              <a:rPr lang="cs-CZ" sz="2000" dirty="0" smtClean="0"/>
              <a:t>Ohledáním = přímé pozorování skutečnosti (věci, situace, místa) správním orgánem, které je řádně zachyceno a popsáno</a:t>
            </a:r>
          </a:p>
          <a:p>
            <a:r>
              <a:rPr lang="cs-CZ" sz="2000" dirty="0" smtClean="0"/>
              <a:t>Znaleckým posudkem = otázka, pro jejichž zodpovězení je potřeba odborných znalostí</a:t>
            </a:r>
          </a:p>
          <a:p>
            <a:pPr marL="0" indent="0">
              <a:buNone/>
            </a:pPr>
            <a:endParaRPr lang="cs-CZ" sz="2000" dirty="0" smtClean="0"/>
          </a:p>
          <a:p>
            <a:pPr marL="0" indent="0">
              <a:buNone/>
            </a:pPr>
            <a:r>
              <a:rPr lang="cs-CZ" sz="2000" dirty="0" smtClean="0"/>
              <a:t>Provedené důkazy následně správní orgán hodnotí, přičemž posuzuje minimálně následující kritéria</a:t>
            </a:r>
            <a:endParaRPr lang="cs-CZ" sz="2000" dirty="0"/>
          </a:p>
        </p:txBody>
      </p:sp>
    </p:spTree>
    <p:extLst>
      <p:ext uri="{BB962C8B-B14F-4D97-AF65-F5344CB8AC3E}">
        <p14:creationId xmlns:p14="http://schemas.microsoft.com/office/powerpoint/2010/main" val="3686053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lstStyle/>
          <a:p>
            <a:pPr algn="just"/>
            <a:r>
              <a:rPr lang="cs-CZ" sz="2800" dirty="0" smtClean="0"/>
              <a:t>vztah k dokazované skutečnosti (svědek na místě skutečně byl)</a:t>
            </a:r>
          </a:p>
          <a:p>
            <a:pPr algn="just"/>
            <a:r>
              <a:rPr lang="cs-CZ" sz="2800" dirty="0" smtClean="0"/>
              <a:t>pravdivost (svědek mluvil pravdu)</a:t>
            </a:r>
          </a:p>
          <a:p>
            <a:pPr algn="just"/>
            <a:r>
              <a:rPr lang="cs-CZ" sz="2800" dirty="0"/>
              <a:t>v</a:t>
            </a:r>
            <a:r>
              <a:rPr lang="cs-CZ" sz="2800" dirty="0" smtClean="0"/>
              <a:t>ěrohodnost (100 let stará listina je na „čistém papíru“)</a:t>
            </a:r>
          </a:p>
          <a:p>
            <a:pPr marL="0" indent="0" algn="just">
              <a:buNone/>
            </a:pPr>
            <a:r>
              <a:rPr lang="cs-CZ" sz="2800" dirty="0" smtClean="0"/>
              <a:t>= na základě hodnocení důkazů, jakož i dalších podkladů si správní orgán učiní závěr o zjištěném skutkovém stavu a rozhodne</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270379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069317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352867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5" name="TextovéPole 4"/>
          <p:cNvSpPr txBox="1"/>
          <p:nvPr/>
        </p:nvSpPr>
        <p:spPr>
          <a:xfrm>
            <a:off x="251520" y="188640"/>
            <a:ext cx="8568952" cy="6278642"/>
          </a:xfrm>
          <a:prstGeom prst="rect">
            <a:avLst/>
          </a:prstGeom>
          <a:noFill/>
        </p:spPr>
        <p:txBody>
          <a:bodyPr wrap="square" rtlCol="0">
            <a:spAutoFit/>
          </a:bodyPr>
          <a:lstStyle/>
          <a:p>
            <a:r>
              <a:rPr lang="cs-CZ" sz="2400" b="1" dirty="0"/>
              <a:t>POJEM A PODSTATA SPRÁVNÍHO PRÁVA PROCESNÍHO</a:t>
            </a:r>
          </a:p>
          <a:p>
            <a:pPr algn="just"/>
            <a:endParaRPr lang="cs-CZ" dirty="0"/>
          </a:p>
          <a:p>
            <a:pPr algn="just"/>
            <a:r>
              <a:rPr lang="cs-CZ" b="1" dirty="0" smtClean="0"/>
              <a:t>Správní </a:t>
            </a:r>
            <a:r>
              <a:rPr lang="cs-CZ" b="1" dirty="0"/>
              <a:t>právo procesní </a:t>
            </a:r>
            <a:r>
              <a:rPr lang="cs-CZ" dirty="0"/>
              <a:t>= upravuje procesněprávní postavení subjektů tzv. správního řízení, jakož i vlastní procesněprávní postup při rozhodování o právech, právem chráněných zájmů a povinnostech účastníků správního řízení konaného před orgány veřejné správy.</a:t>
            </a:r>
          </a:p>
          <a:p>
            <a:pPr algn="just"/>
            <a:endParaRPr lang="cs-CZ" b="1" dirty="0"/>
          </a:p>
          <a:p>
            <a:pPr algn="just"/>
            <a:r>
              <a:rPr lang="cs-CZ" dirty="0"/>
              <a:t>Právní úprava zahrnující regulaci správního práva procesního je v rozhodující míře upravena </a:t>
            </a:r>
            <a:r>
              <a:rPr lang="cs-CZ" b="1" dirty="0"/>
              <a:t>v zákoně č. 500/2004 Sb., správní řád</a:t>
            </a:r>
            <a:r>
              <a:rPr lang="cs-CZ" dirty="0"/>
              <a:t>, ve znění pozdějších předpisů</a:t>
            </a:r>
            <a:r>
              <a:rPr lang="cs-CZ" dirty="0" smtClean="0"/>
              <a:t>.</a:t>
            </a:r>
          </a:p>
          <a:p>
            <a:pPr algn="just"/>
            <a:endParaRPr lang="cs-CZ" dirty="0"/>
          </a:p>
          <a:p>
            <a:pPr algn="just"/>
            <a:r>
              <a:rPr lang="cs-CZ" dirty="0" smtClean="0"/>
              <a:t>Správní právo procesní v širším slova smyslu = zákonem stanovený postup správních orgánů, vztahuje se na jakoukoli činnost správního orgánu, a to i mimo správní řízení, např. vyřizování stížností dle § 175 správního řádu</a:t>
            </a:r>
          </a:p>
          <a:p>
            <a:pPr algn="just"/>
            <a:endParaRPr lang="cs-CZ" dirty="0"/>
          </a:p>
          <a:p>
            <a:pPr algn="just"/>
            <a:r>
              <a:rPr lang="cs-CZ" dirty="0" smtClean="0"/>
              <a:t>Správní právo procesní v užším slova smyslu = zákonem stanovený postup vedení správního řízení</a:t>
            </a:r>
          </a:p>
          <a:p>
            <a:pPr algn="just"/>
            <a:endParaRPr lang="cs-CZ"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176923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32964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509335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3063027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3757719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909772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354815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2233965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951415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259551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110979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467544" y="620688"/>
            <a:ext cx="8208912" cy="5909310"/>
          </a:xfrm>
          <a:prstGeom prst="rect">
            <a:avLst/>
          </a:prstGeom>
          <a:noFill/>
        </p:spPr>
        <p:txBody>
          <a:bodyPr wrap="square" rtlCol="0">
            <a:spAutoFit/>
          </a:bodyPr>
          <a:lstStyle/>
          <a:p>
            <a:r>
              <a:rPr lang="cs-CZ" sz="2400" b="1" dirty="0"/>
              <a:t>POJEM A PODSTATA SPRÁVNÍHO PRÁVA PROCESNÍHO</a:t>
            </a:r>
          </a:p>
          <a:p>
            <a:endParaRPr lang="cs-CZ" b="1" dirty="0"/>
          </a:p>
          <a:p>
            <a:pPr algn="just"/>
            <a:r>
              <a:rPr lang="cs-CZ" dirty="0"/>
              <a:t>Text </a:t>
            </a:r>
            <a:r>
              <a:rPr lang="cs-CZ" b="1" dirty="0"/>
              <a:t>zákona č. 500/2004 Sb., správní řád</a:t>
            </a:r>
            <a:r>
              <a:rPr lang="cs-CZ" dirty="0"/>
              <a:t>, ve znění pozdějších předpisů, je členěn do </a:t>
            </a:r>
            <a:r>
              <a:rPr lang="cs-CZ" b="1" dirty="0"/>
              <a:t>8 částí</a:t>
            </a:r>
            <a:r>
              <a:rPr lang="cs-CZ" dirty="0"/>
              <a:t>:</a:t>
            </a:r>
          </a:p>
          <a:p>
            <a:pPr algn="just"/>
            <a:endParaRPr lang="cs-CZ" sz="1000" dirty="0"/>
          </a:p>
          <a:p>
            <a:pPr marL="742950" lvl="1" indent="-285750" algn="just">
              <a:buFont typeface="Wingdings" panose="05000000000000000000" pitchFamily="2" charset="2"/>
              <a:buChar char="Ø"/>
            </a:pPr>
            <a:r>
              <a:rPr lang="cs-CZ" dirty="0"/>
              <a:t>úvodní ustanovení (§ 1 – 8),</a:t>
            </a:r>
          </a:p>
          <a:p>
            <a:pPr marL="742950" lvl="1" indent="-285750" algn="just">
              <a:buFont typeface="Wingdings" panose="05000000000000000000" pitchFamily="2" charset="2"/>
              <a:buChar char="Ø"/>
            </a:pPr>
            <a:r>
              <a:rPr lang="cs-CZ" dirty="0"/>
              <a:t>obecná ustanovení o správním řízení (§ 9 – 129),</a:t>
            </a:r>
          </a:p>
          <a:p>
            <a:pPr marL="742950" lvl="1" indent="-285750" algn="just">
              <a:buFont typeface="Wingdings" panose="05000000000000000000" pitchFamily="2" charset="2"/>
              <a:buChar char="Ø"/>
            </a:pPr>
            <a:r>
              <a:rPr lang="cs-CZ" dirty="0"/>
              <a:t>zvláštní ustanovení o správním řízení (§ 130 – 153),</a:t>
            </a:r>
          </a:p>
          <a:p>
            <a:pPr marL="742950" lvl="1" indent="-285750" algn="just">
              <a:buFont typeface="Wingdings" panose="05000000000000000000" pitchFamily="2" charset="2"/>
              <a:buChar char="Ø"/>
            </a:pPr>
            <a:r>
              <a:rPr lang="cs-CZ" dirty="0"/>
              <a:t>vyjádření, osvědčení, sdělení (§ 154 – 158),</a:t>
            </a:r>
          </a:p>
          <a:p>
            <a:pPr marL="742950" lvl="1" indent="-285750" algn="just">
              <a:buFont typeface="Wingdings" panose="05000000000000000000" pitchFamily="2" charset="2"/>
              <a:buChar char="Ø"/>
            </a:pPr>
            <a:r>
              <a:rPr lang="cs-CZ" dirty="0"/>
              <a:t>veřejnoprávní smlouvy (§ 159 – 170),</a:t>
            </a:r>
          </a:p>
          <a:p>
            <a:pPr marL="742950" lvl="1" indent="-285750" algn="just">
              <a:buFont typeface="Wingdings" panose="05000000000000000000" pitchFamily="2" charset="2"/>
              <a:buChar char="Ø"/>
            </a:pPr>
            <a:r>
              <a:rPr lang="cs-CZ" dirty="0"/>
              <a:t>opatření obecné povahy (§ 171 – 174),</a:t>
            </a:r>
          </a:p>
          <a:p>
            <a:pPr marL="742950" lvl="1" indent="-285750" algn="just">
              <a:buFont typeface="Wingdings" panose="05000000000000000000" pitchFamily="2" charset="2"/>
              <a:buChar char="Ø"/>
            </a:pPr>
            <a:r>
              <a:rPr lang="cs-CZ" dirty="0"/>
              <a:t>společná, přechodná a závěrečná ustanovení (§ 175 – 183),</a:t>
            </a:r>
          </a:p>
          <a:p>
            <a:pPr marL="742950" lvl="1" indent="-285750" algn="just">
              <a:buFont typeface="Wingdings" panose="05000000000000000000" pitchFamily="2" charset="2"/>
              <a:buChar char="Ø"/>
            </a:pPr>
            <a:r>
              <a:rPr lang="cs-CZ" dirty="0"/>
              <a:t>účinnost (§ 184).</a:t>
            </a:r>
          </a:p>
          <a:p>
            <a:pPr algn="just"/>
            <a:endParaRPr lang="cs-CZ" sz="1000" dirty="0"/>
          </a:p>
          <a:p>
            <a:pPr algn="just"/>
            <a:r>
              <a:rPr lang="cs-CZ" dirty="0"/>
              <a:t>Těžiště úpravy je obsaženo v části 2. a 3., které jsou ještě dále výrazně podrobně členěny.</a:t>
            </a:r>
          </a:p>
          <a:p>
            <a:pPr algn="just"/>
            <a:endParaRPr lang="cs-CZ" sz="1000" dirty="0"/>
          </a:p>
          <a:p>
            <a:pPr algn="just"/>
            <a:r>
              <a:rPr lang="cs-CZ" b="1" dirty="0"/>
              <a:t>Předmětem správního řízení </a:t>
            </a:r>
            <a:r>
              <a:rPr lang="cs-CZ" dirty="0"/>
              <a:t>je rozhodovací činnost orgánů veřejné správy, jejímž účelem je vydání rozhodnutí, jímž se v určité konkrétní věci zakládají, mění nebo ruší práva anebo povinnosti jmenovitě určené osoby nebo jimiž se v určité věci autoritativně prohlašuje, že taková osoba práva nebo povinnosti má nebo </a:t>
            </a:r>
            <a:r>
              <a:rPr lang="cs-CZ" dirty="0" smtClean="0"/>
              <a:t>nemá (§ 9 správního řádu)</a:t>
            </a:r>
            <a:endParaRPr lang="cs-CZ" dirty="0"/>
          </a:p>
        </p:txBody>
      </p:sp>
    </p:spTree>
    <p:extLst>
      <p:ext uri="{BB962C8B-B14F-4D97-AF65-F5344CB8AC3E}">
        <p14:creationId xmlns:p14="http://schemas.microsoft.com/office/powerpoint/2010/main" val="1123265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3536567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1014454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Opravné prostředky ve správním řízení</a:t>
            </a:r>
            <a:endParaRPr lang="cs-CZ" dirty="0"/>
          </a:p>
        </p:txBody>
      </p:sp>
      <p:sp>
        <p:nvSpPr>
          <p:cNvPr id="3" name="Podnadpis 2"/>
          <p:cNvSpPr>
            <a:spLocks noGrp="1"/>
          </p:cNvSpPr>
          <p:nvPr>
            <p:ph type="subTitle" idx="1"/>
          </p:nvPr>
        </p:nvSpPr>
        <p:spPr/>
        <p:txBody>
          <a:bodyPr/>
          <a:lstStyle/>
          <a:p>
            <a:r>
              <a:rPr lang="cs-CZ" b="1" dirty="0" smtClean="0">
                <a:solidFill>
                  <a:schemeClr val="tx1"/>
                </a:solidFill>
              </a:rPr>
              <a:t>JUDr. Michal Márton, </a:t>
            </a:r>
            <a:r>
              <a:rPr lang="cs-CZ" b="1" dirty="0" err="1" smtClean="0">
                <a:solidFill>
                  <a:schemeClr val="tx1"/>
                </a:solidFill>
              </a:rPr>
              <a:t>Ph.D</a:t>
            </a:r>
            <a:r>
              <a:rPr lang="cs-CZ" b="1" dirty="0" smtClean="0">
                <a:solidFill>
                  <a:schemeClr val="tx1"/>
                </a:solidFill>
              </a:rPr>
              <a:t>.</a:t>
            </a:r>
            <a:endParaRPr lang="cs-CZ" b="1" dirty="0">
              <a:solidFill>
                <a:schemeClr val="tx1"/>
              </a:solidFill>
            </a:endParaRPr>
          </a:p>
        </p:txBody>
      </p:sp>
    </p:spTree>
    <p:extLst>
      <p:ext uri="{BB962C8B-B14F-4D97-AF65-F5344CB8AC3E}">
        <p14:creationId xmlns:p14="http://schemas.microsoft.com/office/powerpoint/2010/main" val="2072375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Opravné prostředky</a:t>
            </a:r>
            <a:endParaRPr lang="cs-CZ" dirty="0"/>
          </a:p>
        </p:txBody>
      </p:sp>
      <p:sp>
        <p:nvSpPr>
          <p:cNvPr id="3" name="Zástupný symbol pro obsah 2"/>
          <p:cNvSpPr>
            <a:spLocks noGrp="1"/>
          </p:cNvSpPr>
          <p:nvPr>
            <p:ph idx="1"/>
          </p:nvPr>
        </p:nvSpPr>
        <p:spPr/>
        <p:txBody>
          <a:bodyPr>
            <a:normAutofit/>
          </a:bodyPr>
          <a:lstStyle/>
          <a:p>
            <a:pPr>
              <a:buNone/>
            </a:pPr>
            <a:r>
              <a:rPr lang="cs-CZ" sz="1200" dirty="0"/>
              <a:t>s</a:t>
            </a:r>
            <a:r>
              <a:rPr lang="cs-CZ" sz="1200" dirty="0" smtClean="0"/>
              <a:t>louží k nápravě vad rozhodnutí správního orgánu</a:t>
            </a:r>
          </a:p>
          <a:p>
            <a:pPr>
              <a:buNone/>
            </a:pPr>
            <a:endParaRPr lang="cs-CZ" sz="1200" dirty="0"/>
          </a:p>
          <a:p>
            <a:pPr>
              <a:buNone/>
            </a:pPr>
            <a:r>
              <a:rPr lang="cs-CZ" sz="1200" dirty="0" smtClean="0"/>
              <a:t>Druhy opravných prostředků podle správního řádu:</a:t>
            </a:r>
          </a:p>
          <a:p>
            <a:pPr>
              <a:buNone/>
            </a:pPr>
            <a:endParaRPr lang="cs-CZ" sz="1200" dirty="0"/>
          </a:p>
          <a:p>
            <a:r>
              <a:rPr lang="cs-CZ" sz="1200" dirty="0" smtClean="0"/>
              <a:t>Odvolání</a:t>
            </a:r>
          </a:p>
          <a:p>
            <a:r>
              <a:rPr lang="cs-CZ" sz="1200" dirty="0" smtClean="0"/>
              <a:t>Rozklad </a:t>
            </a:r>
          </a:p>
          <a:p>
            <a:r>
              <a:rPr lang="cs-CZ" sz="1200" dirty="0" smtClean="0"/>
              <a:t>Odpor</a:t>
            </a:r>
          </a:p>
          <a:p>
            <a:r>
              <a:rPr lang="cs-CZ" sz="1200" dirty="0" smtClean="0"/>
              <a:t>Námitky</a:t>
            </a:r>
          </a:p>
          <a:p>
            <a:pPr>
              <a:buNone/>
            </a:pPr>
            <a:endParaRPr lang="cs-CZ" sz="1200" dirty="0"/>
          </a:p>
          <a:p>
            <a:pPr>
              <a:buNone/>
            </a:pPr>
            <a:r>
              <a:rPr lang="cs-CZ" sz="1200" dirty="0" smtClean="0"/>
              <a:t>= v tomto případě jde o tzv. opravné prostředky </a:t>
            </a:r>
            <a:r>
              <a:rPr lang="cs-CZ" sz="1200" b="1" dirty="0" smtClean="0"/>
              <a:t>řádné</a:t>
            </a:r>
            <a:r>
              <a:rPr lang="cs-CZ" sz="1200" dirty="0" smtClean="0"/>
              <a:t>, jejich podáním nenastává právní moc napadeného rozhodnutí</a:t>
            </a:r>
          </a:p>
          <a:p>
            <a:pPr>
              <a:buNone/>
            </a:pPr>
            <a:endParaRPr lang="cs-CZ" sz="1200" dirty="0"/>
          </a:p>
          <a:p>
            <a:r>
              <a:rPr lang="cs-CZ" sz="1200" dirty="0" err="1"/>
              <a:t>p</a:t>
            </a:r>
            <a:r>
              <a:rPr lang="cs-CZ" sz="1200" dirty="0" err="1" smtClean="0"/>
              <a:t>řezkumné</a:t>
            </a:r>
            <a:r>
              <a:rPr lang="cs-CZ" sz="1200" dirty="0" smtClean="0"/>
              <a:t> řízení</a:t>
            </a:r>
          </a:p>
          <a:p>
            <a:r>
              <a:rPr lang="cs-CZ" sz="1200" dirty="0"/>
              <a:t>o</a:t>
            </a:r>
            <a:r>
              <a:rPr lang="cs-CZ" sz="1200" dirty="0" smtClean="0"/>
              <a:t>bnova řízení</a:t>
            </a:r>
          </a:p>
          <a:p>
            <a:pPr>
              <a:buNone/>
            </a:pPr>
            <a:endParaRPr lang="cs-CZ" sz="1200" dirty="0"/>
          </a:p>
          <a:p>
            <a:pPr>
              <a:buNone/>
            </a:pPr>
            <a:r>
              <a:rPr lang="cs-CZ" sz="1200" dirty="0" smtClean="0"/>
              <a:t>=v tomto případě jde o tzv. </a:t>
            </a:r>
            <a:r>
              <a:rPr lang="cs-CZ" sz="1200" b="1" dirty="0" smtClean="0"/>
              <a:t>mimořádné </a:t>
            </a:r>
            <a:r>
              <a:rPr lang="cs-CZ" sz="1200" dirty="0" smtClean="0"/>
              <a:t>opravné prostředky, jde o zásah do již pravomocného rozhodnutí</a:t>
            </a:r>
          </a:p>
          <a:p>
            <a:pPr>
              <a:buNone/>
            </a:pPr>
            <a:endParaRPr lang="cs-CZ" sz="1200" dirty="0" smtClean="0"/>
          </a:p>
          <a:p>
            <a:pPr>
              <a:buNone/>
            </a:pPr>
            <a:endParaRPr lang="cs-CZ" sz="1200" b="1" dirty="0"/>
          </a:p>
          <a:p>
            <a:pPr>
              <a:buNone/>
            </a:pPr>
            <a:endParaRPr lang="cs-CZ" sz="1200" b="1" dirty="0" smtClean="0"/>
          </a:p>
        </p:txBody>
      </p:sp>
    </p:spTree>
    <p:extLst>
      <p:ext uri="{BB962C8B-B14F-4D97-AF65-F5344CB8AC3E}">
        <p14:creationId xmlns:p14="http://schemas.microsoft.com/office/powerpoint/2010/main" val="15847856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Osoby oprávněné podat odvolání („</a:t>
            </a:r>
            <a:r>
              <a:rPr lang="cs-CZ" b="1" dirty="0" smtClean="0"/>
              <a:t>kdo“</a:t>
            </a:r>
            <a:r>
              <a:rPr lang="cs-CZ" dirty="0" smtClean="0"/>
              <a:t>)</a:t>
            </a:r>
          </a:p>
          <a:p>
            <a:pPr>
              <a:buNone/>
            </a:pPr>
            <a:r>
              <a:rPr lang="cs-CZ" dirty="0" smtClean="0"/>
              <a:t>-</a:t>
            </a:r>
            <a:r>
              <a:rPr lang="cs-CZ" b="1" dirty="0" smtClean="0"/>
              <a:t>účastník</a:t>
            </a:r>
            <a:r>
              <a:rPr lang="cs-CZ" dirty="0" smtClean="0"/>
              <a:t>, nestanoví-li zákon jinak, což může být v případě:</a:t>
            </a:r>
          </a:p>
          <a:p>
            <a:pPr algn="just"/>
            <a:r>
              <a:rPr lang="cs-CZ" i="1" dirty="0"/>
              <a:t>v</a:t>
            </a:r>
            <a:r>
              <a:rPr lang="cs-CZ" i="1" dirty="0" smtClean="0"/>
              <a:t>yloučení odvolání </a:t>
            </a:r>
            <a:r>
              <a:rPr lang="cs-CZ" dirty="0" smtClean="0"/>
              <a:t>(§ 76/5 s.</a:t>
            </a:r>
            <a:r>
              <a:rPr lang="cs-CZ" dirty="0" err="1" smtClean="0"/>
              <a:t>ř</a:t>
            </a:r>
            <a:r>
              <a:rPr lang="cs-CZ" dirty="0" smtClean="0"/>
              <a:t>.) – proti usnesení, které se poznamená do spisu a proti usnesení, o němž to stanoví zákon se nelze odvolat</a:t>
            </a:r>
          </a:p>
          <a:p>
            <a:pPr algn="just"/>
            <a:r>
              <a:rPr lang="cs-CZ" i="1" dirty="0" smtClean="0"/>
              <a:t>omezení rozsahu odvolání </a:t>
            </a:r>
            <a:r>
              <a:rPr lang="cs-CZ" dirty="0" smtClean="0"/>
              <a:t>(§ 96/1/b PZ) - poškozený pouze proti výroku o nároku na náhradu škody nebo nároku na vydání bezdůvodného obohacení a výroku o nákladech spojených s uplatněním nároku na náhradu škody nebo nároku na vydání bezdůvodného obohacení, nebo</a:t>
            </a:r>
          </a:p>
          <a:p>
            <a:pPr>
              <a:buNone/>
            </a:pPr>
            <a:endParaRPr lang="cs-CZ" dirty="0"/>
          </a:p>
        </p:txBody>
      </p:sp>
    </p:spTree>
    <p:extLst>
      <p:ext uri="{BB962C8B-B14F-4D97-AF65-F5344CB8AC3E}">
        <p14:creationId xmlns:p14="http://schemas.microsoft.com/office/powerpoint/2010/main" val="2992041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92500" lnSpcReduction="10000"/>
          </a:bodyPr>
          <a:lstStyle/>
          <a:p>
            <a:pPr algn="just">
              <a:buNone/>
            </a:pPr>
            <a:r>
              <a:rPr lang="cs-CZ" dirty="0" smtClean="0"/>
              <a:t>dále účastník nemůže podat odvolání</a:t>
            </a:r>
          </a:p>
          <a:p>
            <a:pPr algn="just"/>
            <a:r>
              <a:rPr lang="cs-CZ" dirty="0"/>
              <a:t>v</a:t>
            </a:r>
            <a:r>
              <a:rPr lang="cs-CZ" dirty="0" smtClean="0"/>
              <a:t>zdal-li se jej</a:t>
            </a:r>
          </a:p>
          <a:p>
            <a:pPr algn="just"/>
            <a:r>
              <a:rPr lang="cs-CZ" dirty="0" smtClean="0"/>
              <a:t>vzal-li podané odvolání zpět</a:t>
            </a:r>
          </a:p>
          <a:p>
            <a:pPr algn="just">
              <a:buNone/>
            </a:pPr>
            <a:r>
              <a:rPr lang="cs-CZ" dirty="0" smtClean="0"/>
              <a:t>Odvoláním lze napadnout  </a:t>
            </a:r>
            <a:r>
              <a:rPr lang="cs-CZ" b="1" dirty="0" smtClean="0"/>
              <a:t>(„co“) </a:t>
            </a:r>
            <a:r>
              <a:rPr lang="cs-CZ" dirty="0" smtClean="0"/>
              <a:t>rozhodnutí správního orgánu I. stupně, a to</a:t>
            </a:r>
            <a:endParaRPr lang="cs-CZ" b="1" dirty="0" smtClean="0"/>
          </a:p>
          <a:p>
            <a:pPr algn="just"/>
            <a:r>
              <a:rPr lang="cs-CZ" dirty="0"/>
              <a:t>v</a:t>
            </a:r>
            <a:r>
              <a:rPr lang="cs-CZ" dirty="0" smtClean="0"/>
              <a:t>ýrokovou část (celek)</a:t>
            </a:r>
          </a:p>
          <a:p>
            <a:pPr algn="just"/>
            <a:r>
              <a:rPr lang="cs-CZ" dirty="0"/>
              <a:t>v</a:t>
            </a:r>
            <a:r>
              <a:rPr lang="cs-CZ" dirty="0" smtClean="0"/>
              <a:t>ýrok (část)</a:t>
            </a:r>
          </a:p>
          <a:p>
            <a:pPr algn="just"/>
            <a:r>
              <a:rPr lang="cs-CZ" dirty="0"/>
              <a:t>v</a:t>
            </a:r>
            <a:r>
              <a:rPr lang="cs-CZ" dirty="0" smtClean="0"/>
              <a:t>edlejší ustanovení</a:t>
            </a:r>
          </a:p>
          <a:p>
            <a:pPr algn="just"/>
            <a:r>
              <a:rPr lang="cs-CZ" b="1" u="sng" dirty="0" smtClean="0"/>
              <a:t>jen proti odůvodnění odvolání podat nelze</a:t>
            </a:r>
          </a:p>
          <a:p>
            <a:pPr>
              <a:buNone/>
            </a:pPr>
            <a:endParaRPr lang="cs-CZ" dirty="0" smtClean="0"/>
          </a:p>
        </p:txBody>
      </p:sp>
    </p:spTree>
    <p:extLst>
      <p:ext uri="{BB962C8B-B14F-4D97-AF65-F5344CB8AC3E}">
        <p14:creationId xmlns:p14="http://schemas.microsoft.com/office/powerpoint/2010/main" val="3801272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smtClean="0"/>
              <a:t>Náležitosti odvolání </a:t>
            </a:r>
          </a:p>
          <a:p>
            <a:pPr algn="just">
              <a:buFont typeface="Wingdings" pitchFamily="2" charset="2"/>
              <a:buChar char="q"/>
            </a:pPr>
            <a:r>
              <a:rPr lang="cs-CZ" dirty="0" smtClean="0"/>
              <a:t>obecné náležitosti podání (§ 37/2 s.</a:t>
            </a:r>
            <a:r>
              <a:rPr lang="cs-CZ" dirty="0" err="1" smtClean="0"/>
              <a:t>ř</a:t>
            </a:r>
            <a:r>
              <a:rPr lang="cs-CZ" dirty="0" smtClean="0"/>
              <a:t>.) a </a:t>
            </a:r>
            <a:endParaRPr lang="cs-CZ" dirty="0"/>
          </a:p>
          <a:p>
            <a:pPr algn="just">
              <a:buFont typeface="Wingdings" pitchFamily="2" charset="2"/>
              <a:buChar char="q"/>
            </a:pPr>
            <a:r>
              <a:rPr lang="cs-CZ" dirty="0"/>
              <a:t>z</a:t>
            </a:r>
            <a:r>
              <a:rPr lang="cs-CZ" dirty="0" smtClean="0"/>
              <a:t>vláštní náležitosti odvolání (§ 82/2 s.</a:t>
            </a:r>
            <a:r>
              <a:rPr lang="cs-CZ" dirty="0" err="1" smtClean="0"/>
              <a:t>ř</a:t>
            </a:r>
            <a:r>
              <a:rPr lang="cs-CZ" dirty="0" smtClean="0"/>
              <a:t>.)</a:t>
            </a:r>
          </a:p>
          <a:p>
            <a:pPr algn="just"/>
            <a:r>
              <a:rPr lang="cs-CZ" dirty="0"/>
              <a:t>p</a:t>
            </a:r>
            <a:r>
              <a:rPr lang="cs-CZ" dirty="0" smtClean="0"/>
              <a:t>roti kterému rozhodnutí směřuje</a:t>
            </a:r>
          </a:p>
          <a:p>
            <a:pPr algn="just"/>
            <a:r>
              <a:rPr lang="cs-CZ" dirty="0" smtClean="0"/>
              <a:t>proč je rozhodnutí vadné </a:t>
            </a:r>
            <a:r>
              <a:rPr lang="cs-CZ" i="1" dirty="0" smtClean="0"/>
              <a:t>(v čem je spatřován rozpor s právními předpisy, nesprávnost rozhodnutí nebo řízení, jež mu předcházelo)</a:t>
            </a:r>
          </a:p>
          <a:p>
            <a:pPr algn="just"/>
            <a:r>
              <a:rPr lang="cs-CZ" dirty="0" smtClean="0"/>
              <a:t>rozsah, ve kterém je rozhodnutí napadeno </a:t>
            </a:r>
            <a:r>
              <a:rPr lang="cs-CZ" i="1" dirty="0" smtClean="0"/>
              <a:t>(</a:t>
            </a:r>
            <a:r>
              <a:rPr lang="cs-CZ" b="1" i="1" dirty="0" smtClean="0"/>
              <a:t>není-li uveden, pak platí, že se domáhá zrušení celého rozhodnutí)</a:t>
            </a:r>
          </a:p>
          <a:p>
            <a:pPr algn="just"/>
            <a:endParaRPr lang="cs-CZ" i="1" dirty="0" smtClean="0"/>
          </a:p>
          <a:p>
            <a:pPr>
              <a:buNone/>
            </a:pPr>
            <a:endParaRPr lang="cs-CZ" dirty="0"/>
          </a:p>
        </p:txBody>
      </p:sp>
    </p:spTree>
    <p:extLst>
      <p:ext uri="{BB962C8B-B14F-4D97-AF65-F5344CB8AC3E}">
        <p14:creationId xmlns:p14="http://schemas.microsoft.com/office/powerpoint/2010/main" val="209811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b="1" dirty="0" smtClean="0"/>
              <a:t>Lhůta k podání odvolání („kdy“)</a:t>
            </a:r>
          </a:p>
          <a:p>
            <a:pPr algn="just"/>
            <a:r>
              <a:rPr lang="cs-CZ" dirty="0" smtClean="0"/>
              <a:t>do 15 dnů ode dne oznámení rozhodnutí, pokud zákon nestanoví jinak</a:t>
            </a:r>
          </a:p>
          <a:p>
            <a:pPr algn="just"/>
            <a:r>
              <a:rPr lang="cs-CZ" dirty="0" smtClean="0"/>
              <a:t>po vydání rozhodnutí (je-li před, nepřihlíží se k němu)</a:t>
            </a:r>
          </a:p>
          <a:p>
            <a:pPr algn="just"/>
            <a:r>
              <a:rPr lang="cs-CZ" dirty="0" smtClean="0"/>
              <a:t>před oznámením (platí, že bylo podáno 1. den odvolací lhůty)</a:t>
            </a:r>
          </a:p>
          <a:p>
            <a:pPr algn="just"/>
            <a:r>
              <a:rPr lang="cs-CZ" dirty="0" smtClean="0"/>
              <a:t>do 90 dnů v případě neúplného, nesprávného nebo chybějícího poučení nebo do 15 dnů ode dne oznámení opravného usnesení týkajícího se poučení</a:t>
            </a:r>
          </a:p>
          <a:p>
            <a:endParaRPr lang="cs-CZ" dirty="0" smtClean="0"/>
          </a:p>
          <a:p>
            <a:pPr>
              <a:buNone/>
            </a:pPr>
            <a:endParaRPr lang="cs-CZ" b="1" dirty="0" smtClean="0"/>
          </a:p>
        </p:txBody>
      </p:sp>
    </p:spTree>
    <p:extLst>
      <p:ext uri="{BB962C8B-B14F-4D97-AF65-F5344CB8AC3E}">
        <p14:creationId xmlns:p14="http://schemas.microsoft.com/office/powerpoint/2010/main" val="1007267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lstStyle/>
          <a:p>
            <a:pPr>
              <a:buNone/>
            </a:pPr>
            <a:r>
              <a:rPr lang="cs-CZ" b="1" dirty="0" smtClean="0"/>
              <a:t>Účinky odvolání</a:t>
            </a:r>
          </a:p>
          <a:p>
            <a:pPr>
              <a:buNone/>
            </a:pPr>
            <a:r>
              <a:rPr lang="cs-CZ" b="1" dirty="0" err="1" smtClean="0"/>
              <a:t>Suspenzivní</a:t>
            </a:r>
            <a:r>
              <a:rPr lang="cs-CZ" b="1" dirty="0" smtClean="0"/>
              <a:t> (odkladný) </a:t>
            </a:r>
            <a:r>
              <a:rPr lang="cs-CZ" dirty="0" smtClean="0"/>
              <a:t>= odklad právní moci i vykonatelnosti, nejde-li o rozhodnutí předběžně vykonatelná, lze i vyloučit cestou výroku rozhodnutí</a:t>
            </a:r>
          </a:p>
          <a:p>
            <a:pPr>
              <a:buNone/>
            </a:pPr>
            <a:r>
              <a:rPr lang="cs-CZ" b="1" dirty="0" smtClean="0"/>
              <a:t>Devolutivní</a:t>
            </a:r>
            <a:r>
              <a:rPr lang="cs-CZ" dirty="0" smtClean="0"/>
              <a:t> = postoupení odvolání ze správního orgánu I. stupně na odvolací (nadřízený orgán)</a:t>
            </a:r>
            <a:endParaRPr lang="cs-CZ" dirty="0"/>
          </a:p>
        </p:txBody>
      </p:sp>
    </p:spTree>
    <p:extLst>
      <p:ext uri="{BB962C8B-B14F-4D97-AF65-F5344CB8AC3E}">
        <p14:creationId xmlns:p14="http://schemas.microsoft.com/office/powerpoint/2010/main" val="3821357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dirty="0" smtClean="0"/>
              <a:t>Kam se podává a kdo rozhoduje?</a:t>
            </a:r>
          </a:p>
          <a:p>
            <a:pPr algn="just"/>
            <a:r>
              <a:rPr lang="cs-CZ" dirty="0" smtClean="0"/>
              <a:t>Ke správnímu orgánu, který napadené rozhodnutí vydal (správní orgán I. stupně)</a:t>
            </a:r>
          </a:p>
          <a:p>
            <a:pPr algn="just"/>
            <a:r>
              <a:rPr lang="cs-CZ" dirty="0" smtClean="0"/>
              <a:t>Rozhoduje nadřízený (správní orgán II. stupně, odvolací) orgán</a:t>
            </a:r>
          </a:p>
          <a:p>
            <a:pPr algn="just">
              <a:buNone/>
            </a:pPr>
            <a:r>
              <a:rPr lang="cs-CZ" dirty="0" smtClean="0"/>
              <a:t>Činnost správního orgánu I. stupně po podání odvolání spočívá v </a:t>
            </a:r>
          </a:p>
          <a:p>
            <a:pPr algn="just"/>
            <a:r>
              <a:rPr lang="cs-CZ" dirty="0" smtClean="0"/>
              <a:t>přípravě pro rozhodnutí odvolacího orgánu (doplní řízení, umožní se účastníkům vyjádřit)</a:t>
            </a:r>
          </a:p>
        </p:txBody>
      </p:sp>
    </p:spTree>
    <p:extLst>
      <p:ext uri="{BB962C8B-B14F-4D97-AF65-F5344CB8AC3E}">
        <p14:creationId xmlns:p14="http://schemas.microsoft.com/office/powerpoint/2010/main" val="289637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POJEM A PODSTATA SPRÁVNÍHO PRÁVA PROCESNÍHO</a:t>
            </a:r>
          </a:p>
          <a:p>
            <a:endParaRPr lang="cs-CZ" b="1" dirty="0"/>
          </a:p>
          <a:p>
            <a:r>
              <a:rPr lang="cs-CZ" dirty="0"/>
              <a:t>Správní řízení se obvykle člení na tzv. </a:t>
            </a:r>
            <a:r>
              <a:rPr lang="cs-CZ" b="1" dirty="0"/>
              <a:t>správní řízení obecné </a:t>
            </a:r>
            <a:r>
              <a:rPr lang="cs-CZ" dirty="0"/>
              <a:t>a </a:t>
            </a:r>
            <a:r>
              <a:rPr lang="cs-CZ" b="1" dirty="0"/>
              <a:t>správní řízení zvláštní</a:t>
            </a:r>
            <a:r>
              <a:rPr lang="cs-CZ" dirty="0"/>
              <a:t>.</a:t>
            </a:r>
          </a:p>
          <a:p>
            <a:endParaRPr lang="cs-CZ" dirty="0"/>
          </a:p>
          <a:p>
            <a:pPr algn="just"/>
            <a:r>
              <a:rPr lang="cs-CZ" b="1" dirty="0"/>
              <a:t>Obecné správní řízení </a:t>
            </a:r>
            <a:r>
              <a:rPr lang="cs-CZ" dirty="0"/>
              <a:t>je upraveno ve správním řádu a představuje postup správních orgánů, který přichází v úvahu při rozhodování jak prakticky na šech úsecích státní správy, tak rovněž v oblasti územní samosprávy. Tato  úprava je jmenovitě obsažena v části 2. správního řádu – „Obecná ustanovení o správním řízení“, a to společně s částí 3. správního řádu – „Zvláštní ustanovení o správním řízení“. </a:t>
            </a:r>
          </a:p>
          <a:p>
            <a:pPr algn="just"/>
            <a:endParaRPr lang="cs-CZ" dirty="0"/>
          </a:p>
          <a:p>
            <a:pPr algn="just"/>
            <a:r>
              <a:rPr lang="cs-CZ" b="1" dirty="0"/>
              <a:t>Zvláštní správní řízení</a:t>
            </a:r>
            <a:r>
              <a:rPr lang="cs-CZ" dirty="0"/>
              <a:t> představuje ta správní řízení, jejichž úprava je výrazem kombinace obecné úpravy správního řízení a odchylek od něj, s předností úpravy zvláštní a tzv. subsidiárním (podpůrným) použitím správního řádu. Odchylky od obecné úpravy se nejčastěji týkají příp. specifikace vymezení účastníků správního řízení, náležitostí návrhů na zahájení řízení, specifikace obsahu správního rozhodnutí apod</a:t>
            </a:r>
            <a:r>
              <a:rPr lang="cs-CZ" dirty="0" smtClean="0"/>
              <a:t>. </a:t>
            </a:r>
            <a:r>
              <a:rPr lang="cs-CZ" b="1" dirty="0" smtClean="0"/>
              <a:t>(řízení o přestupcích, stavební řízení)</a:t>
            </a:r>
            <a:endParaRPr lang="cs-CZ" b="1" dirty="0"/>
          </a:p>
        </p:txBody>
      </p:sp>
    </p:spTree>
    <p:extLst>
      <p:ext uri="{BB962C8B-B14F-4D97-AF65-F5344CB8AC3E}">
        <p14:creationId xmlns:p14="http://schemas.microsoft.com/office/powerpoint/2010/main" val="4188301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pPr algn="just"/>
            <a:r>
              <a:rPr lang="cs-CZ" dirty="0" smtClean="0"/>
              <a:t>možnosti nápravy vadného rozhodnutí zrušením nebo změnou původního rozhodnutí správním orgánem I. stupně cestou tzv. </a:t>
            </a:r>
            <a:r>
              <a:rPr lang="cs-CZ" b="1" dirty="0" smtClean="0"/>
              <a:t>„</a:t>
            </a:r>
            <a:r>
              <a:rPr lang="cs-CZ" b="1" dirty="0" err="1" smtClean="0"/>
              <a:t>autoremedury</a:t>
            </a:r>
            <a:r>
              <a:rPr lang="cs-CZ" b="1" dirty="0" smtClean="0"/>
              <a:t>“</a:t>
            </a:r>
            <a:r>
              <a:rPr lang="cs-CZ" dirty="0" smtClean="0"/>
              <a:t> za podmínek § 87 s.</a:t>
            </a:r>
            <a:r>
              <a:rPr lang="cs-CZ" dirty="0" err="1" smtClean="0"/>
              <a:t>ř</a:t>
            </a:r>
            <a:r>
              <a:rPr lang="cs-CZ" dirty="0" smtClean="0"/>
              <a:t>.</a:t>
            </a:r>
            <a:r>
              <a:rPr lang="cs-CZ" b="1" dirty="0" smtClean="0"/>
              <a:t> </a:t>
            </a:r>
            <a:endParaRPr lang="cs-CZ" dirty="0" smtClean="0"/>
          </a:p>
          <a:p>
            <a:pPr marL="571500" indent="-571500" algn="just">
              <a:buFont typeface="+mj-lt"/>
              <a:buAutoNum type="romanUcPeriod"/>
            </a:pPr>
            <a:r>
              <a:rPr lang="cs-CZ" dirty="0" smtClean="0"/>
              <a:t>plně vyhoví odvolání a </a:t>
            </a:r>
          </a:p>
          <a:p>
            <a:pPr marL="571500" indent="-571500" algn="just">
              <a:buFont typeface="+mj-lt"/>
              <a:buAutoNum type="romanUcPeriod"/>
            </a:pPr>
            <a:r>
              <a:rPr lang="cs-CZ" dirty="0" smtClean="0"/>
              <a:t>nemůže být způsobena újma jiným účastníkům</a:t>
            </a:r>
          </a:p>
        </p:txBody>
      </p:sp>
    </p:spTree>
    <p:extLst>
      <p:ext uri="{BB962C8B-B14F-4D97-AF65-F5344CB8AC3E}">
        <p14:creationId xmlns:p14="http://schemas.microsoft.com/office/powerpoint/2010/main" val="193416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r>
              <a:rPr lang="cs-CZ" b="1" dirty="0" smtClean="0"/>
              <a:t>Postoupení věci odvolacímu orgánu ve lhůtě</a:t>
            </a:r>
          </a:p>
          <a:p>
            <a:pPr>
              <a:buFont typeface="Wingdings" pitchFamily="2" charset="2"/>
              <a:buChar char="q"/>
            </a:pPr>
            <a:r>
              <a:rPr lang="cs-CZ" dirty="0" smtClean="0"/>
              <a:t>30 dnů ode dne doručení </a:t>
            </a:r>
          </a:p>
          <a:p>
            <a:pPr>
              <a:buFont typeface="Wingdings" pitchFamily="2" charset="2"/>
              <a:buChar char="q"/>
            </a:pPr>
            <a:r>
              <a:rPr lang="cs-CZ" dirty="0" smtClean="0"/>
              <a:t>10 dnů ode dne doručení, je-li nepřípustné (není přípustné proti rozhodnutí, podáno osobou neoprávněnou) nebo opožděné (podáno po lhůtě k odvolání)</a:t>
            </a:r>
            <a:endParaRPr lang="cs-CZ" dirty="0"/>
          </a:p>
        </p:txBody>
      </p:sp>
    </p:spTree>
    <p:extLst>
      <p:ext uri="{BB962C8B-B14F-4D97-AF65-F5344CB8AC3E}">
        <p14:creationId xmlns:p14="http://schemas.microsoft.com/office/powerpoint/2010/main" val="3565774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a:bodyPr>
          <a:lstStyle/>
          <a:p>
            <a:pPr algn="just">
              <a:buNone/>
            </a:pPr>
            <a:r>
              <a:rPr lang="cs-CZ" dirty="0" smtClean="0"/>
              <a:t>Odvolací orgán</a:t>
            </a:r>
          </a:p>
          <a:p>
            <a:pPr algn="just"/>
            <a:r>
              <a:rPr lang="cs-CZ" dirty="0"/>
              <a:t>p</a:t>
            </a:r>
            <a:r>
              <a:rPr lang="cs-CZ" dirty="0" smtClean="0"/>
              <a:t>řezkoumá napadené rozhodnutí</a:t>
            </a:r>
          </a:p>
          <a:p>
            <a:pPr algn="just"/>
            <a:r>
              <a:rPr lang="cs-CZ" dirty="0"/>
              <a:t>d</a:t>
            </a:r>
            <a:r>
              <a:rPr lang="cs-CZ" dirty="0" smtClean="0"/>
              <a:t>okazování je v odvolacím řízení v řízení </a:t>
            </a:r>
            <a:r>
              <a:rPr lang="cs-CZ" b="1" dirty="0" smtClean="0"/>
              <a:t>o žádosti </a:t>
            </a:r>
            <a:r>
              <a:rPr lang="cs-CZ" dirty="0" smtClean="0"/>
              <a:t>ovládáno zásadou </a:t>
            </a:r>
            <a:r>
              <a:rPr lang="cs-CZ" b="1" dirty="0" smtClean="0"/>
              <a:t>koncentrace</a:t>
            </a:r>
            <a:r>
              <a:rPr lang="cs-CZ" dirty="0" smtClean="0"/>
              <a:t> (pouze důkazy, které nemohl uplatnit - § 82 odst. 4 s.</a:t>
            </a:r>
            <a:r>
              <a:rPr lang="cs-CZ" dirty="0" err="1" smtClean="0"/>
              <a:t>ř</a:t>
            </a:r>
            <a:r>
              <a:rPr lang="cs-CZ" dirty="0" smtClean="0"/>
              <a:t>.), v řízení z </a:t>
            </a:r>
            <a:r>
              <a:rPr lang="cs-CZ" b="1" dirty="0" smtClean="0"/>
              <a:t>úřední činnosti </a:t>
            </a:r>
            <a:r>
              <a:rPr lang="cs-CZ" dirty="0" smtClean="0"/>
              <a:t>(typicky přestupky) se zásada </a:t>
            </a:r>
            <a:r>
              <a:rPr lang="cs-CZ" b="1" dirty="0" smtClean="0"/>
              <a:t>koncentrace neuplatňuje </a:t>
            </a:r>
            <a:r>
              <a:rPr lang="cs-CZ" i="1" dirty="0" smtClean="0"/>
              <a:t>(§ 97/1 ZP obviněný může v odvolání nebo v průběhu odvolacího řízení uvádět nové skutečnosti nebo důkazy).</a:t>
            </a:r>
            <a:endParaRPr lang="cs-CZ" b="1" i="1" dirty="0"/>
          </a:p>
        </p:txBody>
      </p:sp>
    </p:spTree>
    <p:extLst>
      <p:ext uri="{BB962C8B-B14F-4D97-AF65-F5344CB8AC3E}">
        <p14:creationId xmlns:p14="http://schemas.microsoft.com/office/powerpoint/2010/main" val="793699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a:xfrm>
            <a:off x="467544" y="1556792"/>
            <a:ext cx="8229600" cy="4525963"/>
          </a:xfrm>
        </p:spPr>
        <p:txBody>
          <a:bodyPr>
            <a:normAutofit lnSpcReduction="10000"/>
          </a:bodyPr>
          <a:lstStyle/>
          <a:p>
            <a:pPr algn="just">
              <a:buNone/>
            </a:pPr>
            <a:r>
              <a:rPr lang="cs-CZ" b="1" dirty="0" smtClean="0"/>
              <a:t>Rozhodnutí odvolacího orgánu </a:t>
            </a:r>
            <a:r>
              <a:rPr lang="cs-CZ" dirty="0" smtClean="0"/>
              <a:t>– předmětem řízení je přezkum rozhodnutí správního orgánu I. stupně, tedy:</a:t>
            </a:r>
          </a:p>
          <a:p>
            <a:pPr algn="just">
              <a:buNone/>
            </a:pPr>
            <a:r>
              <a:rPr lang="cs-CZ" b="1" u="sng" dirty="0" smtClean="0"/>
              <a:t>je-li rozhodnutí správního orgánu I. stupně nesprávné nebo v rozporu s právními předpisy </a:t>
            </a:r>
          </a:p>
          <a:p>
            <a:pPr algn="just"/>
            <a:r>
              <a:rPr lang="cs-CZ" dirty="0" smtClean="0"/>
              <a:t>zruší a řízení zastaví (§ 90 odst. 1 písm. a) s.</a:t>
            </a:r>
            <a:r>
              <a:rPr lang="cs-CZ" dirty="0" err="1" smtClean="0"/>
              <a:t>ř</a:t>
            </a:r>
            <a:r>
              <a:rPr lang="cs-CZ" dirty="0" smtClean="0"/>
              <a:t>.)</a:t>
            </a:r>
          </a:p>
          <a:p>
            <a:pPr algn="just"/>
            <a:r>
              <a:rPr lang="cs-CZ" dirty="0" smtClean="0"/>
              <a:t>zruší a věc vrátí správnímu orgánu I. stupně k novému projednání (§ 90 odst. 1 písm. b) s.</a:t>
            </a:r>
            <a:r>
              <a:rPr lang="cs-CZ" dirty="0" err="1" smtClean="0"/>
              <a:t>ř</a:t>
            </a:r>
            <a:r>
              <a:rPr lang="cs-CZ" dirty="0" smtClean="0"/>
              <a:t>.)</a:t>
            </a:r>
          </a:p>
        </p:txBody>
      </p:sp>
    </p:spTree>
    <p:extLst>
      <p:ext uri="{BB962C8B-B14F-4D97-AF65-F5344CB8AC3E}">
        <p14:creationId xmlns:p14="http://schemas.microsoft.com/office/powerpoint/2010/main" val="3979402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r</a:t>
            </a:r>
            <a:r>
              <a:rPr lang="cs-CZ" dirty="0" smtClean="0"/>
              <a:t>ozhodnutí nebo jeho část změní (§ 90 odst. 1 písm. c) s.</a:t>
            </a:r>
            <a:r>
              <a:rPr lang="cs-CZ" dirty="0" err="1" smtClean="0"/>
              <a:t>ř</a:t>
            </a:r>
            <a:r>
              <a:rPr lang="cs-CZ" dirty="0" smtClean="0"/>
              <a:t>.)</a:t>
            </a:r>
          </a:p>
          <a:p>
            <a:pPr>
              <a:buFont typeface="Wingdings" pitchFamily="2" charset="2"/>
              <a:buChar char="q"/>
            </a:pPr>
            <a:r>
              <a:rPr lang="cs-CZ" dirty="0"/>
              <a:t>n</a:t>
            </a:r>
            <a:r>
              <a:rPr lang="cs-CZ" dirty="0" smtClean="0"/>
              <a:t>elze změnit v neprospěch odvolatele zákaz „</a:t>
            </a:r>
            <a:r>
              <a:rPr lang="cs-CZ" dirty="0" err="1" smtClean="0"/>
              <a:t>reformationis</a:t>
            </a:r>
            <a:r>
              <a:rPr lang="cs-CZ" dirty="0" smtClean="0"/>
              <a:t> in </a:t>
            </a:r>
            <a:r>
              <a:rPr lang="cs-CZ" dirty="0" err="1" smtClean="0"/>
              <a:t>peius</a:t>
            </a:r>
            <a:r>
              <a:rPr lang="cs-CZ" dirty="0" smtClean="0"/>
              <a:t>“</a:t>
            </a:r>
          </a:p>
          <a:p>
            <a:r>
              <a:rPr lang="cs-CZ" dirty="0"/>
              <a:t>n</a:t>
            </a:r>
            <a:r>
              <a:rPr lang="cs-CZ" dirty="0" smtClean="0"/>
              <a:t>astala-li skutečnost odůvodňující zastavení řízení = zruší a zastaví (§ 90 odst. 4 s.</a:t>
            </a:r>
            <a:r>
              <a:rPr lang="cs-CZ" dirty="0" err="1" smtClean="0"/>
              <a:t>ř</a:t>
            </a:r>
            <a:r>
              <a:rPr lang="cs-CZ" dirty="0" smtClean="0"/>
              <a:t>.)</a:t>
            </a:r>
          </a:p>
          <a:p>
            <a:pPr>
              <a:buNone/>
            </a:pPr>
            <a:r>
              <a:rPr lang="cs-CZ" b="1" u="sng" dirty="0" smtClean="0"/>
              <a:t>Je-li rozhodnutí správního orgánu I. stupně věcně správné a v souladu s předpisy </a:t>
            </a:r>
          </a:p>
          <a:p>
            <a:r>
              <a:rPr lang="cs-CZ" dirty="0"/>
              <a:t>o</a:t>
            </a:r>
            <a:r>
              <a:rPr lang="cs-CZ" dirty="0" smtClean="0"/>
              <a:t>dvolání zamítne a napadené rozhodnutí potvrdí (§ 90 odst. 5 s.</a:t>
            </a:r>
            <a:r>
              <a:rPr lang="cs-CZ" dirty="0" err="1" smtClean="0"/>
              <a:t>ř</a:t>
            </a:r>
            <a:r>
              <a:rPr lang="cs-CZ" dirty="0" smtClean="0"/>
              <a:t>.)</a:t>
            </a:r>
          </a:p>
          <a:p>
            <a:pPr>
              <a:buNone/>
            </a:pPr>
            <a:r>
              <a:rPr lang="cs-CZ" b="1" u="sng" dirty="0" smtClean="0"/>
              <a:t>je-li odvolání opožděné nebo nepřípustné</a:t>
            </a:r>
          </a:p>
          <a:p>
            <a:r>
              <a:rPr lang="cs-CZ" dirty="0"/>
              <a:t>o</a:t>
            </a:r>
            <a:r>
              <a:rPr lang="cs-CZ" dirty="0" smtClean="0"/>
              <a:t>dvolání odmítne (§ 92 odst. 1 s.</a:t>
            </a:r>
            <a:r>
              <a:rPr lang="cs-CZ" dirty="0" err="1" smtClean="0"/>
              <a:t>ř</a:t>
            </a:r>
            <a:r>
              <a:rPr lang="cs-CZ" dirty="0" smtClean="0"/>
              <a:t>.)</a:t>
            </a:r>
            <a:endParaRPr lang="cs-CZ" dirty="0"/>
          </a:p>
        </p:txBody>
      </p:sp>
    </p:spTree>
    <p:extLst>
      <p:ext uri="{BB962C8B-B14F-4D97-AF65-F5344CB8AC3E}">
        <p14:creationId xmlns:p14="http://schemas.microsoft.com/office/powerpoint/2010/main" val="2509413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Rozklad</a:t>
            </a:r>
            <a:endParaRPr lang="cs-CZ" dirty="0"/>
          </a:p>
        </p:txBody>
      </p:sp>
      <p:sp>
        <p:nvSpPr>
          <p:cNvPr id="3" name="Zástupný symbol pro obsah 2"/>
          <p:cNvSpPr>
            <a:spLocks noGrp="1"/>
          </p:cNvSpPr>
          <p:nvPr>
            <p:ph idx="1"/>
          </p:nvPr>
        </p:nvSpPr>
        <p:spPr/>
        <p:txBody>
          <a:bodyPr/>
          <a:lstStyle/>
          <a:p>
            <a:pPr>
              <a:buNone/>
            </a:pPr>
            <a:r>
              <a:rPr lang="cs-CZ" dirty="0" smtClean="0"/>
              <a:t>§ 152 s.</a:t>
            </a:r>
            <a:r>
              <a:rPr lang="cs-CZ" dirty="0" err="1" smtClean="0"/>
              <a:t>ř</a:t>
            </a:r>
            <a:r>
              <a:rPr lang="cs-CZ" dirty="0" smtClean="0"/>
              <a:t>.</a:t>
            </a:r>
          </a:p>
          <a:p>
            <a:pPr algn="just"/>
            <a:r>
              <a:rPr lang="cs-CZ" dirty="0"/>
              <a:t>p</a:t>
            </a:r>
            <a:r>
              <a:rPr lang="cs-CZ" dirty="0" smtClean="0"/>
              <a:t>rincipy jako odvolání = proti rozhodnutí vydanému ústředním správním orgánem, ministrem nebo jeho vedoucím v I. stupni (není nadřízený orgán)</a:t>
            </a:r>
          </a:p>
          <a:p>
            <a:pPr algn="just"/>
            <a:r>
              <a:rPr lang="cs-CZ" dirty="0"/>
              <a:t>r</a:t>
            </a:r>
            <a:r>
              <a:rPr lang="cs-CZ" dirty="0" smtClean="0"/>
              <a:t>ozhoduje ministr nebo vedoucí ústředního správního úřadu, ale návrh rozhodnutí předkládá rozkladová komise</a:t>
            </a:r>
            <a:endParaRPr lang="cs-CZ" dirty="0"/>
          </a:p>
        </p:txBody>
      </p:sp>
    </p:spTree>
    <p:extLst>
      <p:ext uri="{BB962C8B-B14F-4D97-AF65-F5344CB8AC3E}">
        <p14:creationId xmlns:p14="http://schemas.microsoft.com/office/powerpoint/2010/main" val="3806416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Odpor</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 150 s.</a:t>
            </a:r>
            <a:r>
              <a:rPr lang="cs-CZ" dirty="0" err="1" smtClean="0"/>
              <a:t>ř</a:t>
            </a:r>
            <a:r>
              <a:rPr lang="cs-CZ" dirty="0" smtClean="0"/>
              <a:t>.</a:t>
            </a:r>
          </a:p>
          <a:p>
            <a:pPr>
              <a:buNone/>
            </a:pPr>
            <a:r>
              <a:rPr lang="cs-CZ" dirty="0" smtClean="0"/>
              <a:t>Opravný prostředek proti příkazu</a:t>
            </a:r>
          </a:p>
          <a:p>
            <a:r>
              <a:rPr lang="cs-CZ" dirty="0"/>
              <a:t>l</a:t>
            </a:r>
            <a:r>
              <a:rPr lang="cs-CZ" dirty="0" smtClean="0"/>
              <a:t>hůta k podání odporu činí 8 dnů ode dne oznámení příkazu, podává se ke správnímu orgánu, který příkaz vydal</a:t>
            </a:r>
          </a:p>
          <a:p>
            <a:r>
              <a:rPr lang="cs-CZ" dirty="0"/>
              <a:t>p</a:t>
            </a:r>
            <a:r>
              <a:rPr lang="cs-CZ" dirty="0" smtClean="0"/>
              <a:t>říkaz se ruší a plní účinky oznámení o zahájení řízení (není </a:t>
            </a:r>
            <a:r>
              <a:rPr lang="cs-CZ" dirty="0" err="1" smtClean="0"/>
              <a:t>suspenzivní</a:t>
            </a:r>
            <a:r>
              <a:rPr lang="cs-CZ" dirty="0" smtClean="0"/>
              <a:t> ani devolutivní účinek = přestává existovat a jedná dále správní orgán I. stupně)</a:t>
            </a:r>
          </a:p>
          <a:p>
            <a:r>
              <a:rPr lang="cs-CZ" dirty="0"/>
              <a:t>n</a:t>
            </a:r>
            <a:r>
              <a:rPr lang="cs-CZ" dirty="0" smtClean="0"/>
              <a:t>ení možné </a:t>
            </a:r>
            <a:r>
              <a:rPr lang="cs-CZ" dirty="0" err="1" smtClean="0"/>
              <a:t>zpětvzetí</a:t>
            </a:r>
            <a:r>
              <a:rPr lang="cs-CZ" dirty="0" smtClean="0"/>
              <a:t> odporu</a:t>
            </a:r>
            <a:endParaRPr lang="cs-CZ" dirty="0"/>
          </a:p>
        </p:txBody>
      </p:sp>
    </p:spTree>
    <p:extLst>
      <p:ext uri="{BB962C8B-B14F-4D97-AF65-F5344CB8AC3E}">
        <p14:creationId xmlns:p14="http://schemas.microsoft.com/office/powerpoint/2010/main" val="29598202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Námitky</a:t>
            </a:r>
            <a:endParaRPr lang="cs-CZ" dirty="0"/>
          </a:p>
        </p:txBody>
      </p:sp>
      <p:sp>
        <p:nvSpPr>
          <p:cNvPr id="3" name="Zástupný symbol pro obsah 2"/>
          <p:cNvSpPr>
            <a:spLocks noGrp="1"/>
          </p:cNvSpPr>
          <p:nvPr>
            <p:ph idx="1"/>
          </p:nvPr>
        </p:nvSpPr>
        <p:spPr/>
        <p:txBody>
          <a:bodyPr/>
          <a:lstStyle/>
          <a:p>
            <a:pPr>
              <a:buNone/>
            </a:pPr>
            <a:r>
              <a:rPr lang="cs-CZ" dirty="0" smtClean="0"/>
              <a:t>§ 117 s.</a:t>
            </a:r>
            <a:r>
              <a:rPr lang="cs-CZ" dirty="0" err="1" smtClean="0"/>
              <a:t>ř</a:t>
            </a:r>
            <a:r>
              <a:rPr lang="cs-CZ" dirty="0" smtClean="0"/>
              <a:t>. opravný prostředek proti rozhodnutím v oblasti exekucí</a:t>
            </a:r>
          </a:p>
          <a:p>
            <a:r>
              <a:rPr lang="cs-CZ" dirty="0"/>
              <a:t>r</a:t>
            </a:r>
            <a:r>
              <a:rPr lang="cs-CZ" dirty="0" smtClean="0"/>
              <a:t>ozhoduje exekuční orgán (není devolutivní účinek)</a:t>
            </a:r>
          </a:p>
          <a:p>
            <a:r>
              <a:rPr lang="cs-CZ" dirty="0" smtClean="0"/>
              <a:t> proti úkonům a usnesením exekučního správního orgánu, proti nimž se nelze odvolat</a:t>
            </a:r>
          </a:p>
          <a:p>
            <a:r>
              <a:rPr lang="cs-CZ" dirty="0" smtClean="0"/>
              <a:t>odkladný účinek taxativně stanoven v § 117 odst. 3</a:t>
            </a:r>
          </a:p>
        </p:txBody>
      </p:sp>
    </p:spTree>
    <p:extLst>
      <p:ext uri="{BB962C8B-B14F-4D97-AF65-F5344CB8AC3E}">
        <p14:creationId xmlns:p14="http://schemas.microsoft.com/office/powerpoint/2010/main" val="328560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6235553"/>
          </a:xfrm>
          <a:prstGeom prst="rect">
            <a:avLst/>
          </a:prstGeom>
          <a:noFill/>
        </p:spPr>
        <p:txBody>
          <a:bodyPr wrap="square" rtlCol="0">
            <a:spAutoFit/>
          </a:bodyPr>
          <a:lstStyle/>
          <a:p>
            <a:pPr>
              <a:lnSpc>
                <a:spcPct val="90000"/>
              </a:lnSpc>
            </a:pPr>
            <a:r>
              <a:rPr lang="cs-CZ" altLang="cs-CZ" sz="2400" b="1" dirty="0"/>
              <a:t>SUBJEKY SPRÁVNÍHO ŘÍZENÍ</a:t>
            </a:r>
          </a:p>
          <a:p>
            <a:pPr>
              <a:lnSpc>
                <a:spcPct val="90000"/>
              </a:lnSpc>
            </a:pPr>
            <a:endParaRPr lang="cs-CZ" altLang="cs-CZ" dirty="0"/>
          </a:p>
          <a:p>
            <a:pPr>
              <a:lnSpc>
                <a:spcPct val="90000"/>
              </a:lnSpc>
            </a:pPr>
            <a:r>
              <a:rPr lang="cs-CZ" altLang="cs-CZ" dirty="0"/>
              <a:t>Hlavní </a:t>
            </a:r>
            <a:r>
              <a:rPr lang="cs-CZ" altLang="cs-CZ" b="1" dirty="0"/>
              <a:t>subjekty správního řízení </a:t>
            </a:r>
            <a:r>
              <a:rPr lang="cs-CZ" altLang="cs-CZ" dirty="0"/>
              <a:t>jsou:</a:t>
            </a:r>
          </a:p>
          <a:p>
            <a:pPr>
              <a:lnSpc>
                <a:spcPct val="90000"/>
              </a:lnSpc>
            </a:pPr>
            <a:endParaRPr lang="cs-CZ" altLang="cs-CZ" dirty="0"/>
          </a:p>
          <a:p>
            <a:pPr marL="742950" lvl="1" indent="-285750" algn="just">
              <a:lnSpc>
                <a:spcPct val="90000"/>
              </a:lnSpc>
              <a:spcAft>
                <a:spcPts val="600"/>
              </a:spcAft>
              <a:buFont typeface="Wingdings" panose="05000000000000000000" pitchFamily="2" charset="2"/>
              <a:buChar char="q"/>
            </a:pPr>
            <a:r>
              <a:rPr lang="cs-CZ" altLang="cs-CZ" dirty="0"/>
              <a:t>na jedné straně procesněprávního vztahu </a:t>
            </a:r>
            <a:r>
              <a:rPr lang="cs-CZ" altLang="cs-CZ" b="1" dirty="0"/>
              <a:t>správní orgány</a:t>
            </a:r>
            <a:r>
              <a:rPr lang="cs-CZ" altLang="cs-CZ" dirty="0"/>
              <a:t>, které vystupují jako subjekty veřejné správy vybavené odpovídající pravomocí,</a:t>
            </a:r>
          </a:p>
          <a:p>
            <a:pPr marL="742950" lvl="1" indent="-285750" algn="just">
              <a:lnSpc>
                <a:spcPct val="90000"/>
              </a:lnSpc>
              <a:buFont typeface="Wingdings" panose="05000000000000000000" pitchFamily="2" charset="2"/>
              <a:buChar char="q"/>
            </a:pPr>
            <a:r>
              <a:rPr lang="cs-CZ" altLang="cs-CZ" dirty="0"/>
              <a:t>na druhé straně </a:t>
            </a:r>
            <a:r>
              <a:rPr lang="cs-CZ" altLang="cs-CZ" b="1" dirty="0"/>
              <a:t>účastníci řízení</a:t>
            </a:r>
            <a:r>
              <a:rPr lang="cs-CZ" altLang="cs-CZ" dirty="0"/>
              <a:t>, vůči nimž je tato pravomoc vykonávána a o jejichž záležitostech je ve správním řízení rozhodováno (adresáti veřejnoprávního působení).</a:t>
            </a:r>
          </a:p>
          <a:p>
            <a:pPr algn="just">
              <a:lnSpc>
                <a:spcPct val="90000"/>
              </a:lnSpc>
            </a:pPr>
            <a:endParaRPr lang="cs-CZ" altLang="cs-CZ" dirty="0"/>
          </a:p>
          <a:p>
            <a:pPr algn="just">
              <a:lnSpc>
                <a:spcPct val="90000"/>
              </a:lnSpc>
            </a:pPr>
            <a:r>
              <a:rPr lang="cs-CZ" altLang="cs-CZ" dirty="0"/>
              <a:t>Vedle těchto základních skupin subjektů správního řízení mohou ve správním řízení ve specifickém postavení vystupovat ještě další subjekty – zejména tzv. </a:t>
            </a:r>
            <a:r>
              <a:rPr lang="cs-CZ" altLang="cs-CZ" b="1" dirty="0"/>
              <a:t>dotčené orgány</a:t>
            </a:r>
            <a:r>
              <a:rPr lang="cs-CZ" altLang="cs-CZ" dirty="0"/>
              <a:t>, jimi mohou být některé odborné orgány nebo jednotky územní samosprávy. </a:t>
            </a:r>
          </a:p>
          <a:p>
            <a:pPr algn="just">
              <a:lnSpc>
                <a:spcPct val="90000"/>
              </a:lnSpc>
            </a:pPr>
            <a:endParaRPr lang="cs-CZ" altLang="cs-CZ" dirty="0"/>
          </a:p>
          <a:p>
            <a:pPr algn="just">
              <a:lnSpc>
                <a:spcPct val="90000"/>
              </a:lnSpc>
            </a:pPr>
            <a:r>
              <a:rPr lang="cs-CZ" altLang="cs-CZ" dirty="0"/>
              <a:t>Ve správním řízení vystupují i další osoby, které mají svou specifikovanou úlohu – tzv. </a:t>
            </a:r>
            <a:r>
              <a:rPr lang="cs-CZ" altLang="cs-CZ" b="1" dirty="0"/>
              <a:t>osoby na řízení zúčastněné</a:t>
            </a:r>
            <a:r>
              <a:rPr lang="cs-CZ" altLang="cs-CZ" dirty="0"/>
              <a:t>. Těmi mohou být svědci, znalci, tlumočníci </a:t>
            </a:r>
            <a:r>
              <a:rPr lang="cs-CZ" altLang="cs-CZ" dirty="0" smtClean="0"/>
              <a:t>…</a:t>
            </a:r>
          </a:p>
          <a:p>
            <a:pPr algn="just">
              <a:lnSpc>
                <a:spcPct val="90000"/>
              </a:lnSpc>
            </a:pPr>
            <a:endParaRPr lang="cs-CZ" altLang="cs-CZ" dirty="0"/>
          </a:p>
          <a:p>
            <a:pPr algn="just">
              <a:lnSpc>
                <a:spcPct val="90000"/>
              </a:lnSpc>
            </a:pPr>
            <a:r>
              <a:rPr lang="cs-CZ" altLang="cs-CZ" i="1" dirty="0" smtClean="0"/>
              <a:t>Př. Osoba se na předvolání ke správnímu orgánu dostaví jako svědek, tzn. aby vypověděla o skutečnostech důležitých pro rozhodnutí ve věci účastníka řízení. Nemá tedy práva účastníka řízení, ale povinnost svědčit. Svědkovi však v rámci dostavení se k podání svědecké výpovědi vzniká právo na tzv. svědečné (náhrada ušlého výdělku a cestovného ke správnímu orgánu), o kterém správní orgán rozhoduje. V tomto případě vzniká svědkovi účast na řízení, ale pouze v rámci přiznání svědečného.</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179765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94718"/>
            <a:ext cx="8363272" cy="5724644"/>
          </a:xfrm>
          <a:prstGeom prst="rect">
            <a:avLst/>
          </a:prstGeom>
          <a:noFill/>
        </p:spPr>
        <p:txBody>
          <a:bodyPr wrap="square" rtlCol="0">
            <a:spAutoFit/>
          </a:bodyPr>
          <a:lstStyle/>
          <a:p>
            <a:r>
              <a:rPr lang="cs-CZ" sz="2400" b="1" dirty="0"/>
              <a:t>ÚČASTNÍCI </a:t>
            </a:r>
            <a:r>
              <a:rPr lang="cs-CZ" sz="2400" b="1" dirty="0" smtClean="0"/>
              <a:t>ŘÍZENÍ (§ 27 a 28 správního řádu)</a:t>
            </a:r>
          </a:p>
          <a:p>
            <a:endParaRPr lang="cs-CZ" sz="2400" b="1" dirty="0"/>
          </a:p>
          <a:p>
            <a:pPr marL="457200" indent="-457200">
              <a:buAutoNum type="arabicParenR"/>
            </a:pPr>
            <a:r>
              <a:rPr lang="cs-CZ" sz="2400" b="1" dirty="0" smtClean="0"/>
              <a:t>účastníci v řízení o žádosti = žadatel + osoby, na které se pro společenství práv s žadatelem musí vztahovat rozhodnutí správního orgánu</a:t>
            </a:r>
          </a:p>
          <a:p>
            <a:pPr algn="just"/>
            <a:r>
              <a:rPr lang="cs-CZ" sz="2400" b="1" i="1" dirty="0" smtClean="0"/>
              <a:t>Př. řízení se týká pozemku a účastníkem je jeho vlastník, pokud k pozemku existuje spoluvlastnictví, jsou ostatní spoluvlastníci osobami, na které se musí vztahovat rozhodnutí správního orgánu</a:t>
            </a:r>
          </a:p>
          <a:p>
            <a:pPr algn="just"/>
            <a:endParaRPr lang="cs-CZ" sz="2400" b="1" i="1" dirty="0" smtClean="0"/>
          </a:p>
          <a:p>
            <a:r>
              <a:rPr lang="cs-CZ" sz="2400" b="1" dirty="0"/>
              <a:t>2) účastníci řízení z moci úřední = správní orgán s nimi vede řízení z úřední povinnosti (nikoli na žádost</a:t>
            </a:r>
            <a:r>
              <a:rPr lang="cs-CZ" sz="2400" b="1" dirty="0" smtClean="0"/>
              <a:t>)</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15057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Správní právo procesní,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Obdélník 3"/>
          <p:cNvSpPr/>
          <p:nvPr/>
        </p:nvSpPr>
        <p:spPr>
          <a:xfrm>
            <a:off x="467544" y="1720840"/>
            <a:ext cx="7704856" cy="3046988"/>
          </a:xfrm>
          <a:prstGeom prst="rect">
            <a:avLst/>
          </a:prstGeom>
        </p:spPr>
        <p:txBody>
          <a:bodyPr wrap="square">
            <a:spAutoFit/>
          </a:bodyPr>
          <a:lstStyle/>
          <a:p>
            <a:r>
              <a:rPr lang="cs-CZ" sz="2400" b="1" dirty="0" smtClean="0"/>
              <a:t>3</a:t>
            </a:r>
            <a:r>
              <a:rPr lang="cs-CZ" sz="2400" b="1" dirty="0"/>
              <a:t>) dotčené osoby, které mohou být rozhodnutím dotčeny na svých právech (např. vlastník sousedního pozemku, kde se rozhoduje o zřízení  stavby na pozemku účastníka řízení</a:t>
            </a:r>
            <a:r>
              <a:rPr lang="cs-CZ" sz="2400" b="1" dirty="0" smtClean="0"/>
              <a:t>)</a:t>
            </a:r>
          </a:p>
          <a:p>
            <a:endParaRPr lang="cs-CZ" sz="2400" b="1" dirty="0"/>
          </a:p>
          <a:p>
            <a:endParaRPr lang="cs-CZ" sz="2400" b="1" dirty="0"/>
          </a:p>
          <a:p>
            <a:r>
              <a:rPr lang="cs-CZ" sz="2400" b="1" dirty="0"/>
              <a:t>4) osoby, o nichž to stanoví zvláštní zákon (může jít o další správní orgán, ekologické sdružení atp.), zákon jim přiznává postavení účastníků řízení</a:t>
            </a:r>
          </a:p>
        </p:txBody>
      </p:sp>
    </p:spTree>
    <p:extLst>
      <p:ext uri="{BB962C8B-B14F-4D97-AF65-F5344CB8AC3E}">
        <p14:creationId xmlns:p14="http://schemas.microsoft.com/office/powerpoint/2010/main" val="5356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76672"/>
            <a:ext cx="8352928" cy="5847755"/>
          </a:xfrm>
          <a:prstGeom prst="rect">
            <a:avLst/>
          </a:prstGeom>
          <a:noFill/>
        </p:spPr>
        <p:txBody>
          <a:bodyPr wrap="square" rtlCol="0">
            <a:spAutoFit/>
          </a:bodyPr>
          <a:lstStyle/>
          <a:p>
            <a:r>
              <a:rPr lang="cs-CZ" sz="2400" b="1" dirty="0" smtClean="0"/>
              <a:t>Komunikace se správním orgánem</a:t>
            </a:r>
          </a:p>
          <a:p>
            <a:r>
              <a:rPr lang="cs-CZ" b="1" dirty="0" smtClean="0"/>
              <a:t>Od účastníka ke správnímu orgánu</a:t>
            </a:r>
            <a:endParaRPr lang="cs-CZ" b="1" dirty="0"/>
          </a:p>
          <a:p>
            <a:pPr algn="just"/>
            <a:r>
              <a:rPr lang="cs-CZ" b="1" dirty="0" smtClean="0"/>
              <a:t>Děje se podáním</a:t>
            </a:r>
          </a:p>
          <a:p>
            <a:pPr algn="just"/>
            <a:r>
              <a:rPr lang="cs-CZ" b="1" dirty="0" smtClean="0"/>
              <a:t>Podání </a:t>
            </a:r>
            <a:r>
              <a:rPr lang="cs-CZ" dirty="0"/>
              <a:t>je možno učinit </a:t>
            </a:r>
            <a:endParaRPr lang="cs-CZ" dirty="0" smtClean="0"/>
          </a:p>
          <a:p>
            <a:pPr marL="285750" indent="-285750" algn="just">
              <a:buFont typeface="Arial" panose="020B0604020202020204" pitchFamily="34" charset="0"/>
              <a:buChar char="•"/>
            </a:pPr>
            <a:r>
              <a:rPr lang="cs-CZ" dirty="0" smtClean="0"/>
              <a:t>písemně </a:t>
            </a:r>
          </a:p>
          <a:p>
            <a:pPr marL="285750" indent="-285750" algn="just">
              <a:buFont typeface="Arial" panose="020B0604020202020204" pitchFamily="34" charset="0"/>
              <a:buChar char="•"/>
            </a:pPr>
            <a:r>
              <a:rPr lang="cs-CZ" dirty="0" smtClean="0"/>
              <a:t>ústně </a:t>
            </a:r>
            <a:r>
              <a:rPr lang="cs-CZ" dirty="0"/>
              <a:t>do protokolu </a:t>
            </a:r>
            <a:endParaRPr lang="cs-CZ" dirty="0" smtClean="0"/>
          </a:p>
          <a:p>
            <a:pPr marL="285750" indent="-285750" algn="just">
              <a:buFont typeface="Arial" panose="020B0604020202020204" pitchFamily="34" charset="0"/>
              <a:buChar char="•"/>
            </a:pPr>
            <a:r>
              <a:rPr lang="cs-CZ" dirty="0" smtClean="0"/>
              <a:t>v elektronické </a:t>
            </a:r>
            <a:r>
              <a:rPr lang="cs-CZ" dirty="0"/>
              <a:t>podobě podepsané uznávaným elektronickým </a:t>
            </a:r>
            <a:r>
              <a:rPr lang="cs-CZ" dirty="0" smtClean="0"/>
              <a:t>podpisem</a:t>
            </a:r>
          </a:p>
          <a:p>
            <a:pPr marL="285750" indent="-285750" algn="just">
              <a:buFont typeface="Arial" panose="020B0604020202020204" pitchFamily="34" charset="0"/>
              <a:buChar char="•"/>
            </a:pPr>
            <a:r>
              <a:rPr lang="cs-CZ" dirty="0" smtClean="0"/>
              <a:t>jinou formou, je-li do 5 dnů potvrzeno (např. faxem, prostým emailem)</a:t>
            </a:r>
          </a:p>
          <a:p>
            <a:pPr algn="just"/>
            <a:endParaRPr lang="cs-CZ" dirty="0"/>
          </a:p>
          <a:p>
            <a:pPr algn="just"/>
            <a:r>
              <a:rPr lang="cs-CZ" b="1" dirty="0" smtClean="0"/>
              <a:t>Od správního orgánu k účastníku řízení</a:t>
            </a:r>
            <a:endParaRPr lang="cs-CZ" b="1" dirty="0"/>
          </a:p>
          <a:p>
            <a:pPr algn="just"/>
            <a:endParaRPr lang="cs-CZ" dirty="0"/>
          </a:p>
          <a:p>
            <a:pPr algn="just">
              <a:spcAft>
                <a:spcPts val="600"/>
              </a:spcAft>
            </a:pPr>
            <a:r>
              <a:rPr lang="cs-CZ" sz="1600" b="1" dirty="0"/>
              <a:t>Doručování</a:t>
            </a:r>
            <a:r>
              <a:rPr lang="cs-CZ" sz="1600" dirty="0"/>
              <a:t> představuje způsob komunikace a kontaktu mezi správním orgánem a subjekty zúčastněnými na řízení. Správní orgán, který písemnost vyhotovil, je oprávněn zvolit způsob jejího doručení. Zákon rozlišuje následující možnosti:</a:t>
            </a:r>
          </a:p>
          <a:p>
            <a:pPr marL="742950" lvl="1" indent="-285750" algn="just">
              <a:buFont typeface="Wingdings" panose="05000000000000000000" pitchFamily="2" charset="2"/>
              <a:buChar char="ü"/>
            </a:pPr>
            <a:r>
              <a:rPr lang="cs-CZ" sz="1600" dirty="0"/>
              <a:t>doručování správním orgánem samotným,</a:t>
            </a:r>
          </a:p>
          <a:p>
            <a:pPr marL="742950" lvl="1" indent="-285750" algn="just">
              <a:buFont typeface="Wingdings" panose="05000000000000000000" pitchFamily="2" charset="2"/>
              <a:buChar char="ü"/>
            </a:pPr>
            <a:r>
              <a:rPr lang="cs-CZ" sz="1600" dirty="0"/>
              <a:t>doručování prostřednictvím provozovatele poštovních služeb,</a:t>
            </a:r>
          </a:p>
          <a:p>
            <a:pPr marL="742950" lvl="1" indent="-285750" algn="just">
              <a:spcAft>
                <a:spcPts val="600"/>
              </a:spcAft>
              <a:buFont typeface="Wingdings" panose="05000000000000000000" pitchFamily="2" charset="2"/>
              <a:buChar char="ü"/>
            </a:pPr>
            <a:r>
              <a:rPr lang="cs-CZ" sz="1600" dirty="0"/>
              <a:t>v případech, kdy tak stanoví  zákon:</a:t>
            </a:r>
          </a:p>
          <a:p>
            <a:pPr marL="1200150" lvl="2" indent="-285750" algn="just">
              <a:buFont typeface="Courier New" panose="02070309020205020404" pitchFamily="49" charset="0"/>
              <a:buChar char="o"/>
            </a:pPr>
            <a:r>
              <a:rPr lang="cs-CZ" sz="1600" dirty="0"/>
              <a:t>doručování prostřednictvím obecní policie či policejního orgánu příslušného podle místa doručení (např. při předvedení),</a:t>
            </a:r>
          </a:p>
          <a:p>
            <a:pPr marL="1200150" lvl="2" indent="-285750" algn="just">
              <a:buFont typeface="Courier New" panose="02070309020205020404" pitchFamily="49" charset="0"/>
              <a:buChar char="o"/>
            </a:pPr>
            <a:r>
              <a:rPr lang="cs-CZ" sz="1600" dirty="0"/>
              <a:t>doručování prostřednictvím obecního úřadu či správního orgánu jemu postavenému naroveň (např. úřad městského obvodu)</a:t>
            </a:r>
          </a:p>
        </p:txBody>
      </p:sp>
    </p:spTree>
    <p:extLst>
      <p:ext uri="{BB962C8B-B14F-4D97-AF65-F5344CB8AC3E}">
        <p14:creationId xmlns:p14="http://schemas.microsoft.com/office/powerpoint/2010/main" val="197547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TextovéPole 4"/>
          <p:cNvSpPr txBox="1"/>
          <p:nvPr/>
        </p:nvSpPr>
        <p:spPr>
          <a:xfrm>
            <a:off x="611560" y="476672"/>
            <a:ext cx="7992888" cy="5801588"/>
          </a:xfrm>
          <a:prstGeom prst="rect">
            <a:avLst/>
          </a:prstGeom>
          <a:noFill/>
        </p:spPr>
        <p:txBody>
          <a:bodyPr wrap="square" rtlCol="0">
            <a:spAutoFit/>
          </a:bodyPr>
          <a:lstStyle/>
          <a:p>
            <a:r>
              <a:rPr lang="cs-CZ" sz="2400" b="1" dirty="0"/>
              <a:t>NĚKTERÉ PROCESNÍ POJMY A INSTITUTY</a:t>
            </a:r>
          </a:p>
          <a:p>
            <a:endParaRPr lang="cs-CZ" b="1" dirty="0"/>
          </a:p>
          <a:p>
            <a:pPr algn="just">
              <a:spcAft>
                <a:spcPts val="600"/>
              </a:spcAft>
            </a:pPr>
            <a:r>
              <a:rPr lang="cs-CZ" dirty="0"/>
              <a:t>Správní řád také rozlišuje jednotlivé </a:t>
            </a:r>
            <a:r>
              <a:rPr lang="cs-CZ" b="1" dirty="0"/>
              <a:t>typy doručování</a:t>
            </a:r>
            <a:r>
              <a:rPr lang="cs-CZ" dirty="0"/>
              <a:t>, a to v závislosti na jejich formě:</a:t>
            </a:r>
          </a:p>
          <a:p>
            <a:pPr marL="742950" lvl="1" indent="-285750" algn="just">
              <a:buFont typeface="Wingdings" panose="05000000000000000000" pitchFamily="2" charset="2"/>
              <a:buChar char="q"/>
            </a:pPr>
            <a:r>
              <a:rPr lang="cs-CZ" dirty="0"/>
              <a:t>doručování prosté,</a:t>
            </a:r>
          </a:p>
          <a:p>
            <a:pPr marL="742950" lvl="1" indent="-285750" algn="just">
              <a:buFont typeface="Wingdings" panose="05000000000000000000" pitchFamily="2" charset="2"/>
              <a:buChar char="q"/>
            </a:pPr>
            <a:r>
              <a:rPr lang="cs-CZ" dirty="0"/>
              <a:t>doručování doporučené,</a:t>
            </a:r>
          </a:p>
          <a:p>
            <a:pPr marL="742950" lvl="1" indent="-285750" algn="just">
              <a:buFont typeface="Wingdings" panose="05000000000000000000" pitchFamily="2" charset="2"/>
              <a:buChar char="q"/>
            </a:pPr>
            <a:r>
              <a:rPr lang="cs-CZ" dirty="0"/>
              <a:t>doručování do vlastních rukou,</a:t>
            </a:r>
          </a:p>
          <a:p>
            <a:pPr marL="742950" lvl="1" indent="-285750" algn="just">
              <a:buFont typeface="Wingdings" panose="05000000000000000000" pitchFamily="2" charset="2"/>
              <a:buChar char="q"/>
            </a:pPr>
            <a:r>
              <a:rPr lang="cs-CZ" dirty="0"/>
              <a:t>doručování elektronickou formou.</a:t>
            </a:r>
          </a:p>
          <a:p>
            <a:pPr algn="just"/>
            <a:endParaRPr lang="cs-CZ" dirty="0"/>
          </a:p>
          <a:p>
            <a:pPr algn="just"/>
            <a:r>
              <a:rPr lang="cs-CZ" dirty="0"/>
              <a:t>Institut </a:t>
            </a:r>
            <a:r>
              <a:rPr lang="cs-CZ" b="1" dirty="0"/>
              <a:t>uložení písemnosti </a:t>
            </a:r>
            <a:r>
              <a:rPr lang="cs-CZ" dirty="0"/>
              <a:t>se využívá v případě, že se písemnost nepodařilo adresátovi doručit přímo ani jiným vhodným způsobem předpokládaným zákonem. V takovém případě se písemnost ukládá u správního orgánu, který ji vyhotovil, nebo  u obecního úřadu nebo v provozovně provozovatele poštovních služeb, pokud se doručuje jejich prostřednictvím. O uložení písemnosti je účastník uvědomen oznámením o jejím neúspěšném doručení a uložení a současně je vyzván k jejímu převzetí.</a:t>
            </a:r>
          </a:p>
          <a:p>
            <a:pPr algn="just"/>
            <a:endParaRPr lang="cs-CZ" sz="1000" dirty="0"/>
          </a:p>
          <a:p>
            <a:pPr algn="just"/>
            <a:r>
              <a:rPr lang="cs-CZ" dirty="0"/>
              <a:t>S tím úzce souvisí institut tzv. </a:t>
            </a:r>
            <a:r>
              <a:rPr lang="cs-CZ" b="1" dirty="0"/>
              <a:t>fikce doručení </a:t>
            </a:r>
            <a:r>
              <a:rPr lang="cs-CZ" dirty="0"/>
              <a:t>- jestliže si adresát uložené písemnosti písemnost ve lhůtě 10 dnů ode dne, kdy byla k vyzvednutí připravena, nevyzvedne, písemnost se považuje za doručenou posledním dnem této lhůty.</a:t>
            </a:r>
          </a:p>
        </p:txBody>
      </p:sp>
    </p:spTree>
    <p:extLst>
      <p:ext uri="{BB962C8B-B14F-4D97-AF65-F5344CB8AC3E}">
        <p14:creationId xmlns:p14="http://schemas.microsoft.com/office/powerpoint/2010/main" val="292312528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3683</Words>
  <Application>Microsoft Office PowerPoint</Application>
  <PresentationFormat>Předvádění na obrazovce (4:3)</PresentationFormat>
  <Paragraphs>422</Paragraphs>
  <Slides>47</Slides>
  <Notes>4</Notes>
  <HiddenSlides>0</HiddenSlides>
  <MMClips>0</MMClips>
  <ScaleCrop>false</ScaleCrop>
  <HeadingPairs>
    <vt:vector size="4" baseType="variant">
      <vt:variant>
        <vt:lpstr>Motiv</vt:lpstr>
      </vt:variant>
      <vt:variant>
        <vt:i4>1</vt:i4>
      </vt:variant>
      <vt:variant>
        <vt:lpstr>Nadpisy snímků</vt:lpstr>
      </vt:variant>
      <vt:variant>
        <vt:i4>47</vt:i4>
      </vt:variant>
    </vt:vector>
  </HeadingPairs>
  <TitlesOfParts>
    <vt:vector size="48" baseType="lpstr">
      <vt:lpstr>Motiv systému Office</vt:lpstr>
      <vt:lpstr>SPRÁVNÍ PRÁVO PROCESNÍ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Fáze správního řízení</vt:lpstr>
      <vt:lpstr>Zahájení správního řízení</vt:lpstr>
      <vt:lpstr>Projednání věci</vt:lpstr>
      <vt:lpstr>Dokazování</vt:lpstr>
      <vt:lpstr>Dokazování</vt:lpstr>
      <vt:lpstr>Dokazování</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lpstr>Opravné prostředky ve správním řízení</vt:lpstr>
      <vt:lpstr>Opravné prostředky</vt:lpstr>
      <vt:lpstr>Odvolání</vt:lpstr>
      <vt:lpstr>Odvolání</vt:lpstr>
      <vt:lpstr>Odvolání </vt:lpstr>
      <vt:lpstr>Odvolání </vt:lpstr>
      <vt:lpstr>Odvolání</vt:lpstr>
      <vt:lpstr>Odvolání </vt:lpstr>
      <vt:lpstr>Odvolání </vt:lpstr>
      <vt:lpstr>Odvolání </vt:lpstr>
      <vt:lpstr>Odvolání </vt:lpstr>
      <vt:lpstr>Odvolání</vt:lpstr>
      <vt:lpstr>Odvolání</vt:lpstr>
      <vt:lpstr>Rozklad</vt:lpstr>
      <vt:lpstr>Odpor</vt:lpstr>
      <vt:lpstr>Námitky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PROCESNÍ</dc:title>
  <dc:creator>Michal Márton</dc:creator>
  <cp:lastModifiedBy>Michal Márton</cp:lastModifiedBy>
  <cp:revision>9</cp:revision>
  <dcterms:created xsi:type="dcterms:W3CDTF">2018-04-03T16:38:28Z</dcterms:created>
  <dcterms:modified xsi:type="dcterms:W3CDTF">2019-04-06T07:30:35Z</dcterms:modified>
</cp:coreProperties>
</file>