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317" r:id="rId5"/>
    <p:sldId id="318" r:id="rId6"/>
    <p:sldId id="319" r:id="rId7"/>
    <p:sldId id="297" r:id="rId8"/>
    <p:sldId id="316" r:id="rId9"/>
    <p:sldId id="320" r:id="rId10"/>
    <p:sldId id="321" r:id="rId11"/>
    <p:sldId id="324" r:id="rId12"/>
    <p:sldId id="322" r:id="rId13"/>
    <p:sldId id="323" r:id="rId14"/>
    <p:sldId id="325" r:id="rId15"/>
    <p:sldId id="326" r:id="rId16"/>
    <p:sldId id="328" r:id="rId17"/>
    <p:sldId id="327" r:id="rId18"/>
    <p:sldId id="262"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15.02.2023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15.02.2023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15.02.2023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15.02.2023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15.02.2023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15.02.2023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15.02.2023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r>
              <a:rPr lang="cs-CZ" sz="3200" b="1">
                <a:solidFill>
                  <a:schemeClr val="bg1"/>
                </a:solidFill>
                <a:latin typeface="Times New Roman" panose="02020603050405020304" pitchFamily="18" charset="0"/>
                <a:cs typeface="Times New Roman" panose="02020603050405020304" pitchFamily="18" charset="0"/>
              </a:rPr>
              <a:t>MEZINÁRODNÍ INTEGRAČNÍ PROCESY</a:t>
            </a:r>
            <a:endParaRPr lang="en-GB" sz="32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026367" y="4101075"/>
            <a:ext cx="6509793" cy="1056117"/>
          </a:xfrm>
          <a:prstGeom prst="rect">
            <a:avLst/>
          </a:prstGeom>
        </p:spPr>
        <p:txBody>
          <a:bodyPr>
            <a:normAutofit/>
          </a:bodyPr>
          <a:lstStyle/>
          <a:p>
            <a:pPr marL="0" indent="0" algn="r">
              <a:buNone/>
            </a:pPr>
            <a:r>
              <a:rPr lang="cs-CZ" b="1" dirty="0">
                <a:solidFill>
                  <a:schemeClr val="bg1"/>
                </a:solidFill>
                <a:latin typeface="Times New Roman" panose="02020603050405020304" pitchFamily="18" charset="0"/>
                <a:cs typeface="Times New Roman" panose="02020603050405020304" pitchFamily="18" charset="0"/>
              </a:rPr>
              <a:t>4_Evropské sdružení volného obchodu</a:t>
            </a:r>
            <a:endParaRPr lang="en-GB"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64351" y="4824474"/>
            <a:ext cx="2688299" cy="1344150"/>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Ingrid Majerová</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BPIMP</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3859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ESVO a 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V roce 1987 se ES – rozšířené o rok dříve o Španělsko a Portugalsko – také v Jednotném evropském aktu rozhodlo vytvořit do roku 1992 evropský vnitřní trh.</a:t>
            </a:r>
          </a:p>
          <a:p>
            <a:pPr lvl="1" algn="just"/>
            <a:r>
              <a:rPr lang="cs-CZ" dirty="0"/>
              <a:t>Ačkoli se ESVO a ES staly navzájem nejdůležitějšími ekonomickými partnery z hlediska zahraničního obchodu, země ESVO byly díky své velikosti na ES mnohem více závislé než naopak.</a:t>
            </a:r>
          </a:p>
          <a:p>
            <a:pPr algn="just"/>
            <a:r>
              <a:rPr lang="cs-CZ" dirty="0"/>
              <a:t>V lednu 1989 navrhl předseda Komise ES Jacques Delors dát sblížení mezi ES a ESVO na nový institucionální základ.</a:t>
            </a:r>
          </a:p>
          <a:p>
            <a:pPr lvl="1" algn="just"/>
            <a:r>
              <a:rPr lang="cs-CZ" dirty="0"/>
              <a:t>S koncem konfliktu mezi Východem a Západem ztratila politika neutrality svůj dominantní charakter pro mnoho států ESVO a neexistovalo žádné politické ospravedlnění pro zvláštní zacházení se státy ESVO.</a:t>
            </a:r>
          </a:p>
          <a:p>
            <a:pPr algn="just"/>
            <a:endParaRPr lang="cs-CZ" dirty="0"/>
          </a:p>
        </p:txBody>
      </p:sp>
    </p:spTree>
    <p:extLst>
      <p:ext uri="{BB962C8B-B14F-4D97-AF65-F5344CB8AC3E}">
        <p14:creationId xmlns:p14="http://schemas.microsoft.com/office/powerpoint/2010/main" val="1222096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4691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Evropský hospodářský prostor</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V roce 1992 uzavřela EU s ESVO smlouvu o vytvoření společného </a:t>
            </a:r>
            <a:r>
              <a:rPr lang="cs-CZ" b="1" dirty="0"/>
              <a:t>Evropského hospodářského prostoru </a:t>
            </a:r>
            <a:r>
              <a:rPr lang="cs-CZ" dirty="0"/>
              <a:t>(EHP). </a:t>
            </a:r>
          </a:p>
          <a:p>
            <a:pPr lvl="1" algn="just"/>
            <a:r>
              <a:rPr lang="cs-CZ" dirty="0"/>
              <a:t>Účast Švýcarska odmítli ještě v roce 1992 jeho občané v referendu. Švýcarsko tak jako jediná země není součástí Evropského hospodářského prostoru a reguluje své hospodářské vztahy s Evropskou unií na základě řady bilaterálních smluv.</a:t>
            </a:r>
          </a:p>
          <a:p>
            <a:pPr algn="just"/>
            <a:r>
              <a:rPr lang="cs-CZ" dirty="0"/>
              <a:t>Dohoda o EHP vstoupila v platnost 1. ledna 1994.</a:t>
            </a:r>
          </a:p>
          <a:p>
            <a:pPr algn="just"/>
            <a:r>
              <a:rPr lang="cs-CZ" dirty="0"/>
              <a:t>V roce 1994 norské obyvatelstvo podruhé odmítlo členství v ES.</a:t>
            </a:r>
          </a:p>
          <a:p>
            <a:pPr algn="just"/>
            <a:r>
              <a:rPr lang="cs-CZ" dirty="0"/>
              <a:t>V lednu 1995 vstoupilo do Evropské unie Rakousko, Finsko a Švédsko.</a:t>
            </a:r>
          </a:p>
          <a:p>
            <a:pPr algn="just"/>
            <a:r>
              <a:rPr lang="cs-CZ" dirty="0"/>
              <a:t>EHP spojuje členské státy EU a tři státy ESVO (Island, Lichtenštejnsko a Norsko) do vnitřního trhu, který se řídí stejnými základními pravidly. </a:t>
            </a:r>
          </a:p>
          <a:p>
            <a:pPr lvl="1" algn="just"/>
            <a:endParaRPr lang="cs-CZ" dirty="0"/>
          </a:p>
        </p:txBody>
      </p:sp>
    </p:spTree>
    <p:extLst>
      <p:ext uri="{BB962C8B-B14F-4D97-AF65-F5344CB8AC3E}">
        <p14:creationId xmlns:p14="http://schemas.microsoft.com/office/powerpoint/2010/main" val="4036923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46914" cy="461665"/>
          </a:xfrm>
          <a:prstGeom prst="rect">
            <a:avLst/>
          </a:prstGeom>
        </p:spPr>
        <p:txBody>
          <a:bodyPr wrap="none">
            <a:spAutoFit/>
          </a:bodyPr>
          <a:lstStyle/>
          <a:p>
            <a:pPr lvl="0">
              <a:defRPr/>
            </a:pPr>
            <a:r>
              <a:rPr lang="cs-CZ" sz="2400" kern="0" dirty="0">
                <a:solidFill>
                  <a:srgbClr val="307871"/>
                </a:solidFill>
                <a:latin typeface="Times New Roman"/>
              </a:rPr>
              <a:t>Evropský hospodářský prostor</a:t>
            </a:r>
            <a:endParaRPr lang="en-GB" kern="0" dirty="0">
              <a:solidFill>
                <a:sysClr val="windowText" lastClr="000000"/>
              </a:solidFill>
            </a:endParaRPr>
          </a:p>
        </p:txBody>
      </p:sp>
      <p:sp>
        <p:nvSpPr>
          <p:cNvPr id="8" name="Zástupný symbol pro obsah 2"/>
          <p:cNvSpPr txBox="1">
            <a:spLocks/>
          </p:cNvSpPr>
          <p:nvPr/>
        </p:nvSpPr>
        <p:spPr>
          <a:xfrm>
            <a:off x="392898" y="1391273"/>
            <a:ext cx="11057182" cy="501738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just"/>
            <a:endParaRPr lang="cs-CZ" sz="2000" dirty="0"/>
          </a:p>
        </p:txBody>
      </p:sp>
      <p:pic>
        <p:nvPicPr>
          <p:cNvPr id="3" name="Obrázek 2">
            <a:extLst>
              <a:ext uri="{FF2B5EF4-FFF2-40B4-BE49-F238E27FC236}">
                <a16:creationId xmlns:a16="http://schemas.microsoft.com/office/drawing/2014/main" id="{FB3D0587-128B-41D6-9FF6-883C3671E9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9323" y="1391273"/>
            <a:ext cx="4536504" cy="4536504"/>
          </a:xfrm>
          <a:prstGeom prst="rect">
            <a:avLst/>
          </a:prstGeom>
        </p:spPr>
      </p:pic>
      <p:pic>
        <p:nvPicPr>
          <p:cNvPr id="6" name="Obrázek 5">
            <a:extLst>
              <a:ext uri="{FF2B5EF4-FFF2-40B4-BE49-F238E27FC236}">
                <a16:creationId xmlns:a16="http://schemas.microsoft.com/office/drawing/2014/main" id="{D3600BC2-D638-4886-A000-6A797BC1064C}"/>
              </a:ext>
            </a:extLst>
          </p:cNvPr>
          <p:cNvPicPr>
            <a:picLocks noChangeAspect="1"/>
          </p:cNvPicPr>
          <p:nvPr/>
        </p:nvPicPr>
        <p:blipFill rotWithShape="1">
          <a:blip r:embed="rId4"/>
          <a:srcRect r="6534"/>
          <a:stretch/>
        </p:blipFill>
        <p:spPr>
          <a:xfrm>
            <a:off x="638534" y="3290367"/>
            <a:ext cx="3093712" cy="1412262"/>
          </a:xfrm>
          <a:prstGeom prst="rect">
            <a:avLst/>
          </a:prstGeom>
        </p:spPr>
      </p:pic>
    </p:spTree>
    <p:extLst>
      <p:ext uri="{BB962C8B-B14F-4D97-AF65-F5344CB8AC3E}">
        <p14:creationId xmlns:p14="http://schemas.microsoft.com/office/powerpoint/2010/main" val="1023727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46914" cy="461665"/>
          </a:xfrm>
          <a:prstGeom prst="rect">
            <a:avLst/>
          </a:prstGeom>
        </p:spPr>
        <p:txBody>
          <a:bodyPr wrap="none">
            <a:spAutoFit/>
          </a:bodyPr>
          <a:lstStyle/>
          <a:p>
            <a:pPr lvl="0">
              <a:defRPr/>
            </a:pPr>
            <a:r>
              <a:rPr lang="cs-CZ" sz="2400" kern="0" dirty="0">
                <a:solidFill>
                  <a:srgbClr val="307871"/>
                </a:solidFill>
                <a:latin typeface="Times New Roman"/>
              </a:rPr>
              <a:t>Evropský hospodářský prostor</a:t>
            </a:r>
            <a:endParaRPr lang="en-GB" kern="0" dirty="0">
              <a:solidFill>
                <a:sysClr val="windowText" lastClr="000000"/>
              </a:solidFill>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EHP je oblastí volného obchodu, má však širší rozsah. Jeho součástí jsou i „horizontální“ ustanovení týkající se čtyř svobod (sociální politika, ochrana spotřebitele, životní prostředí, statistika, právo obchodních společností).</a:t>
            </a:r>
          </a:p>
          <a:p>
            <a:pPr algn="just"/>
            <a:r>
              <a:rPr lang="cs-CZ" dirty="0"/>
              <a:t>Jedná se o největší ekonomickou zónu s přibližně 520 miliony obyvatel (z toho přibližně 505 milionů v EU) od oblasti Arktidy po Středomoří a roční ekonomickou produkcí více než 19,2 bilionů amerických dolarů (stav k roku 2018) světa. </a:t>
            </a:r>
          </a:p>
          <a:p>
            <a:pPr algn="just"/>
            <a:r>
              <a:rPr lang="cs-CZ" dirty="0"/>
              <a:t>Odehrává se zde přibližně polovina světového obchodu. </a:t>
            </a:r>
          </a:p>
          <a:p>
            <a:pPr algn="just"/>
            <a:r>
              <a:rPr lang="cs-CZ" dirty="0"/>
              <a:t>V EHP byla cla mezi členskými státy zrušena a platí přibližně 80 % pravidel jednotného trhu EU. </a:t>
            </a:r>
          </a:p>
        </p:txBody>
      </p:sp>
    </p:spTree>
    <p:extLst>
      <p:ext uri="{BB962C8B-B14F-4D97-AF65-F5344CB8AC3E}">
        <p14:creationId xmlns:p14="http://schemas.microsoft.com/office/powerpoint/2010/main" val="803583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46914" cy="461665"/>
          </a:xfrm>
          <a:prstGeom prst="rect">
            <a:avLst/>
          </a:prstGeom>
        </p:spPr>
        <p:txBody>
          <a:bodyPr wrap="none">
            <a:spAutoFit/>
          </a:bodyPr>
          <a:lstStyle/>
          <a:p>
            <a:pPr lvl="0">
              <a:defRPr/>
            </a:pPr>
            <a:r>
              <a:rPr lang="cs-CZ" sz="2400" kern="0" dirty="0">
                <a:solidFill>
                  <a:srgbClr val="307871"/>
                </a:solidFill>
                <a:latin typeface="Times New Roman"/>
              </a:rPr>
              <a:t>Evropský hospodářský prostor</a:t>
            </a:r>
            <a:endParaRPr lang="en-GB" kern="0" dirty="0">
              <a:solidFill>
                <a:sysClr val="windowText" lastClr="000000"/>
              </a:solidFill>
            </a:endParaRPr>
          </a:p>
        </p:txBody>
      </p:sp>
      <p:sp>
        <p:nvSpPr>
          <p:cNvPr id="8" name="Zástupný symbol pro obsah 2"/>
          <p:cNvSpPr txBox="1">
            <a:spLocks/>
          </p:cNvSpPr>
          <p:nvPr/>
        </p:nvSpPr>
        <p:spPr>
          <a:xfrm>
            <a:off x="251520" y="1359761"/>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Specifické postavení v evropské integraci má </a:t>
            </a:r>
            <a:r>
              <a:rPr lang="cs-CZ" b="1" dirty="0"/>
              <a:t>Švýcarsko</a:t>
            </a:r>
            <a:r>
              <a:rPr lang="cs-CZ" dirty="0"/>
              <a:t>. </a:t>
            </a:r>
          </a:p>
          <a:p>
            <a:pPr lvl="1" algn="just"/>
            <a:r>
              <a:rPr lang="cs-CZ" dirty="0"/>
              <a:t>To bylo jediným státem ESVO, který neratifikoval mnohostrannou dohodu o EHP poté, co těsná většina švýcarských občanů a jasná většina kantonů odmítla účast Švýcarska v referendu dne 6. prosince 1992. </a:t>
            </a:r>
          </a:p>
          <a:p>
            <a:pPr lvl="1" algn="just"/>
            <a:r>
              <a:rPr lang="cs-CZ" dirty="0"/>
              <a:t>Má v orgánech EHP status pozorovatele.</a:t>
            </a:r>
          </a:p>
          <a:p>
            <a:pPr lvl="1" algn="just"/>
            <a:r>
              <a:rPr lang="cs-CZ" dirty="0"/>
              <a:t>Na rozdíl od Dohody o EHP jsou v bilaterálních jednáních pouze dva partneři v jednání (Komise EU a švýcarská vláda), což umožňuje konkrétnější předpisy pro Švýcarsko. </a:t>
            </a:r>
          </a:p>
          <a:p>
            <a:pPr lvl="1" algn="just"/>
            <a:r>
              <a:rPr lang="cs-CZ" dirty="0"/>
              <a:t>V roce 2009 vstoupilo v platnost zrušení hraničních kontrol osob na švýcarských pozemních hranicích (kontroly zboží zůstávají zachovány). </a:t>
            </a:r>
          </a:p>
          <a:p>
            <a:pPr lvl="1" algn="just"/>
            <a:endParaRPr lang="cs-CZ" dirty="0"/>
          </a:p>
        </p:txBody>
      </p:sp>
      <p:pic>
        <p:nvPicPr>
          <p:cNvPr id="2" name="Obrázek 1">
            <a:extLst>
              <a:ext uri="{FF2B5EF4-FFF2-40B4-BE49-F238E27FC236}">
                <a16:creationId xmlns:a16="http://schemas.microsoft.com/office/drawing/2014/main" id="{2C91D3C7-2196-49B7-AAB9-AB98480DE72F}"/>
              </a:ext>
            </a:extLst>
          </p:cNvPr>
          <p:cNvPicPr>
            <a:picLocks noChangeAspect="1"/>
          </p:cNvPicPr>
          <p:nvPr/>
        </p:nvPicPr>
        <p:blipFill>
          <a:blip r:embed="rId3"/>
          <a:stretch>
            <a:fillRect/>
          </a:stretch>
        </p:blipFill>
        <p:spPr>
          <a:xfrm>
            <a:off x="9145943" y="4923240"/>
            <a:ext cx="2053568" cy="1149998"/>
          </a:xfrm>
          <a:prstGeom prst="rect">
            <a:avLst/>
          </a:prstGeom>
        </p:spPr>
      </p:pic>
    </p:spTree>
    <p:extLst>
      <p:ext uri="{BB962C8B-B14F-4D97-AF65-F5344CB8AC3E}">
        <p14:creationId xmlns:p14="http://schemas.microsoft.com/office/powerpoint/2010/main" val="875124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46914" cy="461665"/>
          </a:xfrm>
          <a:prstGeom prst="rect">
            <a:avLst/>
          </a:prstGeom>
        </p:spPr>
        <p:txBody>
          <a:bodyPr wrap="none">
            <a:spAutoFit/>
          </a:bodyPr>
          <a:lstStyle/>
          <a:p>
            <a:pPr lvl="0">
              <a:defRPr/>
            </a:pPr>
            <a:r>
              <a:rPr lang="cs-CZ" sz="2400" kern="0" dirty="0">
                <a:solidFill>
                  <a:srgbClr val="307871"/>
                </a:solidFill>
                <a:latin typeface="Times New Roman"/>
              </a:rPr>
              <a:t>Evropský hospodářský prostor</a:t>
            </a:r>
            <a:endParaRPr lang="en-GB" kern="0" dirty="0">
              <a:solidFill>
                <a:sysClr val="windowText" lastClr="000000"/>
              </a:solidFill>
            </a:endParaRPr>
          </a:p>
        </p:txBody>
      </p:sp>
      <p:sp>
        <p:nvSpPr>
          <p:cNvPr id="8" name="Zástupný symbol pro obsah 2"/>
          <p:cNvSpPr txBox="1">
            <a:spLocks/>
          </p:cNvSpPr>
          <p:nvPr/>
        </p:nvSpPr>
        <p:spPr>
          <a:xfrm>
            <a:off x="251520" y="1359761"/>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Další zemí, která má zvláštní status je </a:t>
            </a:r>
            <a:r>
              <a:rPr lang="cs-CZ" b="1" dirty="0"/>
              <a:t>Lichtenštejnsko</a:t>
            </a:r>
            <a:r>
              <a:rPr lang="cs-CZ" dirty="0"/>
              <a:t>. </a:t>
            </a:r>
          </a:p>
          <a:p>
            <a:pPr lvl="1" algn="just"/>
            <a:r>
              <a:rPr lang="cs-CZ" dirty="0"/>
              <a:t>Týden po švýcarském „Ne“ obyvatelé Lichtenštejnska schválil přistoupení k EHP a vládnoucí princ se vyslovil pro dohodu o EHP. </a:t>
            </a:r>
          </a:p>
          <a:p>
            <a:pPr lvl="1" algn="just"/>
            <a:r>
              <a:rPr lang="cs-CZ" dirty="0"/>
              <a:t>Lichtenštejnsko je také součástí švýcarského hospodářského prostoru a měnové a celní unie se Švýcarskem. Proto musela být s ohledem na tuto situaci revidována dohoda o EHP a byla změněna smlouva z 29. března 1923 o připojení Lichtenštejnského knížectví ke švýcarskému celnímu území. </a:t>
            </a:r>
          </a:p>
          <a:p>
            <a:pPr lvl="1" algn="just"/>
            <a:r>
              <a:rPr lang="cs-CZ" dirty="0"/>
              <a:t>Dohoda o EHP se však v Lichtenštejnsku vztahuje na méně zboží než v ostatních členských státech. </a:t>
            </a:r>
          </a:p>
          <a:p>
            <a:pPr lvl="2" algn="just"/>
            <a:r>
              <a:rPr lang="cs-CZ" dirty="0"/>
              <a:t>Toto omezení, původně stanovené do 1. ledna 2000, bylo původně prodlouženo do 1. ledna 2005 a před dosažením tohoto data se od té doby stalo trvalým.</a:t>
            </a:r>
          </a:p>
        </p:txBody>
      </p:sp>
      <p:pic>
        <p:nvPicPr>
          <p:cNvPr id="3" name="Obrázek 2">
            <a:extLst>
              <a:ext uri="{FF2B5EF4-FFF2-40B4-BE49-F238E27FC236}">
                <a16:creationId xmlns:a16="http://schemas.microsoft.com/office/drawing/2014/main" id="{0C553489-D40B-4A46-955E-476C4C9ED993}"/>
              </a:ext>
            </a:extLst>
          </p:cNvPr>
          <p:cNvPicPr>
            <a:picLocks noChangeAspect="1"/>
          </p:cNvPicPr>
          <p:nvPr/>
        </p:nvPicPr>
        <p:blipFill>
          <a:blip r:embed="rId3"/>
          <a:stretch>
            <a:fillRect/>
          </a:stretch>
        </p:blipFill>
        <p:spPr>
          <a:xfrm>
            <a:off x="9690478" y="5113174"/>
            <a:ext cx="1825188" cy="1367129"/>
          </a:xfrm>
          <a:prstGeom prst="rect">
            <a:avLst/>
          </a:prstGeom>
        </p:spPr>
      </p:pic>
    </p:spTree>
    <p:extLst>
      <p:ext uri="{BB962C8B-B14F-4D97-AF65-F5344CB8AC3E}">
        <p14:creationId xmlns:p14="http://schemas.microsoft.com/office/powerpoint/2010/main" val="546043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07793" cy="461665"/>
          </a:xfrm>
          <a:prstGeom prst="rect">
            <a:avLst/>
          </a:prstGeom>
        </p:spPr>
        <p:txBody>
          <a:bodyPr wrap="none">
            <a:spAutoFit/>
          </a:bodyPr>
          <a:lstStyle/>
          <a:p>
            <a:pPr lvl="0">
              <a:defRPr/>
            </a:pPr>
            <a:r>
              <a:rPr lang="cs-CZ" sz="2400" kern="0" dirty="0">
                <a:solidFill>
                  <a:srgbClr val="307871"/>
                </a:solidFill>
                <a:latin typeface="Times New Roman"/>
              </a:rPr>
              <a:t>ESVO od roku 1995</a:t>
            </a:r>
            <a:endParaRPr lang="en-GB" kern="0" dirty="0">
              <a:solidFill>
                <a:sysClr val="windowText" lastClr="000000"/>
              </a:solidFill>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Od roku 1995 se ESVO skládá pouze z Islandu, Lichtenštejnska, Norska a Švýcarska.</a:t>
            </a:r>
          </a:p>
          <a:p>
            <a:pPr algn="just"/>
            <a:r>
              <a:rPr lang="cs-CZ" dirty="0"/>
              <a:t>Úkol ESVO se dnes omezuje především na správu a provádění Úmluvy o ESVO (vnitřní obchod ESVO), Dohody o EHP a uzavírání dohod o volném obchodu se třetími zeměmi.</a:t>
            </a:r>
          </a:p>
          <a:p>
            <a:pPr algn="just"/>
            <a:r>
              <a:rPr lang="cs-CZ" dirty="0"/>
              <a:t>Po zamítnutí slovinské žádosti o členství na podzim 1995 se však stalo nepravděpodobným, že by byli přijati noví členové. </a:t>
            </a:r>
          </a:p>
          <a:p>
            <a:pPr lvl="1" algn="just"/>
            <a:r>
              <a:rPr lang="cs-CZ" dirty="0"/>
              <a:t>Nicméně některé země, včetně Alžírska, projevily zájem o připojení. </a:t>
            </a:r>
          </a:p>
          <a:p>
            <a:pPr algn="just"/>
            <a:r>
              <a:rPr lang="cs-CZ" dirty="0"/>
              <a:t>V současnosti – ve Švýcarsku návrh ESVO 2.0 – připojení Velké Británie po </a:t>
            </a:r>
            <a:r>
              <a:rPr lang="cs-CZ" dirty="0" err="1"/>
              <a:t>Brexitu</a:t>
            </a:r>
            <a:r>
              <a:rPr lang="cs-CZ" dirty="0"/>
              <a:t> – větší váha vůči EU.</a:t>
            </a:r>
          </a:p>
          <a:p>
            <a:pPr algn="just"/>
            <a:endParaRPr lang="cs-CZ" dirty="0"/>
          </a:p>
        </p:txBody>
      </p:sp>
    </p:spTree>
    <p:extLst>
      <p:ext uri="{BB962C8B-B14F-4D97-AF65-F5344CB8AC3E}">
        <p14:creationId xmlns:p14="http://schemas.microsoft.com/office/powerpoint/2010/main" val="1234573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07793" cy="461665"/>
          </a:xfrm>
          <a:prstGeom prst="rect">
            <a:avLst/>
          </a:prstGeom>
        </p:spPr>
        <p:txBody>
          <a:bodyPr wrap="none">
            <a:spAutoFit/>
          </a:bodyPr>
          <a:lstStyle/>
          <a:p>
            <a:pPr lvl="0">
              <a:defRPr/>
            </a:pPr>
            <a:r>
              <a:rPr lang="cs-CZ" sz="2400" kern="0" dirty="0">
                <a:solidFill>
                  <a:srgbClr val="307871"/>
                </a:solidFill>
                <a:latin typeface="Times New Roman"/>
              </a:rPr>
              <a:t>ESVO od roku 1995</a:t>
            </a:r>
            <a:endParaRPr lang="en-GB" kern="0" dirty="0">
              <a:solidFill>
                <a:sysClr val="windowText" lastClr="000000"/>
              </a:solidFill>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dirty="0"/>
              <a:t>Dohody o volném obchodu mezi ESVO a dalšími zeměmi s těmito státy: Egypt, Albánie, Bosna a Hercegovina, Chile, Kostarika, Ekvádor, Rada pro spolupráci v Zálivu (Bahrajn, Kuvajt, Omán, Katar, Saúdská Arábie, Spojené arabské emiráty), Hongkong, Izrael, Indonésie, Jordánsko, Kanada, Kolumbie, Jižní Korea, Libanon, Mexiko, Maroko (kromě Západní Sahary), Černá Hora, Severní Makedonie, Palestina, Panama, Peru, Srbsko, Singapur, Celní unie jižní Afriky (Botswana, Svazijsko, Lesotho, Namibie, Jižní Afrika), Tunisko Turecko a Ukrajina.</a:t>
            </a:r>
          </a:p>
          <a:p>
            <a:pPr algn="just"/>
            <a:r>
              <a:rPr lang="cs-CZ" sz="2400" dirty="0"/>
              <a:t>Jednání o dohodách o volném obchodu s následujícími zeměmi a uskupeními: Alžírsko, Indie, Kosovo, </a:t>
            </a:r>
            <a:r>
              <a:rPr lang="cs-CZ" sz="2400" dirty="0" err="1"/>
              <a:t>Mercosur</a:t>
            </a:r>
            <a:r>
              <a:rPr lang="cs-CZ" sz="2400" dirty="0"/>
              <a:t> (Brazílie, Argentina, Uruguay, Paraguay), Rusko/Bělorusko/Kazachstán, Thajsko, Vietnam, Státy Střední Ameriky (Guatemala, Honduras). </a:t>
            </a:r>
          </a:p>
          <a:p>
            <a:pPr algn="just"/>
            <a:r>
              <a:rPr lang="cs-CZ" sz="2400" dirty="0"/>
              <a:t>Prohlášení o spolupráci/dialogu o užších obchodních a investičních vztazích, které se týká Malajsie, </a:t>
            </a:r>
            <a:r>
              <a:rPr lang="cs-CZ" sz="2400" dirty="0" err="1"/>
              <a:t>Mauricia</a:t>
            </a:r>
            <a:r>
              <a:rPr lang="cs-CZ" sz="2400" dirty="0"/>
              <a:t> a Mongolska.</a:t>
            </a:r>
          </a:p>
          <a:p>
            <a:pPr algn="just"/>
            <a:endParaRPr lang="cs-CZ" dirty="0"/>
          </a:p>
          <a:p>
            <a:pPr algn="just"/>
            <a:endParaRPr lang="cs-CZ" dirty="0"/>
          </a:p>
        </p:txBody>
      </p:sp>
    </p:spTree>
    <p:extLst>
      <p:ext uri="{BB962C8B-B14F-4D97-AF65-F5344CB8AC3E}">
        <p14:creationId xmlns:p14="http://schemas.microsoft.com/office/powerpoint/2010/main" val="4027386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TextovéPole 1">
            <a:extLst>
              <a:ext uri="{FF2B5EF4-FFF2-40B4-BE49-F238E27FC236}">
                <a16:creationId xmlns:a16="http://schemas.microsoft.com/office/drawing/2014/main" id="{331AFC08-2DD8-4A1B-9BC3-0DDC67607BC4}"/>
              </a:ext>
            </a:extLst>
          </p:cNvPr>
          <p:cNvSpPr txBox="1"/>
          <p:nvPr/>
        </p:nvSpPr>
        <p:spPr>
          <a:xfrm>
            <a:off x="1212980" y="2425959"/>
            <a:ext cx="9255967" cy="584775"/>
          </a:xfrm>
          <a:prstGeom prst="rect">
            <a:avLst/>
          </a:prstGeom>
          <a:noFill/>
        </p:spPr>
        <p:txBody>
          <a:bodyPr wrap="square" rtlCol="0">
            <a:spAutoFit/>
          </a:bodyPr>
          <a:lstStyle/>
          <a:p>
            <a:r>
              <a:rPr lang="cs-CZ" sz="3200" dirty="0"/>
              <a:t>Děkuji za pozornost….</a:t>
            </a:r>
          </a:p>
        </p:txBody>
      </p:sp>
    </p:spTree>
    <p:extLst>
      <p:ext uri="{BB962C8B-B14F-4D97-AF65-F5344CB8AC3E}">
        <p14:creationId xmlns:p14="http://schemas.microsoft.com/office/powerpoint/2010/main" val="459147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0400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O čem si budeme dnes povídat?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446802"/>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cs-CZ" b="1" dirty="0"/>
              <a:t>Proč vzniklo Evropské sdružení volného obchodu</a:t>
            </a:r>
          </a:p>
          <a:p>
            <a:pPr lvl="1"/>
            <a:r>
              <a:rPr lang="cs-CZ" b="1" dirty="0"/>
              <a:t>Jaké byly jeho počátky</a:t>
            </a:r>
          </a:p>
          <a:p>
            <a:pPr lvl="1"/>
            <a:r>
              <a:rPr lang="cs-CZ" b="1" dirty="0"/>
              <a:t>Cíle ESVO</a:t>
            </a:r>
          </a:p>
          <a:p>
            <a:pPr lvl="1"/>
            <a:r>
              <a:rPr lang="cs-CZ" b="1" dirty="0"/>
              <a:t>Jaké jsou vztahy mezi ESVO a EU</a:t>
            </a:r>
          </a:p>
        </p:txBody>
      </p:sp>
    </p:spTree>
    <p:extLst>
      <p:ext uri="{BB962C8B-B14F-4D97-AF65-F5344CB8AC3E}">
        <p14:creationId xmlns:p14="http://schemas.microsoft.com/office/powerpoint/2010/main" val="3008027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181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Vznik ESVO</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45148" y="1366758"/>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Evropské sdružení volného obchodu (ESVO, anglicky </a:t>
            </a:r>
            <a:r>
              <a:rPr lang="cs-CZ" dirty="0" err="1"/>
              <a:t>European</a:t>
            </a:r>
            <a:r>
              <a:rPr lang="cs-CZ" dirty="0"/>
              <a:t> Free </a:t>
            </a:r>
            <a:r>
              <a:rPr lang="cs-CZ" dirty="0" err="1"/>
              <a:t>Trade</a:t>
            </a:r>
            <a:r>
              <a:rPr lang="cs-CZ" dirty="0"/>
              <a:t> </a:t>
            </a:r>
            <a:r>
              <a:rPr lang="cs-CZ" dirty="0" err="1"/>
              <a:t>Association</a:t>
            </a:r>
            <a:r>
              <a:rPr lang="cs-CZ" dirty="0"/>
              <a:t> – EFTA) vzniklo v roce 1960</a:t>
            </a:r>
          </a:p>
          <a:p>
            <a:pPr algn="just"/>
            <a:r>
              <a:rPr lang="cs-CZ" dirty="0"/>
              <a:t>protiváha k ES – vedoucí zemí Velká Británie</a:t>
            </a:r>
          </a:p>
          <a:p>
            <a:pPr lvl="1" algn="just"/>
            <a:r>
              <a:rPr lang="cs-CZ" dirty="0"/>
              <a:t>VB – kvůli globálním zájmům a vazeb na </a:t>
            </a:r>
            <a:r>
              <a:rPr lang="cs-CZ" dirty="0" err="1"/>
              <a:t>Commonwealth</a:t>
            </a:r>
            <a:endParaRPr lang="cs-CZ" dirty="0"/>
          </a:p>
          <a:p>
            <a:pPr lvl="1" algn="just"/>
            <a:r>
              <a:rPr lang="cs-CZ" dirty="0"/>
              <a:t>Rakousko, Švédsko a Švýcarsko – neutralita nebo postoje voličů</a:t>
            </a:r>
          </a:p>
          <a:p>
            <a:pPr lvl="1" algn="just"/>
            <a:r>
              <a:rPr lang="cs-CZ" dirty="0"/>
              <a:t>VB – přilákat členy evropských společenství, aby oslabila význam EHS a posílila svoji mocenskou roli</a:t>
            </a:r>
          </a:p>
          <a:p>
            <a:pPr algn="just"/>
            <a:r>
              <a:rPr lang="cs-CZ" dirty="0"/>
              <a:t>1959 – vytvoření malé zóny volného obchodu sedmi zemí – Dánska, Norska, Rakouska, Portugalska, Švédska, Švýcarska a Spojeného království</a:t>
            </a:r>
          </a:p>
          <a:p>
            <a:pPr algn="just"/>
            <a:r>
              <a:rPr lang="cs-CZ" dirty="0"/>
              <a:t>Zakládající dokument ESVO – Stockholmská úmluva</a:t>
            </a:r>
          </a:p>
        </p:txBody>
      </p:sp>
    </p:spTree>
    <p:extLst>
      <p:ext uri="{BB962C8B-B14F-4D97-AF65-F5344CB8AC3E}">
        <p14:creationId xmlns:p14="http://schemas.microsoft.com/office/powerpoint/2010/main" val="3715921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181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Vznik ESVO</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b="1" dirty="0"/>
              <a:t>Stockholmská úmluva </a:t>
            </a:r>
            <a:r>
              <a:rPr lang="cs-CZ" dirty="0"/>
              <a:t>– popisuje cíle ESVO a vymezuje práva a povinnosti členů </a:t>
            </a:r>
          </a:p>
          <a:p>
            <a:pPr algn="just"/>
            <a:r>
              <a:rPr lang="cs-CZ" dirty="0"/>
              <a:t>Snižování cel – od roku 1960 do roku 1970, kdy byla úplně zrušena</a:t>
            </a:r>
          </a:p>
          <a:p>
            <a:pPr algn="just"/>
            <a:r>
              <a:rPr lang="cs-CZ" dirty="0"/>
              <a:t>ESVO bylo od počátku plánováno jako dočasná organizace s cílem usnadnit sblížení s ES spojením společných zájmů a dosáhnout vytvoření volného trhu.</a:t>
            </a:r>
          </a:p>
          <a:p>
            <a:pPr algn="just"/>
            <a:r>
              <a:rPr lang="cs-CZ" dirty="0"/>
              <a:t>Podpora růstu a prosperity ve svých členských státech a prohloubit obchodní a ekonomickou spolupráci mezi západoevropskými zeměmi a světem. </a:t>
            </a:r>
          </a:p>
          <a:p>
            <a:pPr algn="just"/>
            <a:r>
              <a:rPr lang="cs-CZ" dirty="0"/>
              <a:t>ESVO chtělo, aby si její členské státy zachovaly plnou politickou svobodu jednání.</a:t>
            </a:r>
          </a:p>
        </p:txBody>
      </p:sp>
    </p:spTree>
    <p:extLst>
      <p:ext uri="{BB962C8B-B14F-4D97-AF65-F5344CB8AC3E}">
        <p14:creationId xmlns:p14="http://schemas.microsoft.com/office/powerpoint/2010/main" val="3221574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181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Vznik ESVO</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dirty="0"/>
              <a:t>Různé pokusy států ESVO o přiblížení se k ES v letech 1960-1961 byly neúspěšné.</a:t>
            </a:r>
          </a:p>
          <a:p>
            <a:pPr lvl="1" algn="just"/>
            <a:r>
              <a:rPr lang="cs-CZ" dirty="0"/>
              <a:t>VB v roce 1961 požádala o vstup do ES, připojilo se Dánsko, Norsko a Irsko (mimo ESVO) a Rakousko, Švédsko a Švýcarsko požádaly o přidružení k ES.</a:t>
            </a:r>
          </a:p>
          <a:p>
            <a:pPr algn="just"/>
            <a:r>
              <a:rPr lang="cs-CZ" sz="2400" dirty="0"/>
              <a:t>Finsko se stalo přidruženým členem v roce 1961 a řádným členem v roce 1986 a Island se připojil v roce 1970. </a:t>
            </a:r>
          </a:p>
          <a:p>
            <a:pPr algn="just"/>
            <a:r>
              <a:rPr lang="cs-CZ" sz="2400" dirty="0"/>
              <a:t>Spojené království a Dánsko vstoupily do EHS v roce 1973, a proto přestaly být členy ESVO. </a:t>
            </a:r>
          </a:p>
          <a:p>
            <a:pPr algn="just"/>
            <a:r>
              <a:rPr lang="cs-CZ" sz="2400" dirty="0"/>
              <a:t>Portugalsko také odešlo z ESVO do Evropského společenství v roce 1986. Lichtenštejnsko vstoupilo do ESVO v roce 1991 (dříve jeho zájmy zastupovalo Švýcarsko). </a:t>
            </a:r>
          </a:p>
          <a:p>
            <a:pPr algn="just"/>
            <a:r>
              <a:rPr lang="cs-CZ" sz="2400" dirty="0"/>
              <a:t>Rakousko, Švédsko a Finsko vstoupily do EU v roce 1995 a přestaly tak být členy ESVO.</a:t>
            </a:r>
          </a:p>
        </p:txBody>
      </p:sp>
    </p:spTree>
    <p:extLst>
      <p:ext uri="{BB962C8B-B14F-4D97-AF65-F5344CB8AC3E}">
        <p14:creationId xmlns:p14="http://schemas.microsoft.com/office/powerpoint/2010/main" val="3102375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181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Vznik ESVO</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Rakousko, Švédsko a Finsko vstoupily do EU v roce 1995 a přestaly tak být členy ESVO.</a:t>
            </a:r>
          </a:p>
          <a:p>
            <a:pPr algn="just"/>
            <a:r>
              <a:rPr lang="cs-CZ" dirty="0"/>
              <a:t>Dvakrát, v roce 1972 a v roce 1994, se norská vláda pokusila vstoupit do EU (v roce 1973 stále do EHS) a tím vystoupit z ESVO. </a:t>
            </a:r>
          </a:p>
          <a:p>
            <a:pPr lvl="1" algn="just"/>
            <a:r>
              <a:rPr lang="cs-CZ" dirty="0"/>
              <a:t>V obou případech však bylo členství v EU odmítnuto v národních referendech a Norsko zůstalo v ESVO. </a:t>
            </a:r>
          </a:p>
          <a:p>
            <a:pPr algn="just"/>
            <a:r>
              <a:rPr lang="cs-CZ" dirty="0"/>
              <a:t>Island požádal o členství v EU v roce 2009 kvůli islandské finanční krizi v letech 2008-2011, ale od té doby svou nabídku vzdal.</a:t>
            </a:r>
          </a:p>
        </p:txBody>
      </p:sp>
      <p:pic>
        <p:nvPicPr>
          <p:cNvPr id="2" name="Obrázek 1">
            <a:extLst>
              <a:ext uri="{FF2B5EF4-FFF2-40B4-BE49-F238E27FC236}">
                <a16:creationId xmlns:a16="http://schemas.microsoft.com/office/drawing/2014/main" id="{74C31827-1722-463B-A6CA-A320C2A409EE}"/>
              </a:ext>
            </a:extLst>
          </p:cNvPr>
          <p:cNvPicPr>
            <a:picLocks noChangeAspect="1"/>
          </p:cNvPicPr>
          <p:nvPr/>
        </p:nvPicPr>
        <p:blipFill>
          <a:blip r:embed="rId3"/>
          <a:stretch>
            <a:fillRect/>
          </a:stretch>
        </p:blipFill>
        <p:spPr>
          <a:xfrm>
            <a:off x="9470872" y="4732761"/>
            <a:ext cx="2044794" cy="1360717"/>
          </a:xfrm>
          <a:prstGeom prst="rect">
            <a:avLst/>
          </a:prstGeom>
        </p:spPr>
      </p:pic>
    </p:spTree>
    <p:extLst>
      <p:ext uri="{BB962C8B-B14F-4D97-AF65-F5344CB8AC3E}">
        <p14:creationId xmlns:p14="http://schemas.microsoft.com/office/powerpoint/2010/main" val="3309030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16046" cy="461665"/>
          </a:xfrm>
          <a:prstGeom prst="rect">
            <a:avLst/>
          </a:prstGeom>
        </p:spPr>
        <p:txBody>
          <a:bodyPr wrap="none">
            <a:spAutoFit/>
          </a:bodyPr>
          <a:lstStyle/>
          <a:p>
            <a:pPr lvl="0">
              <a:defRPr/>
            </a:pPr>
            <a:r>
              <a:rPr lang="cs-CZ" sz="2400" kern="0" dirty="0">
                <a:solidFill>
                  <a:srgbClr val="307871"/>
                </a:solidFill>
                <a:latin typeface="Times New Roman"/>
              </a:rPr>
              <a:t>Formování ESVO</a:t>
            </a:r>
            <a:endParaRPr lang="en-GB" kern="0" dirty="0">
              <a:solidFill>
                <a:sysClr val="windowText" lastClr="000000"/>
              </a:solidFill>
            </a:endParaRPr>
          </a:p>
        </p:txBody>
      </p:sp>
      <p:sp>
        <p:nvSpPr>
          <p:cNvPr id="8" name="Zástupný symbol pro obsah 2"/>
          <p:cNvSpPr txBox="1">
            <a:spLocks/>
          </p:cNvSpPr>
          <p:nvPr/>
        </p:nvSpPr>
        <p:spPr>
          <a:xfrm>
            <a:off x="392898" y="1391273"/>
            <a:ext cx="11057182" cy="501738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just"/>
            <a:endParaRPr lang="cs-CZ" sz="2000" dirty="0"/>
          </a:p>
        </p:txBody>
      </p:sp>
      <p:pic>
        <p:nvPicPr>
          <p:cNvPr id="7" name="Obrázek 6">
            <a:extLst>
              <a:ext uri="{FF2B5EF4-FFF2-40B4-BE49-F238E27FC236}">
                <a16:creationId xmlns:a16="http://schemas.microsoft.com/office/drawing/2014/main" id="{876C5521-1A31-4691-93B5-858634D42B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8144" y="1623527"/>
            <a:ext cx="5306726" cy="4058816"/>
          </a:xfrm>
          <a:prstGeom prst="rect">
            <a:avLst/>
          </a:prstGeom>
        </p:spPr>
      </p:pic>
    </p:spTree>
    <p:extLst>
      <p:ext uri="{BB962C8B-B14F-4D97-AF65-F5344CB8AC3E}">
        <p14:creationId xmlns:p14="http://schemas.microsoft.com/office/powerpoint/2010/main" val="1160660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181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Vznik ESVO</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Vstupem Dánska a Spojeného království do Evropského hospodářského společenství v roce 1973 ztratilo ESVO význam ve srovnání s EHS (a později s EU). </a:t>
            </a:r>
          </a:p>
          <a:p>
            <a:pPr algn="just"/>
            <a:r>
              <a:rPr lang="cs-CZ" dirty="0"/>
              <a:t>Od roku 1995 k němu patří pouze Island, Lichtenštejnsko, Norsko a Švýcarsko. </a:t>
            </a:r>
          </a:p>
          <a:p>
            <a:pPr algn="just"/>
            <a:r>
              <a:rPr lang="cs-CZ" dirty="0"/>
              <a:t>S výjimkou Švýcarska tvoří tyto země společně se zeměmi Evropské unie Evropský hospodářský prostor.</a:t>
            </a:r>
          </a:p>
          <a:p>
            <a:pPr algn="just"/>
            <a:r>
              <a:rPr lang="cs-CZ" dirty="0"/>
              <a:t>Zakládající členové ESVO (Rakousko, Dánsko, Norsko, Portugalsko, Švédsko, Švýcarsko a Spojené království) byli často označováni jako „Vnějších sedm “, na rozdíl od Vnitřní šestky tehdejšího Evropského hospodářského společenství (EHS).</a:t>
            </a:r>
          </a:p>
        </p:txBody>
      </p:sp>
    </p:spTree>
    <p:extLst>
      <p:ext uri="{BB962C8B-B14F-4D97-AF65-F5344CB8AC3E}">
        <p14:creationId xmlns:p14="http://schemas.microsoft.com/office/powerpoint/2010/main" val="2322859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3859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ESVO a 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První rozšíření ES znamenalo začátek nové fáze spolupráce mezi ES a ESVO.</a:t>
            </a:r>
          </a:p>
          <a:p>
            <a:pPr lvl="1" algn="just"/>
            <a:r>
              <a:rPr lang="cs-CZ" dirty="0"/>
              <a:t>do července 1977 byla realizována největší světová zóna volného obchodu pro komerční a průmyslové výrobky</a:t>
            </a:r>
          </a:p>
          <a:p>
            <a:pPr lvl="1" algn="just"/>
            <a:r>
              <a:rPr lang="cs-CZ" dirty="0"/>
              <a:t>kromě oblastí volného obchodu se státy ESVO rovněž snažily spolupracovat s ES mimo jiné v oblastech ochrany životního prostředí, výzkumu a technologie, jaderné energie, rybolovu a námořní dopravy a technických norem.</a:t>
            </a:r>
          </a:p>
          <a:p>
            <a:pPr algn="just"/>
            <a:r>
              <a:rPr lang="cs-CZ" dirty="0"/>
              <a:t>v dubnu 1984 se v Lucemburku konalo společné ministerské zasedání ES a ESVO</a:t>
            </a:r>
          </a:p>
          <a:p>
            <a:pPr lvl="1" algn="just"/>
            <a:r>
              <a:rPr lang="cs-CZ" dirty="0"/>
              <a:t>rozhodnuto pokračovat ve stávající spolupráci a na základě nového mnohostranného dialogu ustavit tzv. lucemburský proces - koncept </a:t>
            </a:r>
            <a:r>
              <a:rPr lang="cs-CZ" b="1" dirty="0"/>
              <a:t>Evropského hospodářského prostoru</a:t>
            </a:r>
            <a:r>
              <a:rPr lang="cs-CZ" dirty="0"/>
              <a:t> (EHP)</a:t>
            </a:r>
          </a:p>
        </p:txBody>
      </p:sp>
    </p:spTree>
    <p:extLst>
      <p:ext uri="{BB962C8B-B14F-4D97-AF65-F5344CB8AC3E}">
        <p14:creationId xmlns:p14="http://schemas.microsoft.com/office/powerpoint/2010/main" val="80327303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924</TotalTime>
  <Words>1506</Words>
  <Application>Microsoft Office PowerPoint</Application>
  <PresentationFormat>Širokoúhlá obrazovka</PresentationFormat>
  <Paragraphs>88</Paragraphs>
  <Slides>18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18</vt:i4>
      </vt:variant>
    </vt:vector>
  </HeadingPairs>
  <TitlesOfParts>
    <vt:vector size="23" baseType="lpstr">
      <vt:lpstr>Arial</vt:lpstr>
      <vt:lpstr>Calibri</vt:lpstr>
      <vt:lpstr>Calibri Light</vt:lpstr>
      <vt:lpstr>Times New Roman</vt:lpstr>
      <vt:lpstr>Motiv Office</vt:lpstr>
      <vt:lpstr>MEZINÁRODNÍ INTEGRAČNÍ PROCESY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Ingrid Majerová</cp:lastModifiedBy>
  <cp:revision>112</cp:revision>
  <dcterms:created xsi:type="dcterms:W3CDTF">2016-11-25T20:36:16Z</dcterms:created>
  <dcterms:modified xsi:type="dcterms:W3CDTF">2023-02-15T17:10:19Z</dcterms:modified>
</cp:coreProperties>
</file>