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58" r:id="rId4"/>
    <p:sldId id="293" r:id="rId5"/>
    <p:sldId id="296" r:id="rId6"/>
    <p:sldId id="294" r:id="rId7"/>
    <p:sldId id="295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281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>
        <p:scale>
          <a:sx n="123" d="100"/>
          <a:sy n="123" d="100"/>
        </p:scale>
        <p:origin x="-1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FC8BFE-D9CF-49F4-BA4B-26A9C79F7B37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64016EA4-F0DD-4EF4-9004-FB1926204206}">
      <dgm:prSet phldrT="[Text]" custT="1"/>
      <dgm:spPr/>
      <dgm:t>
        <a:bodyPr/>
        <a:lstStyle/>
        <a:p>
          <a:pPr algn="ctr"/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Přípravná fáze</a:t>
          </a:r>
        </a:p>
      </dgm:t>
    </dgm:pt>
    <dgm:pt modelId="{73765439-2724-404E-A6B0-6AD01302A5BA}" type="parTrans" cxnId="{C9C7EAD0-A090-4206-B030-172BB977478E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A361E8-8BF9-4FA4-8B0E-538C35F4EDB5}" type="sibTrans" cxnId="{C9C7EAD0-A090-4206-B030-172BB977478E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333BBE-DAF7-4E99-B8A5-1D7268B39498}">
      <dgm:prSet phldrT="[Text]" custT="1"/>
      <dgm:spPr/>
      <dgm:t>
        <a:bodyPr/>
        <a:lstStyle/>
        <a:p>
          <a:pPr algn="ctr"/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Proškolení mentorů a mentorek</a:t>
          </a:r>
        </a:p>
      </dgm:t>
    </dgm:pt>
    <dgm:pt modelId="{3BF61ACD-17A7-47A8-89B2-196A0CF6E659}" type="parTrans" cxnId="{909AC01C-0A63-4AAB-992C-18D8B4F70877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9C7FEE-5318-472A-B6EB-6BDC1370B5F0}" type="sibTrans" cxnId="{909AC01C-0A63-4AAB-992C-18D8B4F70877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4E813C-43B5-4602-A67F-93305DB7960F}">
      <dgm:prSet phldrT="[Text]" custT="1"/>
      <dgm:spPr/>
      <dgm:t>
        <a:bodyPr/>
        <a:lstStyle/>
        <a:p>
          <a:pPr algn="ctr"/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Zahájení programu IMM</a:t>
          </a:r>
        </a:p>
      </dgm:t>
    </dgm:pt>
    <dgm:pt modelId="{D0039086-8D93-46A2-AE43-BC64DAA431C9}" type="parTrans" cxnId="{44A4CDCC-3A7B-47ED-9B26-7E905BA6DA3B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8E3B2F-F959-4E7E-AD46-6342319EE739}" type="sibTrans" cxnId="{44A4CDCC-3A7B-47ED-9B26-7E905BA6DA3B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2C845D-4DAB-43F9-9EF0-9B2ED790BF91}">
      <dgm:prSet phldrT="[Text]" custT="1"/>
      <dgm:spPr/>
      <dgm:t>
        <a:bodyPr/>
        <a:lstStyle/>
        <a:p>
          <a:pPr algn="ctr"/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Aplikace mentoringu</a:t>
          </a:r>
        </a:p>
      </dgm:t>
    </dgm:pt>
    <dgm:pt modelId="{1ED17B6A-63F7-4F09-B576-C9908577157F}" type="parTrans" cxnId="{4EED364F-26EB-4647-A322-60A63FD71689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83B508-7533-4100-AD97-CB25CD298FE2}" type="sibTrans" cxnId="{4EED364F-26EB-4647-A322-60A63FD71689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4A55B7-CF56-47CE-8E27-A7A94C2BF8E6}">
      <dgm:prSet phldrT="[Text]" custT="1"/>
      <dgm:spPr/>
      <dgm:t>
        <a:bodyPr/>
        <a:lstStyle/>
        <a:p>
          <a:pPr algn="ctr"/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Zpětná vazba (feedback)</a:t>
          </a:r>
        </a:p>
      </dgm:t>
    </dgm:pt>
    <dgm:pt modelId="{A095BE38-167D-430E-B097-947270B23C7E}" type="parTrans" cxnId="{B25DE52C-E6E6-4ED7-B72C-2C54D254F79A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BBF176-5B8F-4F10-9597-0386195F4D33}" type="sibTrans" cxnId="{B25DE52C-E6E6-4ED7-B72C-2C54D254F79A}">
      <dgm:prSet/>
      <dgm:spPr/>
      <dgm:t>
        <a:bodyPr/>
        <a:lstStyle/>
        <a:p>
          <a:pPr algn="ctr"/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E6AE5E-138B-4907-8063-0492C02362C7}" type="pres">
      <dgm:prSet presAssocID="{04FC8BFE-D9CF-49F4-BA4B-26A9C79F7B37}" presName="CompostProcess" presStyleCnt="0">
        <dgm:presLayoutVars>
          <dgm:dir/>
          <dgm:resizeHandles val="exact"/>
        </dgm:presLayoutVars>
      </dgm:prSet>
      <dgm:spPr/>
    </dgm:pt>
    <dgm:pt modelId="{625BC350-8557-4455-87BD-C6EE85BB4F75}" type="pres">
      <dgm:prSet presAssocID="{04FC8BFE-D9CF-49F4-BA4B-26A9C79F7B37}" presName="arrow" presStyleLbl="bgShp" presStyleIdx="0" presStyleCnt="1"/>
      <dgm:spPr/>
    </dgm:pt>
    <dgm:pt modelId="{140892CD-F612-49B2-B619-44E7223BFFF4}" type="pres">
      <dgm:prSet presAssocID="{04FC8BFE-D9CF-49F4-BA4B-26A9C79F7B37}" presName="linearProcess" presStyleCnt="0"/>
      <dgm:spPr/>
    </dgm:pt>
    <dgm:pt modelId="{9951295B-BE31-4548-99FB-06C0C2686F41}" type="pres">
      <dgm:prSet presAssocID="{64016EA4-F0DD-4EF4-9004-FB192620420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02FAD5-49C5-4196-AFCD-07FB7E104CA9}" type="pres">
      <dgm:prSet presAssocID="{FCA361E8-8BF9-4FA4-8B0E-538C35F4EDB5}" presName="sibTrans" presStyleCnt="0"/>
      <dgm:spPr/>
    </dgm:pt>
    <dgm:pt modelId="{65F54D16-52F6-47E2-8443-F2F393279C51}" type="pres">
      <dgm:prSet presAssocID="{67333BBE-DAF7-4E99-B8A5-1D7268B39498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0574FB-83B0-46B0-BB24-4C8AA086E572}" type="pres">
      <dgm:prSet presAssocID="{6F9C7FEE-5318-472A-B6EB-6BDC1370B5F0}" presName="sibTrans" presStyleCnt="0"/>
      <dgm:spPr/>
    </dgm:pt>
    <dgm:pt modelId="{1F65250E-0153-49BB-BCB9-43DB42380643}" type="pres">
      <dgm:prSet presAssocID="{3F4E813C-43B5-4602-A67F-93305DB7960F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A6602B-FA27-4625-8522-71B614C440AB}" type="pres">
      <dgm:prSet presAssocID="{1E8E3B2F-F959-4E7E-AD46-6342319EE739}" presName="sibTrans" presStyleCnt="0"/>
      <dgm:spPr/>
    </dgm:pt>
    <dgm:pt modelId="{C0B53863-D25E-4A8E-B5F5-20B39F217B5E}" type="pres">
      <dgm:prSet presAssocID="{1E2C845D-4DAB-43F9-9EF0-9B2ED790BF91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08F138-5015-4CD8-A488-6D0AF0197CA2}" type="pres">
      <dgm:prSet presAssocID="{0083B508-7533-4100-AD97-CB25CD298FE2}" presName="sibTrans" presStyleCnt="0"/>
      <dgm:spPr/>
    </dgm:pt>
    <dgm:pt modelId="{FD4A2FD2-110E-49D0-BD51-3041BAF185CB}" type="pres">
      <dgm:prSet presAssocID="{714A55B7-CF56-47CE-8E27-A7A94C2BF8E6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C7EAD0-A090-4206-B030-172BB977478E}" srcId="{04FC8BFE-D9CF-49F4-BA4B-26A9C79F7B37}" destId="{64016EA4-F0DD-4EF4-9004-FB1926204206}" srcOrd="0" destOrd="0" parTransId="{73765439-2724-404E-A6B0-6AD01302A5BA}" sibTransId="{FCA361E8-8BF9-4FA4-8B0E-538C35F4EDB5}"/>
    <dgm:cxn modelId="{6450C18B-C83D-4A9F-8971-1533A8AB26AA}" type="presOf" srcId="{67333BBE-DAF7-4E99-B8A5-1D7268B39498}" destId="{65F54D16-52F6-47E2-8443-F2F393279C51}" srcOrd="0" destOrd="0" presId="urn:microsoft.com/office/officeart/2005/8/layout/hProcess9"/>
    <dgm:cxn modelId="{909AC01C-0A63-4AAB-992C-18D8B4F70877}" srcId="{04FC8BFE-D9CF-49F4-BA4B-26A9C79F7B37}" destId="{67333BBE-DAF7-4E99-B8A5-1D7268B39498}" srcOrd="1" destOrd="0" parTransId="{3BF61ACD-17A7-47A8-89B2-196A0CF6E659}" sibTransId="{6F9C7FEE-5318-472A-B6EB-6BDC1370B5F0}"/>
    <dgm:cxn modelId="{5F5267DD-0E93-4FC6-B80F-F2B5400F0F9B}" type="presOf" srcId="{1E2C845D-4DAB-43F9-9EF0-9B2ED790BF91}" destId="{C0B53863-D25E-4A8E-B5F5-20B39F217B5E}" srcOrd="0" destOrd="0" presId="urn:microsoft.com/office/officeart/2005/8/layout/hProcess9"/>
    <dgm:cxn modelId="{6AD0E695-07DB-4FDB-8606-36F4C63EB82B}" type="presOf" srcId="{04FC8BFE-D9CF-49F4-BA4B-26A9C79F7B37}" destId="{A5E6AE5E-138B-4907-8063-0492C02362C7}" srcOrd="0" destOrd="0" presId="urn:microsoft.com/office/officeart/2005/8/layout/hProcess9"/>
    <dgm:cxn modelId="{7002BA1E-4B08-4827-B613-934A7F57C706}" type="presOf" srcId="{64016EA4-F0DD-4EF4-9004-FB1926204206}" destId="{9951295B-BE31-4548-99FB-06C0C2686F41}" srcOrd="0" destOrd="0" presId="urn:microsoft.com/office/officeart/2005/8/layout/hProcess9"/>
    <dgm:cxn modelId="{9E5F8CF6-1F6B-4F94-BCC2-5AFAA40EF1E8}" type="presOf" srcId="{3F4E813C-43B5-4602-A67F-93305DB7960F}" destId="{1F65250E-0153-49BB-BCB9-43DB42380643}" srcOrd="0" destOrd="0" presId="urn:microsoft.com/office/officeart/2005/8/layout/hProcess9"/>
    <dgm:cxn modelId="{3417AE0D-8C88-47FE-BB76-49147C0C9367}" type="presOf" srcId="{714A55B7-CF56-47CE-8E27-A7A94C2BF8E6}" destId="{FD4A2FD2-110E-49D0-BD51-3041BAF185CB}" srcOrd="0" destOrd="0" presId="urn:microsoft.com/office/officeart/2005/8/layout/hProcess9"/>
    <dgm:cxn modelId="{44A4CDCC-3A7B-47ED-9B26-7E905BA6DA3B}" srcId="{04FC8BFE-D9CF-49F4-BA4B-26A9C79F7B37}" destId="{3F4E813C-43B5-4602-A67F-93305DB7960F}" srcOrd="2" destOrd="0" parTransId="{D0039086-8D93-46A2-AE43-BC64DAA431C9}" sibTransId="{1E8E3B2F-F959-4E7E-AD46-6342319EE739}"/>
    <dgm:cxn modelId="{4EED364F-26EB-4647-A322-60A63FD71689}" srcId="{04FC8BFE-D9CF-49F4-BA4B-26A9C79F7B37}" destId="{1E2C845D-4DAB-43F9-9EF0-9B2ED790BF91}" srcOrd="3" destOrd="0" parTransId="{1ED17B6A-63F7-4F09-B576-C9908577157F}" sibTransId="{0083B508-7533-4100-AD97-CB25CD298FE2}"/>
    <dgm:cxn modelId="{B25DE52C-E6E6-4ED7-B72C-2C54D254F79A}" srcId="{04FC8BFE-D9CF-49F4-BA4B-26A9C79F7B37}" destId="{714A55B7-CF56-47CE-8E27-A7A94C2BF8E6}" srcOrd="4" destOrd="0" parTransId="{A095BE38-167D-430E-B097-947270B23C7E}" sibTransId="{14BBF176-5B8F-4F10-9597-0386195F4D33}"/>
    <dgm:cxn modelId="{001DC927-4AE0-40C5-A10A-39D16EA017A2}" type="presParOf" srcId="{A5E6AE5E-138B-4907-8063-0492C02362C7}" destId="{625BC350-8557-4455-87BD-C6EE85BB4F75}" srcOrd="0" destOrd="0" presId="urn:microsoft.com/office/officeart/2005/8/layout/hProcess9"/>
    <dgm:cxn modelId="{93DE2BF3-DCA6-4022-9FAD-D3ECB26E1E72}" type="presParOf" srcId="{A5E6AE5E-138B-4907-8063-0492C02362C7}" destId="{140892CD-F612-49B2-B619-44E7223BFFF4}" srcOrd="1" destOrd="0" presId="urn:microsoft.com/office/officeart/2005/8/layout/hProcess9"/>
    <dgm:cxn modelId="{9EC0E917-E5D1-4018-B8EE-E418B32E758D}" type="presParOf" srcId="{140892CD-F612-49B2-B619-44E7223BFFF4}" destId="{9951295B-BE31-4548-99FB-06C0C2686F41}" srcOrd="0" destOrd="0" presId="urn:microsoft.com/office/officeart/2005/8/layout/hProcess9"/>
    <dgm:cxn modelId="{9FE61F18-33AD-4B5B-B18D-63D350508089}" type="presParOf" srcId="{140892CD-F612-49B2-B619-44E7223BFFF4}" destId="{D102FAD5-49C5-4196-AFCD-07FB7E104CA9}" srcOrd="1" destOrd="0" presId="urn:microsoft.com/office/officeart/2005/8/layout/hProcess9"/>
    <dgm:cxn modelId="{40D92E88-9D99-45FF-9F78-496DF285B8C8}" type="presParOf" srcId="{140892CD-F612-49B2-B619-44E7223BFFF4}" destId="{65F54D16-52F6-47E2-8443-F2F393279C51}" srcOrd="2" destOrd="0" presId="urn:microsoft.com/office/officeart/2005/8/layout/hProcess9"/>
    <dgm:cxn modelId="{477CAF83-7765-41EB-A7F8-ADDA927860E7}" type="presParOf" srcId="{140892CD-F612-49B2-B619-44E7223BFFF4}" destId="{CE0574FB-83B0-46B0-BB24-4C8AA086E572}" srcOrd="3" destOrd="0" presId="urn:microsoft.com/office/officeart/2005/8/layout/hProcess9"/>
    <dgm:cxn modelId="{F2A99C9B-2529-4F92-B1C4-50CE1A67940C}" type="presParOf" srcId="{140892CD-F612-49B2-B619-44E7223BFFF4}" destId="{1F65250E-0153-49BB-BCB9-43DB42380643}" srcOrd="4" destOrd="0" presId="urn:microsoft.com/office/officeart/2005/8/layout/hProcess9"/>
    <dgm:cxn modelId="{8648E990-0018-474A-9EE5-54D46934AF47}" type="presParOf" srcId="{140892CD-F612-49B2-B619-44E7223BFFF4}" destId="{B4A6602B-FA27-4625-8522-71B614C440AB}" srcOrd="5" destOrd="0" presId="urn:microsoft.com/office/officeart/2005/8/layout/hProcess9"/>
    <dgm:cxn modelId="{7ECCDAB2-3E37-457D-9BFB-F69412A296B6}" type="presParOf" srcId="{140892CD-F612-49B2-B619-44E7223BFFF4}" destId="{C0B53863-D25E-4A8E-B5F5-20B39F217B5E}" srcOrd="6" destOrd="0" presId="urn:microsoft.com/office/officeart/2005/8/layout/hProcess9"/>
    <dgm:cxn modelId="{F4932670-E8F6-4D8A-8498-06087C577CC0}" type="presParOf" srcId="{140892CD-F612-49B2-B619-44E7223BFFF4}" destId="{7608F138-5015-4CD8-A488-6D0AF0197CA2}" srcOrd="7" destOrd="0" presId="urn:microsoft.com/office/officeart/2005/8/layout/hProcess9"/>
    <dgm:cxn modelId="{26B78353-F81F-4BD1-80B1-326572993271}" type="presParOf" srcId="{140892CD-F612-49B2-B619-44E7223BFFF4}" destId="{FD4A2FD2-110E-49D0-BD51-3041BAF185C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5BC350-8557-4455-87BD-C6EE85BB4F75}">
      <dsp:nvSpPr>
        <dsp:cNvPr id="0" name=""/>
        <dsp:cNvSpPr/>
      </dsp:nvSpPr>
      <dsp:spPr>
        <a:xfrm>
          <a:off x="360044" y="0"/>
          <a:ext cx="4080510" cy="2686050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51295B-BE31-4548-99FB-06C0C2686F41}">
      <dsp:nvSpPr>
        <dsp:cNvPr id="0" name=""/>
        <dsp:cNvSpPr/>
      </dsp:nvSpPr>
      <dsp:spPr>
        <a:xfrm>
          <a:off x="1406" y="805815"/>
          <a:ext cx="846668" cy="1074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Přípravná fáze</a:t>
          </a:r>
        </a:p>
      </dsp:txBody>
      <dsp:txXfrm>
        <a:off x="42737" y="847146"/>
        <a:ext cx="764006" cy="991758"/>
      </dsp:txXfrm>
    </dsp:sp>
    <dsp:sp modelId="{65F54D16-52F6-47E2-8443-F2F393279C51}">
      <dsp:nvSpPr>
        <dsp:cNvPr id="0" name=""/>
        <dsp:cNvSpPr/>
      </dsp:nvSpPr>
      <dsp:spPr>
        <a:xfrm>
          <a:off x="989186" y="805815"/>
          <a:ext cx="846668" cy="1074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Proškolení mentorů a mentorek</a:t>
          </a:r>
        </a:p>
      </dsp:txBody>
      <dsp:txXfrm>
        <a:off x="1030517" y="847146"/>
        <a:ext cx="764006" cy="991758"/>
      </dsp:txXfrm>
    </dsp:sp>
    <dsp:sp modelId="{1F65250E-0153-49BB-BCB9-43DB42380643}">
      <dsp:nvSpPr>
        <dsp:cNvPr id="0" name=""/>
        <dsp:cNvSpPr/>
      </dsp:nvSpPr>
      <dsp:spPr>
        <a:xfrm>
          <a:off x="1976965" y="805815"/>
          <a:ext cx="846668" cy="1074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Zahájení programu IMM</a:t>
          </a:r>
        </a:p>
      </dsp:txBody>
      <dsp:txXfrm>
        <a:off x="2018296" y="847146"/>
        <a:ext cx="764006" cy="991758"/>
      </dsp:txXfrm>
    </dsp:sp>
    <dsp:sp modelId="{C0B53863-D25E-4A8E-B5F5-20B39F217B5E}">
      <dsp:nvSpPr>
        <dsp:cNvPr id="0" name=""/>
        <dsp:cNvSpPr/>
      </dsp:nvSpPr>
      <dsp:spPr>
        <a:xfrm>
          <a:off x="2964745" y="805815"/>
          <a:ext cx="846668" cy="1074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Aplikace mentoringu</a:t>
          </a:r>
        </a:p>
      </dsp:txBody>
      <dsp:txXfrm>
        <a:off x="3006076" y="847146"/>
        <a:ext cx="764006" cy="991758"/>
      </dsp:txXfrm>
    </dsp:sp>
    <dsp:sp modelId="{FD4A2FD2-110E-49D0-BD51-3041BAF185CB}">
      <dsp:nvSpPr>
        <dsp:cNvPr id="0" name=""/>
        <dsp:cNvSpPr/>
      </dsp:nvSpPr>
      <dsp:spPr>
        <a:xfrm>
          <a:off x="3952525" y="805815"/>
          <a:ext cx="846668" cy="10744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Zpětná vazba (feedback)</a:t>
          </a:r>
        </a:p>
      </dsp:txBody>
      <dsp:txXfrm>
        <a:off x="3993856" y="847146"/>
        <a:ext cx="764006" cy="991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81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2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MANAŽERSKÉ DOVEDNOSTI V MEZIGENERAČNÍM TÝMU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Zuzana Palová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procesy II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002090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Procesy interakční</a:t>
            </a:r>
            <a:r>
              <a:rPr lang="cs-CZ" dirty="0"/>
              <a:t>, které postihují vazby a dosah mezilidských vztahů v rámci týmu. V těchto procesech hraje úlohu aktivní naslouchání, vyjednávání, kritika či přesvědčování.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Procesy podpory a rozvoje týmové práce.</a:t>
            </a:r>
            <a:r>
              <a:rPr lang="cs-CZ" dirty="0"/>
              <a:t> Mezi tyto procesy můžeme zahrnout budování důvěry, posilování soudržnosti týmu, trénink rolí, sebeanalýzu týmu, sestavení vlastní metodiky práce, využití koučování a mentorování.</a:t>
            </a:r>
          </a:p>
        </p:txBody>
      </p:sp>
    </p:spTree>
    <p:extLst>
      <p:ext uri="{BB962C8B-B14F-4D97-AF65-F5344CB8AC3E}">
        <p14:creationId xmlns:p14="http://schemas.microsoft.com/office/powerpoint/2010/main" val="2421552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</a:t>
            </a:r>
            <a:r>
              <a:rPr lang="cs-CZ" dirty="0"/>
              <a:t>KONFLIKTY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9552" y="155608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Vnější vlivy v sobě zahrnují změny jak ve firemní strategii, tak v zaměření týmu, což může vést ke konfliktním situacím.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Vnitřní </a:t>
            </a:r>
            <a:r>
              <a:rPr lang="cs-CZ" dirty="0"/>
              <a:t>vlivy vyplývají ze ztráty motivace jednotlivých členů týmu, špatného plánování pracovní činnosti či zvýšení názorových stereotypů v rámci týmu.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415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b="1" cap="small" dirty="0"/>
              <a:t>Základní přístupy k řešení </a:t>
            </a:r>
            <a:r>
              <a:rPr lang="cs-CZ" b="1" cap="small" dirty="0" smtClean="0"/>
              <a:t>konfliktů 1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915566"/>
            <a:ext cx="788728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Metoda nátlaku - pozice žraloka. </a:t>
            </a:r>
            <a:r>
              <a:rPr lang="cs-CZ" dirty="0"/>
              <a:t>Tento přístup využívá pozice síly, moci, nadřízenosti, zkušeností nebo autority. Člověk tímto přístupem sice konflikt vyřeší dost rychle, avšak hlavně ke své spokojenosti. Druhá strana ovšem mívá pocity útlaku, nespravedlnosti a malé šance se pořádně ke konfliktu vůbec vyjádřit.	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Metoda přizpůsobení se - pozice medvěda</a:t>
            </a:r>
            <a:r>
              <a:rPr lang="cs-CZ" dirty="0"/>
              <a:t>. Tento přístup je charakterizován vysokou mírou vstřícnosti a potlačením vlastních nároků. Lidé s tímto přístupem mají zájem na vyřešení konfliktu i s vědomím, že jejich práva nebudou respektována. Váží si korektních a normálních vztahů s ostatními, někdy však danou hierarchii, v níž žijí a pracují, přeceňují.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Metoda kompromisu - pozice lišky</a:t>
            </a:r>
            <a:r>
              <a:rPr lang="cs-CZ" dirty="0"/>
              <a:t>. Cílem tohoto přístupu k řešení konfliktu je snaha obou stran nalézt vzájemně přijatelné stanovisko a dohodnout se na vzájemných výhodách a ústupcích. Tento přístup často znamená, že účastníci sporu usilují o vlastní prospěch více než o efektivní řešení problému.	</a:t>
            </a:r>
          </a:p>
        </p:txBody>
      </p:sp>
    </p:spTree>
    <p:extLst>
      <p:ext uri="{BB962C8B-B14F-4D97-AF65-F5344CB8AC3E}">
        <p14:creationId xmlns:p14="http://schemas.microsoft.com/office/powerpoint/2010/main" val="4211827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b="1" cap="small" dirty="0"/>
              <a:t>Základní přístupy k řešení konfliktů </a:t>
            </a:r>
            <a:r>
              <a:rPr lang="cs-CZ" b="1" cap="small" dirty="0" smtClean="0"/>
              <a:t>2</a:t>
            </a:r>
            <a:r>
              <a:rPr lang="cs-CZ" b="1" cap="small" dirty="0"/>
              <a:t/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55576" y="1059582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Metoda vyhnutí se - pozice želvy</a:t>
            </a:r>
            <a:r>
              <a:rPr lang="cs-CZ" dirty="0"/>
              <a:t>. Tento přístup si neklade za cíl vyřešit vzniklý spor, ale naopak zbavit se ho. Postupují tak lidé, kteří si příliš nevěří nebo neumějí jednat a bojí se konfrontace. Někdy mohou jen být lhostejní anebo arogantní vůči druhé straně.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Metoda spolupráce - pozice sovy</a:t>
            </a:r>
            <a:r>
              <a:rPr lang="cs-CZ" dirty="0"/>
              <a:t>. Optimální cestou jak vyřešit konflikt je přístup spolupráce, který předpokládá zájem obou stran na urovnání sporu. K tomu je zapotřebí překonat vlastní hrdost, sestoupit z výšin osobní neomylnosti a otevřeně diskutovat s „protivníkem“ o podstatě konfliktu, o stanoviscích všech zúčastněných a o formách nápravy.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744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cap="small" dirty="0"/>
              <a:t>Vybrané nástroje pro řešení konfliktů – komunikace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27584" y="1419622"/>
            <a:ext cx="76328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Facilitace</a:t>
            </a:r>
            <a:r>
              <a:rPr lang="cs-CZ" dirty="0"/>
              <a:t> je jednání člověka, který svým vstupem do procesu řešení konfliktu všemi způsoby usnadňuje konfliktním stranám jejich vzájemné sblížení a pochopení podstaty konfliktu. </a:t>
            </a:r>
            <a:r>
              <a:rPr lang="cs-CZ" dirty="0" err="1"/>
              <a:t>Facilitátor</a:t>
            </a:r>
            <a:r>
              <a:rPr lang="cs-CZ" dirty="0"/>
              <a:t> pomáhá s návrhem pravidel diskutování, s formulací cíle a dílčích shrnutí, reaguje na odklony od tematiky, vede k usmíření a k hledání optimální cesty z konfliktu.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Asertivita</a:t>
            </a:r>
            <a:r>
              <a:rPr lang="cs-CZ" dirty="0"/>
              <a:t>. Asertivním chováním rozumíme nejčastěji prosazování sebe sama, svých práv a nároků. Asertivita však především znamená otevřenost, jak k ostatním lidem, tak k sobě, kritické myšlení, odpovědnost a posilování sebedůvěry.</a:t>
            </a:r>
          </a:p>
        </p:txBody>
      </p:sp>
    </p:spTree>
    <p:extLst>
      <p:ext uri="{BB962C8B-B14F-4D97-AF65-F5344CB8AC3E}">
        <p14:creationId xmlns:p14="http://schemas.microsoft.com/office/powerpoint/2010/main" val="370059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cap="small" dirty="0"/>
              <a:t>Vybrané nástroje pro řešení konfliktů – komunikace</a:t>
            </a:r>
            <a:br>
              <a:rPr lang="cs-CZ" b="1" cap="sm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27584" y="1419622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Vyjednávání</a:t>
            </a:r>
            <a:r>
              <a:rPr lang="cs-CZ" dirty="0"/>
              <a:t>. Postup založený na diskutování o konfliktu s cílem smírně vyřešit celý problém. Vyjednávání má bohatý rejstřík nejrůznějších metod a forem, k nejznámějším patří kompetitivní (soupeřivé) a kooperativní vyjednávání.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Mediace.</a:t>
            </a:r>
            <a:r>
              <a:rPr lang="cs-CZ" dirty="0"/>
              <a:t> Tento způsob řešení konfliktu znamená, že při jednání je přítomna další osoba, která zprostředkovává a koordinuje komunikaci mezi oběma konfliktními stranami. Osoba se nazývá mediátor – prostředník, a k jejím prvořadým vlastnostem náleží nestrannost, spravedlivost, čest a odpovědnost. Je výhodou, má-li prostředník psychologické zázemí.</a:t>
            </a:r>
          </a:p>
        </p:txBody>
      </p:sp>
    </p:spTree>
    <p:extLst>
      <p:ext uri="{BB962C8B-B14F-4D97-AF65-F5344CB8AC3E}">
        <p14:creationId xmlns:p14="http://schemas.microsoft.com/office/powerpoint/2010/main" val="4198469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2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55576" y="1347614"/>
            <a:ext cx="6102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Kdybyste mohli vykonávat roli mentora, jaká role by Vám byla nejbližší?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Které </a:t>
            </a:r>
            <a:r>
              <a:rPr lang="cs-CZ" sz="2400" dirty="0"/>
              <a:t>dovednosti byste potřebovali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7753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Při zavádění mezigeneračního </a:t>
            </a:r>
            <a:r>
              <a:rPr lang="cs-CZ" sz="1600" dirty="0" err="1"/>
              <a:t>mentoringu</a:t>
            </a:r>
            <a:r>
              <a:rPr lang="cs-CZ" sz="1600" dirty="0"/>
              <a:t> je doporučováno si nejprve definovat oblasti, ve kterých zaměstnanci či členové týmu potřebují mentora a jak to budeme uskutečňovat (součást fáze 1). Na ní následuje mapování „zdrojů“ mentorů a jejich možné zapojení (fáze 2). Při aplikaci je třeba důvěry a otevřenosti tak, aby byl systém nastaven správně (fáze 3 až 4), stejně tak je třeba potlačit předsudky o mezigenerační spolupráci a jejich výhodách (fáze 4). Zároveň je třeba dbát na zpětnou vazbu nejen od účastníků programu, ale také na vnímání tohoto prvku externím pozorovatelem.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Nezapomeňte, že </a:t>
            </a:r>
            <a:r>
              <a:rPr lang="cs-CZ" sz="1600" dirty="0" err="1"/>
              <a:t>mentoring</a:t>
            </a:r>
            <a:r>
              <a:rPr lang="cs-CZ" sz="1600" dirty="0"/>
              <a:t> je založen na sebepoznání mentora a mentorovaného, který pak na základě správně vybraných komunikačních technik může vést ke kýženému výsledku. Na druhé straně nezapomeňme na budování sebevědomí a to, že mentorování je stále stresová práce.</a:t>
            </a:r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r>
              <a:rPr lang="sv-SE" sz="4200" b="1" dirty="0">
                <a:solidFill>
                  <a:schemeClr val="bg1"/>
                </a:solidFill>
              </a:rPr>
              <a:t>Manažerské dovednosti pro založení podniku </a:t>
            </a:r>
            <a:r>
              <a:rPr lang="cs-CZ" sz="4200" b="1" dirty="0" smtClean="0">
                <a:solidFill>
                  <a:schemeClr val="bg1"/>
                </a:solidFill>
              </a:rPr>
              <a:t>3</a:t>
            </a:r>
            <a:endParaRPr lang="sv-SE" sz="42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11960" y="987574"/>
            <a:ext cx="3604568" cy="13321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Interní Mentorování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Týmové konflikty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sv-SE" sz="4200" b="1" cap="all" dirty="0">
                <a:solidFill>
                  <a:schemeClr val="bg1">
                    <a:lumMod val="95000"/>
                  </a:schemeClr>
                </a:solidFill>
              </a:rPr>
              <a:t>Manažerské dovednosti pro založení podniku </a:t>
            </a:r>
            <a:r>
              <a:rPr lang="cs-CZ" sz="4200" b="1" cap="all" dirty="0" smtClean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sv-SE" sz="42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1182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Interní </a:t>
            </a:r>
            <a:r>
              <a:rPr lang="cs-CZ" sz="18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mentoring</a:t>
            </a:r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Týmové role</a:t>
            </a:r>
          </a:p>
          <a:p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Týmové konflikty</a:t>
            </a:r>
            <a:endParaRPr lang="cs-CZ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Mezigenerační </a:t>
            </a:r>
            <a:r>
              <a:rPr lang="cs-CZ" dirty="0" err="1"/>
              <a:t>mentoring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43608" y="1275606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Specifikem interního mezigeneračního </a:t>
            </a:r>
            <a:r>
              <a:rPr lang="cs-CZ" dirty="0" err="1"/>
              <a:t>mentoringu</a:t>
            </a:r>
            <a:r>
              <a:rPr lang="cs-CZ" dirty="0"/>
              <a:t> (IMM) je využívání interních pracovníků do role mentora či mentorky, kdy se důsledně dodržuje pravidlo mezigenerační spolupráce (tj. mentorování osobou starší 50 let) a pracuje s obecnými rolemi </a:t>
            </a:r>
            <a:r>
              <a:rPr lang="cs-CZ" dirty="0" smtClean="0"/>
              <a:t>mentora.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Jeho </a:t>
            </a:r>
            <a:r>
              <a:rPr lang="cs-CZ" dirty="0"/>
              <a:t>zavedení podporuje využití potenciálu zkušených zaměstnanců pro zvýšení týmové spolupráce a integraci nových členů týmu do podniku.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Jejich </a:t>
            </a:r>
            <a:r>
              <a:rPr lang="cs-CZ" dirty="0"/>
              <a:t>činnost napomáhá k rychlejšímu osvojení kompetencí nových členů týmu a stávají se tak prvkem neformálního vzdělávání v podniku. Stávají se součástí podnikové kultury a podporují zlepšení vztahů na pracovišti či v týmech.</a:t>
            </a:r>
          </a:p>
        </p:txBody>
      </p:sp>
    </p:spTree>
    <p:extLst>
      <p:ext uri="{BB962C8B-B14F-4D97-AF65-F5344CB8AC3E}">
        <p14:creationId xmlns:p14="http://schemas.microsoft.com/office/powerpoint/2010/main" val="607976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556088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základě Vašich zkušeností z pracovního procesu nebo teoretických znalostí – co by mělo být součástí podnikové kultury tak, aby se podpořil mezigenerační </a:t>
            </a:r>
            <a:r>
              <a:rPr lang="cs-CZ" dirty="0" err="1"/>
              <a:t>mentoring</a:t>
            </a:r>
            <a:r>
              <a:rPr lang="cs-CZ" dirty="0"/>
              <a:t>?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Jaké </a:t>
            </a:r>
            <a:r>
              <a:rPr lang="cs-CZ" dirty="0"/>
              <a:t>hodnoty a pravidla by měla být dodržována?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Byli byste schopni vytvořit, na základě znalostí profilů svých spolužáků mezigenerační tým?</a:t>
            </a:r>
          </a:p>
        </p:txBody>
      </p:sp>
    </p:spTree>
    <p:extLst>
      <p:ext uri="{BB962C8B-B14F-4D97-AF65-F5344CB8AC3E}">
        <p14:creationId xmlns:p14="http://schemas.microsoft.com/office/powerpoint/2010/main" val="150099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small" dirty="0"/>
              <a:t>Etapy zavádění IMM </a:t>
            </a:r>
            <a:br>
              <a:rPr lang="cs-CZ" b="1" cap="small" dirty="0"/>
            </a:br>
            <a:endParaRPr lang="cs-CZ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2171700" y="1228725"/>
          <a:ext cx="4800600" cy="2686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723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zavádění IMM 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34184" y="843558"/>
            <a:ext cx="74662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Fáze 1: Přípravná fáze</a:t>
            </a:r>
            <a:r>
              <a:rPr lang="cs-CZ" dirty="0"/>
              <a:t>. V této fázi je prováděn výběr mentora/mentorky, protože ne každý zaměstnanec nad 50 let může splňovat předpoklady pro mentora. Zájemce o tuto roli (nejen v mezigeneračním týmu) by měl mít přirozenou autoritu a možná si všímáte neformálních vazeb s ostatními (již je v této roli neformálně). V této fázi je nutno nastavit pravidla chování, v rámci podniku se sestavuje tzv. etický kodex pro mentory a mentorované.</a:t>
            </a:r>
          </a:p>
          <a:p>
            <a:r>
              <a:rPr lang="cs-CZ" b="1" dirty="0"/>
              <a:t>Fáze 2:  Proškolení mentorů a mentorek</a:t>
            </a:r>
            <a:r>
              <a:rPr lang="cs-CZ" dirty="0"/>
              <a:t>. Nyní je na řadě sdílet odbornosti vybraných mentorů a posílit rozvoj jejich měkkých dovedností a technik v oblasti </a:t>
            </a:r>
            <a:r>
              <a:rPr lang="cs-CZ" dirty="0" err="1"/>
              <a:t>mentorigu</a:t>
            </a:r>
            <a:r>
              <a:rPr lang="cs-CZ" dirty="0"/>
              <a:t>. Zde se může využít jak interního školení, tak specializovaného kurzu, který by měl pomoci mentorům, jak vhodně předávat své zkušenosti mladší generaci.</a:t>
            </a:r>
          </a:p>
        </p:txBody>
      </p:sp>
    </p:spTree>
    <p:extLst>
      <p:ext uri="{BB962C8B-B14F-4D97-AF65-F5344CB8AC3E}">
        <p14:creationId xmlns:p14="http://schemas.microsoft.com/office/powerpoint/2010/main" val="209416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IMM II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819535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Fáze 3:  Zahájení programu IMM</a:t>
            </a:r>
            <a:r>
              <a:rPr lang="cs-CZ" dirty="0"/>
              <a:t>. Zde jsou zúčastněné strany seznámeny s etickým kodexem, jsou řešeny možné nápady, výhrady vůči procesu mentorování a sdílení informací. Klíčovou částí této fáze je budování důvěry mezi mentorem/</a:t>
            </a:r>
            <a:r>
              <a:rPr lang="cs-CZ" dirty="0" err="1"/>
              <a:t>kou</a:t>
            </a:r>
            <a:r>
              <a:rPr lang="cs-CZ" dirty="0"/>
              <a:t> a mentorovaným/ou. Je nutné zmínit, že mentorování je dobrovolné zapojení obou stran a bez oboustranné důvěry nelze praktikovat. </a:t>
            </a:r>
          </a:p>
          <a:p>
            <a:r>
              <a:rPr lang="cs-CZ" b="1" dirty="0"/>
              <a:t>Fáze 4:  </a:t>
            </a:r>
            <a:r>
              <a:rPr lang="cs-CZ" dirty="0"/>
              <a:t> </a:t>
            </a:r>
            <a:r>
              <a:rPr lang="cs-CZ" b="1" dirty="0"/>
              <a:t>Aplikace </a:t>
            </a:r>
            <a:r>
              <a:rPr lang="cs-CZ" b="1" dirty="0" err="1"/>
              <a:t>mentoringu</a:t>
            </a:r>
            <a:r>
              <a:rPr lang="cs-CZ" dirty="0"/>
              <a:t>. Zde se jedná především o praktické využití </a:t>
            </a:r>
            <a:r>
              <a:rPr lang="cs-CZ" dirty="0" err="1"/>
              <a:t>mentoringu</a:t>
            </a:r>
            <a:r>
              <a:rPr lang="cs-CZ" dirty="0"/>
              <a:t>, kdy mentor aktivně pomáhá mentorovanému zvládat úkol, který mu byl přidělen, popřípadě rozvíjí jeho dovednosti v rámci jeho personálního rozvoje. Může být využit v procesu adaptace pracovníka na nové či změněné podmínky.</a:t>
            </a:r>
          </a:p>
          <a:p>
            <a:r>
              <a:rPr lang="cs-CZ" b="1" dirty="0"/>
              <a:t>Fáze 5:  </a:t>
            </a:r>
            <a:r>
              <a:rPr lang="cs-CZ" dirty="0"/>
              <a:t> </a:t>
            </a:r>
            <a:r>
              <a:rPr lang="cs-CZ" b="1" dirty="0"/>
              <a:t>Zpětná vazba (feedback)</a:t>
            </a:r>
            <a:r>
              <a:rPr lang="cs-CZ" dirty="0"/>
              <a:t>. Po ukončení </a:t>
            </a:r>
            <a:r>
              <a:rPr lang="cs-CZ" dirty="0" err="1"/>
              <a:t>mentoringu</a:t>
            </a:r>
            <a:r>
              <a:rPr lang="cs-CZ" dirty="0"/>
              <a:t> by mělo být provedeno hodnocení toho, zda cíl, proč bylo mentorování zvoleno, byl splněn. Je nutné se domluvit, jak bude hodnocení prováděno. Neměl by se hodnotit příjemce </a:t>
            </a:r>
            <a:r>
              <a:rPr lang="cs-CZ" dirty="0" err="1"/>
              <a:t>mentoringu</a:t>
            </a:r>
            <a:r>
              <a:rPr lang="cs-CZ" dirty="0"/>
              <a:t>, ale výsledek např. zda došlo k pokroku či nikoliv.</a:t>
            </a:r>
          </a:p>
        </p:txBody>
      </p:sp>
    </p:spTree>
    <p:extLst>
      <p:ext uri="{BB962C8B-B14F-4D97-AF65-F5344CB8AC3E}">
        <p14:creationId xmlns:p14="http://schemas.microsoft.com/office/powerpoint/2010/main" val="6927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procesy 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1275606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Týmové procesy dělíme do čtyř skupin, a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Řídící </a:t>
            </a:r>
            <a:r>
              <a:rPr lang="cs-CZ" dirty="0"/>
              <a:t>procesy, které v sobě navíc zahrnují koordinaci, plánování změn a změnové řízení, hodnocení a rozhodování a kontrolování jako zpětnou vazbu.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Procesy </a:t>
            </a:r>
            <a:r>
              <a:rPr lang="cs-CZ" dirty="0"/>
              <a:t>pro řešení problémů, kdy můžeme využít různých metod jako standardní metody (grafické metody - schémata, diagramy, </a:t>
            </a:r>
            <a:r>
              <a:rPr lang="cs-CZ" dirty="0" err="1"/>
              <a:t>normogramy</a:t>
            </a:r>
            <a:r>
              <a:rPr lang="cs-CZ" dirty="0"/>
              <a:t>, modely, vzorce, </a:t>
            </a:r>
            <a:r>
              <a:rPr lang="cs-CZ" dirty="0" err="1"/>
              <a:t>ma</a:t>
            </a:r>
            <a:r>
              <a:rPr lang="cs-CZ" dirty="0"/>
              <a:t>-tematické metody, programování); tvořivé metody (brainstorming, </a:t>
            </a:r>
            <a:r>
              <a:rPr lang="cs-CZ" dirty="0" err="1"/>
              <a:t>brainwriting</a:t>
            </a:r>
            <a:r>
              <a:rPr lang="cs-CZ" dirty="0"/>
              <a:t>, grafická projekce, metoda PZN: pozitiva -  zvláštnosti -  negativa) a následně </a:t>
            </a:r>
            <a:r>
              <a:rPr lang="cs-CZ" dirty="0" smtClean="0"/>
              <a:t>tvorbu </a:t>
            </a:r>
            <a:r>
              <a:rPr lang="cs-CZ" dirty="0"/>
              <a:t>dokumentace jako akční plány, hodnotící zprávy či zpracování podkladů pro prezentaci.</a:t>
            </a:r>
          </a:p>
        </p:txBody>
      </p:sp>
    </p:spTree>
    <p:extLst>
      <p:ext uri="{BB962C8B-B14F-4D97-AF65-F5344CB8AC3E}">
        <p14:creationId xmlns:p14="http://schemas.microsoft.com/office/powerpoint/2010/main" val="339130882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730</Words>
  <Application>Microsoft Office PowerPoint</Application>
  <PresentationFormat>Předvádění na obrazovce (16:9)</PresentationFormat>
  <Paragraphs>92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SLU</vt:lpstr>
      <vt:lpstr>Název prezentace</vt:lpstr>
      <vt:lpstr>Prezentace aplikace PowerPoint</vt:lpstr>
      <vt:lpstr>Prezentace aplikace PowerPoint</vt:lpstr>
      <vt:lpstr>Mezigenerační mentoring</vt:lpstr>
      <vt:lpstr>Diskuse</vt:lpstr>
      <vt:lpstr>Etapy zavádění IMM  </vt:lpstr>
      <vt:lpstr>Fáze zavádění IMM I</vt:lpstr>
      <vt:lpstr>Fáze IMM II</vt:lpstr>
      <vt:lpstr>Týmové procesy I</vt:lpstr>
      <vt:lpstr>Týmové procesy II</vt:lpstr>
      <vt:lpstr>TÝMOVÉ KONFLIKTY </vt:lpstr>
      <vt:lpstr>Základní přístupy k řešení konfliktů 1 </vt:lpstr>
      <vt:lpstr>Základní přístupy k řešení konfliktů 2 </vt:lpstr>
      <vt:lpstr>Vybrané nástroje pro řešení konfliktů – komunikace </vt:lpstr>
      <vt:lpstr>Vybrané nástroje pro řešení konfliktů – komunikace </vt:lpstr>
      <vt:lpstr>Diskuse 2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Sebestova</cp:lastModifiedBy>
  <cp:revision>65</cp:revision>
  <cp:lastPrinted>2018-03-27T09:30:31Z</cp:lastPrinted>
  <dcterms:created xsi:type="dcterms:W3CDTF">2016-07-06T15:42:34Z</dcterms:created>
  <dcterms:modified xsi:type="dcterms:W3CDTF">2019-02-28T12:12:12Z</dcterms:modified>
</cp:coreProperties>
</file>