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7" r:id="rId2"/>
    <p:sldId id="259" r:id="rId3"/>
    <p:sldId id="258" r:id="rId4"/>
    <p:sldId id="282" r:id="rId5"/>
    <p:sldId id="283" r:id="rId6"/>
    <p:sldId id="285" r:id="rId7"/>
    <p:sldId id="286" r:id="rId8"/>
    <p:sldId id="287" r:id="rId9"/>
    <p:sldId id="284" r:id="rId10"/>
    <p:sldId id="288" r:id="rId11"/>
    <p:sldId id="289" r:id="rId12"/>
    <p:sldId id="290" r:id="rId13"/>
    <p:sldId id="291" r:id="rId14"/>
    <p:sldId id="292" r:id="rId15"/>
    <p:sldId id="293" r:id="rId16"/>
    <p:sldId id="294" r:id="rId17"/>
    <p:sldId id="295" r:id="rId18"/>
    <p:sldId id="296" r:id="rId19"/>
    <p:sldId id="297" r:id="rId20"/>
    <p:sldId id="298" r:id="rId21"/>
    <p:sldId id="299" r:id="rId22"/>
    <p:sldId id="300" r:id="rId23"/>
    <p:sldId id="302" r:id="rId24"/>
    <p:sldId id="301" r:id="rId25"/>
    <p:sldId id="281" r:id="rId26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93D81CF-94F2-401A-BA57-92F5A7B2D0C5}" styleName="Styl Středně sytá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957" autoAdjust="0"/>
  </p:normalViewPr>
  <p:slideViewPr>
    <p:cSldViewPr>
      <p:cViewPr varScale="1">
        <p:scale>
          <a:sx n="107" d="100"/>
          <a:sy n="107" d="100"/>
        </p:scale>
        <p:origin x="114" y="52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24ABC6F-DD2E-496E-B874-EF8B6A6B8F42}" type="doc">
      <dgm:prSet loTypeId="urn:microsoft.com/office/officeart/2005/8/layout/pyramid4" loCatId="relationship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lang="cs-CZ"/>
        </a:p>
      </dgm:t>
    </dgm:pt>
    <dgm:pt modelId="{CFB27C7D-8D57-4867-8608-580D13C004EA}">
      <dgm:prSet phldrT="[Text]" custT="1"/>
      <dgm:spPr/>
      <dgm:t>
        <a:bodyPr/>
        <a:lstStyle/>
        <a:p>
          <a:pPr algn="ctr"/>
          <a:r>
            <a:rPr lang="cs-CZ" sz="1200"/>
            <a:t>Strategie</a:t>
          </a:r>
        </a:p>
      </dgm:t>
    </dgm:pt>
    <dgm:pt modelId="{114C8C27-4FD9-405D-99A2-5D403D2306A1}" type="parTrans" cxnId="{516CA654-EA79-4094-9F4D-7FB70D6BC9EE}">
      <dgm:prSet/>
      <dgm:spPr/>
      <dgm:t>
        <a:bodyPr/>
        <a:lstStyle/>
        <a:p>
          <a:pPr algn="ctr"/>
          <a:endParaRPr lang="cs-CZ" sz="1200"/>
        </a:p>
      </dgm:t>
    </dgm:pt>
    <dgm:pt modelId="{A043753B-DA60-44EA-A621-3DC9EE46C5C2}" type="sibTrans" cxnId="{516CA654-EA79-4094-9F4D-7FB70D6BC9EE}">
      <dgm:prSet/>
      <dgm:spPr/>
      <dgm:t>
        <a:bodyPr/>
        <a:lstStyle/>
        <a:p>
          <a:pPr algn="ctr"/>
          <a:endParaRPr lang="cs-CZ" sz="1200"/>
        </a:p>
      </dgm:t>
    </dgm:pt>
    <dgm:pt modelId="{50FD1BD6-3925-4D0B-B84A-34EC157C70C8}">
      <dgm:prSet phldrT="[Text]" custT="1"/>
      <dgm:spPr/>
      <dgm:t>
        <a:bodyPr/>
        <a:lstStyle/>
        <a:p>
          <a:pPr algn="ctr"/>
          <a:r>
            <a:rPr lang="cs-CZ" sz="1200"/>
            <a:t>Organizace</a:t>
          </a:r>
        </a:p>
      </dgm:t>
    </dgm:pt>
    <dgm:pt modelId="{89D08229-1391-461E-A71F-C06460CF9672}" type="parTrans" cxnId="{8A13AABE-4062-4155-B465-91E80F5BFA29}">
      <dgm:prSet/>
      <dgm:spPr/>
      <dgm:t>
        <a:bodyPr/>
        <a:lstStyle/>
        <a:p>
          <a:pPr algn="ctr"/>
          <a:endParaRPr lang="cs-CZ" sz="1200"/>
        </a:p>
      </dgm:t>
    </dgm:pt>
    <dgm:pt modelId="{CAAE4674-F14C-4660-932B-DF443375FDB8}" type="sibTrans" cxnId="{8A13AABE-4062-4155-B465-91E80F5BFA29}">
      <dgm:prSet/>
      <dgm:spPr/>
      <dgm:t>
        <a:bodyPr/>
        <a:lstStyle/>
        <a:p>
          <a:pPr algn="ctr"/>
          <a:endParaRPr lang="cs-CZ" sz="1200"/>
        </a:p>
      </dgm:t>
    </dgm:pt>
    <dgm:pt modelId="{17FC2306-65A5-41F5-BC40-E289FD11A25B}">
      <dgm:prSet phldrT="[Text]" custT="1"/>
      <dgm:spPr/>
      <dgm:t>
        <a:bodyPr/>
        <a:lstStyle/>
        <a:p>
          <a:pPr algn="ctr"/>
          <a:r>
            <a:rPr lang="cs-CZ" sz="1200"/>
            <a:t>Obchodní model</a:t>
          </a:r>
        </a:p>
      </dgm:t>
    </dgm:pt>
    <dgm:pt modelId="{990A2A16-7443-4D6E-B85E-B86230985164}" type="parTrans" cxnId="{BE345891-5ACA-4136-91E4-32F593C53092}">
      <dgm:prSet/>
      <dgm:spPr/>
      <dgm:t>
        <a:bodyPr/>
        <a:lstStyle/>
        <a:p>
          <a:pPr algn="ctr"/>
          <a:endParaRPr lang="cs-CZ" sz="1200"/>
        </a:p>
      </dgm:t>
    </dgm:pt>
    <dgm:pt modelId="{8DE4CC72-F0AF-46A2-9D49-E1E79C1D6CFF}" type="sibTrans" cxnId="{BE345891-5ACA-4136-91E4-32F593C53092}">
      <dgm:prSet/>
      <dgm:spPr/>
      <dgm:t>
        <a:bodyPr/>
        <a:lstStyle/>
        <a:p>
          <a:pPr algn="ctr"/>
          <a:endParaRPr lang="cs-CZ" sz="1200"/>
        </a:p>
      </dgm:t>
    </dgm:pt>
    <dgm:pt modelId="{B04BB016-3417-4BD5-B0C2-7B6ADC0F90AF}">
      <dgm:prSet phldrT="[Text]" custT="1"/>
      <dgm:spPr/>
      <dgm:t>
        <a:bodyPr/>
        <a:lstStyle/>
        <a:p>
          <a:pPr algn="ctr"/>
          <a:r>
            <a:rPr lang="cs-CZ" sz="1200"/>
            <a:t>Technologie</a:t>
          </a:r>
        </a:p>
      </dgm:t>
    </dgm:pt>
    <dgm:pt modelId="{ACC80100-36D6-45B8-845B-48DC76924A13}" type="parTrans" cxnId="{F8CF216F-B291-4763-B4DC-6B5A08A52EBF}">
      <dgm:prSet/>
      <dgm:spPr/>
      <dgm:t>
        <a:bodyPr/>
        <a:lstStyle/>
        <a:p>
          <a:pPr algn="ctr"/>
          <a:endParaRPr lang="cs-CZ" sz="1200"/>
        </a:p>
      </dgm:t>
    </dgm:pt>
    <dgm:pt modelId="{CB80952F-DCE5-456E-83B7-E6B9082797AB}" type="sibTrans" cxnId="{F8CF216F-B291-4763-B4DC-6B5A08A52EBF}">
      <dgm:prSet/>
      <dgm:spPr/>
      <dgm:t>
        <a:bodyPr/>
        <a:lstStyle/>
        <a:p>
          <a:pPr algn="ctr"/>
          <a:endParaRPr lang="cs-CZ" sz="1200"/>
        </a:p>
      </dgm:t>
    </dgm:pt>
    <dgm:pt modelId="{6461239F-F171-4E58-A938-92C1E7FD9514}" type="pres">
      <dgm:prSet presAssocID="{524ABC6F-DD2E-496E-B874-EF8B6A6B8F42}" presName="compositeShape" presStyleCnt="0">
        <dgm:presLayoutVars>
          <dgm:chMax val="9"/>
          <dgm:dir/>
          <dgm:resizeHandles val="exact"/>
        </dgm:presLayoutVars>
      </dgm:prSet>
      <dgm:spPr/>
    </dgm:pt>
    <dgm:pt modelId="{0A9818E7-B119-4915-9A23-A8D550713F46}" type="pres">
      <dgm:prSet presAssocID="{524ABC6F-DD2E-496E-B874-EF8B6A6B8F42}" presName="triangle1" presStyleLbl="node1" presStyleIdx="0" presStyleCnt="4">
        <dgm:presLayoutVars>
          <dgm:bulletEnabled val="1"/>
        </dgm:presLayoutVars>
      </dgm:prSet>
      <dgm:spPr/>
    </dgm:pt>
    <dgm:pt modelId="{AD26D9B2-E48D-4D46-B2B5-C1951D55B7D2}" type="pres">
      <dgm:prSet presAssocID="{524ABC6F-DD2E-496E-B874-EF8B6A6B8F42}" presName="triangle2" presStyleLbl="node1" presStyleIdx="1" presStyleCnt="4">
        <dgm:presLayoutVars>
          <dgm:bulletEnabled val="1"/>
        </dgm:presLayoutVars>
      </dgm:prSet>
      <dgm:spPr/>
    </dgm:pt>
    <dgm:pt modelId="{46F23C6B-6294-44A4-AFBA-B0B0535F38E5}" type="pres">
      <dgm:prSet presAssocID="{524ABC6F-DD2E-496E-B874-EF8B6A6B8F42}" presName="triangle3" presStyleLbl="node1" presStyleIdx="2" presStyleCnt="4">
        <dgm:presLayoutVars>
          <dgm:bulletEnabled val="1"/>
        </dgm:presLayoutVars>
      </dgm:prSet>
      <dgm:spPr/>
    </dgm:pt>
    <dgm:pt modelId="{DE1DEA37-945F-47A0-B49A-45B0A026BB41}" type="pres">
      <dgm:prSet presAssocID="{524ABC6F-DD2E-496E-B874-EF8B6A6B8F42}" presName="triangle4" presStyleLbl="node1" presStyleIdx="3" presStyleCnt="4">
        <dgm:presLayoutVars>
          <dgm:bulletEnabled val="1"/>
        </dgm:presLayoutVars>
      </dgm:prSet>
      <dgm:spPr/>
    </dgm:pt>
  </dgm:ptLst>
  <dgm:cxnLst>
    <dgm:cxn modelId="{BD025C23-D2F6-4389-9ACE-5502C5B0D3D1}" type="presOf" srcId="{CFB27C7D-8D57-4867-8608-580D13C004EA}" destId="{0A9818E7-B119-4915-9A23-A8D550713F46}" srcOrd="0" destOrd="0" presId="urn:microsoft.com/office/officeart/2005/8/layout/pyramid4"/>
    <dgm:cxn modelId="{F8CF216F-B291-4763-B4DC-6B5A08A52EBF}" srcId="{524ABC6F-DD2E-496E-B874-EF8B6A6B8F42}" destId="{B04BB016-3417-4BD5-B0C2-7B6ADC0F90AF}" srcOrd="3" destOrd="0" parTransId="{ACC80100-36D6-45B8-845B-48DC76924A13}" sibTransId="{CB80952F-DCE5-456E-83B7-E6B9082797AB}"/>
    <dgm:cxn modelId="{516CA654-EA79-4094-9F4D-7FB70D6BC9EE}" srcId="{524ABC6F-DD2E-496E-B874-EF8B6A6B8F42}" destId="{CFB27C7D-8D57-4867-8608-580D13C004EA}" srcOrd="0" destOrd="0" parTransId="{114C8C27-4FD9-405D-99A2-5D403D2306A1}" sibTransId="{A043753B-DA60-44EA-A621-3DC9EE46C5C2}"/>
    <dgm:cxn modelId="{184FBB7D-55AF-425E-9F44-78057DEE8837}" type="presOf" srcId="{524ABC6F-DD2E-496E-B874-EF8B6A6B8F42}" destId="{6461239F-F171-4E58-A938-92C1E7FD9514}" srcOrd="0" destOrd="0" presId="urn:microsoft.com/office/officeart/2005/8/layout/pyramid4"/>
    <dgm:cxn modelId="{BE345891-5ACA-4136-91E4-32F593C53092}" srcId="{524ABC6F-DD2E-496E-B874-EF8B6A6B8F42}" destId="{17FC2306-65A5-41F5-BC40-E289FD11A25B}" srcOrd="2" destOrd="0" parTransId="{990A2A16-7443-4D6E-B85E-B86230985164}" sibTransId="{8DE4CC72-F0AF-46A2-9D49-E1E79C1D6CFF}"/>
    <dgm:cxn modelId="{3E18AAA7-8D85-4BFA-9CE4-8A04F69B4782}" type="presOf" srcId="{50FD1BD6-3925-4D0B-B84A-34EC157C70C8}" destId="{AD26D9B2-E48D-4D46-B2B5-C1951D55B7D2}" srcOrd="0" destOrd="0" presId="urn:microsoft.com/office/officeart/2005/8/layout/pyramid4"/>
    <dgm:cxn modelId="{220141BE-32D1-4C19-9DF5-D6624E23FF84}" type="presOf" srcId="{17FC2306-65A5-41F5-BC40-E289FD11A25B}" destId="{46F23C6B-6294-44A4-AFBA-B0B0535F38E5}" srcOrd="0" destOrd="0" presId="urn:microsoft.com/office/officeart/2005/8/layout/pyramid4"/>
    <dgm:cxn modelId="{8A13AABE-4062-4155-B465-91E80F5BFA29}" srcId="{524ABC6F-DD2E-496E-B874-EF8B6A6B8F42}" destId="{50FD1BD6-3925-4D0B-B84A-34EC157C70C8}" srcOrd="1" destOrd="0" parTransId="{89D08229-1391-461E-A71F-C06460CF9672}" sibTransId="{CAAE4674-F14C-4660-932B-DF443375FDB8}"/>
    <dgm:cxn modelId="{2CE618EF-A55C-4835-9695-D40486603C8B}" type="presOf" srcId="{B04BB016-3417-4BD5-B0C2-7B6ADC0F90AF}" destId="{DE1DEA37-945F-47A0-B49A-45B0A026BB41}" srcOrd="0" destOrd="0" presId="urn:microsoft.com/office/officeart/2005/8/layout/pyramid4"/>
    <dgm:cxn modelId="{259F8234-592A-44A5-B892-0849AFF8FE09}" type="presParOf" srcId="{6461239F-F171-4E58-A938-92C1E7FD9514}" destId="{0A9818E7-B119-4915-9A23-A8D550713F46}" srcOrd="0" destOrd="0" presId="urn:microsoft.com/office/officeart/2005/8/layout/pyramid4"/>
    <dgm:cxn modelId="{01F50F86-004D-4508-BA3B-526699666E4B}" type="presParOf" srcId="{6461239F-F171-4E58-A938-92C1E7FD9514}" destId="{AD26D9B2-E48D-4D46-B2B5-C1951D55B7D2}" srcOrd="1" destOrd="0" presId="urn:microsoft.com/office/officeart/2005/8/layout/pyramid4"/>
    <dgm:cxn modelId="{AE60DAEC-C868-4F07-9DBD-CBE6B39D83B8}" type="presParOf" srcId="{6461239F-F171-4E58-A938-92C1E7FD9514}" destId="{46F23C6B-6294-44A4-AFBA-B0B0535F38E5}" srcOrd="2" destOrd="0" presId="urn:microsoft.com/office/officeart/2005/8/layout/pyramid4"/>
    <dgm:cxn modelId="{5F2B998F-C342-4E82-9530-FAF130D3599D}" type="presParOf" srcId="{6461239F-F171-4E58-A938-92C1E7FD9514}" destId="{DE1DEA37-945F-47A0-B49A-45B0A026BB41}" srcOrd="3" destOrd="0" presId="urn:microsoft.com/office/officeart/2005/8/layout/pyramid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9818E7-B119-4915-9A23-A8D550713F46}">
      <dsp:nvSpPr>
        <dsp:cNvPr id="0" name=""/>
        <dsp:cNvSpPr/>
      </dsp:nvSpPr>
      <dsp:spPr>
        <a:xfrm>
          <a:off x="1812689" y="0"/>
          <a:ext cx="1550466" cy="1550466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Strategie</a:t>
          </a:r>
        </a:p>
      </dsp:txBody>
      <dsp:txXfrm>
        <a:off x="2200306" y="775233"/>
        <a:ext cx="775233" cy="775233"/>
      </dsp:txXfrm>
    </dsp:sp>
    <dsp:sp modelId="{AD26D9B2-E48D-4D46-B2B5-C1951D55B7D2}">
      <dsp:nvSpPr>
        <dsp:cNvPr id="0" name=""/>
        <dsp:cNvSpPr/>
      </dsp:nvSpPr>
      <dsp:spPr>
        <a:xfrm>
          <a:off x="1037455" y="1550466"/>
          <a:ext cx="1550466" cy="1550466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Organizace</a:t>
          </a:r>
        </a:p>
      </dsp:txBody>
      <dsp:txXfrm>
        <a:off x="1425072" y="2325699"/>
        <a:ext cx="775233" cy="775233"/>
      </dsp:txXfrm>
    </dsp:sp>
    <dsp:sp modelId="{46F23C6B-6294-44A4-AFBA-B0B0535F38E5}">
      <dsp:nvSpPr>
        <dsp:cNvPr id="0" name=""/>
        <dsp:cNvSpPr/>
      </dsp:nvSpPr>
      <dsp:spPr>
        <a:xfrm rot="10800000">
          <a:off x="1812689" y="1550466"/>
          <a:ext cx="1550466" cy="1550466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Obchodní model</a:t>
          </a:r>
        </a:p>
      </dsp:txBody>
      <dsp:txXfrm rot="10800000">
        <a:off x="2200305" y="1550466"/>
        <a:ext cx="775233" cy="775233"/>
      </dsp:txXfrm>
    </dsp:sp>
    <dsp:sp modelId="{DE1DEA37-945F-47A0-B49A-45B0A026BB41}">
      <dsp:nvSpPr>
        <dsp:cNvPr id="0" name=""/>
        <dsp:cNvSpPr/>
      </dsp:nvSpPr>
      <dsp:spPr>
        <a:xfrm>
          <a:off x="2587922" y="1550466"/>
          <a:ext cx="1550466" cy="1550466"/>
        </a:xfrm>
        <a:prstGeom prst="triangl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s-CZ" sz="1200" kern="1200"/>
            <a:t>Technologie</a:t>
          </a:r>
        </a:p>
      </dsp:txBody>
      <dsp:txXfrm>
        <a:off x="2975539" y="2325699"/>
        <a:ext cx="775233" cy="7752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4">
  <dgm:title val=""/>
  <dgm:desc val=""/>
  <dgm:catLst>
    <dgm:cat type="pyramid" pri="4000"/>
    <dgm:cat type="relationship" pri="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varLst>
      <dgm:chMax val="9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4">
        <dgm:choose name="Name2">
          <dgm:if name="Name3" axis="ch" ptType="node" func="cnt" op="equ" val="1">
            <dgm:constrLst>
              <dgm:constr type="primFontSz" for="ch" ptType="node" op="equ" val="65"/>
              <dgm:constr type="t" for="ch" forName="triangle1"/>
              <dgm:constr type="l" for="ch" forName="triangle1"/>
              <dgm:constr type="h" for="ch" forName="triangle1" refType="h"/>
              <dgm:constr type="w" for="ch" forName="triangle1" refType="h"/>
            </dgm:constrLst>
          </dgm:if>
          <dgm:else name="Name4">
            <dgm:constrLst>
              <dgm:constr type="primFontSz" for="ch" ptType="node" op="equ" val="65"/>
              <dgm:constr type="t" for="ch" forName="triangle1"/>
              <dgm:constr type="l" for="ch" forName="triangle1" refType="h" fact="0.25"/>
              <dgm:constr type="h" for="ch" forName="triangle1" refType="h" fact="0.5"/>
              <dgm:constr type="w" for="ch" forName="triangle1" refType="h" fact="0.5"/>
              <dgm:constr type="t" for="ch" forName="triangle2" refType="h" fact="0.5"/>
              <dgm:constr type="l" for="ch" forName="triangle2"/>
              <dgm:constr type="h" for="ch" forName="triangle2" refType="h" fact="0.5"/>
              <dgm:constr type="w" for="ch" forName="triangle2" refType="h" fact="0.5"/>
              <dgm:constr type="t" for="ch" forName="triangle3" refType="h" fact="0.5"/>
              <dgm:constr type="l" for="ch" forName="triangle3" refType="h" fact="0.25"/>
              <dgm:constr type="h" for="ch" forName="triangle3" refType="h" fact="0.5"/>
              <dgm:constr type="w" for="ch" forName="triangle3" refType="h" fact="0.5"/>
              <dgm:constr type="t" for="ch" forName="triangle4" refType="h" fact="0.5"/>
              <dgm:constr type="l" for="ch" forName="triangle4" refType="h" fact="0.5"/>
              <dgm:constr type="h" for="ch" forName="triangle4" refType="h" fact="0.5"/>
              <dgm:constr type="w" for="ch" forName="triangle4" refType="h" fact="0.5"/>
            </dgm:constrLst>
          </dgm:else>
        </dgm:choose>
      </dgm:if>
      <dgm:else name="Name5">
        <dgm:constrLst>
          <dgm:constr type="primFontSz" for="ch" ptType="node" op="equ" val="65"/>
          <dgm:constr type="t" for="ch" forName="triangle1"/>
          <dgm:constr type="l" for="ch" forName="triangle1" refType="h" fact="0.33"/>
          <dgm:constr type="h" for="ch" forName="triangle1" refType="h" fact="0.33"/>
          <dgm:constr type="w" for="ch" forName="triangle1" refType="h" fact="0.33"/>
          <dgm:constr type="t" for="ch" forName="triangle2" refType="h" fact="0.33"/>
          <dgm:constr type="l" for="ch" forName="triangle2" refType="h" fact="0.165"/>
          <dgm:constr type="h" for="ch" forName="triangle2" refType="h" fact="0.33"/>
          <dgm:constr type="w" for="ch" forName="triangle2" refType="h" fact="0.33"/>
          <dgm:constr type="t" for="ch" forName="triangle3" refType="h" fact="0.33"/>
          <dgm:constr type="l" for="ch" forName="triangle3" refType="h" fact="0.33"/>
          <dgm:constr type="h" for="ch" forName="triangle3" refType="h" fact="0.33"/>
          <dgm:constr type="w" for="ch" forName="triangle3" refType="h" fact="0.33"/>
          <dgm:constr type="t" for="ch" forName="triangle4" refType="h" fact="0.33"/>
          <dgm:constr type="l" for="ch" forName="triangle4" refType="h" fact="0.495"/>
          <dgm:constr type="h" for="ch" forName="triangle4" refType="h" fact="0.33"/>
          <dgm:constr type="w" for="ch" forName="triangle4" refType="h" fact="0.33"/>
          <dgm:constr type="t" for="ch" forName="triangle5" refType="h" fact="0.66"/>
          <dgm:constr type="l" for="ch" forName="triangle5"/>
          <dgm:constr type="h" for="ch" forName="triangle5" refType="h" fact="0.33"/>
          <dgm:constr type="w" for="ch" forName="triangle5" refType="h" fact="0.33"/>
          <dgm:constr type="t" for="ch" forName="triangle6" refType="h" fact="0.66"/>
          <dgm:constr type="l" for="ch" forName="triangle6" refType="h" fact="0.165"/>
          <dgm:constr type="h" for="ch" forName="triangle6" refType="h" fact="0.33"/>
          <dgm:constr type="w" for="ch" forName="triangle6" refType="h" fact="0.33"/>
          <dgm:constr type="t" for="ch" forName="triangle7" refType="h" fact="0.66"/>
          <dgm:constr type="l" for="ch" forName="triangle7" refType="h" fact="0.33"/>
          <dgm:constr type="h" for="ch" forName="triangle7" refType="h" fact="0.33"/>
          <dgm:constr type="w" for="ch" forName="triangle7" refType="h" fact="0.33"/>
          <dgm:constr type="t" for="ch" forName="triangle8" refType="h" fact="0.66"/>
          <dgm:constr type="l" for="ch" forName="triangle8" refType="h" fact="0.495"/>
          <dgm:constr type="h" for="ch" forName="triangle8" refType="h" fact="0.33"/>
          <dgm:constr type="w" for="ch" forName="triangle8" refType="h" fact="0.33"/>
          <dgm:constr type="t" for="ch" forName="triangle9" refType="h" fact="0.66"/>
          <dgm:constr type="l" for="ch" forName="triangle9" refType="h" fact="0.66"/>
          <dgm:constr type="h" for="ch" forName="triangle9" refType="h" fact="0.33"/>
          <dgm:constr type="w" for="ch" forName="triangle9" refType="h" fact="0.33"/>
        </dgm:constrLst>
      </dgm:else>
    </dgm:choose>
    <dgm:ruleLst/>
    <dgm:choose name="Name6">
      <dgm:if name="Name7" axis="ch" ptType="node" func="cnt" op="gte" val="1">
        <dgm:layoutNode name="triangle1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8"/>
    </dgm:choose>
    <dgm:choose name="Name9">
      <dgm:if name="Name10" axis="ch" ptType="node" func="cnt" op="gte" val="2">
        <dgm:layoutNode name="triangle2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1">
            <dgm:if name="Name12" func="var" arg="dir" op="equ" val="norm">
              <dgm:presOf axis="ch desOrSelf" ptType="node node" st="2 1" cnt="1 0"/>
            </dgm:if>
            <dgm:else name="Name13">
              <dgm:presOf axis="ch desOrSelf" ptType="node node" st="4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3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4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14">
            <dgm:if name="Name15" func="var" arg="dir" op="equ" val="norm">
              <dgm:presOf axis="ch desOrSelf" ptType="node node" st="4 1" cnt="1 0"/>
            </dgm:if>
            <dgm:else name="Name16">
              <dgm:presOf axis="ch desOrSelf" ptType="node node" st="2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17"/>
    </dgm:choose>
    <dgm:choose name="Name18">
      <dgm:if name="Name19" axis="ch" ptType="node" func="cnt" op="gte" val="5">
        <dgm:layoutNode name="triangle5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0">
            <dgm:if name="Name21" func="var" arg="dir" op="equ" val="norm">
              <dgm:presOf axis="ch desOrSelf" ptType="node node" st="5 1" cnt="1 0"/>
            </dgm:if>
            <dgm:else name="Name22">
              <dgm:presOf axis="ch desOrSelf" ptType="node node" st="9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6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3">
            <dgm:if name="Name24" func="var" arg="dir" op="equ" val="norm">
              <dgm:presOf axis="ch desOrSelf" ptType="node node" st="6 1" cnt="1 0"/>
            </dgm:if>
            <dgm:else name="Name25">
              <dgm:presOf axis="ch desOrSelf" ptType="node node" st="8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7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presOf axis="ch desOrSelf" ptType="node node" st="7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8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rot="180" type="triangle" r:blip="">
            <dgm:adjLst/>
          </dgm:shape>
          <dgm:choose name="Name26">
            <dgm:if name="Name27" func="var" arg="dir" op="equ" val="norm">
              <dgm:presOf axis="ch desOrSelf" ptType="node node" st="8 1" cnt="1 0"/>
            </dgm:if>
            <dgm:else name="Name28">
              <dgm:presOf axis="ch desOrSelf" ptType="node node" st="6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triangle9" styleLbl="node1">
          <dgm:varLst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triangle" r:blip="">
            <dgm:adjLst/>
          </dgm:shape>
          <dgm:choose name="Name29">
            <dgm:if name="Name30" func="var" arg="dir" op="equ" val="norm">
              <dgm:presOf axis="ch desOrSelf" ptType="node node" st="9 1" cnt="1 0"/>
            </dgm:if>
            <dgm:else name="Name31">
              <dgm:presOf axis="ch desOrSelf" ptType="node node" st="5 1" cnt="1 0"/>
            </dgm:else>
          </dgm:choose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2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28.02.2019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51812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05893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  <a:prstGeom prst="rect">
            <a:avLst/>
          </a:prstGeom>
        </p:spPr>
        <p:txBody>
          <a:bodyPr lIns="68580" tIns="34290" rIns="68580" bIns="34290"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  <a:prstGeom prst="rect">
            <a:avLst/>
          </a:prstGeom>
        </p:spPr>
        <p:txBody>
          <a:bodyPr lIns="68580" tIns="34290" rIns="68580" bIns="34290"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40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F066A928-83BD-4B3B-AB3B-789638C2D817}" type="datetime1">
              <a:rPr lang="cs-CZ" smtClean="0"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34032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lIns="68580" tIns="34290" rIns="68580" bIns="34290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lIns="68580" tIns="34290" rIns="68580" bIns="3429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3E9BAEC6-A37A-4403-B919-4854A6448652}" type="datetimeFigureOut">
              <a:rPr lang="cs-CZ" smtClean="0"/>
              <a:pPr/>
              <a:t>28.02.2019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lIns="68580" tIns="34290" rIns="68580" bIns="34290"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922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3" r:id="rId4"/>
    <p:sldLayoutId id="2147483654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24328" y="3939903"/>
            <a:ext cx="936104" cy="730162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95537" y="2365809"/>
            <a:ext cx="6704527" cy="2304256"/>
          </a:xfrm>
          <a:prstGeom prst="rect">
            <a:avLst/>
          </a:prstGeom>
          <a:solidFill>
            <a:schemeClr val="tx1"/>
          </a:solidFill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91438" tIns="45719" rIns="91438" bIns="45719" rtlCol="0" anchor="ctr"/>
          <a:lstStyle/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Prezentace předmětu:</a:t>
            </a:r>
          </a:p>
          <a:p>
            <a:pPr algn="ctr"/>
            <a:r>
              <a:rPr lang="cs-CZ" sz="2000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MANAŽERSKÉ DOVEDNOSTI V MEZIGENERAČNÍM TÝMU</a:t>
            </a:r>
          </a:p>
          <a:p>
            <a:pPr algn="ctr"/>
            <a:r>
              <a:rPr lang="cs-CZ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Vyučující: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Mgr. Dagmar Svobodová, Ph.D.</a:t>
            </a:r>
          </a:p>
          <a:p>
            <a:pPr algn="ctr"/>
            <a:r>
              <a:rPr lang="cs-CZ" b="1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Ing. Zuzana Palová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0" y="700089"/>
            <a:ext cx="5111750" cy="2159000"/>
          </a:xfrm>
          <a:prstGeom prst="rect">
            <a:avLst/>
          </a:prstGeom>
        </p:spPr>
        <p:txBody>
          <a:bodyPr lIns="68580" tIns="34290" rIns="68580" bIns="34290" anchor="t">
            <a:normAutofit/>
          </a:bodyPr>
          <a:lstStyle/>
          <a:p>
            <a:pPr algn="l"/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</a:t>
            </a:r>
            <a:b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4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prezentace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313614"/>
              </p:ext>
            </p:extLst>
          </p:nvPr>
        </p:nvGraphicFramePr>
        <p:xfrm>
          <a:off x="539552" y="1563901"/>
          <a:ext cx="6480720" cy="4356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66916">
                  <a:extLst>
                    <a:ext uri="{9D8B030D-6E8A-4147-A177-3AD203B41FA5}">
                      <a16:colId xmlns:a16="http://schemas.microsoft.com/office/drawing/2014/main" val="3755197986"/>
                    </a:ext>
                  </a:extLst>
                </a:gridCol>
                <a:gridCol w="4213804">
                  <a:extLst>
                    <a:ext uri="{9D8B030D-6E8A-4147-A177-3AD203B41FA5}">
                      <a16:colId xmlns:a16="http://schemas.microsoft.com/office/drawing/2014/main" val="4011610095"/>
                    </a:ext>
                  </a:extLst>
                </a:gridCol>
              </a:tblGrid>
              <a:tr h="217805">
                <a:tc>
                  <a:txBody>
                    <a:bodyPr/>
                    <a:lstStyle/>
                    <a:p>
                      <a:pPr indent="180340" algn="l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Název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Rozvoj vzdělávání na Slezské univerzitě v Opavě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06872320"/>
                  </a:ext>
                </a:extLst>
              </a:tr>
              <a:tr h="217805"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dirty="0">
                          <a:effectLst/>
                        </a:rPr>
                        <a:t>Registrační číslo projektu</a:t>
                      </a:r>
                      <a:endParaRPr lang="cs-CZ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tc>
                  <a:txBody>
                    <a:bodyPr/>
                    <a:lstStyle/>
                    <a:p>
                      <a:pPr indent="180340" algn="just">
                        <a:lnSpc>
                          <a:spcPct val="115000"/>
                        </a:lnSpc>
                        <a:spcBef>
                          <a:spcPts val="425"/>
                        </a:spcBef>
                        <a:spcAft>
                          <a:spcPts val="0"/>
                        </a:spcAft>
                      </a:pPr>
                      <a:r>
                        <a:rPr lang="cs-CZ" sz="1200" b="1" dirty="0">
                          <a:solidFill>
                            <a:schemeClr val="bg1"/>
                          </a:solidFill>
                          <a:effectLst/>
                        </a:rPr>
                        <a:t>CZ.02.2.69/0.0./0.0/16_015/0002400</a:t>
                      </a:r>
                      <a:endParaRPr lang="cs-CZ" sz="1200" b="1" dirty="0">
                        <a:solidFill>
                          <a:schemeClr val="bg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>
                    <a:solidFill>
                      <a:srgbClr val="30787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2484205"/>
                  </a:ext>
                </a:extLst>
              </a:tr>
            </a:tbl>
          </a:graphicData>
        </a:graphic>
      </p:graphicFrame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878013" y="2826823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8" descr="Logolink_OP_VVV_hor_barva_c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074" y="250328"/>
            <a:ext cx="5505450" cy="1219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3"/>
          <p:cNvSpPr>
            <a:spLocks noChangeArrowheads="1"/>
          </p:cNvSpPr>
          <p:nvPr/>
        </p:nvSpPr>
        <p:spPr bwMode="auto">
          <a:xfrm>
            <a:off x="1878013" y="4557199"/>
            <a:ext cx="184727" cy="3693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56408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34F4B8-F68F-4FCD-A34A-5C02B4F22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2/2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79C938A-1D51-49B8-9220-DA74D161364A}"/>
              </a:ext>
            </a:extLst>
          </p:cNvPr>
          <p:cNvSpPr/>
          <p:nvPr/>
        </p:nvSpPr>
        <p:spPr>
          <a:xfrm>
            <a:off x="251520" y="843558"/>
            <a:ext cx="7920880" cy="1022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Nyní své možnosti vyhodnoťte. Jaká budou Vaše kritéria? Co bude vítězným nápadem? Pro názornost přidáváme pomocnou tabulku. Pro závažnost kritérií doporučujeme škálu 1 až 5.</a:t>
            </a:r>
          </a:p>
        </p:txBody>
      </p:sp>
      <p:graphicFrame>
        <p:nvGraphicFramePr>
          <p:cNvPr id="6" name="Tabulka 5">
            <a:extLst>
              <a:ext uri="{FF2B5EF4-FFF2-40B4-BE49-F238E27FC236}">
                <a16:creationId xmlns:a16="http://schemas.microsoft.com/office/drawing/2014/main" id="{3F3FEC2B-2389-4C62-98F5-085DB2AA1C7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4679267"/>
              </p:ext>
            </p:extLst>
          </p:nvPr>
        </p:nvGraphicFramePr>
        <p:xfrm>
          <a:off x="683568" y="2067694"/>
          <a:ext cx="7488832" cy="2215116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339761">
                  <a:extLst>
                    <a:ext uri="{9D8B030D-6E8A-4147-A177-3AD203B41FA5}">
                      <a16:colId xmlns:a16="http://schemas.microsoft.com/office/drawing/2014/main" val="2161488300"/>
                    </a:ext>
                  </a:extLst>
                </a:gridCol>
                <a:gridCol w="1246171">
                  <a:extLst>
                    <a:ext uri="{9D8B030D-6E8A-4147-A177-3AD203B41FA5}">
                      <a16:colId xmlns:a16="http://schemas.microsoft.com/office/drawing/2014/main" val="4203489461"/>
                    </a:ext>
                  </a:extLst>
                </a:gridCol>
                <a:gridCol w="1227622">
                  <a:extLst>
                    <a:ext uri="{9D8B030D-6E8A-4147-A177-3AD203B41FA5}">
                      <a16:colId xmlns:a16="http://schemas.microsoft.com/office/drawing/2014/main" val="2577885964"/>
                    </a:ext>
                  </a:extLst>
                </a:gridCol>
                <a:gridCol w="1215818">
                  <a:extLst>
                    <a:ext uri="{9D8B030D-6E8A-4147-A177-3AD203B41FA5}">
                      <a16:colId xmlns:a16="http://schemas.microsoft.com/office/drawing/2014/main" val="435327543"/>
                    </a:ext>
                  </a:extLst>
                </a:gridCol>
                <a:gridCol w="1284113">
                  <a:extLst>
                    <a:ext uri="{9D8B030D-6E8A-4147-A177-3AD203B41FA5}">
                      <a16:colId xmlns:a16="http://schemas.microsoft.com/office/drawing/2014/main" val="2434459748"/>
                    </a:ext>
                  </a:extLst>
                </a:gridCol>
                <a:gridCol w="1175347">
                  <a:extLst>
                    <a:ext uri="{9D8B030D-6E8A-4147-A177-3AD203B41FA5}">
                      <a16:colId xmlns:a16="http://schemas.microsoft.com/office/drawing/2014/main" val="2504781855"/>
                    </a:ext>
                  </a:extLst>
                </a:gridCol>
              </a:tblGrid>
              <a:tr h="69607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Varianta – popis řešení 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Kritérium např. náročnost, schopnosti…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(Škála 1-5)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Suma bodů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Pořadí 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27800849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03974116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01896761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033159"/>
                  </a:ext>
                </a:extLst>
              </a:tr>
              <a:tr h="34803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85861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763479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011B3F-83A7-4E37-9414-3FF4457E6D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Váš úkol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435527FF-8E1B-4F59-8B32-FA87DDEA27ED}"/>
              </a:ext>
            </a:extLst>
          </p:cNvPr>
          <p:cNvSpPr/>
          <p:nvPr/>
        </p:nvSpPr>
        <p:spPr>
          <a:xfrm>
            <a:off x="179512" y="703189"/>
            <a:ext cx="7704856" cy="43950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základě sestaveného týmu se snažte vyhodnotit myšlenku pro svůj společný projekt či dobrovolnickou akci. Smyslem cvičení je zhodnocení příležitosti a vyčlenit nevhodné příležitosti. Podívejte se na svou činnost či projekt a definujte klíčová fakta. Poté se na ně zkuste podívat i naruby.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Dává vám to nový pohled na nové možnosti?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Bude můj náš projekt založen na koníčcích zájmech, hobby, rodině?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Čeho budete chtít dosáhnout?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Čas:15-20 minut, poté cca 2-3 min. prezentace výsledku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sz="1600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Příklad generace myšlenky:</a:t>
            </a:r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180340" algn="just"/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Fakt: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Knihovna půjčuje pouze tištěné knihy.</a:t>
            </a:r>
          </a:p>
          <a:p>
            <a:pPr indent="180340" algn="just"/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Pohled naruby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 Knihovna </a:t>
            </a: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nepůjčuje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pouze tištěné knihy.</a:t>
            </a:r>
          </a:p>
          <a:p>
            <a:pPr indent="180340" algn="just"/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Myšlenka: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Knihovna </a:t>
            </a:r>
            <a:r>
              <a:rPr lang="cs-CZ" sz="16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začne půjčovat nejen</a:t>
            </a: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tištěné knihy např. elektronické včetně čtečky. </a:t>
            </a:r>
          </a:p>
        </p:txBody>
      </p:sp>
    </p:spTree>
    <p:extLst>
      <p:ext uri="{BB962C8B-B14F-4D97-AF65-F5344CB8AC3E}">
        <p14:creationId xmlns:p14="http://schemas.microsoft.com/office/powerpoint/2010/main" val="28779363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A348C5E-AA8F-4064-A109-4029E52F59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768752" cy="507703"/>
          </a:xfrm>
        </p:spPr>
        <p:txBody>
          <a:bodyPr/>
          <a:lstStyle/>
          <a:p>
            <a:r>
              <a:rPr lang="cs-CZ" dirty="0"/>
              <a:t>Když nevíte jak dál s nápadem či projektem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571780FC-FEA2-4B0B-A0DF-C049F65F5D1F}"/>
              </a:ext>
            </a:extLst>
          </p:cNvPr>
          <p:cNvSpPr/>
          <p:nvPr/>
        </p:nvSpPr>
        <p:spPr>
          <a:xfrm>
            <a:off x="251520" y="575306"/>
            <a:ext cx="6606480" cy="39928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zvažte jednu z následujících možností:</a:t>
            </a: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něco nahradit,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něco sloučit s něčím jiným,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něco přizpůsobit okolnostem,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něco zvětšit,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něco použít jinak,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něco vyřadit,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podívat se na něco naruby,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něco přeskládat či seřadit jinak.</a:t>
            </a:r>
          </a:p>
        </p:txBody>
      </p:sp>
    </p:spTree>
    <p:extLst>
      <p:ext uri="{BB962C8B-B14F-4D97-AF65-F5344CB8AC3E}">
        <p14:creationId xmlns:p14="http://schemas.microsoft.com/office/powerpoint/2010/main" val="26069104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F30F74-E8E9-4A63-96FB-6FD8E0249B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MYŠLENKOVÉ MAPY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D805A644-C14A-454E-A3F8-B488D027C4BD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539552" y="1203598"/>
            <a:ext cx="7632848" cy="3168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29991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17958B-C241-488B-8B32-F9FB615C7D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Tvorba mapy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06443AE3-CD5A-40EF-A809-9BF768D3D0E1}"/>
              </a:ext>
            </a:extLst>
          </p:cNvPr>
          <p:cNvSpPr/>
          <p:nvPr/>
        </p:nvSpPr>
        <p:spPr>
          <a:xfrm>
            <a:off x="467544" y="915566"/>
            <a:ext cx="7488832" cy="290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 1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Použijte vždy čistý papír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 2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Hlavní myšlenku vyjádřete obrázkem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 3.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Využívejte klíčových slov a hlavních témat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tím, že připojujete větve k hlavní myšlence, které dále členíte.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Tip 4.</a:t>
            </a:r>
            <a:r>
              <a:rPr lang="cs-CZ" b="1" i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Užívejte obrázky a symboly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v celé mapě, protože obrázky často vyjádří víc než slova.</a:t>
            </a:r>
          </a:p>
        </p:txBody>
      </p:sp>
    </p:spTree>
    <p:extLst>
      <p:ext uri="{BB962C8B-B14F-4D97-AF65-F5344CB8AC3E}">
        <p14:creationId xmlns:p14="http://schemas.microsoft.com/office/powerpoint/2010/main" val="30519994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2A0985-423D-461B-8023-D3477DE3A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Souhra v týmu : cvičení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D09BF88-5395-4C66-BD35-B03474A0E7A1}"/>
              </a:ext>
            </a:extLst>
          </p:cNvPr>
          <p:cNvSpPr/>
          <p:nvPr/>
        </p:nvSpPr>
        <p:spPr>
          <a:xfrm>
            <a:off x="827584" y="843558"/>
            <a:ext cx="6606480" cy="3878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Vyzkoušíme nyní Vaši souhru v týmu. Mějte před sebou čistý papír, nejlépe A4, pastelky, fixy a dobrou náladu. Zadejme si téma „šálek kávy“ jako hlavní myšlenku mapy. 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Vaším úkolem je vepsat či nakreslit informace okolo hlavní myšlenky tak abyste směřovali od středu papíru k jeho okrajům.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Pište a kreslete, co vás k tématu napadne.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Postupujte dále až do doby, kdy vás nebudou napadat žádné další nápady ani k pojmu „šálek kávy“, ani k dalším pojmům v mapě.</a:t>
            </a:r>
          </a:p>
          <a:p>
            <a:pPr marL="407035" indent="-226695" algn="just">
              <a:lnSpc>
                <a:spcPct val="115000"/>
              </a:lnSpc>
              <a:spcAft>
                <a:spcPts val="0"/>
              </a:spcAft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07035" indent="-226695" algn="just">
              <a:lnSpc>
                <a:spcPct val="115000"/>
              </a:lnSpc>
              <a:spcAft>
                <a:spcPts val="1200"/>
              </a:spcAft>
              <a:tabLst>
                <a:tab pos="228600" algn="l"/>
                <a:tab pos="449580" algn="l"/>
              </a:tabLs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Byla to zábava? Pokud ano, můžeme se v dalších částech věnovat Vašemu nápadu na společnou akci!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57659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2040BB-B0DC-4D44-976A-A39E9BF56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mapy</a:t>
            </a:r>
          </a:p>
        </p:txBody>
      </p:sp>
      <p:pic>
        <p:nvPicPr>
          <p:cNvPr id="3" name="Obrázek 2">
            <a:extLst>
              <a:ext uri="{FF2B5EF4-FFF2-40B4-BE49-F238E27FC236}">
                <a16:creationId xmlns:a16="http://schemas.microsoft.com/office/drawing/2014/main" id="{F03A38D9-4208-4190-A68E-4A26B735AA1C}"/>
              </a:ext>
            </a:extLst>
          </p:cNvPr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763688" y="915670"/>
            <a:ext cx="5122887" cy="3528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411886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>
            <a:extLst>
              <a:ext uri="{FF2B5EF4-FFF2-40B4-BE49-F238E27FC236}">
                <a16:creationId xmlns:a16="http://schemas.microsoft.com/office/drawing/2014/main" id="{0089C9E2-8850-41D7-A2B4-339C8B3FCB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Obchodní modely</a:t>
            </a:r>
          </a:p>
        </p:txBody>
      </p:sp>
      <p:sp>
        <p:nvSpPr>
          <p:cNvPr id="10" name="Obdélník 9">
            <a:extLst>
              <a:ext uri="{FF2B5EF4-FFF2-40B4-BE49-F238E27FC236}">
                <a16:creationId xmlns:a16="http://schemas.microsoft.com/office/drawing/2014/main" id="{FD48410E-BCB5-44BA-A9D3-C3B8ACE05AC9}"/>
              </a:ext>
            </a:extLst>
          </p:cNvPr>
          <p:cNvSpPr/>
          <p:nvPr/>
        </p:nvSpPr>
        <p:spPr>
          <a:xfrm>
            <a:off x="467544" y="1833086"/>
            <a:ext cx="6390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Termín obchodní model, který byl přeložen z anglického slova „business model“, se dá volně definovat jako zjednodušený popis postupu nebo přístupu vytváření podnikové hodnoty, díky produkci zboží, či služeb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Hlavní účel těchto modelů je v analýze toho, jak vytvářet a udržet podnikovou hodnotu nebo způsob, jak znázornit vztah mezi nápadem, nebo novou technologií, a potenciálním zákazníkem.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12394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D067CA-4964-4780-8395-00D6F5AEF8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Propojení modelů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E6F5EFC8-7CDA-4FC0-85A6-A70CA46793E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37056642"/>
              </p:ext>
            </p:extLst>
          </p:nvPr>
        </p:nvGraphicFramePr>
        <p:xfrm>
          <a:off x="2276474" y="1343024"/>
          <a:ext cx="5175845" cy="310093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46658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0BAA06-5D0E-4569-A71B-F62DDC398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otázky v modelu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AC12B426-BD60-4F0C-A392-B3C0AD9AF9A1}"/>
              </a:ext>
            </a:extLst>
          </p:cNvPr>
          <p:cNvSpPr/>
          <p:nvPr/>
        </p:nvSpPr>
        <p:spPr>
          <a:xfrm>
            <a:off x="467544" y="1417588"/>
            <a:ext cx="639045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Pokud známe tyto základní typy otázek, pak na ně tým musí najít i přesnou odpověď: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kdo bude projekt dělat a jak?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Kdo bude klíčovým zákazníkem?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Co bude hlavní myšlenkou, kterou budeme nabízet v podobě produktu či služby? </a:t>
            </a:r>
          </a:p>
          <a:p>
            <a:pPr marL="342900" indent="-342900">
              <a:buFont typeface="+mj-lt"/>
              <a:buAutoNum type="arabicPeriod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Jak to budeme dělat a v neziskové sféře se ještě ptáme – jaký to bude mít společenský dopad?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5855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93883" y="385667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873903"/>
            <a:ext cx="3222810" cy="1712888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endParaRPr lang="pl-PL" sz="3000" b="1" dirty="0">
              <a:solidFill>
                <a:schemeClr val="bg1"/>
              </a:solidFill>
            </a:endParaRPr>
          </a:p>
          <a:p>
            <a:r>
              <a:rPr lang="sv-SE" sz="4200" b="1" dirty="0">
                <a:solidFill>
                  <a:schemeClr val="bg1"/>
                </a:solidFill>
              </a:rPr>
              <a:t>Zhodnocení myšlenky pro projekt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11960" y="987574"/>
            <a:ext cx="3604568" cy="13321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Myšlenkové mapy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Mentální mapy</a:t>
            </a:r>
          </a:p>
          <a:p>
            <a:pPr marL="0" indent="0">
              <a:buNone/>
            </a:pPr>
            <a:r>
              <a:rPr lang="cs-CZ" sz="1800" b="1" dirty="0">
                <a:solidFill>
                  <a:srgbClr val="002060"/>
                </a:solidFill>
                <a:cs typeface="Arial" panose="020B0604020202020204" pitchFamily="34" charset="0"/>
              </a:rPr>
              <a:t>Obchodní model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645459" y="2904565"/>
            <a:ext cx="2702859" cy="438581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r>
              <a:rPr lang="cs-CZ" sz="2400" dirty="0">
                <a:solidFill>
                  <a:schemeClr val="bg1"/>
                </a:solidFill>
              </a:rPr>
              <a:t>Struktura přednášky</a:t>
            </a: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05587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B99E85E-679F-4A77-8B8A-A8080D108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Segmentace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02A6CBC-4614-49D3-9073-ABD216C32DD8}"/>
              </a:ext>
            </a:extLst>
          </p:cNvPr>
          <p:cNvSpPr/>
          <p:nvPr/>
        </p:nvSpPr>
        <p:spPr>
          <a:xfrm>
            <a:off x="467544" y="1200606"/>
            <a:ext cx="7488832" cy="24397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Při segmentaci trhu, tedy jeho rozdělení a výběru nejvhodnějšího segmentu (zákazníků, uživatelů) pro projekt je důležité odpovědět si na následující otázky: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Co akce pro neziskovku/pro okolí přinese? 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 koho se bude akce konat? 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Jak bude akce probíhat?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722793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57EADE8-9BAC-473E-940F-0A6E576D3B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Analýza prostředí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09B01FEB-333F-4353-904D-B43081CE9936}"/>
              </a:ext>
            </a:extLst>
          </p:cNvPr>
          <p:cNvSpPr/>
          <p:nvPr/>
        </p:nvSpPr>
        <p:spPr>
          <a:xfrm>
            <a:off x="467544" y="843558"/>
            <a:ext cx="7560840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Pro tvorbu Vašeho projektu je třeba zhodnotit také vliv prostředí. Jedná se hodnocení prostředí vnějšího a prostředí vnitřního.</a:t>
            </a:r>
          </a:p>
          <a:p>
            <a:r>
              <a:rPr lang="cs-CZ" dirty="0"/>
              <a:t>Analýza vnějšího prostředí:</a:t>
            </a:r>
          </a:p>
          <a:p>
            <a:r>
              <a:rPr lang="cs-CZ" dirty="0"/>
              <a:t>Na začátku analýzy je vhodné si odpovědět na tyto otázky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Které faktory prostředí ovlivňují neziskovku a Váš projekt?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Které z těchto faktorů jsou v současnosti nejdůležitější?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Které faktory budou nejdůležitější v následujících letech, pokud budete chtít projekt opakovat?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495658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2F4934-3ABA-4C14-B10D-9B9B18404A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Vnější prostředí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F9019B0-7635-45AC-9FF2-C0CDFCF19846}"/>
              </a:ext>
            </a:extLst>
          </p:cNvPr>
          <p:cNvSpPr/>
          <p:nvPr/>
        </p:nvSpPr>
        <p:spPr>
          <a:xfrm>
            <a:off x="611560" y="1002090"/>
            <a:ext cx="624644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dirty="0"/>
              <a:t>Mezi nejčastěji využívané metody pro analýzu vnějšího prostředí patří PEST nebo </a:t>
            </a:r>
            <a:r>
              <a:rPr lang="cs-CZ" dirty="0" err="1"/>
              <a:t>PESTLE</a:t>
            </a:r>
            <a:r>
              <a:rPr lang="cs-CZ" dirty="0"/>
              <a:t> analýza. Název PEST analýza je složeninou počátečních písmen anglických slov, která udávají oblasti, které analýza zkoumá. Patří k nim: </a:t>
            </a:r>
          </a:p>
          <a:p>
            <a:r>
              <a:rPr lang="cs-CZ" dirty="0"/>
              <a:t>•	Politicko-právní faktory (</a:t>
            </a:r>
            <a:r>
              <a:rPr lang="cs-CZ" dirty="0" err="1"/>
              <a:t>Political</a:t>
            </a:r>
            <a:r>
              <a:rPr lang="cs-CZ" dirty="0"/>
              <a:t>)</a:t>
            </a:r>
          </a:p>
          <a:p>
            <a:r>
              <a:rPr lang="cs-CZ" dirty="0"/>
              <a:t>•	Ekonomické faktory (</a:t>
            </a:r>
            <a:r>
              <a:rPr lang="cs-CZ" dirty="0" err="1"/>
              <a:t>Economic</a:t>
            </a:r>
            <a:r>
              <a:rPr lang="cs-CZ" dirty="0"/>
              <a:t>)</a:t>
            </a:r>
          </a:p>
          <a:p>
            <a:r>
              <a:rPr lang="cs-CZ" dirty="0"/>
              <a:t>•	Sociálně-kulturní faktory (</a:t>
            </a:r>
            <a:r>
              <a:rPr lang="cs-CZ" dirty="0" err="1"/>
              <a:t>Social</a:t>
            </a:r>
            <a:r>
              <a:rPr lang="cs-CZ" dirty="0"/>
              <a:t>)</a:t>
            </a:r>
          </a:p>
          <a:p>
            <a:r>
              <a:rPr lang="cs-CZ" dirty="0"/>
              <a:t>•	Technologické faktory (</a:t>
            </a:r>
            <a:r>
              <a:rPr lang="cs-CZ" dirty="0" err="1"/>
              <a:t>Technological</a:t>
            </a:r>
            <a:r>
              <a:rPr lang="cs-CZ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30113336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535A31-FE8E-4FB4-A17A-F5638DDA88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</p:spPr>
        <p:txBody>
          <a:bodyPr/>
          <a:lstStyle/>
          <a:p>
            <a:r>
              <a:rPr lang="cs-CZ" dirty="0"/>
              <a:t>Vyhodnocení</a:t>
            </a:r>
          </a:p>
        </p:txBody>
      </p:sp>
      <p:graphicFrame>
        <p:nvGraphicFramePr>
          <p:cNvPr id="3" name="Tabulka 2">
            <a:extLst>
              <a:ext uri="{FF2B5EF4-FFF2-40B4-BE49-F238E27FC236}">
                <a16:creationId xmlns:a16="http://schemas.microsoft.com/office/drawing/2014/main" id="{B632097B-3AE2-43A4-A98B-6940A40B8F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31711"/>
              </p:ext>
            </p:extLst>
          </p:nvPr>
        </p:nvGraphicFramePr>
        <p:xfrm>
          <a:off x="467544" y="843558"/>
          <a:ext cx="7886700" cy="3017520"/>
        </p:xfrm>
        <a:graphic>
          <a:graphicData uri="http://schemas.openxmlformats.org/drawingml/2006/table">
            <a:tbl>
              <a:tblPr firstRow="1" firstCol="1" bandRow="1">
                <a:tableStyleId>{073A0DAA-6AF3-43AB-8588-CEC1D06C72B9}</a:tableStyleId>
              </a:tblPr>
              <a:tblGrid>
                <a:gridCol w="1971675">
                  <a:extLst>
                    <a:ext uri="{9D8B030D-6E8A-4147-A177-3AD203B41FA5}">
                      <a16:colId xmlns:a16="http://schemas.microsoft.com/office/drawing/2014/main" val="1724483043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553591537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152173435"/>
                    </a:ext>
                  </a:extLst>
                </a:gridCol>
                <a:gridCol w="1971675">
                  <a:extLst>
                    <a:ext uri="{9D8B030D-6E8A-4147-A177-3AD203B41FA5}">
                      <a16:colId xmlns:a16="http://schemas.microsoft.com/office/drawing/2014/main" val="3966107955"/>
                    </a:ext>
                  </a:extLst>
                </a:gridCol>
              </a:tblGrid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Politické faktory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Ekonomické faktory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3253904"/>
                  </a:ext>
                </a:extLst>
              </a:tr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Faktor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body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Faktor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body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03269503"/>
                  </a:ext>
                </a:extLst>
              </a:tr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65521123"/>
                  </a:ext>
                </a:extLst>
              </a:tr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28359160"/>
                  </a:ext>
                </a:extLst>
              </a:tr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součet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součet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13047894"/>
                  </a:ext>
                </a:extLst>
              </a:tr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Sociální faktory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Technologické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44315426"/>
                  </a:ext>
                </a:extLst>
              </a:tr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Faktor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body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Faktor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body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0932822"/>
                  </a:ext>
                </a:extLst>
              </a:tr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83492958"/>
                  </a:ext>
                </a:extLst>
              </a:tr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225088835"/>
                  </a:ext>
                </a:extLst>
              </a:tr>
              <a:tr h="18722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součet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 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>
                          <a:effectLst/>
                        </a:rPr>
                        <a:t>součet</a:t>
                      </a:r>
                      <a:endParaRPr lang="cs-CZ" sz="1800" spc="-3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1800" spc="-30" dirty="0">
                          <a:effectLst/>
                        </a:rPr>
                        <a:t> </a:t>
                      </a:r>
                      <a:endParaRPr lang="cs-CZ" sz="1800" spc="-3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948245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916279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D056E6-E66E-45CC-B862-BA33E0A9A1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Vnitřní prostředí 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2B9311E-AF4B-411B-B3C2-E4185324EBC8}"/>
              </a:ext>
            </a:extLst>
          </p:cNvPr>
          <p:cNvSpPr/>
          <p:nvPr/>
        </p:nvSpPr>
        <p:spPr>
          <a:xfrm>
            <a:off x="539552" y="671654"/>
            <a:ext cx="6678488" cy="41971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Analýza vnitřního prostředí a blízkého vnějšího prostředí:</a:t>
            </a:r>
          </a:p>
          <a:p>
            <a:pPr marL="342900" lvl="0" indent="-342900" algn="just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určení silných a slabých stránek znamená odpovědět na otázku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"Z čeho se skládá moje nabídka?" 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rozeznání příležitosti a ohrožení nabídky na trhu znamená odpovědět na otázku "Co ovlivňuje úspěšnost nabídky na trhu a v jakém směru?“</a:t>
            </a:r>
          </a:p>
          <a:p>
            <a:pPr marL="342900" lvl="0" indent="-342900" algn="just">
              <a:lnSpc>
                <a:spcPct val="115000"/>
              </a:lnSpc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výsledkem analýzy silných a slabých stránek a jejich porovnání s konkurencí je odhalení specifické přednosti, kterou se výrazně lišíme.</a:t>
            </a:r>
          </a:p>
          <a:p>
            <a:pPr marL="342900" lvl="0" indent="-342900" algn="just">
              <a:lnSpc>
                <a:spcPct val="115000"/>
              </a:lnSpc>
              <a:spcAft>
                <a:spcPts val="1200"/>
              </a:spcAft>
              <a:buFont typeface="Symbol" panose="05050102010706020507" pitchFamily="18" charset="2"/>
              <a:buChar char=""/>
              <a:tabLst>
                <a:tab pos="228600" algn="l"/>
                <a:tab pos="449580" algn="l"/>
              </a:tabLs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jde obvykle o faktory označené stupněm důležitosti 1, a to především v případě, kdy se při analýze konkurenční nabídky stejnému faktoru přiřadí nižší stupeň důležitosti </a:t>
            </a:r>
          </a:p>
        </p:txBody>
      </p:sp>
    </p:spTree>
    <p:extLst>
      <p:ext uri="{BB962C8B-B14F-4D97-AF65-F5344CB8AC3E}">
        <p14:creationId xmlns:p14="http://schemas.microsoft.com/office/powerpoint/2010/main" val="4963762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839769" y="432392"/>
            <a:ext cx="2365070" cy="39241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 defTabSz="685800">
              <a:defRPr/>
            </a:pPr>
            <a:r>
              <a:rPr lang="cs-CZ" sz="2100" b="1" kern="0" dirty="0">
                <a:solidFill>
                  <a:srgbClr val="307871"/>
                </a:solidFill>
                <a:latin typeface="Times New Roman"/>
                <a:ea typeface="+mj-ea"/>
                <a:cs typeface="+mj-cs"/>
              </a:rPr>
              <a:t>Shrnutí přednášky</a:t>
            </a:r>
            <a:endParaRPr lang="en-GB" sz="2100" b="1" kern="0" dirty="0">
              <a:solidFill>
                <a:sysClr val="windowText" lastClr="000000"/>
              </a:solidFill>
            </a:endParaRPr>
          </a:p>
        </p:txBody>
      </p:sp>
      <p:sp>
        <p:nvSpPr>
          <p:cNvPr id="2" name="TextovéPole 1"/>
          <p:cNvSpPr txBox="1"/>
          <p:nvPr/>
        </p:nvSpPr>
        <p:spPr>
          <a:xfrm>
            <a:off x="87787" y="1148238"/>
            <a:ext cx="8796083" cy="35779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lIns="68580" tIns="34290" rIns="68580" bIns="34290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V této kapitole jste se naučili, jak hodnotit myšlenky pro projekt a jak třeba odlišnými způsoby s myšlenkami pracovat i jak za pomocí myšlenkové mapy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Umíte vyhodnotit myšlenku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1600" dirty="0"/>
              <a:t>Máte náměty na svůj vlastní projekt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Pokud chcete využívat myšlenkových map pravidelně ve svém týmu, zvažte zakoupení jednoduchých pomůcek, jak doporučuje Matýsková (2009), kde uvádí: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kroužkový blok A4, nejlépe s možností jednoduchého odtrhávaní listů, malé lepicí lístečky a sadu tenkých barevných fixů pro ilustrace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dirty="0"/>
              <a:t>v případě tvorby mapy na velký formát či tabuli je určitě lepší si koupit větší lepicí lístky, které můžete přemisťovat po vytvořené mapě.</a:t>
            </a:r>
          </a:p>
          <a:p>
            <a:r>
              <a:rPr lang="cs-CZ" dirty="0"/>
              <a:t>Současně lze využít osvědčené softwarové podpory, kterou v týmu využije mladší generace a třeba osloví i generaci starší.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sz="1600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2611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188640" y="146615"/>
            <a:ext cx="3402378" cy="380777"/>
          </a:xfrm>
          <a:prstGeom prst="rect">
            <a:avLst/>
          </a:prstGeom>
        </p:spPr>
        <p:txBody>
          <a:bodyPr vert="horz" lIns="68580" tIns="34290" rIns="68580" bIns="34290" rtlCol="0" anchor="b">
            <a:normAutofit fontScale="400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336819" y="312822"/>
            <a:ext cx="3588569" cy="454793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8580" tIns="34290" rIns="68580" bIns="34290"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9" name="Nadpis 1"/>
          <p:cNvSpPr txBox="1">
            <a:spLocks/>
          </p:cNvSpPr>
          <p:nvPr/>
        </p:nvSpPr>
        <p:spPr>
          <a:xfrm>
            <a:off x="500105" y="540454"/>
            <a:ext cx="3222810" cy="2545646"/>
          </a:xfrm>
          <a:prstGeom prst="rect">
            <a:avLst/>
          </a:prstGeom>
        </p:spPr>
        <p:txBody>
          <a:bodyPr vert="horz" lIns="68580" tIns="34290" rIns="68580" bIns="34290" rtlCol="0" anchor="t">
            <a:normAutofit fontScale="47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algn="l"/>
            <a:endParaRPr lang="cs-CZ" sz="3000" b="1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cs-CZ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endParaRPr lang="pl-PL" sz="3000" b="1" cap="all" dirty="0">
              <a:solidFill>
                <a:schemeClr val="bg1">
                  <a:lumMod val="95000"/>
                </a:schemeClr>
              </a:solidFill>
            </a:endParaRPr>
          </a:p>
          <a:p>
            <a:pPr lvl="0"/>
            <a:r>
              <a:rPr lang="sv-SE" sz="4200" b="1" cap="all" dirty="0">
                <a:solidFill>
                  <a:schemeClr val="bg1">
                    <a:lumMod val="95000"/>
                  </a:schemeClr>
                </a:solidFill>
              </a:rPr>
              <a:t>ZHODNOCENÍ MYŠLENKY PRO PROJEKT</a:t>
            </a: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297632" y="2232670"/>
            <a:ext cx="3627756" cy="2163263"/>
          </a:xfrm>
          <a:prstGeom prst="rect">
            <a:avLst/>
          </a:prstGeom>
        </p:spPr>
        <p:txBody>
          <a:bodyPr vert="horz" lIns="68580" tIns="34290" rIns="68580" bIns="3429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18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9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4276052" y="1196045"/>
            <a:ext cx="3890486" cy="211825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68580" tIns="34290" rIns="68580" bIns="3429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2400" b="1" i="1" dirty="0">
                <a:solidFill>
                  <a:srgbClr val="002060"/>
                </a:solidFill>
              </a:rPr>
              <a:t>Cílem přednášky je:</a:t>
            </a:r>
          </a:p>
          <a:p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Myšlenkové mapy</a:t>
            </a:r>
          </a:p>
          <a:p>
            <a:r>
              <a:rPr lang="cs-CZ" sz="1800" dirty="0">
                <a:solidFill>
                  <a:srgbClr val="002060"/>
                </a:solidFill>
                <a:cs typeface="Times New Roman" panose="02020603050405020304" pitchFamily="18" charset="0"/>
              </a:rPr>
              <a:t>Generování myšlenek</a:t>
            </a: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cs-CZ" sz="1800" b="1" i="1" dirty="0">
                <a:solidFill>
                  <a:srgbClr val="002060"/>
                </a:solidFill>
              </a:rPr>
              <a:t> </a:t>
            </a:r>
            <a:endParaRPr lang="en-GB" sz="1800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  <p:sp>
        <p:nvSpPr>
          <p:cNvPr id="8" name="Podnadpis 2"/>
          <p:cNvSpPr txBox="1">
            <a:spLocks/>
          </p:cNvSpPr>
          <p:nvPr/>
        </p:nvSpPr>
        <p:spPr>
          <a:xfrm>
            <a:off x="6963021" y="3908399"/>
            <a:ext cx="2016224" cy="57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endParaRPr lang="en-GB" altLang="cs-CZ" sz="9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2" name="Obrázek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141" y="146615"/>
            <a:ext cx="936104" cy="73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381162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CFCCDEC2-918A-4D48-9A40-531FC741FF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Jak najít nápad…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2FB5180-2599-49D1-9383-7F1C437AF718}"/>
              </a:ext>
            </a:extLst>
          </p:cNvPr>
          <p:cNvSpPr/>
          <p:nvPr/>
        </p:nvSpPr>
        <p:spPr>
          <a:xfrm>
            <a:off x="683568" y="928480"/>
            <a:ext cx="6984776" cy="2967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Každý tento proces má svůj řád, který by se měl dodržet, aby Vaše myšlenka došla k naplnění.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Bragg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a </a:t>
            </a:r>
            <a:r>
              <a:rPr lang="cs-CZ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Bragg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(2005) tento proces popsali ve čtyřech krocích:</a:t>
            </a:r>
          </a:p>
          <a:p>
            <a:pPr marL="342900" lvl="0" indent="-342900" algn="just">
              <a:lnSpc>
                <a:spcPct val="150000"/>
              </a:lnSpc>
              <a:spcBef>
                <a:spcPts val="120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Hledání a tvorba příležitosti.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Vytváření nových nápadů.</a:t>
            </a:r>
          </a:p>
          <a:p>
            <a:pPr marL="342900" lvl="0" indent="-342900" algn="just">
              <a:lnSpc>
                <a:spcPct val="150000"/>
              </a:lnSpc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Hodnocení a volba nápadů.</a:t>
            </a:r>
          </a:p>
          <a:p>
            <a:pPr marL="342900" lvl="0" indent="-342900" algn="just">
              <a:lnSpc>
                <a:spcPct val="150000"/>
              </a:lnSpc>
              <a:spcAft>
                <a:spcPts val="600"/>
              </a:spcAft>
              <a:buFont typeface="Symbol" panose="05050102010706020507" pitchFamily="18" charset="2"/>
              <a:buChar char="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Plánování, jak nápad uskutečnit.</a:t>
            </a:r>
          </a:p>
        </p:txBody>
      </p:sp>
    </p:spTree>
    <p:extLst>
      <p:ext uri="{BB962C8B-B14F-4D97-AF65-F5344CB8AC3E}">
        <p14:creationId xmlns:p14="http://schemas.microsoft.com/office/powerpoint/2010/main" val="3714185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17141A4-75EB-4782-ABD6-7366EF0AB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1.Hledání a tvorba příležitosti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74B23802-F0D1-46C5-8B10-A730CDA70D1C}"/>
              </a:ext>
            </a:extLst>
          </p:cNvPr>
          <p:cNvSpPr/>
          <p:nvPr/>
        </p:nvSpPr>
        <p:spPr>
          <a:xfrm>
            <a:off x="467544" y="725091"/>
            <a:ext cx="7776864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Představuje první krok ve vytváření podnikatelského nápadu.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Ve své podstatě se jedná o hledání a formování příležitosti pro tento nápad.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Častým jevem může být jednoduchost řešení v reakci na jasnou příležitost. Může to být způsobeno tím, že náš nápad představuje pouze jedno z množiny řešení určitého problému či vzniklé sociální situace.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 tomto kroku nám jde zejména o to, abychom poznali, která „cesta“ je ta pravá. K tomu nám mohou pomoci analýzy či týmová intuice.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Dobrou volbou je také pozorování či testování návrhu řešení konečným uživatelem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64978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288167F-A77C-42EB-B3AE-0AE46FA222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Vytváření nových nápadů. 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2AFCEC8-BDBD-4EEF-959B-0C9AFF0F1868}"/>
              </a:ext>
            </a:extLst>
          </p:cNvPr>
          <p:cNvSpPr/>
          <p:nvPr/>
        </p:nvSpPr>
        <p:spPr>
          <a:xfrm>
            <a:off x="467544" y="1423423"/>
            <a:ext cx="6390456" cy="228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Díky zpětné vazbě z předchozího kroku, můžeme vytvářet celou řadu řešení, která pak seskupujeme dle různých priorit, různých podobností.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Pokud tým bude procházet další nápady, může zjistit, že tento nápad je třeba nepoužitelný a bude se muset vrátit ke kroku prvnímu.</a:t>
            </a:r>
          </a:p>
        </p:txBody>
      </p:sp>
    </p:spTree>
    <p:extLst>
      <p:ext uri="{BB962C8B-B14F-4D97-AF65-F5344CB8AC3E}">
        <p14:creationId xmlns:p14="http://schemas.microsoft.com/office/powerpoint/2010/main" val="2575044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7FB1065-8FEE-47F7-9ABD-0079E7B8A9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Hodnocení a volba nápadů 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6A6DE083-5149-4076-9DDF-C5FD2FE17403}"/>
              </a:ext>
            </a:extLst>
          </p:cNvPr>
          <p:cNvSpPr/>
          <p:nvPr/>
        </p:nvSpPr>
        <p:spPr>
          <a:xfrm>
            <a:off x="539552" y="1059582"/>
            <a:ext cx="7704856" cy="35385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Během předchozího kroku vznikly různé nápady, které vytvářejí možnosti a nyní je musíte Vy nebo Váš tým zhodnotit a následně vybrat možnost, která se bude realizovat.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Krok zahrnuje třídění jednotlivých variant např. pomocí různých kritérií, diagramů.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Výsledkem je identifikace hlavního nápadu. </a:t>
            </a:r>
          </a:p>
          <a:p>
            <a:pPr marL="285750" indent="-28575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Dávejte pozor, i tato fáze Vás může vrátit ke kroku jedna, pokud žádné řešení nebude absolutním vítězem.</a:t>
            </a:r>
          </a:p>
        </p:txBody>
      </p:sp>
    </p:spTree>
    <p:extLst>
      <p:ext uri="{BB962C8B-B14F-4D97-AF65-F5344CB8AC3E}">
        <p14:creationId xmlns:p14="http://schemas.microsoft.com/office/powerpoint/2010/main" val="19756982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D0F075F-3911-4108-9B79-317549EDC3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520" y="195486"/>
            <a:ext cx="6606480" cy="507703"/>
          </a:xfrm>
        </p:spPr>
        <p:txBody>
          <a:bodyPr/>
          <a:lstStyle/>
          <a:p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</a:rPr>
              <a:t>4. Plánování, jak nápad uskutečnit</a:t>
            </a:r>
            <a:endParaRPr lang="cs-CZ" dirty="0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920877E7-A2D3-4264-89B5-C019AA9334F0}"/>
              </a:ext>
            </a:extLst>
          </p:cNvPr>
          <p:cNvSpPr/>
          <p:nvPr/>
        </p:nvSpPr>
        <p:spPr>
          <a:xfrm>
            <a:off x="395536" y="1002090"/>
            <a:ext cx="777686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Poslední krok, jak zjistit, zda vybraný nápad má svůj potenciál. Je třeba zjistit, jaké potenciální problémy lze očekávat, pokud budeme chtít nápad realizovat.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 rámci týmové práce doporučujeme využít brainstormingu a zvážit své možnosti, nejen finanční, ale i lidské.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 neposlední řadě zapojte svou schopnost časového odhadu náročnosti řešení.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</a:rPr>
              <a:t>V závěru tohoto kroku budete připraveni utřídit všechny části nápadu do formálního plánu.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410930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021536-D2C6-40F0-BE7A-10A9EBCA77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Diskuse 1/2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C58C610-D627-48D5-8B97-2616C71657BB}"/>
              </a:ext>
            </a:extLst>
          </p:cNvPr>
          <p:cNvSpPr/>
          <p:nvPr/>
        </p:nvSpPr>
        <p:spPr>
          <a:xfrm>
            <a:off x="611560" y="1104874"/>
            <a:ext cx="7776864" cy="29229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Zhodnoťte tuto podnikatelskou myšlenku. Jaký řeší problém? </a:t>
            </a:r>
            <a:r>
              <a:rPr lang="cs-CZ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Zaměstnankyně průmyslové zóny dostala nápad zřídit svačinový bufet. V průmyslové zóně se pouze dovážely do jídelny obědy, ale jinak byly všude instalovány automaty na kávu a nápoje. Pracovníci v době přestávky neměli možnost zakoupení svačiny a nápojů. Jedinou překážkou byl nedostatek prostředků pro start podnikání.</a:t>
            </a:r>
          </a:p>
          <a:p>
            <a:pPr indent="180340" algn="just">
              <a:lnSpc>
                <a:spcPct val="115000"/>
              </a:lnSpc>
              <a:spcBef>
                <a:spcPts val="1200"/>
              </a:spcBef>
              <a:spcAft>
                <a:spcPts val="1200"/>
              </a:spcAft>
            </a:pPr>
            <a:r>
              <a:rPr lang="cs-CZ" b="1" dirty="0"/>
              <a:t>Měli byste jiné řešení problému? Jaké by byly varianty řešení problému neexistence bufetu v průmyslové zóně?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10614030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2505</TotalTime>
  <Words>931</Words>
  <Application>Microsoft Office PowerPoint</Application>
  <PresentationFormat>Předvádění na obrazovce (16:9)</PresentationFormat>
  <Paragraphs>223</Paragraphs>
  <Slides>25</Slides>
  <Notes>2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0" baseType="lpstr">
      <vt:lpstr>Arial</vt:lpstr>
      <vt:lpstr>Calibri</vt:lpstr>
      <vt:lpstr>Symbol</vt:lpstr>
      <vt:lpstr>Times New Roman</vt:lpstr>
      <vt:lpstr>SLU</vt:lpstr>
      <vt:lpstr>Název prezentace</vt:lpstr>
      <vt:lpstr>Prezentace aplikace PowerPoint</vt:lpstr>
      <vt:lpstr>Prezentace aplikace PowerPoint</vt:lpstr>
      <vt:lpstr>Jak najít nápad…</vt:lpstr>
      <vt:lpstr>1.Hledání a tvorba příležitosti</vt:lpstr>
      <vt:lpstr>2. Vytváření nových nápadů. </vt:lpstr>
      <vt:lpstr>3. Hodnocení a volba nápadů </vt:lpstr>
      <vt:lpstr>4. Plánování, jak nápad uskutečnit</vt:lpstr>
      <vt:lpstr>Diskuse 1/2</vt:lpstr>
      <vt:lpstr>Diskuse 2/2</vt:lpstr>
      <vt:lpstr>Váš úkol</vt:lpstr>
      <vt:lpstr>Když nevíte jak dál s nápadem či projektem</vt:lpstr>
      <vt:lpstr>MYŠLENKOVÉ MAPY</vt:lpstr>
      <vt:lpstr>Tvorba mapy</vt:lpstr>
      <vt:lpstr>Souhra v týmu : cvičení</vt:lpstr>
      <vt:lpstr>Příklad mapy</vt:lpstr>
      <vt:lpstr>Obchodní modely</vt:lpstr>
      <vt:lpstr>Propojení modelů</vt:lpstr>
      <vt:lpstr>Základní otázky v modelu</vt:lpstr>
      <vt:lpstr>Segmentace</vt:lpstr>
      <vt:lpstr>Analýza prostředí</vt:lpstr>
      <vt:lpstr>Vnější prostředí</vt:lpstr>
      <vt:lpstr>Vyhodnocení</vt:lpstr>
      <vt:lpstr>Vnitřní prostředí 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Jarda Mach</cp:lastModifiedBy>
  <cp:revision>68</cp:revision>
  <cp:lastPrinted>2018-03-27T09:30:31Z</cp:lastPrinted>
  <dcterms:created xsi:type="dcterms:W3CDTF">2016-07-06T15:42:34Z</dcterms:created>
  <dcterms:modified xsi:type="dcterms:W3CDTF">2019-02-28T16:46:27Z</dcterms:modified>
</cp:coreProperties>
</file>