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89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01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97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2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39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9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89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60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11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9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76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B8EF-C316-4754-90C8-02C8E97661F0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10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82147" y="494522"/>
            <a:ext cx="8885853" cy="951722"/>
          </a:xfrm>
        </p:spPr>
        <p:txBody>
          <a:bodyPr/>
          <a:lstStyle/>
          <a:p>
            <a:r>
              <a:rPr lang="cs-CZ" dirty="0" smtClean="0"/>
              <a:t>Psychologie III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608" y="1801509"/>
            <a:ext cx="2142930" cy="2142930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82147" y="4365484"/>
            <a:ext cx="9144000" cy="1655762"/>
          </a:xfrm>
        </p:spPr>
        <p:txBody>
          <a:bodyPr/>
          <a:lstStyle/>
          <a:p>
            <a:r>
              <a:rPr lang="cs-CZ" dirty="0" smtClean="0"/>
              <a:t>BEHAVIORÁLNÍ KONCEPT OSOBNOSTI</a:t>
            </a:r>
          </a:p>
          <a:p>
            <a:r>
              <a:rPr lang="cs-CZ" dirty="0" smtClean="0"/>
              <a:t>HUMANISTICKÁ A KOGNITIVNÍ PSYCHOLOGIE</a:t>
            </a:r>
          </a:p>
          <a:p>
            <a:r>
              <a:rPr lang="cs-CZ" dirty="0" smtClean="0"/>
              <a:t>FRANKLŮV TROJDIMENZIONÁLNÍ MODEL OSOBNOSTI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047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i="1" dirty="0" smtClean="0"/>
              <a:t>Na ulici vás zastaví starší žena, které není dobře. Potřebuje, abyste ji podepřel a odvedl na místo, kam potřebuje dojít. Máte stejný směr cesty. Co uděláte?</a:t>
            </a:r>
            <a:endParaRPr lang="cs-CZ" sz="32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lphaLcParenR"/>
            </a:pPr>
            <a:r>
              <a:rPr lang="cs-CZ" dirty="0" smtClean="0"/>
              <a:t>Jsem z toho nervózní, paní pomůžu, ale doufám, že to bude rychle za mnou.</a:t>
            </a:r>
          </a:p>
          <a:p>
            <a:pPr marL="0" indent="0">
              <a:buNone/>
            </a:pPr>
            <a:r>
              <a:rPr lang="cs-CZ" dirty="0" smtClean="0"/>
              <a:t>b) Samozřejmě paní pomůžu, máme stejný cíl cesty a aspoň nepůjdu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sám. Jsem rád, že udělám dobrý skutek a ještě si popovídám.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c) Řeknu paní, že zavolám někomu z rodiny nebo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sanitku.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d) Řeknu, že pospíchám a nemám čas, ať osloví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někoho jiného.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776" y="3387693"/>
            <a:ext cx="3854024" cy="256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04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i="1" dirty="0" smtClean="0"/>
              <a:t>Jdete po obchodním domě a v dálce vidíte, jak lidé z organizace na pomoc nemocným dětem oslovují jiné lidi a nabízí jim malé přívěsky na klíče, které vyráběly děti, za dobročinný příspěvek. Co uděláte?</a:t>
            </a:r>
            <a:endParaRPr lang="cs-CZ" sz="28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a) Jdu dál a snažím se dělat, že tam nejsem. Doufám, že si mě nevšimnou.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b) Jdu k nim a přispěju. Je to maličkost.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c) Raději změním směr cesty.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d) Jdu dál a jejich oslovení ignoruju nebo řeknu, že přispívat nechci či že nemám u sebe hotovost.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629" y="2235508"/>
            <a:ext cx="4365171" cy="290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11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i="1" dirty="0" smtClean="0"/>
              <a:t>Váš partner se rozhodne chodit do útulku venčit zdejší psy. Navrhne vám, ať chodíte s ním. Co uděláte? </a:t>
            </a:r>
            <a:endParaRPr lang="cs-CZ" sz="36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lphaLcParenR"/>
            </a:pPr>
            <a:r>
              <a:rPr lang="cs-CZ" dirty="0" smtClean="0"/>
              <a:t>Jsem z toho nervózní. Jednou za čas by to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ale nevadilo. Půjdu s ním.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b) Jsem nadšený a jdu do toho!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c) Na jednu stranu by to mohla být zábava,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na druhou se mi moc nechce. Bylo by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jednodušší jim občas poslat nějaké peníze.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d) Nepůjdu a řeknu mu, že marní svůj čas. Můžeme dělat tisíc lepších věcí.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172" y="1614195"/>
            <a:ext cx="4798522" cy="33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03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i="1" dirty="0" smtClean="0"/>
              <a:t>Ve zprávách se dozvíte, že se stalo velké neštěstí, při kterém tragicky a krutě zemřeli dva lidé. Jak se cítíte? </a:t>
            </a:r>
            <a:endParaRPr lang="cs-CZ" sz="36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8364" y="190960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lphaLcParenR"/>
            </a:pPr>
            <a:r>
              <a:rPr lang="cs-CZ" dirty="0" smtClean="0"/>
              <a:t>Bojím se, aby se něco takového nestalo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i mně.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b) Je to vážně hrozné. Jsem z toho smutný a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lituji jak mrtvých, tak pozůstalých, hrozná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tragédie.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c) Jsem rád, že to nepotkalo mě. Takový je bohužel život, byť je to smutné.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d) Je mi to jedno. Denně se děje spousta podobných nebo i horších věcí.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645" y="1568139"/>
            <a:ext cx="5133490" cy="309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3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9661" y="223935"/>
            <a:ext cx="10515600" cy="1325563"/>
          </a:xfrm>
        </p:spPr>
        <p:txBody>
          <a:bodyPr/>
          <a:lstStyle/>
          <a:p>
            <a:r>
              <a:rPr lang="cs-CZ" b="1" i="1" dirty="0" smtClean="0"/>
              <a:t>Výsledky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9661" y="1741649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Nejvíce odpovědí A</a:t>
            </a:r>
          </a:p>
          <a:p>
            <a:pPr marL="0" indent="0">
              <a:buNone/>
            </a:pPr>
            <a:r>
              <a:rPr lang="cs-CZ" dirty="0" smtClean="0"/>
              <a:t>S empatií na tom nejste nejhůř, často ale doufáte, že problémy ostatních budou řešit jiní lidé a vy budete mít klid. Rádi pomáháte druhým, ale stresuje vás míra zodpovědnosti, kterou na vás druzí kvůli tomu kladou. Máte rádi svůj klid a jste radši, když jste pro ostatní neviditelní. Soucítíte s druhými.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Nejvíce odpovědí B</a:t>
            </a:r>
          </a:p>
          <a:p>
            <a:pPr marL="0" indent="0">
              <a:buNone/>
            </a:pPr>
            <a:r>
              <a:rPr lang="cs-CZ" dirty="0" smtClean="0"/>
              <a:t>Vy jste naprostý filantrop! Milujete lidi, zvířata i přírodu a vždy, když můžete, pomůžete. Máte dobrý pocit, když můžete druhým pomáhat, pomoc bližním berete jako samozřejmost a nevynecháte žádnou příležitost ani možnost, abyste mohli pomoci. Nejspíš jste velice citliví až hypersenzitivní, což vám může v životě způsobovat problémy. Lidi jako vy jsou potřeba jako sůl!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896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102" y="472685"/>
            <a:ext cx="10570028" cy="5545559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Nejvíce odpovědí C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Určitou míru empatie v sobě máte, ale spíše upřednostňujete, aby si lidé své potíže řešili sami nebo s lidmi, kteří jsou k tomu určení. Pokud je možné delegovat pomoc druhým na jiné osoby, neváháte a uděláte to. Nejste žádný spasitel. Chápete, že lidé občas potřebují pomoc, ale nemusí s tím chodit za vámi. Měli byste trošku víc pracovat na této své stránce, víc se lidem otevřít a více pomáhat. Dobro se šíří díky malým, dobrým skutkům.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Nejvíce odpovědí D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Vy druhým nepomáháte a ani po tom netoužíte. Máte rádi svůj klid a jste hodně zahledění do sebe. Druzí nemají právo vás obtěžovat a něco po vás chtít. Měli by si své problémy řešit sami a neotravovat s nimi ostatní, hlavně tedy vás. Empatii téměř zcela postrádáte. Je vám jedno, jak se druzí cítí, jaké mají potřeby. Když vy si dokážete pomoci sám, zvládnou to i oni. Měli byste si ale uvědomit, že i vy jednou můžete být v situaci, kdy budete potřebovat pomoc od cizího člověka – a věřte, že nechcete narazit na někoho, jako jste vy sami.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7757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AKCEPTACE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Akceptace znamená základní postoj otevřenosti a vstřícnosti, při níž druhého bezpodmínečně přijímáme jako hodnotnou bytost zasluhující si úctu a respekt. Vychází z přesvědčení, že člověku je možné důvěřovat a že se lze spolehnout na jeho vnitřní rozvojový potenciál.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802" y="3537177"/>
            <a:ext cx="4712251" cy="313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43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AUTENTICITA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9322" y="1489723"/>
            <a:ext cx="10515600" cy="4351338"/>
          </a:xfrm>
        </p:spPr>
        <p:txBody>
          <a:bodyPr/>
          <a:lstStyle/>
          <a:p>
            <a:r>
              <a:rPr lang="cs-CZ" dirty="0" smtClean="0"/>
              <a:t>Autenticita je rysem osobnosti a znamená, že je </a:t>
            </a:r>
            <a:r>
              <a:rPr lang="cs-CZ" dirty="0" smtClean="0"/>
              <a:t>člověk </a:t>
            </a:r>
            <a:r>
              <a:rPr lang="cs-CZ" dirty="0" smtClean="0"/>
              <a:t>v každém daném okamžiku ve svém jednání sám sebou, tedy konkrétním nezáhadným člověkem, chová se podle toho, jaký skutečně je, a nepoužívá přetvářek. Jedná se o soulad mezi chováním a vnitřním prožíváním.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67" y="3742091"/>
            <a:ext cx="3191653" cy="30390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219" y="3230919"/>
            <a:ext cx="47625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12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Kognitivní psychologie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Kognitivní psychologie zdůrazňující význam kognitivních (poznávacích) procesů a funkcí v utváření a fungování psychiky člověka, patří k relativně samostatným směrům psychologického myšlení. Osobnost chápe jako rozumem nadanou a řízenou bytost, zvláštní pozornost proto věnuje právě poznávacím procesům a informační interakci člověka s prostředím.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1143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FRANKLŮV TROJDIMENZIONÁLNÍ MODEL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Myšlenky V. E. </a:t>
            </a:r>
            <a:r>
              <a:rPr lang="cs-CZ" dirty="0" err="1" smtClean="0"/>
              <a:t>Frankla</a:t>
            </a:r>
            <a:r>
              <a:rPr lang="cs-CZ" dirty="0" smtClean="0"/>
              <a:t> (1905-1997) mají svou velkou váhu i díky jeho silné životní zkušenosti. V letech 1942-1945 byl vězněn v koncentračních táborech v Terezíně, Osvětimi a </a:t>
            </a:r>
            <a:r>
              <a:rPr lang="cs-CZ" dirty="0" err="1" smtClean="0"/>
              <a:t>Dachau</a:t>
            </a:r>
            <a:r>
              <a:rPr lang="cs-CZ" dirty="0" smtClean="0"/>
              <a:t>, kde sdílel se svými spoluvězni hraniční situace lidského bytí.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753" y="3476235"/>
            <a:ext cx="4758516" cy="326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BEHAVIORÁLNÍ KONCEPT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Behaviorismus je věda o chování člověka.</a:t>
            </a:r>
          </a:p>
          <a:p>
            <a:r>
              <a:rPr lang="cs-CZ" dirty="0" smtClean="0"/>
              <a:t>Zakladatelem behaviorismu byl americký </a:t>
            </a:r>
          </a:p>
          <a:p>
            <a:pPr marL="0" indent="0">
              <a:buNone/>
            </a:pPr>
            <a:r>
              <a:rPr lang="cs-CZ" dirty="0" smtClean="0"/>
              <a:t>psycholog </a:t>
            </a:r>
            <a:r>
              <a:rPr lang="cs-CZ" b="1" dirty="0" smtClean="0"/>
              <a:t>John </a:t>
            </a:r>
            <a:r>
              <a:rPr lang="cs-CZ" b="1" dirty="0" err="1" smtClean="0"/>
              <a:t>Broadus</a:t>
            </a:r>
            <a:r>
              <a:rPr lang="cs-CZ" b="1" dirty="0" smtClean="0"/>
              <a:t> Watson </a:t>
            </a:r>
            <a:r>
              <a:rPr lang="cs-CZ" dirty="0" smtClean="0"/>
              <a:t>(1878-1958). </a:t>
            </a:r>
          </a:p>
          <a:p>
            <a:pPr marL="0" indent="0">
              <a:buNone/>
            </a:pPr>
            <a:r>
              <a:rPr lang="cs-CZ" dirty="0" smtClean="0"/>
              <a:t>Watson zkoumal podněty z okolí, reakce na ně </a:t>
            </a:r>
          </a:p>
          <a:p>
            <a:pPr marL="0" indent="0">
              <a:buNone/>
            </a:pPr>
            <a:r>
              <a:rPr lang="cs-CZ" dirty="0" smtClean="0"/>
              <a:t>a na odměny a tresty, které následují. </a:t>
            </a:r>
          </a:p>
          <a:p>
            <a:pPr marL="0" indent="0">
              <a:buNone/>
            </a:pPr>
            <a:r>
              <a:rPr lang="cs-CZ" dirty="0" smtClean="0"/>
              <a:t>Vycházel z experimentální práce se </a:t>
            </a:r>
          </a:p>
          <a:p>
            <a:pPr marL="0" indent="0">
              <a:buNone/>
            </a:pPr>
            <a:r>
              <a:rPr lang="cs-CZ" dirty="0" err="1" smtClean="0"/>
              <a:t>subhumánními</a:t>
            </a:r>
            <a:r>
              <a:rPr lang="cs-CZ" dirty="0" smtClean="0"/>
              <a:t> živočichy a odmítal pojmy </a:t>
            </a:r>
          </a:p>
          <a:p>
            <a:pPr marL="0" indent="0">
              <a:buNone/>
            </a:pPr>
            <a:r>
              <a:rPr lang="cs-CZ" dirty="0" smtClean="0"/>
              <a:t>jako je vědomí, nevědomí, pud a myšlenka, </a:t>
            </a:r>
          </a:p>
          <a:p>
            <a:pPr marL="0" indent="0">
              <a:buNone/>
            </a:pPr>
            <a:r>
              <a:rPr lang="cs-CZ" dirty="0" smtClean="0"/>
              <a:t>tedy vše, co není přímo pozorovatelné.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662" y="1825624"/>
            <a:ext cx="3154816" cy="45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63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1763" y="733943"/>
            <a:ext cx="10570028" cy="516300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Člověk, který se snaží o smysl, bude šťastný a schopný snášet utrpení. </a:t>
            </a:r>
            <a:r>
              <a:rPr lang="cs-CZ" dirty="0" err="1" smtClean="0"/>
              <a:t>Frankl</a:t>
            </a:r>
            <a:r>
              <a:rPr lang="cs-CZ" dirty="0" smtClean="0"/>
              <a:t> označuje lidskou touhu (vůli) po smyslu za jednu ze základních lidských potřeb. Směr, který založil, nazval </a:t>
            </a:r>
            <a:r>
              <a:rPr lang="cs-CZ" b="1" i="1" dirty="0" smtClean="0"/>
              <a:t>logoterapie</a:t>
            </a:r>
            <a:r>
              <a:rPr lang="cs-CZ" dirty="0" smtClean="0"/>
              <a:t>. Logos zde neznamená slovo, nýbrž smysl.</a:t>
            </a:r>
          </a:p>
          <a:p>
            <a:r>
              <a:rPr lang="cs-CZ" dirty="0" err="1" smtClean="0"/>
              <a:t>Frankl</a:t>
            </a:r>
            <a:r>
              <a:rPr lang="cs-CZ" dirty="0" smtClean="0"/>
              <a:t> vytvořil trojdimenzionální model lidské osobnosti. Člověk je podle něj nedílný celek, v jehož rámci můžeme vidět tři kvalitativně odlišné stránky: </a:t>
            </a:r>
          </a:p>
          <a:p>
            <a:r>
              <a:rPr lang="cs-CZ" b="1" dirty="0" smtClean="0"/>
              <a:t>tělesnou</a:t>
            </a:r>
            <a:r>
              <a:rPr lang="cs-CZ" dirty="0" smtClean="0"/>
              <a:t>, která se vztahuje k našim fyziologicko-biologickým pochodům. Opomíjení fyziologických potřeb vede k tělesnému onemocnění,</a:t>
            </a:r>
          </a:p>
          <a:p>
            <a:r>
              <a:rPr lang="cs-CZ" b="1" dirty="0" smtClean="0"/>
              <a:t>duševní</a:t>
            </a:r>
            <a:r>
              <a:rPr lang="cs-CZ" dirty="0" smtClean="0"/>
              <a:t> - opomíjení psychických potřeb je příčinou emočních problémů,</a:t>
            </a:r>
          </a:p>
          <a:p>
            <a:r>
              <a:rPr lang="cs-CZ" b="1" dirty="0" smtClean="0"/>
              <a:t>duchovní</a:t>
            </a:r>
            <a:r>
              <a:rPr lang="cs-CZ" dirty="0" smtClean="0"/>
              <a:t>, která se vztahuje k lidské vůli po smyslu a k </a:t>
            </a:r>
            <a:r>
              <a:rPr lang="cs-CZ" dirty="0" err="1" smtClean="0"/>
              <a:t>sebetranscendenci</a:t>
            </a:r>
            <a:r>
              <a:rPr lang="cs-CZ" dirty="0" smtClean="0"/>
              <a:t> – k překročení úzkého zaměření pouze na sebe a otevření se hodnotám, které jedince přesahují.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654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3143" y="867746"/>
            <a:ext cx="10691326" cy="5654351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Nenaplněním touhy po smyslu dochází k </a:t>
            </a:r>
            <a:r>
              <a:rPr lang="cs-CZ" b="1" dirty="0" smtClean="0"/>
              <a:t>existenciální frustraci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V souvislosti s objevováním smyslu života jedince hovoří </a:t>
            </a:r>
            <a:r>
              <a:rPr lang="cs-CZ" dirty="0" err="1" smtClean="0"/>
              <a:t>Frankl</a:t>
            </a:r>
            <a:r>
              <a:rPr lang="cs-CZ" dirty="0" smtClean="0"/>
              <a:t> o třech okruzích hodnot: </a:t>
            </a:r>
          </a:p>
          <a:p>
            <a:r>
              <a:rPr lang="cs-CZ" b="1" dirty="0" smtClean="0"/>
              <a:t>Hodnoty tvořivé </a:t>
            </a:r>
          </a:p>
          <a:p>
            <a:pPr marL="0" indent="0">
              <a:buNone/>
            </a:pPr>
            <a:r>
              <a:rPr lang="cs-CZ" dirty="0" smtClean="0"/>
              <a:t>práce, zájmová činnost. </a:t>
            </a:r>
            <a:r>
              <a:rPr lang="cs-CZ" dirty="0" err="1" smtClean="0"/>
              <a:t>Frankl</a:t>
            </a:r>
            <a:r>
              <a:rPr lang="cs-CZ" dirty="0" smtClean="0"/>
              <a:t> tvrdí, že každá činnost obsahuje skrytý smysl.  </a:t>
            </a:r>
          </a:p>
          <a:p>
            <a:r>
              <a:rPr lang="cs-CZ" b="1" dirty="0" smtClean="0"/>
              <a:t>Hodnoty zážitkové</a:t>
            </a:r>
          </a:p>
          <a:p>
            <a:pPr marL="0" indent="0">
              <a:buNone/>
            </a:pPr>
            <a:r>
              <a:rPr lang="cs-CZ" dirty="0" smtClean="0"/>
              <a:t>uskutečňují se v prožívání, např. v ponoření se do krásy přírody nebo umění. </a:t>
            </a:r>
          </a:p>
          <a:p>
            <a:r>
              <a:rPr lang="cs-CZ" b="1" dirty="0" smtClean="0"/>
              <a:t>Hodnoty postojové</a:t>
            </a:r>
          </a:p>
          <a:p>
            <a:pPr marL="0" indent="0">
              <a:buNone/>
            </a:pPr>
            <a:r>
              <a:rPr lang="cs-CZ" dirty="0" smtClean="0"/>
              <a:t>vychází z Franklových zkušeností z mezních situací z koncentračního tábora, kde nebylo možné prožívat ani hodnoty tvořivé, ani zážitkové. V takových situacích je nejdůležitější, jak se člověk staví k omezením svého života, jaký k nim zaujme postoj. Záleží na tom, jak se člověk postaví vůči nezměnitelnému osudu.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0400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28670"/>
            <a:ext cx="10515600" cy="4351338"/>
          </a:xfrm>
        </p:spPr>
        <p:txBody>
          <a:bodyPr/>
          <a:lstStyle/>
          <a:p>
            <a:r>
              <a:rPr lang="cs-CZ" dirty="0" smtClean="0"/>
              <a:t>Logoterapie hovoří o tragické triádě – </a:t>
            </a:r>
            <a:r>
              <a:rPr lang="cs-CZ" b="1" dirty="0" smtClean="0"/>
              <a:t>utrpení, vina, trest </a:t>
            </a:r>
            <a:r>
              <a:rPr lang="cs-CZ" dirty="0" smtClean="0"/>
              <a:t>– jako o něčem, co dává příležitost pro nejhlubší lidský růst. </a:t>
            </a:r>
          </a:p>
          <a:p>
            <a:pPr marL="0" indent="0">
              <a:buNone/>
            </a:pPr>
            <a:r>
              <a:rPr lang="cs-CZ" dirty="0" smtClean="0"/>
              <a:t>Na čem nejvíce záleží, je postoj, který zaujmeme vůči utrpení. V souvislosti s postojovými hodnotami hovoří </a:t>
            </a:r>
            <a:r>
              <a:rPr lang="cs-CZ" dirty="0" err="1" smtClean="0"/>
              <a:t>Frankl</a:t>
            </a:r>
            <a:r>
              <a:rPr lang="cs-CZ" dirty="0" smtClean="0"/>
              <a:t> o svobodné vůli člověka. Lidská svoboda je omezená. Člověk není svoboden od podmínek, které mu život klade. Má však svobodu zaujmout k těmto podmínkám určitý postoj.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965" y="3001956"/>
            <a:ext cx="5794602" cy="385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66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225" y="0"/>
            <a:ext cx="9115616" cy="682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0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HUMANISTICKÁ A KOGNITIVNÍ PSYCHOLOGIE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Existenciální a humanistická psychologie studují především lidské prožívání.</a:t>
            </a:r>
          </a:p>
          <a:p>
            <a:pPr marL="0" indent="0">
              <a:buNone/>
            </a:pPr>
            <a:r>
              <a:rPr lang="cs-CZ" dirty="0" err="1" smtClean="0"/>
              <a:t>Maslowova</a:t>
            </a:r>
            <a:r>
              <a:rPr lang="cs-CZ" dirty="0" smtClean="0"/>
              <a:t> pyramida potřeb je příznačným příkladem takového přístupu. Když jsou uspokojeny nejnižší základní potřeby těla, bezpečí a sociálních vztahů, touží člověk po zvýšení pocitu vlastní hodnoty, po poznání, kráse, po seberealizaci a spiritualitě.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908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81" y="1566227"/>
            <a:ext cx="5620495" cy="369288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751" y="1979256"/>
            <a:ext cx="5119339" cy="286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7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HUMANISTCKA TEORIE CARLA R. ROGERSE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Přístup Carla </a:t>
            </a:r>
            <a:r>
              <a:rPr lang="cs-CZ" dirty="0" err="1" smtClean="0"/>
              <a:t>R.Rogerse</a:t>
            </a:r>
            <a:r>
              <a:rPr lang="cs-CZ" dirty="0" smtClean="0"/>
              <a:t> (1902-1987) je označován jako terapie zaměřená na člověka. </a:t>
            </a:r>
            <a:r>
              <a:rPr lang="cs-CZ" dirty="0" err="1" smtClean="0"/>
              <a:t>Rogers</a:t>
            </a:r>
            <a:r>
              <a:rPr lang="cs-CZ" dirty="0" smtClean="0"/>
              <a:t> klade velký důraz </a:t>
            </a:r>
          </a:p>
          <a:p>
            <a:pPr marL="0" indent="0">
              <a:buNone/>
            </a:pPr>
            <a:r>
              <a:rPr lang="cs-CZ" dirty="0" smtClean="0"/>
              <a:t>na důležitosti prožívání důvěrného vztahu </a:t>
            </a:r>
          </a:p>
          <a:p>
            <a:pPr marL="0" indent="0">
              <a:buNone/>
            </a:pPr>
            <a:r>
              <a:rPr lang="cs-CZ" dirty="0" smtClean="0"/>
              <a:t>pro další osobností růst člověka. </a:t>
            </a:r>
          </a:p>
          <a:p>
            <a:pPr marL="0" indent="0">
              <a:buNone/>
            </a:pPr>
            <a:r>
              <a:rPr lang="cs-CZ" dirty="0" smtClean="0"/>
              <a:t>Ke změně a růstu dochází právě při prožívání </a:t>
            </a:r>
          </a:p>
          <a:p>
            <a:pPr marL="0" indent="0">
              <a:buNone/>
            </a:pPr>
            <a:r>
              <a:rPr lang="cs-CZ" dirty="0" smtClean="0"/>
              <a:t>vztahu. </a:t>
            </a:r>
          </a:p>
          <a:p>
            <a:pPr marL="0" indent="0">
              <a:buNone/>
            </a:pPr>
            <a:r>
              <a:rPr lang="cs-CZ" dirty="0" smtClean="0"/>
              <a:t>Důvěrný vztah – setkání, které napomáhá rozvoji </a:t>
            </a:r>
          </a:p>
          <a:p>
            <a:pPr marL="0" indent="0">
              <a:buNone/>
            </a:pPr>
            <a:r>
              <a:rPr lang="cs-CZ" dirty="0" smtClean="0"/>
              <a:t>vnitřního potenciálu člověka, je charakterizováno empatií, akceptací a autenticitou.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592" y="2225270"/>
            <a:ext cx="38100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4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Empatie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6232" y="1415078"/>
            <a:ext cx="10515600" cy="4351338"/>
          </a:xfrm>
        </p:spPr>
        <p:txBody>
          <a:bodyPr/>
          <a:lstStyle/>
          <a:p>
            <a:r>
              <a:rPr lang="cs-CZ" dirty="0" smtClean="0"/>
              <a:t>Empatie je schopnost chápat a pociťovat s různou mírou přesnosti aktuální prožívání druhého člověka - to, co druhý sděluje, jak to cítí a chápe. Základ empatického chování tvoří aktivní naslouchání. Jak již sám název vyjadřuje, nejedná se o pasivní „slyšení“, ale o aktivní zájem a plné soustředění na druhého.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697" y="3142861"/>
            <a:ext cx="3360284" cy="336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894" y="365125"/>
            <a:ext cx="10989906" cy="857185"/>
          </a:xfrm>
        </p:spPr>
        <p:txBody>
          <a:bodyPr/>
          <a:lstStyle/>
          <a:p>
            <a:r>
              <a:rPr lang="cs-CZ" dirty="0" smtClean="0"/>
              <a:t>Zábavný test empatie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i="1" dirty="0" smtClean="0"/>
              <a:t>Na ulici vidíte opuštěného psa, který vypadá zoufale a ztraceně. </a:t>
            </a:r>
          </a:p>
          <a:p>
            <a:pPr marL="0" indent="0">
              <a:buNone/>
            </a:pPr>
            <a:r>
              <a:rPr lang="cs-CZ" b="1" i="1" dirty="0" smtClean="0"/>
              <a:t>Co uděláte?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a) Podívám se kolem, zda někomu nepatří, pak počkám, jak budou </a:t>
            </a:r>
          </a:p>
          <a:p>
            <a:pPr marL="0" indent="0">
              <a:buNone/>
            </a:pPr>
            <a:r>
              <a:rPr lang="cs-CZ" dirty="0" smtClean="0"/>
              <a:t>reagovat ostatní lidé. Byl bych radši, kdyby to řešil někdo jiný.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b) V okolí nevidím, že by se k němu někdo hlásil, zkusím k němu jít, </a:t>
            </a:r>
          </a:p>
          <a:p>
            <a:pPr marL="0" indent="0">
              <a:buNone/>
            </a:pPr>
            <a:r>
              <a:rPr lang="cs-CZ" dirty="0" smtClean="0"/>
              <a:t>zavolat na něj, podívat se, jestli nemá známku s číslem na majitele. </a:t>
            </a:r>
          </a:p>
          <a:p>
            <a:pPr marL="0" indent="0">
              <a:buNone/>
            </a:pPr>
            <a:r>
              <a:rPr lang="cs-CZ" dirty="0" smtClean="0"/>
              <a:t>Vezmu si ho k sobě a zkusím majitele vypátrat.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c) Zavolám policii.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d) Nevšímám si toho. Po ulicích běhá spousta zvířat.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881" y="102637"/>
            <a:ext cx="4179792" cy="627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5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i="1" dirty="0" smtClean="0"/>
              <a:t>Na ulici vás zastaví neznámý muž. Je otrhaný, špinavý, působí jako bezdomovec. Poprosí vás o pět korun na pečivo. Jak zareagujete?</a:t>
            </a:r>
            <a:endParaRPr lang="cs-CZ" sz="32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a) Rychle mu dám peníze a jdu pryč.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b) Zeptám se ho, jestli nepotřebuje o pár </a:t>
            </a:r>
          </a:p>
          <a:p>
            <a:pPr marL="0" indent="0">
              <a:buNone/>
            </a:pPr>
            <a:r>
              <a:rPr lang="cs-CZ" dirty="0" smtClean="0"/>
              <a:t>korun navíc, aby si mohl koupit k pečivu i kus </a:t>
            </a:r>
          </a:p>
          <a:p>
            <a:pPr marL="0" indent="0">
              <a:buNone/>
            </a:pPr>
            <a:r>
              <a:rPr lang="cs-CZ" dirty="0" smtClean="0"/>
              <a:t>uzeniny. Popřípadě mu řeknu, že mu něco </a:t>
            </a:r>
          </a:p>
          <a:p>
            <a:pPr marL="0" indent="0">
              <a:buNone/>
            </a:pPr>
            <a:r>
              <a:rPr lang="cs-CZ" dirty="0" smtClean="0"/>
              <a:t>koupím a přinesu mu to.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c) Nevěřím, že si za peníze koupí pečivo, myslím, že vybírá od lidí drobné na alkohol.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Snažím se ho odbýt, ale nakonec mu pár drobných dám.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d) Nevěřím vůbec cizím lidem, co žebrají peníze na ulici. Řeknu mu, ať si najde práci, že já si také na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pečivo musím vydělat. Nic mu nedám.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579" y="1301270"/>
            <a:ext cx="4702629" cy="313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08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i="1" dirty="0" smtClean="0"/>
              <a:t>Kamarád nutně potřebuje, abyste mu zavolal a promluvil si s ním o jeho problému. Vy ale máte v plánu hezký večer se svým partnerem, chystáte večeři a romantiku. Co uděláte?</a:t>
            </a:r>
            <a:endParaRPr lang="cs-CZ" sz="32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a) Snažím se se vymluvit, že nemám čas. </a:t>
            </a:r>
          </a:p>
          <a:p>
            <a:pPr marL="0" indent="0">
              <a:buNone/>
            </a:pPr>
            <a:r>
              <a:rPr lang="cs-CZ" dirty="0" smtClean="0"/>
              <a:t>    Nakonec mu zavolám, ale jen na chvíli.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b) Samozřejmě okamžitě kamarádovi zavolám </a:t>
            </a:r>
          </a:p>
          <a:p>
            <a:pPr marL="0" indent="0">
              <a:buNone/>
            </a:pPr>
            <a:r>
              <a:rPr lang="cs-CZ" dirty="0" smtClean="0"/>
              <a:t>     a jeho problém s ním řeším. Hezký večer si s partnerem </a:t>
            </a:r>
          </a:p>
          <a:p>
            <a:pPr marL="0" indent="0">
              <a:buNone/>
            </a:pPr>
            <a:r>
              <a:rPr lang="cs-CZ" dirty="0" smtClean="0"/>
              <a:t>     můžu udělat kdykoliv.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c) Řeknu mu, že se omlouvám, ale mám jiné plány. Budu doufat, že mě pochopí.</a:t>
            </a:r>
          </a:p>
          <a:p>
            <a:pPr marL="0" indent="0">
              <a:buNone/>
            </a:pPr>
            <a:r>
              <a:rPr lang="cs-CZ" dirty="0" smtClean="0"/>
              <a:t>    Navrhnu mu, aby mi o svém problému napsal a ve volnou chvilku mu odepíšu.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d) Narovinu mu řeknu, že prostě nemám čas, ať to řeší s někým jiným.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825625"/>
            <a:ext cx="3732244" cy="248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88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251</TotalTime>
  <Words>1824</Words>
  <Application>Microsoft Office PowerPoint</Application>
  <PresentationFormat>Širokoúhlá obrazovka</PresentationFormat>
  <Paragraphs>143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Psychologie III</vt:lpstr>
      <vt:lpstr>BEHAVIORÁLNÍ KONCEPT OSOBNOSTI</vt:lpstr>
      <vt:lpstr>HUMANISTICKÁ A KOGNITIVNÍ PSYCHOLOGIE</vt:lpstr>
      <vt:lpstr>Prezentace aplikace PowerPoint</vt:lpstr>
      <vt:lpstr>HUMANISTCKA TEORIE CARLA R. ROGERSE</vt:lpstr>
      <vt:lpstr>Empatie</vt:lpstr>
      <vt:lpstr>Zábavný test empatie</vt:lpstr>
      <vt:lpstr>Na ulici vás zastaví neznámý muž. Je otrhaný, špinavý, působí jako bezdomovec. Poprosí vás o pět korun na pečivo. Jak zareagujete?</vt:lpstr>
      <vt:lpstr>Kamarád nutně potřebuje, abyste mu zavolal a promluvil si s ním o jeho problému. Vy ale máte v plánu hezký večer se svým partnerem, chystáte večeři a romantiku. Co uděláte?</vt:lpstr>
      <vt:lpstr>Na ulici vás zastaví starší žena, které není dobře. Potřebuje, abyste ji podepřel a odvedl na místo, kam potřebuje dojít. Máte stejný směr cesty. Co uděláte?</vt:lpstr>
      <vt:lpstr>Jdete po obchodním domě a v dálce vidíte, jak lidé z organizace na pomoc nemocným dětem oslovují jiné lidi a nabízí jim malé přívěsky na klíče, které vyráběly děti, za dobročinný příspěvek. Co uděláte?</vt:lpstr>
      <vt:lpstr>Váš partner se rozhodne chodit do útulku venčit zdejší psy. Navrhne vám, ať chodíte s ním. Co uděláte? </vt:lpstr>
      <vt:lpstr>Ve zprávách se dozvíte, že se stalo velké neštěstí, při kterém tragicky a krutě zemřeli dva lidé. Jak se cítíte? </vt:lpstr>
      <vt:lpstr>Výsledky</vt:lpstr>
      <vt:lpstr>Prezentace aplikace PowerPoint</vt:lpstr>
      <vt:lpstr>AKCEPTACE</vt:lpstr>
      <vt:lpstr>AUTENTICITA</vt:lpstr>
      <vt:lpstr>Kognitivní psychologie </vt:lpstr>
      <vt:lpstr>FRANKLŮV TROJDIMENZIONÁLNÍ MODEL OSOBNOSTI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buryova</dc:creator>
  <cp:lastModifiedBy>buryova</cp:lastModifiedBy>
  <cp:revision>19</cp:revision>
  <dcterms:created xsi:type="dcterms:W3CDTF">2022-03-24T09:31:19Z</dcterms:created>
  <dcterms:modified xsi:type="dcterms:W3CDTF">2024-03-05T08:23:26Z</dcterms:modified>
</cp:coreProperties>
</file>