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4" r:id="rId2"/>
    <p:sldId id="295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09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A08250-80A9-7227-B2D9-C03898C39A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C7B09A6-5DB4-D4FF-8FB2-0C5A4F1A24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BD1B5B6-320E-A0A1-1268-C846CFE49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BC11C-48F8-4F44-8514-7D4B1E037891}" type="datetimeFigureOut">
              <a:rPr lang="cs-CZ" smtClean="0"/>
              <a:t>30.4.2024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394839-20B4-5535-7C4E-79B911B08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6B1A62-74F7-B911-5C34-4675A6D86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A2686-1714-4A57-AF61-C73256FEC5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1528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5487E0-7F2D-567B-D651-1528F366A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363FB35-4392-7579-5F80-DBF71185B7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8C292AB-85E2-0118-D22E-267EC89D0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BC11C-48F8-4F44-8514-7D4B1E037891}" type="datetimeFigureOut">
              <a:rPr lang="cs-CZ" smtClean="0"/>
              <a:t>30.4.2024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EFC8F5-BC14-2D87-BBEF-2CCED7960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68D7FE-708A-EA72-938A-BFB54A70D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A2686-1714-4A57-AF61-C73256FEC5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8154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ED1803C-3EA4-36B8-69F7-EA777612A9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5AB3340-5D4F-D045-C16A-605ECEA65E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19B40F2-0EA6-4389-58D8-0F0AF9A67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BC11C-48F8-4F44-8514-7D4B1E037891}" type="datetimeFigureOut">
              <a:rPr lang="cs-CZ" smtClean="0"/>
              <a:t>30.4.2024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DFB59E-DAD3-094B-F346-C86ADBF60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0D4BB3-4C6A-7E3C-C9FE-BE6FFF5BB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A2686-1714-4A57-AF61-C73256FEC5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197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F808E7-9838-287E-6A3C-E76CB98A0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D744B1-B0B5-2EA6-37B2-FE8E2209F6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201F7E3-69D4-A1FC-261F-E156A3BED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BC11C-48F8-4F44-8514-7D4B1E037891}" type="datetimeFigureOut">
              <a:rPr lang="cs-CZ" smtClean="0"/>
              <a:t>30.4.2024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03A02A8-594A-87AA-548B-7D25DB00B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192A7EE-311D-CF0D-BE28-81FD43BF8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A2686-1714-4A57-AF61-C73256FEC5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7473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A5422F-094E-3CC0-AA69-4A7FCF13F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39CBC88-E447-EE4E-43E1-0F1BB4A9B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6E12243-83B6-0A29-1532-17D735245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BC11C-48F8-4F44-8514-7D4B1E037891}" type="datetimeFigureOut">
              <a:rPr lang="cs-CZ" smtClean="0"/>
              <a:t>30.4.2024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5A0AAC-6128-7DAF-5D6E-1C698F54D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93F1521-9086-8780-38DC-CC5F20B89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A2686-1714-4A57-AF61-C73256FEC5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6715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D777EA-E157-AE8F-C7F7-E8B2B5966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AC5A30-FD2E-1981-8593-1DE83E667A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D16C61C-3ED6-9BC4-FE58-5C50D50FFA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B48C4EF-DACC-8E82-296C-746B02284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BC11C-48F8-4F44-8514-7D4B1E037891}" type="datetimeFigureOut">
              <a:rPr lang="cs-CZ" smtClean="0"/>
              <a:t>30.4.2024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3645497-AB0F-9813-FC3D-8EF3D4879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EBB3816-3CDA-3B48-A26E-87E1089F2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A2686-1714-4A57-AF61-C73256FEC5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6569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9F88F2-358C-5798-1E5B-37B084279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AE1E936-CF3C-D85E-4713-78D0EEBA57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15F35A5-08A1-B0CE-34B0-E71A0A1927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68E1E73-F57C-923A-477D-5DE7D9160E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F9123C6-E812-1690-F3C4-C2CE4D440C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948BBC8-3151-3A74-B8E2-71F91B13C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BC11C-48F8-4F44-8514-7D4B1E037891}" type="datetimeFigureOut">
              <a:rPr lang="cs-CZ" smtClean="0"/>
              <a:t>30.4.2024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431AE01-EFFC-3F58-A589-4FFF900A6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BAB324C-BD98-0B29-5CF8-997F9B89F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A2686-1714-4A57-AF61-C73256FEC5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3684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1F8539-6FBD-8E2F-5C10-A654FF882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DC3597D-4D86-1020-564B-DF1121B36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BC11C-48F8-4F44-8514-7D4B1E037891}" type="datetimeFigureOut">
              <a:rPr lang="cs-CZ" smtClean="0"/>
              <a:t>30.4.2024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24DC2C5-2E6D-0BD6-2B72-102EC900C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45817F8-EE1C-73B2-AA40-17C1C1CF2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A2686-1714-4A57-AF61-C73256FEC5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6436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4B4A5A6-D863-24B7-3162-3D9BD188C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BC11C-48F8-4F44-8514-7D4B1E037891}" type="datetimeFigureOut">
              <a:rPr lang="cs-CZ" smtClean="0"/>
              <a:t>30.4.2024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9A0C34E-1D65-E66B-3B3B-43FD15B65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F1EC992-6698-16DA-EC89-9C21B865B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A2686-1714-4A57-AF61-C73256FEC5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0983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01F461-36B9-F515-8399-801AD10E1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4FE42A-D223-97ED-016D-3212D25E2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CFC906C-F512-AA46-0573-73CF5FA7C9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20C225E-5825-4888-79CC-90BA39EAF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BC11C-48F8-4F44-8514-7D4B1E037891}" type="datetimeFigureOut">
              <a:rPr lang="cs-CZ" smtClean="0"/>
              <a:t>30.4.2024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F8BC8B6-000E-0481-8092-6B6878D85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ECE5C76-A204-B5C5-8A41-89928D436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A2686-1714-4A57-AF61-C73256FEC5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624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226B65-B648-3AB0-72B3-D79469220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41F0566-6098-B044-3E91-B362BE3D96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2DA6CE4-A4BF-657B-7979-72E13676E7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C2B3C0C-4D86-95EE-8689-15E2AFF83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BC11C-48F8-4F44-8514-7D4B1E037891}" type="datetimeFigureOut">
              <a:rPr lang="cs-CZ" smtClean="0"/>
              <a:t>30.4.2024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694066D-66B0-1DE5-8AA6-BA3DA1AE2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1887D2E-1C22-25F6-15CE-C0B6680B1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A2686-1714-4A57-AF61-C73256FEC5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357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D509D3C-FB43-0E6F-0373-F67997876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463E691-61E4-3FC7-9AB5-AAA6C38D04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AAA4A3-5C19-8911-90CC-EE696A965A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BC11C-48F8-4F44-8514-7D4B1E037891}" type="datetimeFigureOut">
              <a:rPr lang="cs-CZ" smtClean="0"/>
              <a:t>30.4.2024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8899A9-2B9E-F8E6-17CC-B66314C01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F6A1016-02C1-7921-6739-1050A2E6B4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A2686-1714-4A57-AF61-C73256FEC5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0802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Opravné prostředky ve správním řízení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JUDr. Michal Márton, </a:t>
            </a:r>
            <a:r>
              <a:rPr lang="cs-CZ" b="1" dirty="0" err="1">
                <a:solidFill>
                  <a:schemeClr val="tx1"/>
                </a:solidFill>
              </a:rPr>
              <a:t>Ph.D</a:t>
            </a:r>
            <a:r>
              <a:rPr lang="cs-CZ" b="1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72375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Odvolání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Postoupení věci odvolacímu orgánu ve lhůtě</a:t>
            </a:r>
          </a:p>
          <a:p>
            <a:pPr>
              <a:buFont typeface="Wingdings" pitchFamily="2" charset="2"/>
              <a:buChar char="q"/>
            </a:pPr>
            <a:r>
              <a:rPr lang="cs-CZ" dirty="0"/>
              <a:t>30 dnů ode dne doručení </a:t>
            </a:r>
          </a:p>
          <a:p>
            <a:pPr>
              <a:buFont typeface="Wingdings" pitchFamily="2" charset="2"/>
              <a:buChar char="q"/>
            </a:pPr>
            <a:r>
              <a:rPr lang="cs-CZ" dirty="0"/>
              <a:t>10 dnů ode dne doručení, je-li nepřípustné (není přípustné proti rozhodnutí, podáno osobou neoprávněnou) nebo opožděné (podáno po lhůtě k odvolání)</a:t>
            </a:r>
          </a:p>
        </p:txBody>
      </p:sp>
    </p:spTree>
    <p:extLst>
      <p:ext uri="{BB962C8B-B14F-4D97-AF65-F5344CB8AC3E}">
        <p14:creationId xmlns:p14="http://schemas.microsoft.com/office/powerpoint/2010/main" val="3565774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Odvolání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cs-CZ" dirty="0"/>
              <a:t>Odvolací orgán</a:t>
            </a:r>
          </a:p>
          <a:p>
            <a:pPr algn="just"/>
            <a:r>
              <a:rPr lang="cs-CZ" dirty="0"/>
              <a:t>přezkoumá napadené rozhodnutí</a:t>
            </a:r>
          </a:p>
          <a:p>
            <a:pPr algn="just"/>
            <a:r>
              <a:rPr lang="cs-CZ" dirty="0"/>
              <a:t>dokazování je v odvolacím řízení v řízení </a:t>
            </a:r>
            <a:r>
              <a:rPr lang="cs-CZ" b="1" dirty="0"/>
              <a:t>o žádosti </a:t>
            </a:r>
            <a:r>
              <a:rPr lang="cs-CZ" dirty="0"/>
              <a:t>ovládáno zásadou </a:t>
            </a:r>
            <a:r>
              <a:rPr lang="cs-CZ" b="1" dirty="0"/>
              <a:t>koncentrace</a:t>
            </a:r>
            <a:r>
              <a:rPr lang="cs-CZ" dirty="0"/>
              <a:t> (pouze důkazy, které nemohl uplatnit - § 82 odst. 4 s.</a:t>
            </a:r>
            <a:r>
              <a:rPr lang="cs-CZ" dirty="0" err="1"/>
              <a:t>ř</a:t>
            </a:r>
            <a:r>
              <a:rPr lang="cs-CZ" dirty="0"/>
              <a:t>.), v řízení z </a:t>
            </a:r>
            <a:r>
              <a:rPr lang="cs-CZ" b="1" dirty="0"/>
              <a:t>úřední činnosti </a:t>
            </a:r>
            <a:r>
              <a:rPr lang="cs-CZ" dirty="0"/>
              <a:t>(typicky přestupky) se zásada </a:t>
            </a:r>
            <a:r>
              <a:rPr lang="cs-CZ" b="1" dirty="0"/>
              <a:t>koncentrace neuplatňuje </a:t>
            </a:r>
            <a:r>
              <a:rPr lang="cs-CZ" i="1" dirty="0"/>
              <a:t>(§ 97/1 ZP obviněný může v odvolání nebo v průběhu odvolacího řízení uvádět nové skutečnosti nebo důkazy).</a:t>
            </a: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793699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Odvolání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91544" y="1556793"/>
            <a:ext cx="82296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b="1" dirty="0"/>
              <a:t>Rozhodnutí odvolacího orgánu </a:t>
            </a:r>
            <a:r>
              <a:rPr lang="cs-CZ" dirty="0"/>
              <a:t>– předmětem řízení je přezkum rozhodnutí správního orgánu I. stupně, tedy:</a:t>
            </a:r>
          </a:p>
          <a:p>
            <a:pPr algn="just">
              <a:buNone/>
            </a:pPr>
            <a:r>
              <a:rPr lang="cs-CZ" b="1" u="sng" dirty="0"/>
              <a:t>je-li rozhodnutí správního orgánu I. stupně nesprávné nebo v rozporu s právními předpisy </a:t>
            </a:r>
          </a:p>
          <a:p>
            <a:pPr algn="just"/>
            <a:r>
              <a:rPr lang="cs-CZ" dirty="0"/>
              <a:t>zruší a řízení zastaví (§ 90 odst. 1 písm. a) s.</a:t>
            </a:r>
            <a:r>
              <a:rPr lang="cs-CZ" dirty="0" err="1"/>
              <a:t>ř</a:t>
            </a:r>
            <a:r>
              <a:rPr lang="cs-CZ" dirty="0"/>
              <a:t>.)</a:t>
            </a:r>
          </a:p>
          <a:p>
            <a:pPr algn="just"/>
            <a:r>
              <a:rPr lang="cs-CZ" dirty="0"/>
              <a:t>zruší a věc vrátí správnímu orgánu I. stupně k novému projednání (§ 90 odst. 1 písm. b) s.</a:t>
            </a:r>
            <a:r>
              <a:rPr lang="cs-CZ" dirty="0" err="1"/>
              <a:t>ř</a:t>
            </a:r>
            <a:r>
              <a:rPr lang="cs-CZ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39794022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Odvolání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rozhodnutí nebo jeho část změní (§ 90 odst. 1 písm. c) s.</a:t>
            </a:r>
            <a:r>
              <a:rPr lang="cs-CZ" dirty="0" err="1"/>
              <a:t>ř</a:t>
            </a:r>
            <a:r>
              <a:rPr lang="cs-CZ" dirty="0"/>
              <a:t>.)</a:t>
            </a:r>
          </a:p>
          <a:p>
            <a:pPr>
              <a:buFont typeface="Wingdings" pitchFamily="2" charset="2"/>
              <a:buChar char="q"/>
            </a:pPr>
            <a:r>
              <a:rPr lang="cs-CZ" dirty="0"/>
              <a:t>nelze změnit v neprospěch odvolatele zákaz „</a:t>
            </a:r>
            <a:r>
              <a:rPr lang="cs-CZ" dirty="0" err="1"/>
              <a:t>reformationis</a:t>
            </a:r>
            <a:r>
              <a:rPr lang="cs-CZ" dirty="0"/>
              <a:t> in </a:t>
            </a:r>
            <a:r>
              <a:rPr lang="cs-CZ" dirty="0" err="1"/>
              <a:t>peius</a:t>
            </a:r>
            <a:r>
              <a:rPr lang="cs-CZ" dirty="0"/>
              <a:t>“</a:t>
            </a:r>
          </a:p>
          <a:p>
            <a:r>
              <a:rPr lang="cs-CZ" dirty="0"/>
              <a:t>nastala-li skutečnost odůvodňující zastavení řízení = zruší a zastaví (§ 90 odst. 4 s.</a:t>
            </a:r>
            <a:r>
              <a:rPr lang="cs-CZ" dirty="0" err="1"/>
              <a:t>ř</a:t>
            </a:r>
            <a:r>
              <a:rPr lang="cs-CZ" dirty="0"/>
              <a:t>.)</a:t>
            </a:r>
          </a:p>
          <a:p>
            <a:pPr>
              <a:buNone/>
            </a:pPr>
            <a:r>
              <a:rPr lang="cs-CZ" b="1" u="sng" dirty="0"/>
              <a:t>Je-li rozhodnutí správního orgánu I. stupně věcně správné a v souladu s předpisy </a:t>
            </a:r>
          </a:p>
          <a:p>
            <a:r>
              <a:rPr lang="cs-CZ" dirty="0"/>
              <a:t>odvolání zamítne a napadené rozhodnutí potvrdí (§ 90 odst. 5 s.</a:t>
            </a:r>
            <a:r>
              <a:rPr lang="cs-CZ" dirty="0" err="1"/>
              <a:t>ř</a:t>
            </a:r>
            <a:r>
              <a:rPr lang="cs-CZ" dirty="0"/>
              <a:t>.)</a:t>
            </a:r>
          </a:p>
          <a:p>
            <a:pPr>
              <a:buNone/>
            </a:pPr>
            <a:r>
              <a:rPr lang="cs-CZ" b="1" u="sng" dirty="0"/>
              <a:t>je-li odvolání opožděné nebo nepřípustné</a:t>
            </a:r>
          </a:p>
          <a:p>
            <a:r>
              <a:rPr lang="cs-CZ" dirty="0"/>
              <a:t>odvolání odmítne (§ 92 odst. 1 s.</a:t>
            </a:r>
            <a:r>
              <a:rPr lang="cs-CZ" dirty="0" err="1"/>
              <a:t>ř</a:t>
            </a:r>
            <a:r>
              <a:rPr lang="cs-CZ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509413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§ 152 s.</a:t>
            </a:r>
            <a:r>
              <a:rPr lang="cs-CZ" dirty="0" err="1"/>
              <a:t>ř</a:t>
            </a:r>
            <a:r>
              <a:rPr lang="cs-CZ" dirty="0"/>
              <a:t>.</a:t>
            </a:r>
          </a:p>
          <a:p>
            <a:pPr algn="just"/>
            <a:r>
              <a:rPr lang="cs-CZ" dirty="0"/>
              <a:t>principy jako odvolání = proti rozhodnutí vydanému ústředním správním orgánem, ministrem nebo jeho vedoucím v I. stupni (není nadřízený orgán)</a:t>
            </a:r>
          </a:p>
          <a:p>
            <a:pPr algn="just"/>
            <a:r>
              <a:rPr lang="cs-CZ" dirty="0"/>
              <a:t>rozhoduje ministr nebo vedoucí ústředního správního úřadu, ale návrh rozhodnutí předkládá rozkladová komise</a:t>
            </a:r>
          </a:p>
        </p:txBody>
      </p:sp>
    </p:spTree>
    <p:extLst>
      <p:ext uri="{BB962C8B-B14F-4D97-AF65-F5344CB8AC3E}">
        <p14:creationId xmlns:p14="http://schemas.microsoft.com/office/powerpoint/2010/main" val="38064163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§ 150 s.</a:t>
            </a:r>
            <a:r>
              <a:rPr lang="cs-CZ" dirty="0" err="1"/>
              <a:t>ř</a:t>
            </a:r>
            <a:r>
              <a:rPr lang="cs-CZ" dirty="0"/>
              <a:t>.</a:t>
            </a:r>
          </a:p>
          <a:p>
            <a:pPr>
              <a:buNone/>
            </a:pPr>
            <a:r>
              <a:rPr lang="cs-CZ" dirty="0"/>
              <a:t>Opravný prostředek proti příkazu</a:t>
            </a:r>
          </a:p>
          <a:p>
            <a:r>
              <a:rPr lang="cs-CZ" dirty="0"/>
              <a:t>lhůta k podání odporu činí 8 dnů ode dne oznámení příkazu, podává se ke správnímu orgánu, který příkaz vydal</a:t>
            </a:r>
          </a:p>
          <a:p>
            <a:r>
              <a:rPr lang="cs-CZ" dirty="0"/>
              <a:t>příkaz se ruší a plní účinky oznámení o zahájení řízení (není </a:t>
            </a:r>
            <a:r>
              <a:rPr lang="cs-CZ" dirty="0" err="1"/>
              <a:t>suspenzivní</a:t>
            </a:r>
            <a:r>
              <a:rPr lang="cs-CZ" dirty="0"/>
              <a:t> ani devolutivní účinek = přestává existovat a jedná dále správní orgán I. stupně)</a:t>
            </a:r>
          </a:p>
          <a:p>
            <a:r>
              <a:rPr lang="cs-CZ" dirty="0"/>
              <a:t>není možné </a:t>
            </a:r>
            <a:r>
              <a:rPr lang="cs-CZ" dirty="0" err="1"/>
              <a:t>zpětvzetí</a:t>
            </a:r>
            <a:r>
              <a:rPr lang="cs-CZ" dirty="0"/>
              <a:t> odporu</a:t>
            </a:r>
          </a:p>
        </p:txBody>
      </p:sp>
    </p:spTree>
    <p:extLst>
      <p:ext uri="{BB962C8B-B14F-4D97-AF65-F5344CB8AC3E}">
        <p14:creationId xmlns:p14="http://schemas.microsoft.com/office/powerpoint/2010/main" val="29598202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Námitky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§ 117 s.</a:t>
            </a:r>
            <a:r>
              <a:rPr lang="cs-CZ" dirty="0" err="1"/>
              <a:t>ř</a:t>
            </a:r>
            <a:r>
              <a:rPr lang="cs-CZ" dirty="0"/>
              <a:t>. opravný prostředek proti rozhodnutím v oblasti exekucí</a:t>
            </a:r>
          </a:p>
          <a:p>
            <a:r>
              <a:rPr lang="cs-CZ" dirty="0"/>
              <a:t>rozhoduje exekuční orgán (není devolutivní účinek)</a:t>
            </a:r>
          </a:p>
          <a:p>
            <a:r>
              <a:rPr lang="cs-CZ" dirty="0"/>
              <a:t> proti úkonům a usnesením exekučního správního orgánu, proti nimž se nelze odvolat</a:t>
            </a:r>
          </a:p>
          <a:p>
            <a:r>
              <a:rPr lang="cs-CZ" dirty="0"/>
              <a:t>odkladný účinek taxativně stanoven v § 117 odst. 3</a:t>
            </a:r>
          </a:p>
        </p:txBody>
      </p:sp>
    </p:spTree>
    <p:extLst>
      <p:ext uri="{BB962C8B-B14F-4D97-AF65-F5344CB8AC3E}">
        <p14:creationId xmlns:p14="http://schemas.microsoft.com/office/powerpoint/2010/main" val="3285609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Opravné prostředky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1200" dirty="0"/>
              <a:t>slouží k nápravě vad rozhodnutí správního orgánu</a:t>
            </a:r>
          </a:p>
          <a:p>
            <a:pPr>
              <a:buNone/>
            </a:pPr>
            <a:endParaRPr lang="cs-CZ" sz="1200" dirty="0"/>
          </a:p>
          <a:p>
            <a:pPr>
              <a:buNone/>
            </a:pPr>
            <a:r>
              <a:rPr lang="cs-CZ" sz="1200" dirty="0"/>
              <a:t>Druhy opravných prostředků podle správního řádu:</a:t>
            </a:r>
          </a:p>
          <a:p>
            <a:pPr>
              <a:buNone/>
            </a:pPr>
            <a:endParaRPr lang="cs-CZ" sz="1200" dirty="0"/>
          </a:p>
          <a:p>
            <a:r>
              <a:rPr lang="cs-CZ" sz="1200" dirty="0"/>
              <a:t>Odvolání</a:t>
            </a:r>
          </a:p>
          <a:p>
            <a:r>
              <a:rPr lang="cs-CZ" sz="1200" dirty="0"/>
              <a:t>Rozklad </a:t>
            </a:r>
          </a:p>
          <a:p>
            <a:r>
              <a:rPr lang="cs-CZ" sz="1200" dirty="0"/>
              <a:t>Odpor</a:t>
            </a:r>
          </a:p>
          <a:p>
            <a:r>
              <a:rPr lang="cs-CZ" sz="1200" dirty="0"/>
              <a:t>Námitky</a:t>
            </a:r>
          </a:p>
          <a:p>
            <a:pPr>
              <a:buNone/>
            </a:pPr>
            <a:endParaRPr lang="cs-CZ" sz="1200" dirty="0"/>
          </a:p>
          <a:p>
            <a:pPr>
              <a:buNone/>
            </a:pPr>
            <a:r>
              <a:rPr lang="cs-CZ" sz="1200" dirty="0"/>
              <a:t>= v tomto případě jde o tzv. opravné prostředky </a:t>
            </a:r>
            <a:r>
              <a:rPr lang="cs-CZ" sz="1200" b="1" dirty="0"/>
              <a:t>řádné</a:t>
            </a:r>
            <a:r>
              <a:rPr lang="cs-CZ" sz="1200" dirty="0"/>
              <a:t>, jejich podáním nenastává právní moc napadeného rozhodnutí</a:t>
            </a:r>
          </a:p>
          <a:p>
            <a:pPr>
              <a:buNone/>
            </a:pPr>
            <a:endParaRPr lang="cs-CZ" sz="1200" dirty="0"/>
          </a:p>
          <a:p>
            <a:r>
              <a:rPr lang="cs-CZ" sz="1200" dirty="0" err="1"/>
              <a:t>přezkumné</a:t>
            </a:r>
            <a:r>
              <a:rPr lang="cs-CZ" sz="1200" dirty="0"/>
              <a:t> řízení</a:t>
            </a:r>
          </a:p>
          <a:p>
            <a:r>
              <a:rPr lang="cs-CZ" sz="1200" dirty="0"/>
              <a:t>obnova řízení</a:t>
            </a:r>
          </a:p>
          <a:p>
            <a:pPr>
              <a:buNone/>
            </a:pPr>
            <a:endParaRPr lang="cs-CZ" sz="1200" dirty="0"/>
          </a:p>
          <a:p>
            <a:pPr>
              <a:buNone/>
            </a:pPr>
            <a:r>
              <a:rPr lang="cs-CZ" sz="1200" dirty="0"/>
              <a:t>=v tomto případě jde o tzv. </a:t>
            </a:r>
            <a:r>
              <a:rPr lang="cs-CZ" sz="1200" b="1" dirty="0"/>
              <a:t>mimořádné </a:t>
            </a:r>
            <a:r>
              <a:rPr lang="cs-CZ" sz="1200" dirty="0"/>
              <a:t>opravné prostředky, jde o zásah do již pravomocného rozhodnutí</a:t>
            </a:r>
          </a:p>
          <a:p>
            <a:pPr>
              <a:buNone/>
            </a:pPr>
            <a:endParaRPr lang="cs-CZ" sz="1200" dirty="0"/>
          </a:p>
          <a:p>
            <a:pPr>
              <a:buNone/>
            </a:pPr>
            <a:endParaRPr lang="cs-CZ" sz="1200" b="1" dirty="0"/>
          </a:p>
          <a:p>
            <a:pPr>
              <a:buNone/>
            </a:pPr>
            <a:endParaRPr lang="cs-CZ" sz="1200" b="1" dirty="0"/>
          </a:p>
        </p:txBody>
      </p:sp>
    </p:spTree>
    <p:extLst>
      <p:ext uri="{BB962C8B-B14F-4D97-AF65-F5344CB8AC3E}">
        <p14:creationId xmlns:p14="http://schemas.microsoft.com/office/powerpoint/2010/main" val="1584785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Odvolání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Osoby oprávněné podat odvolání („</a:t>
            </a:r>
            <a:r>
              <a:rPr lang="cs-CZ" b="1" dirty="0"/>
              <a:t>kdo“</a:t>
            </a:r>
            <a:r>
              <a:rPr lang="cs-CZ" dirty="0"/>
              <a:t>)</a:t>
            </a:r>
          </a:p>
          <a:p>
            <a:pPr>
              <a:buNone/>
            </a:pPr>
            <a:r>
              <a:rPr lang="cs-CZ" dirty="0"/>
              <a:t>-</a:t>
            </a:r>
            <a:r>
              <a:rPr lang="cs-CZ" b="1" dirty="0"/>
              <a:t>účastník</a:t>
            </a:r>
            <a:r>
              <a:rPr lang="cs-CZ" dirty="0"/>
              <a:t>, nestanoví-li zákon jinak, což může být v případě:</a:t>
            </a:r>
          </a:p>
          <a:p>
            <a:pPr algn="just"/>
            <a:r>
              <a:rPr lang="cs-CZ" i="1" dirty="0"/>
              <a:t>vyloučení odvolání </a:t>
            </a:r>
            <a:r>
              <a:rPr lang="cs-CZ" dirty="0"/>
              <a:t>(§ 76/5 s.</a:t>
            </a:r>
            <a:r>
              <a:rPr lang="cs-CZ" dirty="0" err="1"/>
              <a:t>ř</a:t>
            </a:r>
            <a:r>
              <a:rPr lang="cs-CZ" dirty="0"/>
              <a:t>.) – proti usnesení, které se poznamená do spisu a proti usnesení, o němž to stanoví zákon se nelze odvolat</a:t>
            </a:r>
          </a:p>
          <a:p>
            <a:pPr algn="just"/>
            <a:r>
              <a:rPr lang="cs-CZ" i="1" dirty="0"/>
              <a:t>omezení rozsahu odvolání </a:t>
            </a:r>
            <a:r>
              <a:rPr lang="cs-CZ" dirty="0"/>
              <a:t>(§ 96/1/b PZ) - poškozený pouze proti výroku o nároku na náhradu škody nebo nároku na vydání bezdůvodného obohacení a výroku o nákladech spojených s uplatněním nároku na náhradu škody nebo nároku na vydání bezdůvodného obohacení, nebo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2041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Odvolání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cs-CZ" dirty="0"/>
              <a:t>dále účastník nemůže podat odvolání</a:t>
            </a:r>
          </a:p>
          <a:p>
            <a:pPr algn="just"/>
            <a:r>
              <a:rPr lang="cs-CZ" dirty="0"/>
              <a:t>vzdal-li se jej</a:t>
            </a:r>
          </a:p>
          <a:p>
            <a:pPr algn="just"/>
            <a:r>
              <a:rPr lang="cs-CZ" dirty="0"/>
              <a:t>vzal-li podané odvolání zpět</a:t>
            </a:r>
          </a:p>
          <a:p>
            <a:pPr algn="just">
              <a:buNone/>
            </a:pPr>
            <a:r>
              <a:rPr lang="cs-CZ" dirty="0"/>
              <a:t>Odvoláním lze napadnout  </a:t>
            </a:r>
            <a:r>
              <a:rPr lang="cs-CZ" b="1" dirty="0"/>
              <a:t>(„co“) </a:t>
            </a:r>
            <a:r>
              <a:rPr lang="cs-CZ" dirty="0"/>
              <a:t>rozhodnutí správního orgánu I. stupně, a to</a:t>
            </a:r>
            <a:endParaRPr lang="cs-CZ" b="1" dirty="0"/>
          </a:p>
          <a:p>
            <a:pPr algn="just"/>
            <a:r>
              <a:rPr lang="cs-CZ" dirty="0"/>
              <a:t>výrokovou část (celek)</a:t>
            </a:r>
          </a:p>
          <a:p>
            <a:pPr algn="just"/>
            <a:r>
              <a:rPr lang="cs-CZ" dirty="0"/>
              <a:t>výrok (část)</a:t>
            </a:r>
          </a:p>
          <a:p>
            <a:pPr algn="just"/>
            <a:r>
              <a:rPr lang="cs-CZ" dirty="0"/>
              <a:t>vedlejší ustanovení</a:t>
            </a:r>
          </a:p>
          <a:p>
            <a:pPr algn="just"/>
            <a:r>
              <a:rPr lang="cs-CZ" b="1" u="sng" dirty="0"/>
              <a:t>jen proti odůvodnění odvolání podat nelze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1272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Odvolání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dirty="0"/>
              <a:t>Náležitosti odvolání </a:t>
            </a:r>
          </a:p>
          <a:p>
            <a:pPr algn="just">
              <a:buFont typeface="Wingdings" pitchFamily="2" charset="2"/>
              <a:buChar char="q"/>
            </a:pPr>
            <a:r>
              <a:rPr lang="cs-CZ" dirty="0"/>
              <a:t>obecné náležitosti podání (§ 37/2 s.</a:t>
            </a:r>
            <a:r>
              <a:rPr lang="cs-CZ" dirty="0" err="1"/>
              <a:t>ř</a:t>
            </a:r>
            <a:r>
              <a:rPr lang="cs-CZ" dirty="0"/>
              <a:t>.) a </a:t>
            </a:r>
          </a:p>
          <a:p>
            <a:pPr algn="just">
              <a:buFont typeface="Wingdings" pitchFamily="2" charset="2"/>
              <a:buChar char="q"/>
            </a:pPr>
            <a:r>
              <a:rPr lang="cs-CZ" dirty="0"/>
              <a:t>zvláštní náležitosti odvolání (§ 82/2 s.</a:t>
            </a:r>
            <a:r>
              <a:rPr lang="cs-CZ" dirty="0" err="1"/>
              <a:t>ř</a:t>
            </a:r>
            <a:r>
              <a:rPr lang="cs-CZ" dirty="0"/>
              <a:t>.)</a:t>
            </a:r>
          </a:p>
          <a:p>
            <a:pPr algn="just"/>
            <a:r>
              <a:rPr lang="cs-CZ" dirty="0"/>
              <a:t>proti kterému rozhodnutí směřuje</a:t>
            </a:r>
          </a:p>
          <a:p>
            <a:pPr algn="just"/>
            <a:r>
              <a:rPr lang="cs-CZ" dirty="0"/>
              <a:t>proč je rozhodnutí vadné </a:t>
            </a:r>
            <a:r>
              <a:rPr lang="cs-CZ" i="1" dirty="0"/>
              <a:t>(v čem je spatřován rozpor s právními předpisy, nesprávnost rozhodnutí nebo řízení, jež mu předcházelo)</a:t>
            </a:r>
          </a:p>
          <a:p>
            <a:pPr algn="just"/>
            <a:r>
              <a:rPr lang="cs-CZ" dirty="0"/>
              <a:t>rozsah, ve kterém je rozhodnutí napadeno </a:t>
            </a:r>
            <a:r>
              <a:rPr lang="cs-CZ" i="1" dirty="0"/>
              <a:t>(</a:t>
            </a:r>
            <a:r>
              <a:rPr lang="cs-CZ" b="1" i="1" dirty="0"/>
              <a:t>není-li uveden, pak platí, že se domáhá zrušení celého rozhodnutí)</a:t>
            </a:r>
          </a:p>
          <a:p>
            <a:pPr algn="just"/>
            <a:endParaRPr lang="cs-CZ" i="1" dirty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8117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Odvolání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cs-CZ" b="1" dirty="0"/>
              <a:t>Lhůta k podání odvolání („kdy“)</a:t>
            </a:r>
          </a:p>
          <a:p>
            <a:pPr algn="just"/>
            <a:r>
              <a:rPr lang="cs-CZ" dirty="0"/>
              <a:t>do 15 dnů ode dne oznámení rozhodnutí, pokud zákon nestanoví jinak</a:t>
            </a:r>
          </a:p>
          <a:p>
            <a:pPr algn="just"/>
            <a:r>
              <a:rPr lang="cs-CZ" dirty="0"/>
              <a:t>po vydání rozhodnutí (je-li před, nepřihlíží se k němu)</a:t>
            </a:r>
          </a:p>
          <a:p>
            <a:pPr algn="just"/>
            <a:r>
              <a:rPr lang="cs-CZ" dirty="0"/>
              <a:t>před oznámením (platí, že bylo podáno 1. den odvolací lhůty)</a:t>
            </a:r>
          </a:p>
          <a:p>
            <a:pPr algn="just"/>
            <a:r>
              <a:rPr lang="cs-CZ" dirty="0"/>
              <a:t>do 90 dnů v případě neúplného, nesprávného nebo chybějícího poučení nebo do 15 dnů ode dne oznámení opravného usnesení týkajícího se poučení</a:t>
            </a:r>
          </a:p>
          <a:p>
            <a:endParaRPr lang="cs-CZ" dirty="0"/>
          </a:p>
          <a:p>
            <a:pPr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07267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Odvolání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/>
              <a:t>Účinky odvolání</a:t>
            </a:r>
          </a:p>
          <a:p>
            <a:pPr>
              <a:buNone/>
            </a:pPr>
            <a:r>
              <a:rPr lang="cs-CZ" b="1" dirty="0" err="1"/>
              <a:t>Suspenzivní</a:t>
            </a:r>
            <a:r>
              <a:rPr lang="cs-CZ" b="1" dirty="0"/>
              <a:t> (odkladný) </a:t>
            </a:r>
            <a:r>
              <a:rPr lang="cs-CZ" dirty="0"/>
              <a:t>= odklad právní moci i vykonatelnosti, nejde-li o rozhodnutí předběžně vykonatelná, lze i vyloučit cestou výroku rozhodnutí</a:t>
            </a:r>
          </a:p>
          <a:p>
            <a:pPr>
              <a:buNone/>
            </a:pPr>
            <a:r>
              <a:rPr lang="cs-CZ" b="1" dirty="0"/>
              <a:t>Devolutivní</a:t>
            </a:r>
            <a:r>
              <a:rPr lang="cs-CZ" dirty="0"/>
              <a:t> = postoupení odvolání ze správního orgánu I. stupně na odvolací (nadřízený orgán)</a:t>
            </a:r>
          </a:p>
        </p:txBody>
      </p:sp>
    </p:spTree>
    <p:extLst>
      <p:ext uri="{BB962C8B-B14F-4D97-AF65-F5344CB8AC3E}">
        <p14:creationId xmlns:p14="http://schemas.microsoft.com/office/powerpoint/2010/main" val="3821357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Odvolání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cs-CZ" dirty="0"/>
              <a:t>Kam se podává a kdo rozhoduje?</a:t>
            </a:r>
          </a:p>
          <a:p>
            <a:pPr algn="just"/>
            <a:r>
              <a:rPr lang="cs-CZ" dirty="0"/>
              <a:t>Ke správnímu orgánu, který napadené rozhodnutí vydal (správní orgán I. stupně)</a:t>
            </a:r>
          </a:p>
          <a:p>
            <a:pPr algn="just"/>
            <a:r>
              <a:rPr lang="cs-CZ" dirty="0"/>
              <a:t>Rozhoduje nadřízený (správní orgán II. stupně, odvolací) orgán</a:t>
            </a:r>
          </a:p>
          <a:p>
            <a:pPr algn="just">
              <a:buNone/>
            </a:pPr>
            <a:r>
              <a:rPr lang="cs-CZ" dirty="0"/>
              <a:t>Činnost správního orgánu I. stupně po podání odvolání spočívá v </a:t>
            </a:r>
          </a:p>
          <a:p>
            <a:pPr algn="just"/>
            <a:r>
              <a:rPr lang="cs-CZ" dirty="0"/>
              <a:t>přípravě pro rozhodnutí odvolacího orgánu (doplní řízení, umožní se účastníkům vyjádřit)</a:t>
            </a:r>
          </a:p>
        </p:txBody>
      </p:sp>
    </p:spTree>
    <p:extLst>
      <p:ext uri="{BB962C8B-B14F-4D97-AF65-F5344CB8AC3E}">
        <p14:creationId xmlns:p14="http://schemas.microsoft.com/office/powerpoint/2010/main" val="2896374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Odvolání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možnosti nápravy vadného rozhodnutí zrušením nebo změnou původního rozhodnutí správním orgánem I. stupně cestou tzv. </a:t>
            </a:r>
            <a:r>
              <a:rPr lang="cs-CZ" b="1" dirty="0"/>
              <a:t>„</a:t>
            </a:r>
            <a:r>
              <a:rPr lang="cs-CZ" b="1" dirty="0" err="1"/>
              <a:t>autoremedury</a:t>
            </a:r>
            <a:r>
              <a:rPr lang="cs-CZ" b="1" dirty="0"/>
              <a:t>“</a:t>
            </a:r>
            <a:r>
              <a:rPr lang="cs-CZ" dirty="0"/>
              <a:t> za podmínek § 87 s.</a:t>
            </a:r>
            <a:r>
              <a:rPr lang="cs-CZ" dirty="0" err="1"/>
              <a:t>ř</a:t>
            </a:r>
            <a:r>
              <a:rPr lang="cs-CZ" dirty="0"/>
              <a:t>.</a:t>
            </a:r>
            <a:r>
              <a:rPr lang="cs-CZ" b="1" dirty="0"/>
              <a:t> </a:t>
            </a:r>
            <a:endParaRPr lang="cs-CZ" dirty="0"/>
          </a:p>
          <a:p>
            <a:pPr marL="571500" indent="-571500" algn="just">
              <a:buFont typeface="+mj-lt"/>
              <a:buAutoNum type="romanUcPeriod"/>
            </a:pPr>
            <a:r>
              <a:rPr lang="cs-CZ" dirty="0"/>
              <a:t>plně vyhoví odvolání a 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cs-CZ" dirty="0"/>
              <a:t>nemůže být způsobena újma jiným účastníkům</a:t>
            </a:r>
          </a:p>
        </p:txBody>
      </p:sp>
    </p:spTree>
    <p:extLst>
      <p:ext uri="{BB962C8B-B14F-4D97-AF65-F5344CB8AC3E}">
        <p14:creationId xmlns:p14="http://schemas.microsoft.com/office/powerpoint/2010/main" val="1934163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922</Words>
  <Application>Microsoft Office PowerPoint</Application>
  <PresentationFormat>Širokoúhlá obrazovka</PresentationFormat>
  <Paragraphs>96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Motiv Office</vt:lpstr>
      <vt:lpstr>Opravné prostředky ve správním řízení</vt:lpstr>
      <vt:lpstr>Opravné prostředky</vt:lpstr>
      <vt:lpstr>Odvolání</vt:lpstr>
      <vt:lpstr>Odvolání</vt:lpstr>
      <vt:lpstr>Odvolání </vt:lpstr>
      <vt:lpstr>Odvolání </vt:lpstr>
      <vt:lpstr>Odvolání</vt:lpstr>
      <vt:lpstr>Odvolání </vt:lpstr>
      <vt:lpstr>Odvolání </vt:lpstr>
      <vt:lpstr>Odvolání </vt:lpstr>
      <vt:lpstr>Odvolání </vt:lpstr>
      <vt:lpstr>Odvolání</vt:lpstr>
      <vt:lpstr>Odvolání</vt:lpstr>
      <vt:lpstr>Rozklad</vt:lpstr>
      <vt:lpstr>Odpor</vt:lpstr>
      <vt:lpstr>Námitky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Opravné prostředky ve správním řízení</dc:title>
  <dc:creator>Márton Michal JUDr., Ph.D.</dc:creator>
  <cp:lastModifiedBy>Márton Michal JUDr., Ph.D.</cp:lastModifiedBy>
  <cp:revision>1</cp:revision>
  <dcterms:created xsi:type="dcterms:W3CDTF">2024-04-30T12:08:31Z</dcterms:created>
  <dcterms:modified xsi:type="dcterms:W3CDTF">2024-04-30T12:09:32Z</dcterms:modified>
</cp:coreProperties>
</file>