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80" r:id="rId5"/>
    <p:sldId id="258" r:id="rId6"/>
    <p:sldId id="305" r:id="rId7"/>
    <p:sldId id="307" r:id="rId8"/>
    <p:sldId id="306" r:id="rId9"/>
    <p:sldId id="308" r:id="rId10"/>
    <p:sldId id="309" r:id="rId11"/>
    <p:sldId id="311" r:id="rId12"/>
    <p:sldId id="312" r:id="rId13"/>
    <p:sldId id="313" r:id="rId14"/>
    <p:sldId id="294" r:id="rId15"/>
    <p:sldId id="314" r:id="rId16"/>
    <p:sldId id="296" r:id="rId17"/>
    <p:sldId id="316" r:id="rId18"/>
    <p:sldId id="318" r:id="rId19"/>
    <p:sldId id="281" r:id="rId20"/>
    <p:sldId id="278" r:id="rId21"/>
    <p:sldId id="315" r:id="rId22"/>
    <p:sldId id="317" r:id="rId23"/>
    <p:sldId id="319" r:id="rId24"/>
    <p:sldId id="279" r:id="rId25"/>
    <p:sldId id="320" r:id="rId26"/>
    <p:sldId id="321" r:id="rId27"/>
    <p:sldId id="322" r:id="rId28"/>
    <p:sldId id="323" r:id="rId29"/>
    <p:sldId id="324" r:id="rId30"/>
    <p:sldId id="277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787"/>
    <a:srgbClr val="307871"/>
    <a:srgbClr val="003300"/>
    <a:srgbClr val="006600"/>
    <a:srgbClr val="336600"/>
    <a:srgbClr val="00544D"/>
    <a:srgbClr val="6B2E6E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55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image" Target="../media/image24.png"/><Relationship Id="rId5" Type="http://schemas.openxmlformats.org/officeDocument/2006/relationships/image" Target="../media/image20.emf"/><Relationship Id="rId10" Type="http://schemas.openxmlformats.org/officeDocument/2006/relationships/image" Target="../media/image23.png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THREE SECTOR NATIONAL INCOME MODEL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III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MACROECONOMICS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CONSUMPTION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</a:t>
            </a:r>
            <a:r>
              <a:rPr lang="fr-FR" altLang="cs-CZ" sz="2400" dirty="0">
                <a:latin typeface="Arial" panose="020B0604020202020204" pitchFamily="34" charset="0"/>
              </a:rPr>
              <a:t>C = f(Yd)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	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cYd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c(Y - T)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 + cYd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 = C’ + c(Y - T)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1904735" y="5708386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3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CONSUMPTION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T = T´            </a:t>
            </a:r>
            <a:r>
              <a:rPr lang="fr-FR" altLang="cs-CZ" sz="2400" dirty="0">
                <a:latin typeface="Arial" panose="020B0604020202020204" pitchFamily="34" charset="0"/>
              </a:rPr>
              <a:t>C = C’ + c(Y - T’)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C’- cT’ + cY			 slope of tangent = c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tY</a:t>
            </a:r>
            <a:r>
              <a:rPr lang="cs-CZ" altLang="cs-CZ" sz="2400" dirty="0">
                <a:latin typeface="Arial" panose="020B0604020202020204" pitchFamily="34" charset="0"/>
              </a:rPr>
              <a:t>             </a:t>
            </a:r>
            <a:r>
              <a:rPr lang="fr-FR" altLang="cs-CZ" sz="2400" dirty="0">
                <a:latin typeface="Arial" panose="020B0604020202020204" pitchFamily="34" charset="0"/>
              </a:rPr>
              <a:t>C = C’ + c(Y - tY)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 + (c - ct)Y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fr-FR" altLang="cs-CZ" sz="2400" dirty="0">
                <a:latin typeface="Arial" panose="020B0604020202020204" pitchFamily="34" charset="0"/>
              </a:rPr>
              <a:t>			slope of tangent = c - ct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T’ + tY</a:t>
            </a:r>
            <a:r>
              <a:rPr lang="cs-CZ" altLang="cs-CZ" sz="2400" dirty="0">
                <a:latin typeface="Arial" panose="020B0604020202020204" pitchFamily="34" charset="0"/>
              </a:rPr>
              <a:t>            </a:t>
            </a:r>
            <a:r>
              <a:rPr lang="fr-FR" altLang="cs-CZ" sz="2400" dirty="0">
                <a:latin typeface="Arial" panose="020B0604020202020204" pitchFamily="34" charset="0"/>
              </a:rPr>
              <a:t>C = C’+c[Y-(T’+tY)]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 - cT’ + (c - ct) Y		slope of tangent = c - ct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422983" y="1981775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17" y="3452758"/>
            <a:ext cx="438950" cy="3170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51" y="4923887"/>
            <a:ext cx="43895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CONSUMPTION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T = T´            </a:t>
            </a:r>
            <a:r>
              <a:rPr lang="fr-FR" altLang="cs-CZ" sz="2400" dirty="0">
                <a:latin typeface="Arial" panose="020B0604020202020204" pitchFamily="34" charset="0"/>
              </a:rPr>
              <a:t>C = C’ + c(Y - T’)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C’- cT’ + cY		 slope of tangent = c</a:t>
            </a:r>
            <a:r>
              <a:rPr lang="cs-CZ" altLang="cs-CZ" sz="2400" dirty="0">
                <a:latin typeface="Arial" panose="020B0604020202020204" pitchFamily="34" charset="0"/>
              </a:rPr>
              <a:t> = MPC</a:t>
            </a:r>
            <a:endParaRPr lang="fr-FR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tY</a:t>
            </a:r>
            <a:r>
              <a:rPr lang="cs-CZ" altLang="cs-CZ" sz="2400" dirty="0">
                <a:latin typeface="Arial" panose="020B0604020202020204" pitchFamily="34" charset="0"/>
              </a:rPr>
              <a:t>             </a:t>
            </a:r>
            <a:r>
              <a:rPr lang="fr-FR" altLang="cs-CZ" sz="2400" dirty="0">
                <a:latin typeface="Arial" panose="020B0604020202020204" pitchFamily="34" charset="0"/>
              </a:rPr>
              <a:t>C = C’ + c(Y - tY)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 + (c - ct)Y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fr-FR" altLang="cs-CZ" sz="2400" dirty="0">
                <a:latin typeface="Arial" panose="020B0604020202020204" pitchFamily="34" charset="0"/>
              </a:rPr>
              <a:t>	</a:t>
            </a:r>
            <a:r>
              <a:rPr lang="cs-CZ" altLang="cs-CZ" sz="2400" dirty="0">
                <a:latin typeface="Arial" panose="020B0604020202020204" pitchFamily="34" charset="0"/>
              </a:rPr>
              <a:t>    </a:t>
            </a:r>
            <a:r>
              <a:rPr lang="fr-FR" altLang="cs-CZ" sz="2400" dirty="0">
                <a:latin typeface="Arial" panose="020B0604020202020204" pitchFamily="34" charset="0"/>
              </a:rPr>
              <a:t>slope of tangent = c – ct</a:t>
            </a:r>
            <a:r>
              <a:rPr lang="cs-CZ" altLang="cs-CZ" sz="2400" dirty="0">
                <a:latin typeface="Arial" panose="020B0604020202020204" pitchFamily="34" charset="0"/>
              </a:rPr>
              <a:t> = MPC (1-t)</a:t>
            </a:r>
            <a:endParaRPr lang="fr-FR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T’ + tY</a:t>
            </a:r>
            <a:r>
              <a:rPr lang="cs-CZ" altLang="cs-CZ" sz="2400" dirty="0">
                <a:latin typeface="Arial" panose="020B0604020202020204" pitchFamily="34" charset="0"/>
              </a:rPr>
              <a:t>            </a:t>
            </a:r>
            <a:r>
              <a:rPr lang="fr-FR" altLang="cs-CZ" sz="2400" dirty="0">
                <a:latin typeface="Arial" panose="020B0604020202020204" pitchFamily="34" charset="0"/>
              </a:rPr>
              <a:t>C = C’+c[Y-(T’+tY)]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C = C’ - cT’ + (c - ct) Y</a:t>
            </a:r>
            <a:r>
              <a:rPr lang="cs-CZ" altLang="cs-CZ" sz="2400" dirty="0">
                <a:latin typeface="Arial" panose="020B0604020202020204" pitchFamily="34" charset="0"/>
              </a:rPr>
              <a:t>  </a:t>
            </a:r>
            <a:r>
              <a:rPr lang="fr-FR" altLang="cs-CZ" sz="2400" dirty="0">
                <a:latin typeface="Arial" panose="020B0604020202020204" pitchFamily="34" charset="0"/>
              </a:rPr>
              <a:t>slope of tangent = c - ct= MPC (1-t)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fr-FR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422983" y="1981775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17" y="3452758"/>
            <a:ext cx="438950" cy="3170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51" y="4923887"/>
            <a:ext cx="43895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1641438"/>
            <a:ext cx="6207685" cy="502481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8" y="1281152"/>
            <a:ext cx="6978494" cy="48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GOVERNMENT EXPENDITURE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265787"/>
                </a:solidFill>
                <a:latin typeface="Arial" panose="020B0604020202020204" pitchFamily="34" charset="0"/>
              </a:rPr>
              <a:t>G</a:t>
            </a:r>
            <a:r>
              <a:rPr lang="en-US" altLang="cs-CZ" sz="2400" dirty="0">
                <a:latin typeface="Arial" panose="020B0604020202020204" pitchFamily="34" charset="0"/>
              </a:rPr>
              <a:t> only includes the part of government expenditure spending on goods and services, i.e. transfer payments </a:t>
            </a:r>
            <a:r>
              <a:rPr lang="en-US" altLang="cs-CZ" sz="2400" dirty="0" err="1">
                <a:latin typeface="Arial" panose="020B0604020202020204" pitchFamily="34" charset="0"/>
              </a:rPr>
              <a:t>Tr</a:t>
            </a:r>
            <a:r>
              <a:rPr lang="en-US" altLang="cs-CZ" sz="2400" dirty="0">
                <a:latin typeface="Arial" panose="020B0604020202020204" pitchFamily="34" charset="0"/>
              </a:rPr>
              <a:t> are excluded.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Usually, </a:t>
            </a:r>
            <a:r>
              <a:rPr lang="en-US" altLang="cs-CZ" sz="2400" dirty="0">
                <a:solidFill>
                  <a:srgbClr val="265787"/>
                </a:solidFill>
                <a:latin typeface="Arial" panose="020B0604020202020204" pitchFamily="34" charset="0"/>
              </a:rPr>
              <a:t>G</a:t>
            </a:r>
            <a:r>
              <a:rPr lang="en-US" altLang="cs-CZ" sz="2400" dirty="0">
                <a:latin typeface="Arial" panose="020B0604020202020204" pitchFamily="34" charset="0"/>
              </a:rPr>
              <a:t> is assumed to be an exogenous / autonomous function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G = G’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Y-intercept = G’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slope of tangent = 0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slope of ray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 when Y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endParaRPr lang="fr-FR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16" y="4216521"/>
            <a:ext cx="438950" cy="317019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>
            <a:off x="4803209" y="5633049"/>
            <a:ext cx="96595" cy="284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6090249" y="5633049"/>
            <a:ext cx="138023" cy="2846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99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91" y="1488839"/>
            <a:ext cx="275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MPC ↓ </a:t>
            </a:r>
            <a:r>
              <a:rPr lang="cs-CZ" sz="2400" dirty="0" err="1"/>
              <a:t>when</a:t>
            </a:r>
            <a:r>
              <a:rPr lang="cs-CZ" sz="2400" dirty="0"/>
              <a:t> Y ↑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7346"/>
          <a:stretch/>
        </p:blipFill>
        <p:spPr>
          <a:xfrm>
            <a:off x="3537279" y="1746359"/>
            <a:ext cx="4588804" cy="38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5609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AGGREGATE EXPENDITURE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 C + I + G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given	C	= C’ + </a:t>
            </a:r>
            <a:r>
              <a:rPr lang="en-US" altLang="cs-CZ" sz="2400" dirty="0" err="1">
                <a:latin typeface="Arial" panose="020B0604020202020204" pitchFamily="34" charset="0"/>
              </a:rPr>
              <a:t>cYd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</a:t>
            </a:r>
            <a:r>
              <a:rPr lang="cs-CZ" altLang="cs-CZ" sz="2400" dirty="0">
                <a:latin typeface="Arial" panose="020B0604020202020204" pitchFamily="34" charset="0"/>
              </a:rPr>
              <a:t>       T</a:t>
            </a:r>
            <a:r>
              <a:rPr lang="en-US" altLang="cs-CZ" sz="2400" dirty="0">
                <a:latin typeface="Arial" panose="020B0604020202020204" pitchFamily="34" charset="0"/>
              </a:rPr>
              <a:t>	</a:t>
            </a:r>
            <a:r>
              <a:rPr lang="cs-CZ" altLang="cs-CZ" sz="2400" dirty="0"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latin typeface="Arial" panose="020B0604020202020204" pitchFamily="34" charset="0"/>
              </a:rPr>
              <a:t>= T’ + </a:t>
            </a:r>
            <a:r>
              <a:rPr lang="en-US" altLang="cs-CZ" sz="2400" dirty="0" err="1">
                <a:latin typeface="Arial" panose="020B0604020202020204" pitchFamily="34" charset="0"/>
              </a:rPr>
              <a:t>tY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   </a:t>
            </a:r>
            <a:r>
              <a:rPr lang="en-US" altLang="cs-CZ" sz="2400" dirty="0">
                <a:latin typeface="Arial" panose="020B0604020202020204" pitchFamily="34" charset="0"/>
              </a:rPr>
              <a:t>I</a:t>
            </a:r>
            <a:r>
              <a:rPr lang="cs-CZ" altLang="cs-CZ" sz="2400" dirty="0">
                <a:latin typeface="Arial" panose="020B0604020202020204" pitchFamily="34" charset="0"/>
              </a:rPr>
              <a:t>         </a:t>
            </a:r>
            <a:r>
              <a:rPr lang="en-US" altLang="cs-CZ" sz="2400" dirty="0">
                <a:latin typeface="Arial" panose="020B0604020202020204" pitchFamily="34" charset="0"/>
              </a:rPr>
              <a:t>= I’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G	= G’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= C’ + c[Y -  (T’+</a:t>
            </a:r>
            <a:r>
              <a:rPr lang="en-US" altLang="cs-CZ" sz="2400" dirty="0" err="1">
                <a:latin typeface="Arial" panose="020B0604020202020204" pitchFamily="34" charset="0"/>
              </a:rPr>
              <a:t>tY</a:t>
            </a:r>
            <a:r>
              <a:rPr lang="en-US" altLang="cs-CZ" sz="2400" dirty="0">
                <a:latin typeface="Arial" panose="020B0604020202020204" pitchFamily="34" charset="0"/>
              </a:rPr>
              <a:t>)] + I’ + G’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= C’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’ + I’+ G’ + (c-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)Y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 E’ + c(1-t) Y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endParaRPr lang="en-GB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31" y="6028069"/>
            <a:ext cx="43895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5609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AGGREGATE EXPENDITURE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= C’ - 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’ + I’ + G’ + (c - 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)Y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= E’ + (c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)Y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	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given E’ = C’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’ + I’ + G’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E’ is the y-intercept of the aggregate expenditure function E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c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 is the slope of the aggregate expenditure function 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96" y="2750031"/>
            <a:ext cx="43895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1641438"/>
            <a:ext cx="6207685" cy="502481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177018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THREE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SECTOR NATIONAL INCOME MODEL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9037" y="84866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FACTORS AFFECTING </a:t>
            </a:r>
            <a:r>
              <a:rPr lang="cs-CZ" altLang="cs-CZ" sz="2400" b="1" dirty="0" err="1">
                <a:latin typeface="Arial" panose="020B0604020202020204" pitchFamily="34" charset="0"/>
              </a:rPr>
              <a:t>Ye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75" y="1438275"/>
            <a:ext cx="8426725" cy="47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Three-Sector</a:t>
            </a:r>
            <a:r>
              <a:rPr lang="cs-CZ" altLang="cs-CZ" sz="2200" dirty="0">
                <a:latin typeface="Arial" panose="020B0604020202020204" pitchFamily="34" charset="0"/>
              </a:rPr>
              <a:t> Model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Tax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Consumption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Government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Expenditure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Aggregate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Expenditure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Output-</a:t>
            </a:r>
            <a:r>
              <a:rPr lang="cs-CZ" altLang="cs-CZ" sz="2200" dirty="0" err="1">
                <a:latin typeface="Arial" panose="020B0604020202020204" pitchFamily="34" charset="0"/>
              </a:rPr>
              <a:t>Expenditure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: </a:t>
            </a:r>
            <a:r>
              <a:rPr lang="cs-CZ" altLang="cs-CZ" sz="2200" dirty="0" err="1">
                <a:latin typeface="Arial" panose="020B0604020202020204" pitchFamily="34" charset="0"/>
              </a:rPr>
              <a:t>Equilibrium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National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Income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 = I´ EXONEOUS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17022"/>
            <a:ext cx="84772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 = E’ + (c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)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	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equilibrium, planned Y = planned E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Y = E’ + (c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)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(1- c +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) Y = E’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Y = 	</a:t>
            </a:r>
            <a:r>
              <a:rPr lang="cs-CZ" altLang="cs-CZ" sz="2400" dirty="0">
                <a:latin typeface="Arial" panose="020B0604020202020204" pitchFamily="34" charset="0"/>
              </a:rPr>
              <a:t>           </a:t>
            </a:r>
            <a:r>
              <a:rPr lang="en-US" altLang="cs-CZ" sz="2400" dirty="0">
                <a:latin typeface="Arial" panose="020B0604020202020204" pitchFamily="34" charset="0"/>
              </a:rPr>
              <a:t>	E’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			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E’ = C’ - </a:t>
            </a:r>
            <a:r>
              <a:rPr lang="en-US" altLang="cs-CZ" sz="2400" dirty="0" err="1">
                <a:latin typeface="Arial" panose="020B0604020202020204" pitchFamily="34" charset="0"/>
              </a:rPr>
              <a:t>cT</a:t>
            </a:r>
            <a:r>
              <a:rPr lang="en-US" altLang="cs-CZ" sz="2400" dirty="0">
                <a:latin typeface="Arial" panose="020B0604020202020204" pitchFamily="34" charset="0"/>
              </a:rPr>
              <a:t>’ + I’ + G’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		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             </a:t>
            </a:r>
            <a:r>
              <a:rPr lang="en-US" altLang="cs-CZ" sz="2400" dirty="0">
                <a:latin typeface="Arial" panose="020B0604020202020204" pitchFamily="34" charset="0"/>
              </a:rPr>
              <a:t>k </a:t>
            </a:r>
            <a:r>
              <a:rPr lang="en-US" altLang="cs-CZ" sz="1200" dirty="0">
                <a:latin typeface="Arial" panose="020B0604020202020204" pitchFamily="34" charset="0"/>
              </a:rPr>
              <a:t>E</a:t>
            </a:r>
            <a:r>
              <a:rPr lang="en-US" altLang="cs-CZ" sz="2400" dirty="0">
                <a:latin typeface="Arial" panose="020B0604020202020204" pitchFamily="34" charset="0"/>
              </a:rPr>
              <a:t> =</a:t>
            </a:r>
            <a:r>
              <a:rPr lang="cs-CZ" altLang="cs-CZ" sz="2400" dirty="0">
                <a:latin typeface="Arial" panose="020B0604020202020204" pitchFamily="34" charset="0"/>
              </a:rPr>
              <a:t>		        OR      	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8" y="6062269"/>
            <a:ext cx="438950" cy="31701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21" y="4267559"/>
            <a:ext cx="1285872" cy="8767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22" y="4693044"/>
            <a:ext cx="1457070" cy="121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869" y="5744089"/>
            <a:ext cx="1286367" cy="877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18" y="6183039"/>
            <a:ext cx="1457070" cy="121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868" y="5663080"/>
            <a:ext cx="1974124" cy="11118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395" y="6219011"/>
            <a:ext cx="145707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MULTIPLIERS</a:t>
            </a:r>
          </a:p>
        </p:txBody>
      </p:sp>
      <p:sp>
        <p:nvSpPr>
          <p:cNvPr id="3" name="Obdélník 2"/>
          <p:cNvSpPr/>
          <p:nvPr/>
        </p:nvSpPr>
        <p:spPr>
          <a:xfrm>
            <a:off x="845389" y="1896764"/>
            <a:ext cx="7952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Whenever there is a change in the autonomous spending C’ I’ or G’ the national income Ye will change by a multiple of k </a:t>
            </a:r>
            <a:r>
              <a:rPr lang="en-US" sz="1200" dirty="0"/>
              <a:t>E</a:t>
            </a:r>
            <a:r>
              <a:rPr lang="en-US" sz="2400" dirty="0"/>
              <a:t>.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It actually measures the ratio of the change in national income Ye to the change in the autonomous expenditure E’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/>
              <a:t>Δ</a:t>
            </a:r>
            <a:r>
              <a:rPr lang="en-US" sz="2400" dirty="0"/>
              <a:t>Ye/</a:t>
            </a:r>
            <a:r>
              <a:rPr lang="el-GR" sz="2400" dirty="0"/>
              <a:t>Δ</a:t>
            </a:r>
            <a:r>
              <a:rPr lang="en-US" sz="2400" dirty="0"/>
              <a:t>E’ = k </a:t>
            </a:r>
            <a:r>
              <a:rPr lang="en-US" sz="1400" dirty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469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MULTIPLIERS</a:t>
            </a:r>
          </a:p>
        </p:txBody>
      </p:sp>
      <p:sp>
        <p:nvSpPr>
          <p:cNvPr id="3" name="Obdélník 2"/>
          <p:cNvSpPr/>
          <p:nvPr/>
        </p:nvSpPr>
        <p:spPr>
          <a:xfrm>
            <a:off x="845389" y="1896764"/>
            <a:ext cx="7952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Any change in the lump-sum tax T’ will lead to a change in the national income Ye by a multiple of k T in the opposite direction since k T takes on a negative value</a:t>
            </a:r>
            <a:r>
              <a:rPr lang="cs-CZ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Besides, the absolute value of k T is less than the value of k </a:t>
            </a:r>
            <a:r>
              <a:rPr lang="en-US" sz="1200" dirty="0"/>
              <a:t>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04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MULTIPLIERS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44" y="1534828"/>
            <a:ext cx="1840855" cy="7238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80" y="2756512"/>
            <a:ext cx="1702181" cy="7238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699" y="3826187"/>
            <a:ext cx="1828664" cy="7238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380" y="5078063"/>
            <a:ext cx="1828664" cy="723874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6061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Rovnice" r:id="rId7" imgW="114120" imgH="215640" progId="Equation.3">
                  <p:embed/>
                </p:oleObj>
              </mc:Choice>
              <mc:Fallback>
                <p:oleObj name="Rovnice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817699" y="1603236"/>
                <a:ext cx="1666546" cy="428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l-GR" dirty="0"/>
                  <a:t>Δ</a:t>
                </a:r>
                <a:r>
                  <a:rPr lang="cs-CZ" dirty="0"/>
                  <a:t>G</a:t>
                </a: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99" y="1603236"/>
                <a:ext cx="1666546" cy="428322"/>
              </a:xfrm>
              <a:prstGeom prst="rect">
                <a:avLst/>
              </a:prstGeom>
              <a:blipFill rotWithShape="0">
                <a:blip r:embed="rId9"/>
                <a:stretch>
                  <a:fillRect l="-4745" t="-5714" r="-8029" b="-1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5817699" y="2988366"/>
                <a:ext cx="1551130" cy="428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l-GR" dirty="0"/>
                  <a:t>Δ</a:t>
                </a:r>
                <a:r>
                  <a:rPr lang="cs-CZ" dirty="0"/>
                  <a:t>I</a:t>
                </a:r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99" y="2988366"/>
                <a:ext cx="1551130" cy="428322"/>
              </a:xfrm>
              <a:prstGeom prst="rect">
                <a:avLst/>
              </a:prstGeom>
              <a:blipFill>
                <a:blip r:embed="rId10"/>
                <a:stretch>
                  <a:fillRect l="-5098" t="-5714" r="-8627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17699" y="4121739"/>
                <a:ext cx="1666546" cy="428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l-GR" dirty="0"/>
                  <a:t>Δ</a:t>
                </a:r>
                <a:r>
                  <a:rPr lang="cs-CZ" dirty="0"/>
                  <a:t>C</a:t>
                </a: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99" y="4121739"/>
                <a:ext cx="1666546" cy="428322"/>
              </a:xfrm>
              <a:prstGeom prst="rect">
                <a:avLst/>
              </a:prstGeom>
              <a:blipFill rotWithShape="0">
                <a:blip r:embed="rId11"/>
                <a:stretch>
                  <a:fillRect l="-4745" t="-5714" r="-6934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817699" y="5225839"/>
                <a:ext cx="1666546" cy="406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l-GR" dirty="0"/>
                  <a:t>Δ</a:t>
                </a:r>
                <a:r>
                  <a:rPr lang="cs-CZ" dirty="0"/>
                  <a:t>T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99" y="5225839"/>
                <a:ext cx="1666546" cy="406330"/>
              </a:xfrm>
              <a:prstGeom prst="rect">
                <a:avLst/>
              </a:prstGeom>
              <a:blipFill rotWithShape="0">
                <a:blip r:embed="rId12"/>
                <a:stretch>
                  <a:fillRect l="-4745" t="-11940" r="-5474" b="-194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71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FISCAL POLICY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4619" y="1438275"/>
            <a:ext cx="80733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use of government expenditure and taxation to achieve certain goals, such as high employment, price stability.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Discretionary Fiscal Policy</a:t>
            </a:r>
            <a:endParaRPr lang="cs-CZ" sz="2400" dirty="0">
              <a:solidFill>
                <a:srgbClr val="0070C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Expansionary Fiscal Policy (when </a:t>
            </a:r>
            <a:r>
              <a:rPr lang="en-US" sz="2400" dirty="0" err="1"/>
              <a:t>Yf</a:t>
            </a:r>
            <a:r>
              <a:rPr lang="en-US" sz="2400" dirty="0"/>
              <a:t> &gt; Ye)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Contractionary Fiscal Policy (when </a:t>
            </a:r>
            <a:r>
              <a:rPr lang="en-US" sz="2400" dirty="0" err="1"/>
              <a:t>Yf</a:t>
            </a:r>
            <a:r>
              <a:rPr lang="en-US" sz="2400" dirty="0"/>
              <a:t> &lt; Ye)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Automatic Built-in Stabilizers</a:t>
            </a:r>
            <a:endParaRPr lang="cs-CZ" sz="2400" dirty="0">
              <a:solidFill>
                <a:srgbClr val="0070C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Proportional / Progressive Tax System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Welfare Schemes</a:t>
            </a:r>
          </a:p>
        </p:txBody>
      </p:sp>
    </p:spTree>
    <p:extLst>
      <p:ext uri="{BB962C8B-B14F-4D97-AF65-F5344CB8AC3E}">
        <p14:creationId xmlns:p14="http://schemas.microsoft.com/office/powerpoint/2010/main" val="342095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07" y="2254652"/>
            <a:ext cx="3595255" cy="6237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7548"/>
          <a:stretch/>
        </p:blipFill>
        <p:spPr>
          <a:xfrm>
            <a:off x="262084" y="1037484"/>
            <a:ext cx="4454749" cy="30888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12032"/>
          <a:stretch/>
        </p:blipFill>
        <p:spPr>
          <a:xfrm>
            <a:off x="4836543" y="3183376"/>
            <a:ext cx="4152181" cy="2739442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3699" cy="639762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5055988" y="2441863"/>
            <a:ext cx="3932736" cy="3684299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Effect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Contractionary</a:t>
            </a:r>
            <a:r>
              <a:rPr lang="cs-CZ" sz="2000" b="1" dirty="0"/>
              <a:t> </a:t>
            </a:r>
            <a:r>
              <a:rPr lang="cs-CZ" sz="2000" b="1" dirty="0" err="1"/>
              <a:t>Fiscal</a:t>
            </a:r>
            <a:r>
              <a:rPr lang="cs-CZ" sz="2000" b="1" dirty="0"/>
              <a:t> </a:t>
            </a:r>
            <a:r>
              <a:rPr lang="cs-CZ" sz="2000" b="1" dirty="0" err="1"/>
              <a:t>Policy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3728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AUTOMATIC BUILD-IN STABILIZERS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4619" y="1438275"/>
            <a:ext cx="80733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Proportional /Progressive Tax System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Recession: </a:t>
            </a:r>
            <a:r>
              <a:rPr lang="en-US" sz="2400" dirty="0"/>
              <a:t>government’s tax revenue</a:t>
            </a:r>
            <a:r>
              <a:rPr lang="cs-CZ" sz="2400" dirty="0"/>
              <a:t> ↓ </a:t>
            </a: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Boom:</a:t>
            </a:r>
            <a:r>
              <a:rPr lang="en-US" sz="2400" dirty="0"/>
              <a:t> government’s tax revenue ↑</a:t>
            </a:r>
            <a:endParaRPr lang="cs-CZ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more progressive the tax system, the greater is its stabilizing effect. But there will be greater dis-incentives to earn income</a:t>
            </a:r>
            <a:r>
              <a:rPr lang="cs-CZ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With t, k </a:t>
            </a:r>
            <a:r>
              <a:rPr lang="en-US" sz="1400" dirty="0"/>
              <a:t>E</a:t>
            </a:r>
            <a:r>
              <a:rPr lang="en-US" sz="2400" dirty="0"/>
              <a:t> ↓ </a:t>
            </a:r>
            <a:r>
              <a:rPr lang="cs-CZ" sz="2400" dirty="0"/>
              <a:t>  W</a:t>
            </a:r>
            <a:r>
              <a:rPr lang="en-US" sz="2400" dirty="0" err="1"/>
              <a:t>ith</a:t>
            </a:r>
            <a:r>
              <a:rPr lang="en-US" sz="2400" dirty="0"/>
              <a:t> proportional tax, the multiplying effect of a discretionary change in government expenditure </a:t>
            </a:r>
            <a:r>
              <a:rPr lang="el-GR" sz="2400" dirty="0"/>
              <a:t>Δ</a:t>
            </a:r>
            <a:r>
              <a:rPr lang="en-US" sz="2400" dirty="0"/>
              <a:t>G’ reduces</a:t>
            </a:r>
          </a:p>
        </p:txBody>
      </p:sp>
    </p:spTree>
    <p:extLst>
      <p:ext uri="{BB962C8B-B14F-4D97-AF65-F5344CB8AC3E}">
        <p14:creationId xmlns:p14="http://schemas.microsoft.com/office/powerpoint/2010/main" val="3637005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AUTOMATIC BUILD-IN STABILIZERS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4619" y="1438275"/>
            <a:ext cx="8073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Welfare Schemes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Unemployment benefits, public assistance allowances, agricultural support schemes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Recession</a:t>
            </a:r>
            <a:r>
              <a:rPr lang="en-US" sz="2400" dirty="0"/>
              <a:t>: government’s expenditure</a:t>
            </a:r>
            <a:r>
              <a:rPr lang="cs-CZ" sz="2400" dirty="0"/>
              <a:t> </a:t>
            </a:r>
            <a:r>
              <a:rPr lang="en-US" sz="2400" dirty="0"/>
              <a:t>↑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Boom:</a:t>
            </a:r>
            <a:r>
              <a:rPr lang="en-US" sz="2400" dirty="0"/>
              <a:t> government’s expenditure ↓</a:t>
            </a:r>
            <a:endParaRPr lang="cs-CZ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Again, if the welfare schemes are generous, the incentives to work will be weakened.</a:t>
            </a:r>
          </a:p>
        </p:txBody>
      </p:sp>
    </p:spTree>
    <p:extLst>
      <p:ext uri="{BB962C8B-B14F-4D97-AF65-F5344CB8AC3E}">
        <p14:creationId xmlns:p14="http://schemas.microsoft.com/office/powerpoint/2010/main" val="1825763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THREE SECTOR NATIONAL INCOME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AUTOMATIC BUILD-IN STABILIZERS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4619" y="1438275"/>
            <a:ext cx="8073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If the economy is close to </a:t>
            </a:r>
            <a:r>
              <a:rPr lang="en-US" sz="2400" dirty="0" err="1"/>
              <a:t>Yf</a:t>
            </a:r>
            <a:r>
              <a:rPr lang="en-US" sz="2400" dirty="0"/>
              <a:t>, built-in stabilizers are useful as they can stabilize the economy around </a:t>
            </a:r>
            <a:r>
              <a:rPr lang="en-US" sz="2400" dirty="0" err="1"/>
              <a:t>Yf</a:t>
            </a:r>
            <a:r>
              <a:rPr lang="en-US" sz="2400" dirty="0"/>
              <a:t> or potential income level.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However, if the economy is far below </a:t>
            </a:r>
            <a:r>
              <a:rPr lang="en-US" sz="2400" dirty="0" err="1"/>
              <a:t>Yf</a:t>
            </a:r>
            <a:r>
              <a:rPr lang="en-US" sz="2400" dirty="0"/>
              <a:t>, discretionary fiscal policy is still necessary (Simple Keynesian model).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Another drawback of the built-in stabilizers is they may reduce the speed of recovery as 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k </a:t>
            </a:r>
            <a:r>
              <a:rPr lang="en-US" sz="16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 ↓ → 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Y = k E * 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E’</a:t>
            </a:r>
          </a:p>
        </p:txBody>
      </p:sp>
    </p:spTree>
    <p:extLst>
      <p:ext uri="{BB962C8B-B14F-4D97-AF65-F5344CB8AC3E}">
        <p14:creationId xmlns:p14="http://schemas.microsoft.com/office/powerpoint/2010/main" val="226444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PRODUCTION AND TECHNOLOGY CHOICE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1" y="1009289"/>
            <a:ext cx="7177177" cy="5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VARIABLES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With the introduction of the government sector (i.e. together with households </a:t>
            </a:r>
            <a:r>
              <a:rPr lang="en-US" altLang="cs-CZ" sz="2400" b="1" dirty="0">
                <a:latin typeface="Arial" panose="020B0604020202020204" pitchFamily="34" charset="0"/>
              </a:rPr>
              <a:t>C</a:t>
            </a:r>
            <a:r>
              <a:rPr lang="en-US" altLang="cs-CZ" sz="2400" dirty="0">
                <a:latin typeface="Arial" panose="020B0604020202020204" pitchFamily="34" charset="0"/>
              </a:rPr>
              <a:t>, firms </a:t>
            </a:r>
            <a:r>
              <a:rPr lang="en-US" altLang="cs-CZ" sz="2400" b="1" dirty="0">
                <a:latin typeface="Arial" panose="020B0604020202020204" pitchFamily="34" charset="0"/>
              </a:rPr>
              <a:t>I</a:t>
            </a:r>
            <a:r>
              <a:rPr lang="en-US" altLang="cs-CZ" sz="2400" dirty="0">
                <a:latin typeface="Arial" panose="020B0604020202020204" pitchFamily="34" charset="0"/>
              </a:rPr>
              <a:t>), aggregate expenditure </a:t>
            </a:r>
            <a:r>
              <a:rPr lang="en-US" altLang="cs-CZ" sz="2400" b="1" dirty="0">
                <a:latin typeface="Arial" panose="020B0604020202020204" pitchFamily="34" charset="0"/>
              </a:rPr>
              <a:t>E</a:t>
            </a:r>
            <a:r>
              <a:rPr lang="en-US" altLang="cs-CZ" sz="2400" dirty="0">
                <a:latin typeface="Arial" panose="020B0604020202020204" pitchFamily="34" charset="0"/>
              </a:rPr>
              <a:t> consists of one more component, government expenditure </a:t>
            </a:r>
            <a:r>
              <a:rPr lang="en-US" altLang="cs-CZ" sz="2400" b="1" dirty="0">
                <a:latin typeface="Arial" panose="020B0604020202020204" pitchFamily="34" charset="0"/>
              </a:rPr>
              <a:t>G</a:t>
            </a:r>
            <a:r>
              <a:rPr lang="en-US" altLang="cs-CZ" sz="2400" dirty="0">
                <a:latin typeface="Arial" panose="020B0604020202020204" pitchFamily="34" charset="0"/>
              </a:rPr>
              <a:t>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 = C + I + G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Still, the equilibrium condition is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Planned Y = Planned 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CONSUMPTION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Consumption function is positively related to disposable income </a:t>
            </a: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			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C = f(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			C= C’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			C= 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cYd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			C= C’ + 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cYd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NATIONAL INCOME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National Income</a:t>
            </a:r>
            <a:r>
              <a:rPr lang="cs-CZ" altLang="cs-CZ" sz="2400" dirty="0">
                <a:latin typeface="Arial" panose="020B0604020202020204" pitchFamily="34" charset="0"/>
              </a:rPr>
              <a:t>     P</a:t>
            </a:r>
            <a:r>
              <a:rPr lang="en-US" altLang="cs-CZ" sz="2400" dirty="0" err="1">
                <a:latin typeface="Arial" panose="020B0604020202020204" pitchFamily="34" charset="0"/>
              </a:rPr>
              <a:t>ersonal</a:t>
            </a:r>
            <a:r>
              <a:rPr lang="en-US" altLang="cs-CZ" sz="2400" dirty="0">
                <a:latin typeface="Arial" panose="020B0604020202020204" pitchFamily="34" charset="0"/>
              </a:rPr>
              <a:t> Income </a:t>
            </a:r>
            <a:r>
              <a:rPr lang="cs-CZ" altLang="cs-CZ" sz="2400" dirty="0">
                <a:latin typeface="Arial" panose="020B0604020202020204" pitchFamily="34" charset="0"/>
              </a:rPr>
              <a:t>  </a:t>
            </a:r>
            <a:r>
              <a:rPr lang="en-US" altLang="cs-CZ" sz="2400" dirty="0">
                <a:latin typeface="Arial" panose="020B0604020202020204" pitchFamily="34" charset="0"/>
              </a:rPr>
              <a:t> Disposable Personal Income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w/ </a:t>
            </a:r>
            <a:r>
              <a:rPr lang="en-US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direct income tax Ta </a:t>
            </a:r>
            <a:r>
              <a:rPr lang="en-US" altLang="cs-CZ" sz="2400" dirty="0">
                <a:latin typeface="Arial" panose="020B0604020202020204" pitchFamily="34" charset="0"/>
              </a:rPr>
              <a:t>and </a:t>
            </a:r>
            <a:r>
              <a:rPr lang="en-US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transfer payment </a:t>
            </a:r>
            <a:r>
              <a:rPr lang="en-US" altLang="cs-CZ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Tr</a:t>
            </a:r>
            <a:endParaRPr lang="cs-CZ" altLang="cs-CZ" sz="2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≠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ctr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= Y - Ta + </a:t>
            </a:r>
            <a:r>
              <a:rPr lang="en-US" altLang="cs-CZ" sz="2400" dirty="0" err="1">
                <a:latin typeface="Arial" panose="020B0604020202020204" pitchFamily="34" charset="0"/>
              </a:rPr>
              <a:t>Tr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258207" y="1640273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344" y="1640273"/>
            <a:ext cx="44504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TRANSFER PAYMENT AND TAXES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Transfer payment </a:t>
            </a:r>
            <a:r>
              <a:rPr lang="en-US" altLang="cs-CZ" sz="2400" dirty="0" err="1">
                <a:latin typeface="Arial" panose="020B0604020202020204" pitchFamily="34" charset="0"/>
              </a:rPr>
              <a:t>Tr</a:t>
            </a:r>
            <a:r>
              <a:rPr lang="en-US" altLang="cs-CZ" sz="2400" dirty="0">
                <a:latin typeface="Arial" panose="020B0604020202020204" pitchFamily="34" charset="0"/>
              </a:rPr>
              <a:t> can be treated as negative tax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</a:t>
            </a:r>
            <a:r>
              <a:rPr lang="en-US" altLang="cs-CZ" sz="2400" dirty="0">
                <a:latin typeface="Arial" panose="020B0604020202020204" pitchFamily="34" charset="0"/>
              </a:rPr>
              <a:t>T is defined as direct income tax Ta net of transfer payment </a:t>
            </a:r>
            <a:r>
              <a:rPr lang="en-US" altLang="cs-CZ" sz="2400" dirty="0" err="1">
                <a:latin typeface="Arial" panose="020B0604020202020204" pitchFamily="34" charset="0"/>
              </a:rPr>
              <a:t>Tr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 = Ta – </a:t>
            </a:r>
            <a:r>
              <a:rPr lang="en-US" altLang="cs-CZ" sz="2400" dirty="0" err="1">
                <a:latin typeface="Arial" panose="020B0604020202020204" pitchFamily="34" charset="0"/>
              </a:rPr>
              <a:t>Tr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= Y - (Ta - </a:t>
            </a:r>
            <a:r>
              <a:rPr lang="en-US" altLang="cs-CZ" sz="2400" dirty="0" err="1">
                <a:latin typeface="Arial" panose="020B0604020202020204" pitchFamily="34" charset="0"/>
              </a:rPr>
              <a:t>Tr</a:t>
            </a:r>
            <a:r>
              <a:rPr lang="en-US" altLang="cs-CZ" sz="2400" dirty="0">
                <a:latin typeface="Arial" panose="020B0604020202020204" pitchFamily="34" charset="0"/>
              </a:rPr>
              <a:t>)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err="1">
                <a:latin typeface="Arial" panose="020B0604020202020204" pitchFamily="34" charset="0"/>
              </a:rPr>
              <a:t>Yd</a:t>
            </a:r>
            <a:r>
              <a:rPr lang="en-US" altLang="cs-CZ" sz="2400" dirty="0">
                <a:latin typeface="Arial" panose="020B0604020202020204" pitchFamily="34" charset="0"/>
              </a:rPr>
              <a:t> = Y - 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722042" y="2171556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0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TAX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f(Y)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fr-FR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T’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tY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cs-CZ" sz="2400" dirty="0">
                <a:latin typeface="Arial" panose="020B0604020202020204" pitchFamily="34" charset="0"/>
              </a:rPr>
              <a:t>T = T’ + tY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991664" y="2045317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3" y="4322441"/>
            <a:ext cx="3067594" cy="16130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747" y="4322441"/>
            <a:ext cx="2960562" cy="19681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25" y="4322441"/>
            <a:ext cx="2899420" cy="17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THREE-SECTOR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TAX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Autonomous Tax T’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</a:t>
            </a:r>
            <a:r>
              <a:rPr lang="en-US" altLang="cs-CZ" sz="2400" dirty="0">
                <a:latin typeface="Arial" panose="020B0604020202020204" pitchFamily="34" charset="0"/>
              </a:rPr>
              <a:t>this is a lump-sum tax which is independent of income level Y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Proportional Income Tax </a:t>
            </a:r>
            <a:r>
              <a:rPr lang="en-US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Ty</a:t>
            </a:r>
            <a:endParaRPr lang="cs-CZ" altLang="cs-CZ" sz="2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85850" lvl="1" indent="-342900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marginal tax rate </a:t>
            </a:r>
            <a:r>
              <a:rPr lang="en-US" altLang="cs-CZ" sz="20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 is a constant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Progressive Income Tax </a:t>
            </a:r>
            <a:r>
              <a:rPr lang="en-US" altLang="cs-CZ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tY</a:t>
            </a:r>
            <a:endParaRPr lang="cs-CZ" altLang="cs-CZ" sz="2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85850" lvl="1" indent="-342900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marginal tax rate </a:t>
            </a:r>
            <a:r>
              <a:rPr lang="en-US" altLang="cs-CZ" sz="20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 increases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Regressive Income Tax </a:t>
            </a:r>
            <a:r>
              <a:rPr lang="en-US" altLang="cs-CZ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tY</a:t>
            </a:r>
            <a:endParaRPr lang="cs-CZ" altLang="cs-CZ" sz="2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85850" lvl="1" indent="-342900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marginal tax rate </a:t>
            </a:r>
            <a:r>
              <a:rPr lang="en-US" altLang="cs-CZ" sz="20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 decreases 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714290" y="2413096"/>
            <a:ext cx="414068" cy="25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1486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929</TotalTime>
  <Words>951</Words>
  <Application>Microsoft Office PowerPoint</Application>
  <PresentationFormat>Předvádění na obrazovce (4:3)</PresentationFormat>
  <Paragraphs>258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Motiv sady Office</vt:lpstr>
      <vt:lpstr>Vlastní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maj0001</cp:lastModifiedBy>
  <cp:revision>105</cp:revision>
  <dcterms:created xsi:type="dcterms:W3CDTF">2016-03-17T12:08:01Z</dcterms:created>
  <dcterms:modified xsi:type="dcterms:W3CDTF">2019-09-14T13:53:22Z</dcterms:modified>
</cp:coreProperties>
</file>