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4" r:id="rId4"/>
    <p:sldId id="258" r:id="rId5"/>
    <p:sldId id="280" r:id="rId6"/>
    <p:sldId id="281" r:id="rId7"/>
    <p:sldId id="282" r:id="rId8"/>
    <p:sldId id="283" r:id="rId9"/>
    <p:sldId id="285" r:id="rId10"/>
    <p:sldId id="286" r:id="rId11"/>
    <p:sldId id="284" r:id="rId12"/>
    <p:sldId id="287" r:id="rId13"/>
    <p:sldId id="288" r:id="rId14"/>
    <p:sldId id="289" r:id="rId15"/>
    <p:sldId id="263" r:id="rId16"/>
    <p:sldId id="292" r:id="rId17"/>
    <p:sldId id="290" r:id="rId18"/>
    <p:sldId id="291" r:id="rId19"/>
    <p:sldId id="294" r:id="rId20"/>
    <p:sldId id="296" r:id="rId21"/>
    <p:sldId id="295" r:id="rId22"/>
    <p:sldId id="298" r:id="rId23"/>
    <p:sldId id="293" r:id="rId24"/>
    <p:sldId id="297" r:id="rId25"/>
    <p:sldId id="278" r:id="rId26"/>
    <p:sldId id="279" r:id="rId27"/>
    <p:sldId id="277" r:id="rId28"/>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3300"/>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8" d="100"/>
          <a:sy n="88" d="100"/>
        </p:scale>
        <p:origin x="870" y="90"/>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2. 3. 2017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2. 3. 2017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2. 3. 2017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2. 3. 2017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2. 3. 2017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2. 3. 2017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AAB6CF5-6D0E-4832-A128-5D76418DBB90}" type="datetimeFigureOut">
              <a:rPr lang="cs-CZ" smtClean="0"/>
              <a:t>2. 3. 2017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AAB6CF5-6D0E-4832-A128-5D76418DBB90}" type="datetimeFigureOut">
              <a:rPr lang="cs-CZ" smtClean="0"/>
              <a:t>2. 3. 2017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AAB6CF5-6D0E-4832-A128-5D76418DBB90}" type="datetimeFigureOut">
              <a:rPr lang="cs-CZ" smtClean="0"/>
              <a:t>2. 3. 2017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2. 3. 2017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2. 3. 2017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2. 3. 2017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2. 3. 2017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2. 3. 2017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2. 3. 2017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2. 3. 2017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2. 3. 2017</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2. 3. 2017</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2. 3. 2017</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2. 3. 2017</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2. 3. 2017</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2. 3. 2017</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2. 3. 2017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2. 3. 2017</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71750"/>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sz="3600" b="1" dirty="0" smtClean="0">
                <a:latin typeface="Arial" pitchFamily="34" charset="0"/>
                <a:cs typeface="Arial" pitchFamily="34" charset="0"/>
              </a:rPr>
              <a:t>INFLATION AND UNEMPLOYMENT</a:t>
            </a:r>
            <a:endParaRPr lang="en-GB" sz="3600" b="1" dirty="0">
              <a:latin typeface="Arial" pitchFamily="34" charset="0"/>
              <a:cs typeface="Arial" pitchFamily="34" charset="0"/>
            </a:endParaRPr>
          </a:p>
          <a:p>
            <a:pPr algn="ctr" eaLnBrk="1" fontAlgn="auto" hangingPunct="1">
              <a:spcBef>
                <a:spcPts val="0"/>
              </a:spcBef>
              <a:spcAft>
                <a:spcPts val="0"/>
              </a:spcAft>
              <a:defRPr/>
            </a:pPr>
            <a:r>
              <a:rPr lang="cs-CZ" b="1" dirty="0" smtClean="0">
                <a:latin typeface="Arial" pitchFamily="34" charset="0"/>
                <a:cs typeface="Arial" pitchFamily="34" charset="0"/>
              </a:rPr>
              <a:t>LESSON VIII</a:t>
            </a:r>
            <a:endParaRPr lang="en-GB" b="1" dirty="0">
              <a:latin typeface="Arial" pitchFamily="34" charset="0"/>
              <a:cs typeface="Arial" pitchFamily="34" charset="0"/>
            </a:endParaRPr>
          </a:p>
        </p:txBody>
      </p:sp>
      <p:sp>
        <p:nvSpPr>
          <p:cNvPr id="2051" name="TextovéPole 7"/>
          <p:cNvSpPr txBox="1">
            <a:spLocks noChangeArrowheads="1"/>
          </p:cNvSpPr>
          <p:nvPr/>
        </p:nvSpPr>
        <p:spPr bwMode="auto">
          <a:xfrm>
            <a:off x="0" y="48117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dirty="0" smtClean="0">
                <a:latin typeface="Arial" panose="020B0604020202020204" pitchFamily="34" charset="0"/>
              </a:rPr>
              <a:t>Dr. Ingrid Majerova</a:t>
            </a:r>
            <a:endParaRPr lang="en-GB" altLang="cs-CZ" sz="1800" dirty="0">
              <a:latin typeface="Arial" panose="020B0604020202020204" pitchFamily="34" charset="0"/>
            </a:endParaRPr>
          </a:p>
          <a:p>
            <a:pPr algn="ctr" eaLnBrk="1" hangingPunct="1">
              <a:spcBef>
                <a:spcPct val="0"/>
              </a:spcBef>
              <a:buFontTx/>
              <a:buNone/>
            </a:pPr>
            <a:r>
              <a:rPr lang="cs-CZ" altLang="cs-CZ" sz="1800" dirty="0" smtClean="0">
                <a:latin typeface="Arial" panose="020B0604020202020204" pitchFamily="34" charset="0"/>
              </a:rPr>
              <a:t>MACROECONOMICS</a:t>
            </a:r>
            <a:r>
              <a:rPr lang="en-GB" altLang="cs-CZ" sz="1800" dirty="0" smtClean="0">
                <a:latin typeface="Arial" panose="020B0604020202020204" pitchFamily="34" charset="0"/>
              </a:rPr>
              <a:t>/</a:t>
            </a:r>
            <a:r>
              <a:rPr lang="cs-CZ" altLang="cs-CZ" sz="1800" dirty="0" smtClean="0">
                <a:latin typeface="Arial" panose="020B0604020202020204" pitchFamily="34" charset="0"/>
              </a:rPr>
              <a:t>EVS/NAMAB</a:t>
            </a:r>
            <a:endParaRPr lang="en-GB" altLang="cs-CZ" sz="1800" dirty="0">
              <a:latin typeface="Arial" panose="020B0604020202020204"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INFLATION AND UNEMPLOYMENT</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smtClean="0">
                <a:latin typeface="Arial" panose="020B0604020202020204" pitchFamily="34" charset="0"/>
              </a:rPr>
              <a:t>UNEMPLOYMENT</a:t>
            </a:r>
            <a:endParaRPr lang="cs-CZ" altLang="cs-CZ" sz="2400" b="1" dirty="0" smtClean="0">
              <a:latin typeface="Arial" panose="020B0604020202020204" pitchFamily="34" charset="0"/>
            </a:endParaRPr>
          </a:p>
        </p:txBody>
      </p:sp>
      <p:sp>
        <p:nvSpPr>
          <p:cNvPr id="3" name="Zástupný symbol pro obsah 2"/>
          <p:cNvSpPr>
            <a:spLocks noGrp="1"/>
          </p:cNvSpPr>
          <p:nvPr>
            <p:ph sz="half" idx="1"/>
          </p:nvPr>
        </p:nvSpPr>
        <p:spPr>
          <a:xfrm>
            <a:off x="338138" y="1461979"/>
            <a:ext cx="4038600" cy="4525963"/>
          </a:xfrm>
        </p:spPr>
        <p:txBody>
          <a:bodyPr/>
          <a:lstStyle/>
          <a:p>
            <a:r>
              <a:rPr lang="en-US" sz="2000" dirty="0"/>
              <a:t>Is defined by the International Labor Organization (ILO) as a situation in which people are without jobs and they have actively looked for a job for the </a:t>
            </a:r>
            <a:r>
              <a:rPr lang="en-US" sz="2000" dirty="0" smtClean="0"/>
              <a:t>pa</a:t>
            </a:r>
            <a:r>
              <a:rPr lang="cs-CZ" sz="2000" dirty="0" smtClean="0"/>
              <a:t>st </a:t>
            </a:r>
            <a:r>
              <a:rPr lang="cs-CZ" sz="2000" dirty="0" err="1" smtClean="0"/>
              <a:t>four</a:t>
            </a:r>
            <a:r>
              <a:rPr lang="cs-CZ" sz="2000" dirty="0" smtClean="0"/>
              <a:t> </a:t>
            </a:r>
            <a:r>
              <a:rPr lang="cs-CZ" sz="2000" dirty="0" err="1" smtClean="0"/>
              <a:t>weeks</a:t>
            </a:r>
            <a:r>
              <a:rPr lang="cs-CZ" sz="2000" dirty="0" smtClean="0"/>
              <a:t>.</a:t>
            </a:r>
          </a:p>
          <a:p>
            <a:endParaRPr lang="cs-CZ" sz="2000" dirty="0" smtClean="0"/>
          </a:p>
          <a:p>
            <a:r>
              <a:rPr lang="en-US" sz="2000" dirty="0"/>
              <a:t>According to this definition, </a:t>
            </a:r>
            <a:r>
              <a:rPr lang="en-US" sz="2000" dirty="0">
                <a:solidFill>
                  <a:srgbClr val="FF0000"/>
                </a:solidFill>
              </a:rPr>
              <a:t>people who do not look for a job will not be considered unemployed</a:t>
            </a:r>
            <a:r>
              <a:rPr lang="en-US" sz="2000" dirty="0"/>
              <a:t>. </a:t>
            </a:r>
            <a:endParaRPr lang="cs-CZ" sz="2000" dirty="0" smtClean="0"/>
          </a:p>
          <a:p>
            <a:endParaRPr lang="cs-CZ" dirty="0"/>
          </a:p>
        </p:txBody>
      </p:sp>
      <p:pic>
        <p:nvPicPr>
          <p:cNvPr id="7" name="Zástupný symbol pro obsah 6"/>
          <p:cNvPicPr>
            <a:picLocks noGrp="1" noChangeAspect="1"/>
          </p:cNvPicPr>
          <p:nvPr>
            <p:ph sz="half" idx="2"/>
          </p:nvPr>
        </p:nvPicPr>
        <p:blipFill>
          <a:blip r:embed="rId2"/>
          <a:stretch>
            <a:fillRect/>
          </a:stretch>
        </p:blipFill>
        <p:spPr>
          <a:xfrm>
            <a:off x="4576763" y="2062094"/>
            <a:ext cx="4221162" cy="3142420"/>
          </a:xfrm>
          <a:prstGeom prst="rect">
            <a:avLst/>
          </a:prstGeom>
        </p:spPr>
      </p:pic>
    </p:spTree>
    <p:extLst>
      <p:ext uri="{BB962C8B-B14F-4D97-AF65-F5344CB8AC3E}">
        <p14:creationId xmlns:p14="http://schemas.microsoft.com/office/powerpoint/2010/main" val="3510969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INFLATION AND UNEMPLOYMENT</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FORMS OF UNEMPLOYMENT</a:t>
            </a:r>
          </a:p>
        </p:txBody>
      </p:sp>
      <p:sp>
        <p:nvSpPr>
          <p:cNvPr id="3079" name="TextovéPole 10"/>
          <p:cNvSpPr txBox="1">
            <a:spLocks noChangeArrowheads="1"/>
          </p:cNvSpPr>
          <p:nvPr/>
        </p:nvSpPr>
        <p:spPr bwMode="auto">
          <a:xfrm>
            <a:off x="338138" y="1523285"/>
            <a:ext cx="847725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solidFill>
                  <a:srgbClr val="FF0000"/>
                </a:solidFill>
                <a:latin typeface="Arial" panose="020B0604020202020204" pitchFamily="34" charset="0"/>
              </a:rPr>
              <a:t>Frictional unemployment: </a:t>
            </a:r>
            <a:r>
              <a:rPr lang="en-US" altLang="cs-CZ" sz="2200" dirty="0">
                <a:latin typeface="Arial" panose="020B0604020202020204" pitchFamily="34" charset="0"/>
              </a:rPr>
              <a:t>caused by temporary job loss. For example: when workers switch jobs they might be unemployed for a short period as long as they find a suitable job</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solidFill>
                  <a:srgbClr val="FF0000"/>
                </a:solidFill>
                <a:latin typeface="Arial" panose="020B0604020202020204" pitchFamily="34" charset="0"/>
              </a:rPr>
              <a:t>Structural unemployment: </a:t>
            </a:r>
            <a:r>
              <a:rPr lang="en-US" altLang="cs-CZ" sz="2200" dirty="0">
                <a:latin typeface="Arial" panose="020B0604020202020204" pitchFamily="34" charset="0"/>
              </a:rPr>
              <a:t>caused by a permanent shift of events. For example: if a country shuts down its jute factories and starts readymade garments industries then workers of the jute industry may find it very difficult to find a job in the readymade garments industry as the skills set does not match</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solidFill>
                  <a:srgbClr val="FF0000"/>
                </a:solidFill>
                <a:latin typeface="Arial" panose="020B0604020202020204" pitchFamily="34" charset="0"/>
              </a:rPr>
              <a:t>Natural rate of unemployment: </a:t>
            </a:r>
            <a:r>
              <a:rPr lang="en-US" altLang="cs-CZ" sz="2200" dirty="0">
                <a:latin typeface="Arial" panose="020B0604020202020204" pitchFamily="34" charset="0"/>
              </a:rPr>
              <a:t>it is the level of unemployment when the economy is at the full employment level. The natural rate of unemployment is a combination of both frictional and structural unemployment</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solidFill>
                  <a:srgbClr val="FF0000"/>
                </a:solidFill>
                <a:latin typeface="Arial" panose="020B0604020202020204" pitchFamily="34" charset="0"/>
              </a:rPr>
              <a:t>Cyclical unemployment: </a:t>
            </a:r>
            <a:r>
              <a:rPr lang="en-US" altLang="cs-CZ" sz="2200" dirty="0">
                <a:latin typeface="Arial" panose="020B0604020202020204" pitchFamily="34" charset="0"/>
              </a:rPr>
              <a:t>it is the deviation of natural rate of unemployment form the actual employment. </a:t>
            </a: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818692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INFLATION AND UNEMPLOYMENT</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DEVELOPMENT OF UNEMPLOYMENT</a:t>
            </a:r>
          </a:p>
        </p:txBody>
      </p:sp>
      <p:sp>
        <p:nvSpPr>
          <p:cNvPr id="3079" name="TextovéPole 10"/>
          <p:cNvSpPr txBox="1">
            <a:spLocks noChangeArrowheads="1"/>
          </p:cNvSpPr>
          <p:nvPr/>
        </p:nvSpPr>
        <p:spPr bwMode="auto">
          <a:xfrm>
            <a:off x="338138" y="1523285"/>
            <a:ext cx="8477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pic>
        <p:nvPicPr>
          <p:cNvPr id="2" name="Obrázek 1"/>
          <p:cNvPicPr>
            <a:picLocks noChangeAspect="1"/>
          </p:cNvPicPr>
          <p:nvPr/>
        </p:nvPicPr>
        <p:blipFill>
          <a:blip r:embed="rId2"/>
          <a:stretch>
            <a:fillRect/>
          </a:stretch>
        </p:blipFill>
        <p:spPr>
          <a:xfrm>
            <a:off x="338138" y="1438275"/>
            <a:ext cx="4128908" cy="3024743"/>
          </a:xfrm>
          <a:prstGeom prst="rect">
            <a:avLst/>
          </a:prstGeom>
        </p:spPr>
      </p:pic>
      <p:pic>
        <p:nvPicPr>
          <p:cNvPr id="3" name="Obrázek 2"/>
          <p:cNvPicPr>
            <a:picLocks noChangeAspect="1"/>
          </p:cNvPicPr>
          <p:nvPr/>
        </p:nvPicPr>
        <p:blipFill>
          <a:blip r:embed="rId3"/>
          <a:stretch>
            <a:fillRect/>
          </a:stretch>
        </p:blipFill>
        <p:spPr>
          <a:xfrm>
            <a:off x="4694461" y="3485719"/>
            <a:ext cx="4120927" cy="2987817"/>
          </a:xfrm>
          <a:prstGeom prst="rect">
            <a:avLst/>
          </a:prstGeom>
        </p:spPr>
      </p:pic>
    </p:spTree>
    <p:extLst>
      <p:ext uri="{BB962C8B-B14F-4D97-AF65-F5344CB8AC3E}">
        <p14:creationId xmlns:p14="http://schemas.microsoft.com/office/powerpoint/2010/main" val="3851733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INFLATION AND UNEMPLOYMENT</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850691"/>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RELATION OF INFLATION AND UNEMPLOYMENT</a:t>
            </a:r>
          </a:p>
        </p:txBody>
      </p:sp>
      <p:sp>
        <p:nvSpPr>
          <p:cNvPr id="3079" name="TextovéPole 10"/>
          <p:cNvSpPr txBox="1">
            <a:spLocks noChangeArrowheads="1"/>
          </p:cNvSpPr>
          <p:nvPr/>
        </p:nvSpPr>
        <p:spPr bwMode="auto">
          <a:xfrm>
            <a:off x="338138" y="1523285"/>
            <a:ext cx="847725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There is a common perception that inflation and unemployment are related was proposed by A. W. Phillips in 1958. </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Phillips explained 97 years of British data on unemployment and nominal wage growth and found that, historically, unemployment tended to be low in years when nominal wages grew rapidly and high in years when nominal wages grew slowly. </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Economists later modified Phillips’s linkage between wage growth and unemployment and plotted the relationship between unemployment and growth of price level</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This negative relationship when showed in a graph is called the </a:t>
            </a:r>
            <a:r>
              <a:rPr lang="en-US" altLang="cs-CZ" sz="2200" dirty="0">
                <a:solidFill>
                  <a:srgbClr val="FF0000"/>
                </a:solidFill>
                <a:latin typeface="Arial" panose="020B0604020202020204" pitchFamily="34" charset="0"/>
              </a:rPr>
              <a:t>Phillips Curve</a:t>
            </a:r>
            <a:r>
              <a:rPr lang="en-US" altLang="cs-CZ" sz="2200" dirty="0" smtClean="0">
                <a:solidFill>
                  <a:srgbClr val="FF0000"/>
                </a:solidFill>
                <a:latin typeface="Arial" panose="020B0604020202020204" pitchFamily="34" charset="0"/>
              </a:rPr>
              <a:t>.</a:t>
            </a:r>
            <a:endParaRPr lang="cs-CZ" altLang="cs-CZ" sz="2200" dirty="0" smtClean="0">
              <a:solidFill>
                <a:srgbClr val="FF0000"/>
              </a:solidFill>
              <a:latin typeface="Arial" panose="020B0604020202020204" pitchFamily="34" charset="0"/>
            </a:endParaRPr>
          </a:p>
          <a:p>
            <a:pPr marL="285750" indent="-285750" eaLnBrk="1" hangingPunct="1">
              <a:spcBef>
                <a:spcPct val="0"/>
              </a:spcBef>
              <a:defRPr/>
            </a:pPr>
            <a:endParaRPr lang="en-US" altLang="cs-CZ" sz="1000" dirty="0">
              <a:solidFill>
                <a:srgbClr val="FF0000"/>
              </a:solidFill>
              <a:latin typeface="Arial" panose="020B0604020202020204" pitchFamily="34" charset="0"/>
            </a:endParaRPr>
          </a:p>
        </p:txBody>
      </p:sp>
    </p:spTree>
    <p:extLst>
      <p:ext uri="{BB962C8B-B14F-4D97-AF65-F5344CB8AC3E}">
        <p14:creationId xmlns:p14="http://schemas.microsoft.com/office/powerpoint/2010/main" val="3359784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 y="71406"/>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dirty="0" smtClean="0">
                <a:latin typeface="Arial" pitchFamily="34" charset="0"/>
                <a:cs typeface="Arial" pitchFamily="34" charset="0"/>
              </a:rPr>
              <a:t>INFLATION AND UNEMPLOYMENT</a:t>
            </a:r>
            <a:endParaRPr lang="en-GB" b="1" dirty="0">
              <a:latin typeface="Arial" pitchFamily="34" charset="0"/>
              <a:cs typeface="Arial" pitchFamily="34" charset="0"/>
            </a:endParaRPr>
          </a:p>
        </p:txBody>
      </p:sp>
      <p:sp>
        <p:nvSpPr>
          <p:cNvPr id="6150" name="TextovéPole 8"/>
          <p:cNvSpPr txBox="1">
            <a:spLocks noChangeArrowheads="1"/>
          </p:cNvSpPr>
          <p:nvPr/>
        </p:nvSpPr>
        <p:spPr bwMode="auto">
          <a:xfrm>
            <a:off x="342105" y="959207"/>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 PHILLIPS CURVE</a:t>
            </a:r>
            <a:endParaRPr lang="en-GB" altLang="cs-CZ" sz="2400" b="1" dirty="0">
              <a:latin typeface="Arial" panose="020B0604020202020204" pitchFamily="34" charset="0"/>
            </a:endParaRPr>
          </a:p>
        </p:txBody>
      </p:sp>
      <p:pic>
        <p:nvPicPr>
          <p:cNvPr id="3" name="Obrázek 2"/>
          <p:cNvPicPr>
            <a:picLocks noChangeAspect="1"/>
          </p:cNvPicPr>
          <p:nvPr/>
        </p:nvPicPr>
        <p:blipFill rotWithShape="1">
          <a:blip r:embed="rId2"/>
          <a:srcRect t="9973"/>
          <a:stretch/>
        </p:blipFill>
        <p:spPr>
          <a:xfrm>
            <a:off x="254108" y="2191108"/>
            <a:ext cx="3813338" cy="2915729"/>
          </a:xfrm>
          <a:prstGeom prst="rect">
            <a:avLst/>
          </a:prstGeom>
        </p:spPr>
      </p:pic>
      <p:pic>
        <p:nvPicPr>
          <p:cNvPr id="5" name="Obrázek 4"/>
          <p:cNvPicPr>
            <a:picLocks noChangeAspect="1"/>
          </p:cNvPicPr>
          <p:nvPr/>
        </p:nvPicPr>
        <p:blipFill rotWithShape="1">
          <a:blip r:embed="rId3"/>
          <a:srcRect r="28647" b="9936"/>
          <a:stretch/>
        </p:blipFill>
        <p:spPr>
          <a:xfrm>
            <a:off x="4571998" y="3011957"/>
            <a:ext cx="3881887" cy="367485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 y="71406"/>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dirty="0" smtClean="0">
                <a:latin typeface="Arial" pitchFamily="34" charset="0"/>
                <a:cs typeface="Arial" pitchFamily="34" charset="0"/>
              </a:rPr>
              <a:t>INFLATION AND UNEMPLOYMENT</a:t>
            </a:r>
            <a:endParaRPr lang="en-GB" b="1" dirty="0">
              <a:latin typeface="Arial" pitchFamily="34" charset="0"/>
              <a:cs typeface="Arial" pitchFamily="34" charset="0"/>
            </a:endParaRPr>
          </a:p>
        </p:txBody>
      </p:sp>
      <p:sp>
        <p:nvSpPr>
          <p:cNvPr id="6150" name="TextovéPole 8"/>
          <p:cNvSpPr txBox="1">
            <a:spLocks noChangeArrowheads="1"/>
          </p:cNvSpPr>
          <p:nvPr/>
        </p:nvSpPr>
        <p:spPr bwMode="auto">
          <a:xfrm>
            <a:off x="342105" y="959207"/>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US PHILLIPS CURVE</a:t>
            </a:r>
            <a:r>
              <a:rPr lang="en-US" altLang="cs-CZ" sz="2400" b="1" dirty="0" smtClean="0">
                <a:latin typeface="Arial" panose="020B0604020202020204" pitchFamily="34" charset="0"/>
              </a:rPr>
              <a:t>, 1950s</a:t>
            </a:r>
            <a:r>
              <a:rPr lang="cs-CZ" altLang="cs-CZ" sz="2400" b="1" dirty="0" smtClean="0">
                <a:latin typeface="Arial" panose="020B0604020202020204" pitchFamily="34" charset="0"/>
              </a:rPr>
              <a:t>, </a:t>
            </a:r>
            <a:r>
              <a:rPr lang="en-US" altLang="cs-CZ" sz="2400" b="1" dirty="0" smtClean="0">
                <a:latin typeface="Arial" panose="020B0604020202020204" pitchFamily="34" charset="0"/>
              </a:rPr>
              <a:t>1960s</a:t>
            </a:r>
            <a:r>
              <a:rPr lang="cs-CZ" altLang="cs-CZ" sz="2400" b="1" dirty="0" smtClean="0">
                <a:latin typeface="Arial" panose="020B0604020202020204" pitchFamily="34" charset="0"/>
              </a:rPr>
              <a:t> </a:t>
            </a:r>
            <a:r>
              <a:rPr lang="en-US" altLang="cs-CZ" sz="2400" b="1" dirty="0" smtClean="0">
                <a:latin typeface="Arial" panose="020B0604020202020204" pitchFamily="34" charset="0"/>
              </a:rPr>
              <a:t>and</a:t>
            </a:r>
            <a:r>
              <a:rPr lang="cs-CZ" altLang="cs-CZ" sz="2400" b="1" dirty="0" smtClean="0">
                <a:latin typeface="Arial" panose="020B0604020202020204" pitchFamily="34" charset="0"/>
              </a:rPr>
              <a:t> 1970s</a:t>
            </a:r>
            <a:endParaRPr lang="en-GB" altLang="cs-CZ" sz="2400" b="1" dirty="0">
              <a:latin typeface="Arial" panose="020B0604020202020204" pitchFamily="34" charset="0"/>
            </a:endParaRPr>
          </a:p>
        </p:txBody>
      </p:sp>
      <p:pic>
        <p:nvPicPr>
          <p:cNvPr id="13" name="Obrázek 12"/>
          <p:cNvPicPr>
            <a:picLocks noChangeAspect="1"/>
          </p:cNvPicPr>
          <p:nvPr/>
        </p:nvPicPr>
        <p:blipFill>
          <a:blip r:embed="rId2"/>
          <a:stretch>
            <a:fillRect/>
          </a:stretch>
        </p:blipFill>
        <p:spPr>
          <a:xfrm>
            <a:off x="5048421" y="1553514"/>
            <a:ext cx="2340864" cy="2028152"/>
          </a:xfrm>
          <a:prstGeom prst="rect">
            <a:avLst/>
          </a:prstGeom>
        </p:spPr>
      </p:pic>
      <p:pic>
        <p:nvPicPr>
          <p:cNvPr id="15" name="Zástupný symbol pro obsah 14"/>
          <p:cNvPicPr>
            <a:picLocks noGrp="1" noChangeAspect="1"/>
          </p:cNvPicPr>
          <p:nvPr>
            <p:ph idx="1"/>
          </p:nvPr>
        </p:nvPicPr>
        <p:blipFill>
          <a:blip r:embed="rId3"/>
          <a:stretch>
            <a:fillRect/>
          </a:stretch>
        </p:blipFill>
        <p:spPr>
          <a:xfrm>
            <a:off x="508097" y="1553514"/>
            <a:ext cx="4082658" cy="3061994"/>
          </a:xfrm>
          <a:prstGeom prst="rect">
            <a:avLst/>
          </a:prstGeom>
        </p:spPr>
      </p:pic>
      <p:pic>
        <p:nvPicPr>
          <p:cNvPr id="16" name="Obrázek 15"/>
          <p:cNvPicPr>
            <a:picLocks noChangeAspect="1"/>
          </p:cNvPicPr>
          <p:nvPr/>
        </p:nvPicPr>
        <p:blipFill>
          <a:blip r:embed="rId4"/>
          <a:stretch>
            <a:fillRect/>
          </a:stretch>
        </p:blipFill>
        <p:spPr>
          <a:xfrm>
            <a:off x="4792389" y="3714308"/>
            <a:ext cx="3822669" cy="2867002"/>
          </a:xfrm>
          <a:prstGeom prst="rect">
            <a:avLst/>
          </a:prstGeom>
        </p:spPr>
      </p:pic>
      <p:pic>
        <p:nvPicPr>
          <p:cNvPr id="17" name="Obrázek 16"/>
          <p:cNvPicPr>
            <a:picLocks noChangeAspect="1"/>
          </p:cNvPicPr>
          <p:nvPr/>
        </p:nvPicPr>
        <p:blipFill>
          <a:blip r:embed="rId5"/>
          <a:stretch>
            <a:fillRect/>
          </a:stretch>
        </p:blipFill>
        <p:spPr>
          <a:xfrm>
            <a:off x="3194217" y="4635030"/>
            <a:ext cx="1213909" cy="2222970"/>
          </a:xfrm>
          <a:prstGeom prst="rect">
            <a:avLst/>
          </a:prstGeom>
        </p:spPr>
      </p:pic>
    </p:spTree>
    <p:extLst>
      <p:ext uri="{BB962C8B-B14F-4D97-AF65-F5344CB8AC3E}">
        <p14:creationId xmlns:p14="http://schemas.microsoft.com/office/powerpoint/2010/main" val="223774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INFLATION AND UNEMPLOYMENT</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850691"/>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EMPIRICAL EVIDENCE OF PHILLIPS CURVE</a:t>
            </a:r>
          </a:p>
        </p:txBody>
      </p:sp>
      <p:sp>
        <p:nvSpPr>
          <p:cNvPr id="3079" name="TextovéPole 10"/>
          <p:cNvSpPr txBox="1">
            <a:spLocks noChangeArrowheads="1"/>
          </p:cNvSpPr>
          <p:nvPr/>
        </p:nvSpPr>
        <p:spPr bwMode="auto">
          <a:xfrm>
            <a:off x="421265" y="1866185"/>
            <a:ext cx="847725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During 1960s in the USA unemployment rate and inflation were found to be negatively related supporting the Phillips curve. </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However, for the 1970-2002 period there was no clear negative relationship between inflation and unemployment </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non-existence of the negative relationship between inflation and unemployment after 1970 raised three </a:t>
            </a:r>
            <a:r>
              <a:rPr lang="en-US" altLang="cs-CZ" sz="2200" dirty="0" smtClean="0">
                <a:latin typeface="Arial" panose="020B0604020202020204" pitchFamily="34" charset="0"/>
              </a:rPr>
              <a:t>questions</a:t>
            </a:r>
            <a:r>
              <a:rPr lang="cs-CZ" altLang="cs-CZ" sz="2200" dirty="0" smtClean="0">
                <a:latin typeface="Arial" panose="020B0604020202020204" pitchFamily="34" charset="0"/>
              </a:rPr>
              <a:t>:</a:t>
            </a:r>
          </a:p>
          <a:p>
            <a:pPr marL="285750" indent="-285750" eaLnBrk="1" hangingPunct="1">
              <a:spcBef>
                <a:spcPct val="0"/>
              </a:spcBef>
              <a:defRPr/>
            </a:pPr>
            <a:endParaRPr lang="en-US" altLang="cs-CZ" sz="1000" dirty="0">
              <a:latin typeface="Arial" panose="020B0604020202020204" pitchFamily="34" charset="0"/>
            </a:endParaRPr>
          </a:p>
          <a:p>
            <a:pPr marL="1028700" lvl="1" eaLnBrk="1" hangingPunct="1">
              <a:spcBef>
                <a:spcPct val="0"/>
              </a:spcBef>
              <a:defRPr/>
            </a:pPr>
            <a:r>
              <a:rPr lang="en-US" altLang="cs-CZ" sz="2000" dirty="0">
                <a:solidFill>
                  <a:srgbClr val="FF0000"/>
                </a:solidFill>
                <a:latin typeface="Arial" panose="020B0604020202020204" pitchFamily="34" charset="0"/>
              </a:rPr>
              <a:t>Why was negative relationship observed before 1970?</a:t>
            </a:r>
          </a:p>
          <a:p>
            <a:pPr marL="1028700" lvl="1" eaLnBrk="1" hangingPunct="1">
              <a:spcBef>
                <a:spcPct val="0"/>
              </a:spcBef>
              <a:defRPr/>
            </a:pPr>
            <a:r>
              <a:rPr lang="en-US" altLang="cs-CZ" sz="2000" dirty="0">
                <a:solidFill>
                  <a:srgbClr val="FF0000"/>
                </a:solidFill>
                <a:latin typeface="Arial" panose="020B0604020202020204" pitchFamily="34" charset="0"/>
              </a:rPr>
              <a:t>Why did the relationship vanish after 1970?</a:t>
            </a:r>
          </a:p>
          <a:p>
            <a:pPr marL="1028700" lvl="1" eaLnBrk="1" hangingPunct="1">
              <a:spcBef>
                <a:spcPct val="0"/>
              </a:spcBef>
              <a:defRPr/>
            </a:pPr>
            <a:r>
              <a:rPr lang="en-US" altLang="cs-CZ" sz="2000" dirty="0">
                <a:solidFill>
                  <a:srgbClr val="FF0000"/>
                </a:solidFill>
                <a:latin typeface="Arial" panose="020B0604020202020204" pitchFamily="34" charset="0"/>
              </a:rPr>
              <a:t>Does the Phillips Curve provide choices for the policymakers?</a:t>
            </a:r>
          </a:p>
          <a:p>
            <a:pPr marL="285750" indent="-285750" eaLnBrk="1" hangingPunct="1">
              <a:spcBef>
                <a:spcPct val="0"/>
              </a:spcBef>
              <a:defRPr/>
            </a:pPr>
            <a:endParaRPr lang="en-US" altLang="cs-CZ" sz="1000" dirty="0">
              <a:solidFill>
                <a:srgbClr val="FF0000"/>
              </a:solidFill>
              <a:latin typeface="Arial" panose="020B0604020202020204" pitchFamily="34" charset="0"/>
            </a:endParaRPr>
          </a:p>
        </p:txBody>
      </p:sp>
    </p:spTree>
    <p:extLst>
      <p:ext uri="{BB962C8B-B14F-4D97-AF65-F5344CB8AC3E}">
        <p14:creationId xmlns:p14="http://schemas.microsoft.com/office/powerpoint/2010/main" val="1960274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INFLATION AND UNEMPLOYMENT</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850691"/>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THE EXPECTATION-AUGMENTED PHILLIPS CURVE</a:t>
            </a: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39703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smtClean="0">
                    <a:latin typeface="Arial" panose="020B0604020202020204" pitchFamily="34" charset="0"/>
                  </a:rPr>
                  <a:t>Milton </a:t>
                </a:r>
                <a:r>
                  <a:rPr lang="cs-CZ" altLang="cs-CZ" sz="2200" dirty="0" err="1" smtClean="0">
                    <a:latin typeface="Arial" panose="020B0604020202020204" pitchFamily="34" charset="0"/>
                  </a:rPr>
                  <a:t>Friedman</a:t>
                </a:r>
                <a:r>
                  <a:rPr lang="cs-CZ" altLang="cs-CZ" sz="2200" dirty="0" smtClean="0">
                    <a:latin typeface="Arial" panose="020B0604020202020204" pitchFamily="34" charset="0"/>
                  </a:rPr>
                  <a:t> and Edmund </a:t>
                </a:r>
                <a:r>
                  <a:rPr lang="cs-CZ" altLang="cs-CZ" sz="2200" dirty="0" err="1" smtClean="0">
                    <a:latin typeface="Arial" panose="020B0604020202020204" pitchFamily="34" charset="0"/>
                  </a:rPr>
                  <a:t>Phelps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argued</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that</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instead</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of</a:t>
                </a:r>
                <a:r>
                  <a:rPr lang="cs-CZ" altLang="cs-CZ" sz="2200" dirty="0" smtClean="0">
                    <a:latin typeface="Arial" panose="020B0604020202020204" pitchFamily="34" charset="0"/>
                  </a:rPr>
                  <a:t> a negative </a:t>
                </a:r>
                <a:r>
                  <a:rPr lang="cs-CZ" altLang="cs-CZ" sz="2200" dirty="0" err="1" smtClean="0">
                    <a:latin typeface="Arial" panose="020B0604020202020204" pitchFamily="34" charset="0"/>
                  </a:rPr>
                  <a:t>relationship</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between</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inflation</a:t>
                </a:r>
                <a:r>
                  <a:rPr lang="cs-CZ" altLang="cs-CZ" sz="2200" dirty="0" smtClean="0">
                    <a:latin typeface="Arial" panose="020B0604020202020204" pitchFamily="34" charset="0"/>
                  </a:rPr>
                  <a:t> and </a:t>
                </a:r>
                <a:r>
                  <a:rPr lang="cs-CZ" altLang="cs-CZ" sz="2200" dirty="0" err="1" smtClean="0">
                    <a:latin typeface="Arial" panose="020B0604020202020204" pitchFamily="34" charset="0"/>
                  </a:rPr>
                  <a:t>unemployment</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there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should</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be</a:t>
                </a:r>
                <a:r>
                  <a:rPr lang="cs-CZ" altLang="cs-CZ" sz="2200" dirty="0" smtClean="0">
                    <a:latin typeface="Arial" panose="020B0604020202020204" pitchFamily="34" charset="0"/>
                  </a:rPr>
                  <a:t> a negative </a:t>
                </a:r>
                <a:r>
                  <a:rPr lang="cs-CZ" altLang="cs-CZ" sz="2200" dirty="0" err="1" smtClean="0">
                    <a:latin typeface="Arial" panose="020B0604020202020204" pitchFamily="34" charset="0"/>
                  </a:rPr>
                  <a:t>relationship</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between</a:t>
                </a:r>
                <a:r>
                  <a:rPr lang="cs-CZ" altLang="cs-CZ" sz="2200" dirty="0" smtClean="0">
                    <a:latin typeface="Arial" panose="020B0604020202020204" pitchFamily="34" charset="0"/>
                  </a:rPr>
                  <a:t> </a:t>
                </a:r>
                <a:r>
                  <a:rPr lang="cs-CZ" altLang="cs-CZ" sz="2200" dirty="0" err="1" smtClean="0">
                    <a:solidFill>
                      <a:srgbClr val="FF0000"/>
                    </a:solidFill>
                    <a:latin typeface="Arial" panose="020B0604020202020204" pitchFamily="34" charset="0"/>
                  </a:rPr>
                  <a:t>unanticipate</a:t>
                </a:r>
                <a:r>
                  <a:rPr lang="cs-CZ" altLang="cs-CZ" sz="2200" dirty="0" smtClean="0">
                    <a:solidFill>
                      <a:srgbClr val="FF0000"/>
                    </a:solidFill>
                    <a:latin typeface="Arial" panose="020B0604020202020204" pitchFamily="34" charset="0"/>
                  </a:rPr>
                  <a:t> </a:t>
                </a:r>
                <a:r>
                  <a:rPr lang="cs-CZ" altLang="cs-CZ" sz="2200" dirty="0" err="1" smtClean="0">
                    <a:solidFill>
                      <a:srgbClr val="FF0000"/>
                    </a:solidFill>
                    <a:latin typeface="Arial" panose="020B0604020202020204" pitchFamily="34" charset="0"/>
                  </a:rPr>
                  <a:t>inflation</a:t>
                </a:r>
                <a:r>
                  <a:rPr lang="cs-CZ" altLang="cs-CZ" sz="2200" dirty="0" smtClean="0">
                    <a:solidFill>
                      <a:srgbClr val="FF0000"/>
                    </a:solidFill>
                    <a:latin typeface="Arial" panose="020B0604020202020204" pitchFamily="34" charset="0"/>
                  </a:rPr>
                  <a:t> </a:t>
                </a:r>
                <a:r>
                  <a:rPr lang="cs-CZ" altLang="cs-CZ" sz="2200" dirty="0" smtClean="0">
                    <a:latin typeface="Arial" panose="020B0604020202020204" pitchFamily="34" charset="0"/>
                  </a:rPr>
                  <a:t>and </a:t>
                </a:r>
                <a:r>
                  <a:rPr lang="cs-CZ" altLang="cs-CZ" sz="2200" dirty="0" err="1" smtClean="0">
                    <a:solidFill>
                      <a:srgbClr val="FF0000"/>
                    </a:solidFill>
                    <a:latin typeface="Arial" panose="020B0604020202020204" pitchFamily="34" charset="0"/>
                  </a:rPr>
                  <a:t>cyclical</a:t>
                </a:r>
                <a:r>
                  <a:rPr lang="cs-CZ" altLang="cs-CZ" sz="2200" dirty="0" smtClean="0">
                    <a:solidFill>
                      <a:srgbClr val="FF0000"/>
                    </a:solidFill>
                    <a:latin typeface="Arial" panose="020B0604020202020204" pitchFamily="34" charset="0"/>
                  </a:rPr>
                  <a:t> </a:t>
                </a:r>
                <a:r>
                  <a:rPr lang="cs-CZ" altLang="cs-CZ" sz="2200" dirty="0" err="1" smtClean="0">
                    <a:solidFill>
                      <a:srgbClr val="FF0000"/>
                    </a:solidFill>
                    <a:latin typeface="Arial" panose="020B0604020202020204" pitchFamily="34" charset="0"/>
                  </a:rPr>
                  <a:t>unemployment</a:t>
                </a:r>
                <a:r>
                  <a:rPr lang="en-US" altLang="cs-CZ" sz="2200" dirty="0" smtClean="0">
                    <a:latin typeface="Arial" panose="020B0604020202020204" pitchFamily="34" charset="0"/>
                  </a:rPr>
                  <a:t>. </a:t>
                </a:r>
                <a:endParaRPr lang="cs-CZ" altLang="cs-CZ" sz="2200" dirty="0" smtClean="0">
                  <a:latin typeface="Arial" panose="020B0604020202020204" pitchFamily="34" charset="0"/>
                </a:endParaRPr>
              </a:p>
              <a:p>
                <a:pPr marL="285750" indent="-285750" eaLnBrk="1" hangingPunct="1">
                  <a:spcBef>
                    <a:spcPct val="0"/>
                  </a:spcBef>
                  <a:defRPr/>
                </a:pPr>
                <a:endParaRPr lang="cs-CZ" altLang="cs-CZ" sz="2200" dirty="0" smtClean="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cs-CZ" altLang="cs-CZ" sz="2200" dirty="0" err="1" smtClean="0">
                    <a:latin typeface="Arial" panose="020B0604020202020204" pitchFamily="34" charset="0"/>
                  </a:rPr>
                  <a:t>Unanticipated</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inflation</a:t>
                </a:r>
                <a:r>
                  <a:rPr lang="cs-CZ" altLang="cs-CZ" sz="2200" dirty="0" smtClean="0">
                    <a:latin typeface="Arial" panose="020B0604020202020204" pitchFamily="34" charset="0"/>
                  </a:rPr>
                  <a:t>   </a:t>
                </a:r>
                <a14:m>
                  <m:oMath xmlns:m="http://schemas.openxmlformats.org/officeDocument/2006/math">
                    <m:r>
                      <a:rPr lang="cs-CZ" altLang="cs-CZ" sz="2200" b="0" i="0" smtClean="0">
                        <a:latin typeface="Cambria Math" panose="02040503050406030204" pitchFamily="18" charset="0"/>
                      </a:rPr>
                      <m:t>     </m:t>
                    </m:r>
                    <m:r>
                      <a:rPr lang="cs-CZ" altLang="cs-CZ" sz="2200" i="1" smtClean="0">
                        <a:latin typeface="Cambria Math" panose="02040503050406030204" pitchFamily="18" charset="0"/>
                      </a:rPr>
                      <m:t>=</m:t>
                    </m:r>
                    <m:r>
                      <a:rPr lang="el-GR" altLang="cs-CZ" sz="2200" i="1" smtClean="0">
                        <a:latin typeface="Cambria Math" panose="02040503050406030204" pitchFamily="18" charset="0"/>
                      </a:rPr>
                      <m:t>𝜋</m:t>
                    </m:r>
                    <m:r>
                      <a:rPr lang="cs-CZ" altLang="cs-CZ" sz="2200" b="0" i="1" smtClean="0">
                        <a:latin typeface="Cambria Math" panose="02040503050406030204" pitchFamily="18" charset="0"/>
                      </a:rPr>
                      <m:t>− </m:t>
                    </m:r>
                    <m:sSup>
                      <m:sSupPr>
                        <m:ctrlPr>
                          <a:rPr lang="cs-CZ" altLang="cs-CZ" sz="2200" b="0" i="1" smtClean="0">
                            <a:latin typeface="Cambria Math" panose="02040503050406030204" pitchFamily="18" charset="0"/>
                            <a:ea typeface="Cambria Math" panose="02040503050406030204" pitchFamily="18" charset="0"/>
                          </a:rPr>
                        </m:ctrlPr>
                      </m:sSupPr>
                      <m:e>
                        <m:r>
                          <a:rPr lang="cs-CZ" altLang="cs-CZ" sz="2200" i="1">
                            <a:latin typeface="Cambria Math" panose="02040503050406030204" pitchFamily="18" charset="0"/>
                            <a:ea typeface="Cambria Math" panose="02040503050406030204" pitchFamily="18" charset="0"/>
                          </a:rPr>
                          <m:t>𝜋</m:t>
                        </m:r>
                      </m:e>
                      <m:sup>
                        <m:r>
                          <a:rPr lang="cs-CZ" altLang="cs-CZ" sz="2200" b="0" i="1" smtClean="0">
                            <a:latin typeface="Cambria Math" panose="02040503050406030204" pitchFamily="18" charset="0"/>
                            <a:ea typeface="Cambria Math" panose="02040503050406030204" pitchFamily="18" charset="0"/>
                          </a:rPr>
                          <m:t>𝑒</m:t>
                        </m:r>
                      </m:sup>
                    </m:sSup>
                  </m:oMath>
                </a14:m>
                <a:endParaRPr lang="cs-CZ" altLang="cs-CZ" sz="2200" dirty="0" smtClean="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cs-CZ" altLang="cs-CZ" sz="2200" dirty="0" err="1" smtClean="0">
                    <a:latin typeface="Arial" panose="020B0604020202020204" pitchFamily="34" charset="0"/>
                  </a:rPr>
                  <a:t>Cyclical</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unemployment</a:t>
                </a:r>
                <a:r>
                  <a:rPr lang="cs-CZ" altLang="cs-CZ" sz="2200" dirty="0" smtClean="0">
                    <a:latin typeface="Arial" panose="020B0604020202020204" pitchFamily="34" charset="0"/>
                  </a:rPr>
                  <a:t>     </a:t>
                </a:r>
                <a14:m>
                  <m:oMath xmlns:m="http://schemas.openxmlformats.org/officeDocument/2006/math">
                    <m:r>
                      <a:rPr lang="cs-CZ" altLang="cs-CZ" sz="2200" i="1" smtClean="0">
                        <a:latin typeface="Cambria Math" panose="02040503050406030204" pitchFamily="18" charset="0"/>
                      </a:rPr>
                      <m:t>=</m:t>
                    </m:r>
                    <m:r>
                      <a:rPr lang="cs-CZ" altLang="cs-CZ" sz="2200" b="0" i="1" smtClean="0">
                        <a:latin typeface="Cambria Math" panose="02040503050406030204" pitchFamily="18" charset="0"/>
                      </a:rPr>
                      <m:t>𝑢</m:t>
                    </m:r>
                    <m:r>
                      <a:rPr lang="cs-CZ" altLang="cs-CZ" sz="2200" b="0" i="1" smtClean="0">
                        <a:latin typeface="Cambria Math" panose="02040503050406030204" pitchFamily="18" charset="0"/>
                      </a:rPr>
                      <m:t> − </m:t>
                    </m:r>
                    <m:bar>
                      <m:barPr>
                        <m:pos m:val="top"/>
                        <m:ctrlPr>
                          <a:rPr lang="cs-CZ" altLang="cs-CZ" sz="2200" b="0" i="1" smtClean="0">
                            <a:latin typeface="Cambria Math" panose="02040503050406030204" pitchFamily="18" charset="0"/>
                          </a:rPr>
                        </m:ctrlPr>
                      </m:barPr>
                      <m:e>
                        <m:r>
                          <a:rPr lang="cs-CZ" altLang="cs-CZ" sz="2200" b="0" i="1" smtClean="0">
                            <a:latin typeface="Cambria Math" panose="02040503050406030204" pitchFamily="18" charset="0"/>
                          </a:rPr>
                          <m:t>𝑢</m:t>
                        </m:r>
                      </m:e>
                    </m:bar>
                  </m:oMath>
                </a14:m>
                <a:endParaRPr lang="cs-CZ" altLang="cs-CZ" sz="2000" dirty="0" smtClean="0">
                  <a:solidFill>
                    <a:srgbClr val="FF0000"/>
                  </a:solidFill>
                  <a:latin typeface="Arial" panose="020B0604020202020204" pitchFamily="34" charset="0"/>
                </a:endParaRPr>
              </a:p>
              <a:p>
                <a:pPr marL="285750" indent="-285750" eaLnBrk="1" hangingPunct="1">
                  <a:spcBef>
                    <a:spcPct val="0"/>
                  </a:spcBef>
                  <a:defRPr/>
                </a:pPr>
                <a:endParaRPr lang="cs-CZ" altLang="cs-CZ" sz="1000" dirty="0" smtClean="0">
                  <a:solidFill>
                    <a:srgbClr val="FF0000"/>
                  </a:solidFill>
                  <a:latin typeface="Arial" panose="020B0604020202020204" pitchFamily="34" charset="0"/>
                </a:endParaRPr>
              </a:p>
              <a:p>
                <a:pPr marL="1028700" lvl="1" eaLnBrk="1" hangingPunct="1">
                  <a:spcBef>
                    <a:spcPct val="0"/>
                  </a:spcBef>
                  <a:defRPr/>
                </a:pPr>
                <a:r>
                  <a:rPr lang="cs-CZ" altLang="cs-CZ" sz="1600" dirty="0" smtClean="0">
                    <a:solidFill>
                      <a:srgbClr val="FF0000"/>
                    </a:solidFill>
                    <a:latin typeface="Arial" panose="020B0604020202020204" pitchFamily="34" charset="0"/>
                  </a:rPr>
                  <a:t>     </a:t>
                </a:r>
                <a:r>
                  <a:rPr lang="cs-CZ" altLang="cs-CZ" sz="1600" dirty="0" err="1" smtClean="0">
                    <a:latin typeface="Arial" panose="020B0604020202020204" pitchFamily="34" charset="0"/>
                  </a:rPr>
                  <a:t>actual</a:t>
                </a:r>
                <a:r>
                  <a:rPr lang="cs-CZ" altLang="cs-CZ" sz="1600" dirty="0" smtClean="0">
                    <a:latin typeface="Arial" panose="020B0604020202020204" pitchFamily="34" charset="0"/>
                  </a:rPr>
                  <a:t> </a:t>
                </a:r>
                <a:r>
                  <a:rPr lang="cs-CZ" altLang="cs-CZ" sz="1600" dirty="0" err="1" smtClean="0">
                    <a:latin typeface="Arial" panose="020B0604020202020204" pitchFamily="34" charset="0"/>
                  </a:rPr>
                  <a:t>unemployment</a:t>
                </a:r>
                <a:endParaRPr lang="cs-CZ" altLang="cs-CZ" sz="1600" dirty="0" smtClean="0">
                  <a:latin typeface="Arial" panose="020B0604020202020204" pitchFamily="34" charset="0"/>
                </a:endParaRPr>
              </a:p>
              <a:p>
                <a:pPr marL="1028700" lvl="1" eaLnBrk="1" hangingPunct="1">
                  <a:spcBef>
                    <a:spcPct val="0"/>
                  </a:spcBef>
                  <a:defRPr/>
                </a:pPr>
                <a:endParaRPr lang="cs-CZ" altLang="cs-CZ" sz="1000" dirty="0" smtClean="0">
                  <a:solidFill>
                    <a:srgbClr val="FF0000"/>
                  </a:solidFill>
                  <a:latin typeface="Arial" panose="020B0604020202020204" pitchFamily="34" charset="0"/>
                </a:endParaRPr>
              </a:p>
              <a:p>
                <a:pPr marL="1028700" lvl="1" eaLnBrk="1" hangingPunct="1">
                  <a:spcBef>
                    <a:spcPct val="0"/>
                  </a:spcBef>
                  <a:defRPr/>
                </a:pPr>
                <a:r>
                  <a:rPr lang="cs-CZ" altLang="cs-CZ" sz="1600" dirty="0" smtClean="0">
                    <a:solidFill>
                      <a:srgbClr val="FF0000"/>
                    </a:solidFill>
                    <a:latin typeface="Arial" panose="020B0604020202020204" pitchFamily="34" charset="0"/>
                  </a:rPr>
                  <a:t>     </a:t>
                </a:r>
                <a:r>
                  <a:rPr lang="cs-CZ" altLang="cs-CZ" sz="1600" dirty="0" smtClean="0">
                    <a:latin typeface="Arial" panose="020B0604020202020204" pitchFamily="34" charset="0"/>
                  </a:rPr>
                  <a:t>natural </a:t>
                </a:r>
                <a:r>
                  <a:rPr lang="cs-CZ" altLang="cs-CZ" sz="1600" dirty="0" err="1" smtClean="0">
                    <a:latin typeface="Arial" panose="020B0604020202020204" pitchFamily="34" charset="0"/>
                  </a:rPr>
                  <a:t>rate</a:t>
                </a:r>
                <a:r>
                  <a:rPr lang="cs-CZ" altLang="cs-CZ" sz="1600" dirty="0" smtClean="0">
                    <a:latin typeface="Arial" panose="020B0604020202020204" pitchFamily="34" charset="0"/>
                  </a:rPr>
                  <a:t> </a:t>
                </a:r>
                <a:r>
                  <a:rPr lang="cs-CZ" altLang="cs-CZ" sz="1600" dirty="0" err="1" smtClean="0">
                    <a:latin typeface="Arial" panose="020B0604020202020204" pitchFamily="34" charset="0"/>
                  </a:rPr>
                  <a:t>of</a:t>
                </a:r>
                <a:r>
                  <a:rPr lang="cs-CZ" altLang="cs-CZ" sz="1600" dirty="0" smtClean="0">
                    <a:latin typeface="Arial" panose="020B0604020202020204" pitchFamily="34" charset="0"/>
                  </a:rPr>
                  <a:t> </a:t>
                </a:r>
                <a:r>
                  <a:rPr lang="cs-CZ" altLang="cs-CZ" sz="1600" dirty="0" err="1" smtClean="0">
                    <a:latin typeface="Arial" panose="020B0604020202020204" pitchFamily="34" charset="0"/>
                  </a:rPr>
                  <a:t>unemployment</a:t>
                </a:r>
                <a:endParaRPr lang="cs-CZ" altLang="cs-CZ" sz="1600" dirty="0" smtClean="0">
                  <a:latin typeface="Arial" panose="020B0604020202020204" pitchFamily="34" charset="0"/>
                </a:endParaRPr>
              </a:p>
              <a:p>
                <a:pPr marL="1028700" lvl="1" eaLnBrk="1" hangingPunct="1">
                  <a:spcBef>
                    <a:spcPct val="0"/>
                  </a:spcBef>
                  <a:defRPr/>
                </a:pPr>
                <a:endParaRPr lang="en-US" altLang="cs-CZ" sz="1600" dirty="0">
                  <a:solidFill>
                    <a:srgbClr val="FF0000"/>
                  </a:solidFill>
                  <a:latin typeface="Arial" panose="020B0604020202020204" pitchFamily="34" charset="0"/>
                </a:endParaRPr>
              </a:p>
              <a:p>
                <a:pPr marL="285750" indent="-285750" eaLnBrk="1" hangingPunct="1">
                  <a:spcBef>
                    <a:spcPct val="0"/>
                  </a:spcBef>
                  <a:defRPr/>
                </a:pPr>
                <a:endParaRPr lang="en-US" altLang="cs-CZ" sz="1000" dirty="0">
                  <a:solidFill>
                    <a:srgbClr val="FF0000"/>
                  </a:solidFill>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3970318"/>
              </a:xfrm>
              <a:prstGeom prst="rect">
                <a:avLst/>
              </a:prstGeom>
              <a:blipFill rotWithShape="0">
                <a:blip r:embed="rId2"/>
                <a:stretch>
                  <a:fillRect l="-791" t="-92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pic>
        <p:nvPicPr>
          <p:cNvPr id="2" name="Obrázek 1"/>
          <p:cNvPicPr>
            <a:picLocks noChangeAspect="1"/>
          </p:cNvPicPr>
          <p:nvPr/>
        </p:nvPicPr>
        <p:blipFill>
          <a:blip r:embed="rId3"/>
          <a:stretch>
            <a:fillRect/>
          </a:stretch>
        </p:blipFill>
        <p:spPr>
          <a:xfrm>
            <a:off x="1389185" y="4780961"/>
            <a:ext cx="292633" cy="268247"/>
          </a:xfrm>
          <a:prstGeom prst="rect">
            <a:avLst/>
          </a:prstGeom>
        </p:spPr>
      </p:pic>
      <p:pic>
        <p:nvPicPr>
          <p:cNvPr id="3" name="Obrázek 2"/>
          <p:cNvPicPr>
            <a:picLocks noChangeAspect="1"/>
          </p:cNvPicPr>
          <p:nvPr/>
        </p:nvPicPr>
        <p:blipFill>
          <a:blip r:embed="rId4"/>
          <a:stretch>
            <a:fillRect/>
          </a:stretch>
        </p:blipFill>
        <p:spPr>
          <a:xfrm>
            <a:off x="1389185" y="4437651"/>
            <a:ext cx="292633" cy="237765"/>
          </a:xfrm>
          <a:prstGeom prst="rect">
            <a:avLst/>
          </a:prstGeom>
        </p:spPr>
      </p:pic>
    </p:spTree>
    <p:extLst>
      <p:ext uri="{BB962C8B-B14F-4D97-AF65-F5344CB8AC3E}">
        <p14:creationId xmlns:p14="http://schemas.microsoft.com/office/powerpoint/2010/main" val="196780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INFLATION AND UNEMPLOYMENT</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850691"/>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THE EXPECTATION-AUGMENTED PHILLIPS CURVE</a:t>
            </a:r>
          </a:p>
        </p:txBody>
      </p:sp>
      <p:sp>
        <p:nvSpPr>
          <p:cNvPr id="3079" name="TextovéPole 10"/>
          <p:cNvSpPr txBox="1">
            <a:spLocks noChangeArrowheads="1"/>
          </p:cNvSpPr>
          <p:nvPr/>
        </p:nvSpPr>
        <p:spPr bwMode="auto">
          <a:xfrm>
            <a:off x="172528" y="1442322"/>
            <a:ext cx="5227608"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Suppose, an economy is at full-employment with steady, full anticipated inflation</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1028700" lvl="1" eaLnBrk="1" hangingPunct="1">
              <a:spcBef>
                <a:spcPct val="0"/>
              </a:spcBef>
              <a:defRPr/>
            </a:pPr>
            <a:r>
              <a:rPr lang="en-US" altLang="cs-CZ" sz="2000" dirty="0">
                <a:latin typeface="Arial" panose="020B0604020202020204" pitchFamily="34" charset="0"/>
              </a:rPr>
              <a:t>In this economy both </a:t>
            </a:r>
            <a:r>
              <a:rPr lang="en-US" altLang="cs-CZ" sz="2000" dirty="0">
                <a:solidFill>
                  <a:srgbClr val="FF0000"/>
                </a:solidFill>
                <a:latin typeface="Arial" panose="020B0604020202020204" pitchFamily="34" charset="0"/>
              </a:rPr>
              <a:t>unanticipated inflation and cyclical employment are zero</a:t>
            </a:r>
            <a:r>
              <a:rPr lang="en-US" altLang="cs-CZ" sz="2000" dirty="0" smtClean="0">
                <a:latin typeface="Arial" panose="020B0604020202020204" pitchFamily="34" charset="0"/>
              </a:rPr>
              <a:t>.</a:t>
            </a:r>
            <a:endParaRPr lang="cs-CZ" altLang="cs-CZ" sz="2000" dirty="0" smtClean="0">
              <a:latin typeface="Arial" panose="020B0604020202020204" pitchFamily="34" charset="0"/>
            </a:endParaRPr>
          </a:p>
          <a:p>
            <a:pPr marL="1028700" lvl="1"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For some reason, aggregate demand growth increases unexpectedly and as a result unanticipated inflation increases and cyclical unemployment reduces. </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1028700" lvl="1" eaLnBrk="1" hangingPunct="1">
              <a:spcBef>
                <a:spcPct val="0"/>
              </a:spcBef>
              <a:defRPr/>
            </a:pPr>
            <a:r>
              <a:rPr lang="en-US" altLang="cs-CZ" sz="2000" dirty="0">
                <a:latin typeface="Arial" panose="020B0604020202020204" pitchFamily="34" charset="0"/>
              </a:rPr>
              <a:t>If this is the case, then it shows </a:t>
            </a:r>
            <a:r>
              <a:rPr lang="en-US" altLang="cs-CZ" sz="2000" dirty="0">
                <a:solidFill>
                  <a:srgbClr val="FF0000"/>
                </a:solidFill>
                <a:latin typeface="Arial" panose="020B0604020202020204" pitchFamily="34" charset="0"/>
              </a:rPr>
              <a:t>the negative relationship between unanticipated inflation and cyclical unemployment</a:t>
            </a:r>
            <a:r>
              <a:rPr lang="en-US" altLang="cs-CZ" sz="2000" dirty="0" smtClean="0">
                <a:latin typeface="Arial" panose="020B0604020202020204" pitchFamily="34" charset="0"/>
              </a:rPr>
              <a:t>.</a:t>
            </a:r>
            <a:endParaRPr lang="en-US" altLang="cs-CZ" sz="1000" dirty="0">
              <a:solidFill>
                <a:srgbClr val="FF0000"/>
              </a:solidFill>
              <a:latin typeface="Arial" panose="020B0604020202020204" pitchFamily="34" charset="0"/>
            </a:endParaRPr>
          </a:p>
        </p:txBody>
      </p:sp>
      <p:pic>
        <p:nvPicPr>
          <p:cNvPr id="5" name="Obrázek 4"/>
          <p:cNvPicPr>
            <a:picLocks noChangeAspect="1"/>
          </p:cNvPicPr>
          <p:nvPr/>
        </p:nvPicPr>
        <p:blipFill>
          <a:blip r:embed="rId2"/>
          <a:stretch>
            <a:fillRect/>
          </a:stretch>
        </p:blipFill>
        <p:spPr>
          <a:xfrm>
            <a:off x="5583627" y="2165795"/>
            <a:ext cx="3560373" cy="2871465"/>
          </a:xfrm>
          <a:prstGeom prst="rect">
            <a:avLst/>
          </a:prstGeom>
        </p:spPr>
      </p:pic>
    </p:spTree>
    <p:extLst>
      <p:ext uri="{BB962C8B-B14F-4D97-AF65-F5344CB8AC3E}">
        <p14:creationId xmlns:p14="http://schemas.microsoft.com/office/powerpoint/2010/main" val="335967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INFLATION AND UNEMPLOYMENT</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850691"/>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THE EXPECTATION-AUGMENTED PHILLIPS CURVE</a:t>
            </a:r>
          </a:p>
        </p:txBody>
      </p:sp>
      <p:sp>
        <p:nvSpPr>
          <p:cNvPr id="3079" name="TextovéPole 10"/>
          <p:cNvSpPr txBox="1">
            <a:spLocks noChangeArrowheads="1"/>
          </p:cNvSpPr>
          <p:nvPr/>
        </p:nvSpPr>
        <p:spPr bwMode="auto">
          <a:xfrm>
            <a:off x="338138" y="1523285"/>
            <a:ext cx="847725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cs-CZ" altLang="cs-CZ" sz="2000" dirty="0" err="1" smtClean="0">
                <a:latin typeface="Arial" panose="020B0604020202020204" pitchFamily="34" charset="0"/>
              </a:rPr>
              <a:t>However</a:t>
            </a:r>
            <a:r>
              <a:rPr lang="cs-CZ" altLang="cs-CZ" sz="2000" dirty="0" smtClean="0">
                <a:latin typeface="Arial" panose="020B0604020202020204" pitchFamily="34" charset="0"/>
              </a:rPr>
              <a:t>, in </a:t>
            </a:r>
            <a:r>
              <a:rPr lang="cs-CZ" altLang="cs-CZ" sz="2000" dirty="0" err="1" smtClean="0">
                <a:latin typeface="Arial" panose="020B0604020202020204" pitchFamily="34" charset="0"/>
              </a:rPr>
              <a:t>expectations</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differ</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from</a:t>
            </a:r>
            <a:r>
              <a:rPr lang="cs-CZ" altLang="cs-CZ" sz="2000" dirty="0" smtClean="0">
                <a:latin typeface="Arial" panose="020B0604020202020204" pitchFamily="34" charset="0"/>
              </a:rPr>
              <a:t> reality, </a:t>
            </a:r>
            <a:r>
              <a:rPr lang="cs-CZ" altLang="cs-CZ" sz="2000" dirty="0" err="1" smtClean="0">
                <a:latin typeface="Arial" panose="020B0604020202020204" pitchFamily="34" charset="0"/>
              </a:rPr>
              <a:t>both</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unanticipated</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inflation</a:t>
            </a:r>
            <a:r>
              <a:rPr lang="cs-CZ" altLang="cs-CZ" sz="2000" dirty="0" smtClean="0">
                <a:latin typeface="Arial" panose="020B0604020202020204" pitchFamily="34" charset="0"/>
              </a:rPr>
              <a:t> and </a:t>
            </a:r>
            <a:r>
              <a:rPr lang="cs-CZ" altLang="cs-CZ" sz="2000" dirty="0" err="1" smtClean="0">
                <a:latin typeface="Arial" panose="020B0604020202020204" pitchFamily="34" charset="0"/>
              </a:rPr>
              <a:t>cyclical</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unemployment</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will</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be</a:t>
            </a:r>
            <a:r>
              <a:rPr lang="cs-CZ" altLang="cs-CZ" sz="2000" dirty="0" smtClean="0">
                <a:latin typeface="Arial" panose="020B0604020202020204" pitchFamily="34" charset="0"/>
              </a:rPr>
              <a:t> non-</a:t>
            </a:r>
            <a:r>
              <a:rPr lang="cs-CZ" altLang="cs-CZ" sz="2000" dirty="0" err="1" smtClean="0">
                <a:latin typeface="Arial" panose="020B0604020202020204" pitchFamily="34" charset="0"/>
              </a:rPr>
              <a:t>zero</a:t>
            </a:r>
            <a:r>
              <a:rPr lang="cs-CZ" altLang="cs-CZ" sz="2000" dirty="0" smtClean="0">
                <a:latin typeface="Arial" panose="020B0604020202020204" pitchFamily="34" charset="0"/>
              </a:rPr>
              <a:t>.</a:t>
            </a:r>
          </a:p>
          <a:p>
            <a:pPr marL="342900" indent="-342900" eaLnBrk="1" hangingPunct="1">
              <a:spcBef>
                <a:spcPct val="0"/>
              </a:spcBef>
              <a:defRPr/>
            </a:pPr>
            <a:endParaRPr lang="cs-CZ" altLang="cs-CZ" sz="2000" dirty="0">
              <a:latin typeface="Arial" panose="020B0604020202020204" pitchFamily="34" charset="0"/>
            </a:endParaRPr>
          </a:p>
          <a:p>
            <a:pPr marL="342900" indent="-342900" eaLnBrk="1" hangingPunct="1">
              <a:spcBef>
                <a:spcPct val="0"/>
              </a:spcBef>
              <a:defRPr/>
            </a:pPr>
            <a:r>
              <a:rPr lang="cs-CZ" altLang="cs-CZ" sz="2000" dirty="0" smtClean="0">
                <a:latin typeface="Arial" panose="020B0604020202020204" pitchFamily="34" charset="0"/>
              </a:rPr>
              <a:t>In </a:t>
            </a:r>
            <a:r>
              <a:rPr lang="cs-CZ" altLang="cs-CZ" sz="2000" dirty="0" err="1" smtClean="0">
                <a:latin typeface="Arial" panose="020B0604020202020204" pitchFamily="34" charset="0"/>
              </a:rPr>
              <a:t>expected</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inflation</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is</a:t>
            </a:r>
            <a:r>
              <a:rPr lang="cs-CZ" altLang="cs-CZ" sz="2000" dirty="0" smtClean="0">
                <a:latin typeface="Arial" panose="020B0604020202020204" pitchFamily="34" charset="0"/>
              </a:rPr>
              <a:t> </a:t>
            </a:r>
            <a:r>
              <a:rPr lang="cs-CZ" altLang="cs-CZ" sz="2000" dirty="0" err="1" smtClean="0">
                <a:solidFill>
                  <a:srgbClr val="FF0000"/>
                </a:solidFill>
                <a:latin typeface="Arial" panose="020B0604020202020204" pitchFamily="34" charset="0"/>
              </a:rPr>
              <a:t>less</a:t>
            </a:r>
            <a:r>
              <a:rPr lang="cs-CZ" altLang="cs-CZ" sz="2000" dirty="0" smtClean="0">
                <a:solidFill>
                  <a:srgbClr val="FF0000"/>
                </a:solidFill>
                <a:latin typeface="Arial" panose="020B0604020202020204" pitchFamily="34" charset="0"/>
              </a:rPr>
              <a:t> </a:t>
            </a:r>
            <a:r>
              <a:rPr lang="cs-CZ" altLang="cs-CZ" sz="2000" dirty="0" err="1" smtClean="0">
                <a:solidFill>
                  <a:srgbClr val="FF0000"/>
                </a:solidFill>
                <a:latin typeface="Arial" panose="020B0604020202020204" pitchFamily="34" charset="0"/>
              </a:rPr>
              <a:t>than</a:t>
            </a:r>
            <a:r>
              <a:rPr lang="cs-CZ" altLang="cs-CZ" sz="2000" dirty="0" smtClean="0">
                <a:solidFill>
                  <a:srgbClr val="FF0000"/>
                </a:solidFill>
                <a:latin typeface="Arial" panose="020B0604020202020204" pitchFamily="34" charset="0"/>
              </a:rPr>
              <a:t> </a:t>
            </a:r>
            <a:r>
              <a:rPr lang="cs-CZ" altLang="cs-CZ" sz="2000" dirty="0" err="1" smtClean="0">
                <a:solidFill>
                  <a:srgbClr val="FF0000"/>
                </a:solidFill>
                <a:latin typeface="Arial" panose="020B0604020202020204" pitchFamily="34" charset="0"/>
              </a:rPr>
              <a:t>actual</a:t>
            </a:r>
            <a:r>
              <a:rPr lang="cs-CZ" altLang="cs-CZ" sz="2000" dirty="0" smtClean="0">
                <a:solidFill>
                  <a:srgbClr val="FF0000"/>
                </a:solidFill>
                <a:latin typeface="Arial" panose="020B0604020202020204" pitchFamily="34" charset="0"/>
              </a:rPr>
              <a:t> </a:t>
            </a:r>
            <a:r>
              <a:rPr lang="cs-CZ" altLang="cs-CZ" sz="2000" dirty="0" err="1" smtClean="0">
                <a:latin typeface="Arial" panose="020B0604020202020204" pitchFamily="34" charset="0"/>
              </a:rPr>
              <a:t>one</a:t>
            </a:r>
            <a:r>
              <a:rPr lang="cs-CZ" altLang="cs-CZ" sz="2000" dirty="0" smtClean="0">
                <a:latin typeface="Arial" panose="020B0604020202020204" pitchFamily="34" charset="0"/>
              </a:rPr>
              <a:t> - </a:t>
            </a:r>
            <a:r>
              <a:rPr lang="cs-CZ" altLang="cs-CZ" sz="2000" dirty="0" err="1" smtClean="0">
                <a:latin typeface="Arial" panose="020B0604020202020204" pitchFamily="34" charset="0"/>
              </a:rPr>
              <a:t>there</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will</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be</a:t>
            </a:r>
            <a:r>
              <a:rPr lang="cs-CZ" altLang="cs-CZ" sz="2000" dirty="0" smtClean="0">
                <a:latin typeface="Arial" panose="020B0604020202020204" pitchFamily="34" charset="0"/>
              </a:rPr>
              <a:t> positive </a:t>
            </a:r>
            <a:r>
              <a:rPr lang="cs-CZ" altLang="cs-CZ" sz="2000" dirty="0" err="1" smtClean="0">
                <a:latin typeface="Arial" panose="020B0604020202020204" pitchFamily="34" charset="0"/>
              </a:rPr>
              <a:t>unanticipated</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inflation</a:t>
            </a:r>
            <a:r>
              <a:rPr lang="cs-CZ" altLang="cs-CZ" sz="2000" dirty="0" smtClean="0">
                <a:latin typeface="Arial" panose="020B0604020202020204" pitchFamily="34" charset="0"/>
              </a:rPr>
              <a:t> and negative </a:t>
            </a:r>
            <a:r>
              <a:rPr lang="cs-CZ" altLang="cs-CZ" sz="2000" dirty="0" err="1" smtClean="0">
                <a:latin typeface="Arial" panose="020B0604020202020204" pitchFamily="34" charset="0"/>
              </a:rPr>
              <a:t>cyclical</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unemployment</a:t>
            </a:r>
            <a:r>
              <a:rPr lang="cs-CZ" altLang="cs-CZ" sz="2000" dirty="0" smtClean="0">
                <a:latin typeface="Arial" panose="020B0604020202020204" pitchFamily="34" charset="0"/>
              </a:rPr>
              <a:t>.</a:t>
            </a:r>
          </a:p>
          <a:p>
            <a:pPr marL="342900" indent="-342900" eaLnBrk="1" hangingPunct="1">
              <a:spcBef>
                <a:spcPct val="0"/>
              </a:spcBef>
              <a:defRPr/>
            </a:pPr>
            <a:endParaRPr lang="cs-CZ" altLang="cs-CZ" sz="2000" dirty="0">
              <a:latin typeface="Arial" panose="020B0604020202020204" pitchFamily="34" charset="0"/>
            </a:endParaRPr>
          </a:p>
          <a:p>
            <a:pPr marL="342900" indent="-342900" eaLnBrk="1" hangingPunct="1">
              <a:spcBef>
                <a:spcPct val="0"/>
              </a:spcBef>
              <a:defRPr/>
            </a:pPr>
            <a:r>
              <a:rPr lang="cs-CZ" altLang="cs-CZ" sz="2000" dirty="0" smtClean="0">
                <a:latin typeface="Arial" panose="020B0604020202020204" pitchFamily="34" charset="0"/>
              </a:rPr>
              <a:t>On </a:t>
            </a:r>
            <a:r>
              <a:rPr lang="cs-CZ" altLang="cs-CZ" sz="2000" dirty="0" err="1" smtClean="0">
                <a:latin typeface="Arial" panose="020B0604020202020204" pitchFamily="34" charset="0"/>
              </a:rPr>
              <a:t>the</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other</a:t>
            </a:r>
            <a:r>
              <a:rPr lang="cs-CZ" altLang="cs-CZ" sz="2000" dirty="0" smtClean="0">
                <a:latin typeface="Arial" panose="020B0604020202020204" pitchFamily="34" charset="0"/>
              </a:rPr>
              <a:t> hand, </a:t>
            </a:r>
            <a:r>
              <a:rPr lang="cs-CZ" altLang="cs-CZ" sz="2000" dirty="0" err="1" smtClean="0">
                <a:latin typeface="Arial" panose="020B0604020202020204" pitchFamily="34" charset="0"/>
              </a:rPr>
              <a:t>if</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expected</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inflation</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is</a:t>
            </a:r>
            <a:r>
              <a:rPr lang="cs-CZ" altLang="cs-CZ" sz="2000" dirty="0" smtClean="0">
                <a:latin typeface="Arial" panose="020B0604020202020204" pitchFamily="34" charset="0"/>
              </a:rPr>
              <a:t> </a:t>
            </a:r>
            <a:r>
              <a:rPr lang="cs-CZ" altLang="cs-CZ" sz="2000" dirty="0" smtClean="0">
                <a:solidFill>
                  <a:srgbClr val="FF0000"/>
                </a:solidFill>
                <a:latin typeface="Arial" panose="020B0604020202020204" pitchFamily="34" charset="0"/>
              </a:rPr>
              <a:t>more </a:t>
            </a:r>
            <a:r>
              <a:rPr lang="cs-CZ" altLang="cs-CZ" sz="2000" dirty="0" err="1" smtClean="0">
                <a:solidFill>
                  <a:srgbClr val="FF0000"/>
                </a:solidFill>
                <a:latin typeface="Arial" panose="020B0604020202020204" pitchFamily="34" charset="0"/>
              </a:rPr>
              <a:t>than</a:t>
            </a:r>
            <a:r>
              <a:rPr lang="cs-CZ" altLang="cs-CZ" sz="2000" dirty="0" smtClean="0">
                <a:solidFill>
                  <a:srgbClr val="FF0000"/>
                </a:solidFill>
                <a:latin typeface="Arial" panose="020B0604020202020204" pitchFamily="34" charset="0"/>
              </a:rPr>
              <a:t> </a:t>
            </a:r>
            <a:r>
              <a:rPr lang="cs-CZ" altLang="cs-CZ" sz="2000" dirty="0" err="1" smtClean="0">
                <a:solidFill>
                  <a:srgbClr val="FF0000"/>
                </a:solidFill>
                <a:latin typeface="Arial" panose="020B0604020202020204" pitchFamily="34" charset="0"/>
              </a:rPr>
              <a:t>actual</a:t>
            </a:r>
            <a:r>
              <a:rPr lang="cs-CZ" altLang="cs-CZ" sz="2000" dirty="0" smtClean="0">
                <a:solidFill>
                  <a:srgbClr val="FF0000"/>
                </a:solidFill>
                <a:latin typeface="Arial" panose="020B0604020202020204" pitchFamily="34" charset="0"/>
              </a:rPr>
              <a:t> </a:t>
            </a:r>
            <a:r>
              <a:rPr lang="cs-CZ" altLang="cs-CZ" sz="2000" dirty="0" err="1" smtClean="0">
                <a:latin typeface="Arial" panose="020B0604020202020204" pitchFamily="34" charset="0"/>
              </a:rPr>
              <a:t>one</a:t>
            </a:r>
            <a:r>
              <a:rPr lang="cs-CZ" altLang="cs-CZ" sz="2000" dirty="0" smtClean="0">
                <a:latin typeface="Arial" panose="020B0604020202020204" pitchFamily="34" charset="0"/>
              </a:rPr>
              <a:t> - </a:t>
            </a:r>
            <a:r>
              <a:rPr lang="cs-CZ" altLang="cs-CZ" sz="2000" dirty="0" err="1" smtClean="0">
                <a:latin typeface="Arial" panose="020B0604020202020204" pitchFamily="34" charset="0"/>
              </a:rPr>
              <a:t>then</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there</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will</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be</a:t>
            </a:r>
            <a:r>
              <a:rPr lang="cs-CZ" altLang="cs-CZ" sz="2000" dirty="0" smtClean="0">
                <a:latin typeface="Arial" panose="020B0604020202020204" pitchFamily="34" charset="0"/>
              </a:rPr>
              <a:t> negative </a:t>
            </a:r>
            <a:r>
              <a:rPr lang="cs-CZ" altLang="cs-CZ" sz="2000" dirty="0" err="1" smtClean="0">
                <a:latin typeface="Arial" panose="020B0604020202020204" pitchFamily="34" charset="0"/>
              </a:rPr>
              <a:t>unanticipated</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inflation</a:t>
            </a:r>
            <a:r>
              <a:rPr lang="cs-CZ" altLang="cs-CZ" sz="2000" dirty="0" smtClean="0">
                <a:latin typeface="Arial" panose="020B0604020202020204" pitchFamily="34" charset="0"/>
              </a:rPr>
              <a:t> and positive </a:t>
            </a:r>
            <a:r>
              <a:rPr lang="cs-CZ" altLang="cs-CZ" sz="2000" dirty="0" err="1" smtClean="0">
                <a:latin typeface="Arial" panose="020B0604020202020204" pitchFamily="34" charset="0"/>
              </a:rPr>
              <a:t>cyclical</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unemployment</a:t>
            </a:r>
            <a:r>
              <a:rPr lang="cs-CZ" altLang="cs-CZ" sz="2000" dirty="0" smtClean="0">
                <a:latin typeface="Arial" panose="020B0604020202020204" pitchFamily="34" charset="0"/>
              </a:rPr>
              <a:t>.</a:t>
            </a:r>
          </a:p>
          <a:p>
            <a:pPr marL="342900" indent="-342900" eaLnBrk="1" hangingPunct="1">
              <a:spcBef>
                <a:spcPct val="0"/>
              </a:spcBef>
              <a:defRPr/>
            </a:pPr>
            <a:endParaRPr lang="cs-CZ" altLang="cs-CZ" sz="2000" dirty="0">
              <a:latin typeface="Arial" panose="020B0604020202020204" pitchFamily="34" charset="0"/>
            </a:endParaRPr>
          </a:p>
          <a:p>
            <a:pPr marL="342900" indent="-342900" eaLnBrk="1" hangingPunct="1">
              <a:spcBef>
                <a:spcPct val="0"/>
              </a:spcBef>
              <a:defRPr/>
            </a:pPr>
            <a:r>
              <a:rPr lang="cs-CZ" altLang="cs-CZ" sz="2000" dirty="0" err="1" smtClean="0">
                <a:latin typeface="Arial" panose="020B0604020202020204" pitchFamily="34" charset="0"/>
              </a:rPr>
              <a:t>The</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above</a:t>
            </a:r>
            <a:r>
              <a:rPr lang="cs-CZ" altLang="cs-CZ" sz="2000" dirty="0" smtClean="0">
                <a:latin typeface="Arial" panose="020B0604020202020204" pitchFamily="34" charset="0"/>
              </a:rPr>
              <a:t> relations </a:t>
            </a:r>
            <a:r>
              <a:rPr lang="cs-CZ" altLang="cs-CZ" sz="2000" dirty="0" err="1" smtClean="0">
                <a:latin typeface="Arial" panose="020B0604020202020204" pitchFamily="34" charset="0"/>
              </a:rPr>
              <a:t>shows</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that</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the</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relationship</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that</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Phillips</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curve</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states</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will</a:t>
            </a:r>
            <a:r>
              <a:rPr lang="cs-CZ" altLang="cs-CZ" sz="2000" dirty="0" smtClean="0">
                <a:latin typeface="Arial" panose="020B0604020202020204" pitchFamily="34" charset="0"/>
              </a:rPr>
              <a:t> not hold </a:t>
            </a:r>
            <a:r>
              <a:rPr lang="cs-CZ" altLang="cs-CZ" sz="2000" dirty="0" err="1" smtClean="0">
                <a:latin typeface="Arial" panose="020B0604020202020204" pitchFamily="34" charset="0"/>
              </a:rPr>
              <a:t>if</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expected</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inflation</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or</a:t>
            </a:r>
            <a:r>
              <a:rPr lang="cs-CZ" altLang="cs-CZ" sz="2000" dirty="0" smtClean="0">
                <a:latin typeface="Arial" panose="020B0604020202020204" pitchFamily="34" charset="0"/>
              </a:rPr>
              <a:t> natural </a:t>
            </a:r>
            <a:r>
              <a:rPr lang="cs-CZ" altLang="cs-CZ" sz="2000" dirty="0" err="1" smtClean="0">
                <a:latin typeface="Arial" panose="020B0604020202020204" pitchFamily="34" charset="0"/>
              </a:rPr>
              <a:t>rate</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of</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unemployment</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deviates</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from</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the</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actual</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inflation</a:t>
            </a:r>
            <a:r>
              <a:rPr lang="cs-CZ" altLang="cs-CZ" sz="2000" dirty="0" smtClean="0">
                <a:latin typeface="Arial" panose="020B0604020202020204" pitchFamily="34" charset="0"/>
              </a:rPr>
              <a:t> and </a:t>
            </a:r>
            <a:r>
              <a:rPr lang="cs-CZ" altLang="cs-CZ" sz="2000" dirty="0" err="1" smtClean="0">
                <a:latin typeface="Arial" panose="020B0604020202020204" pitchFamily="34" charset="0"/>
              </a:rPr>
              <a:t>unemployment</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rate</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respectively</a:t>
            </a:r>
            <a:r>
              <a:rPr lang="cs-CZ" altLang="cs-CZ" sz="2000" dirty="0" smtClean="0">
                <a:latin typeface="Arial" panose="020B0604020202020204" pitchFamily="34" charset="0"/>
              </a:rPr>
              <a:t>.</a:t>
            </a:r>
            <a:endParaRPr lang="en-US" altLang="cs-CZ" sz="2000" dirty="0">
              <a:latin typeface="Arial" panose="020B0604020202020204" pitchFamily="34" charset="0"/>
            </a:endParaRPr>
          </a:p>
          <a:p>
            <a:pPr marL="285750" indent="-285750" eaLnBrk="1" hangingPunct="1">
              <a:spcBef>
                <a:spcPct val="0"/>
              </a:spcBef>
              <a:defRPr/>
            </a:pPr>
            <a:endParaRPr lang="en-US" altLang="cs-CZ" sz="1000" dirty="0">
              <a:solidFill>
                <a:srgbClr val="FF0000"/>
              </a:solidFill>
              <a:latin typeface="Arial" panose="020B0604020202020204" pitchFamily="34" charset="0"/>
            </a:endParaRPr>
          </a:p>
        </p:txBody>
      </p:sp>
    </p:spTree>
    <p:extLst>
      <p:ext uri="{BB962C8B-B14F-4D97-AF65-F5344CB8AC3E}">
        <p14:creationId xmlns:p14="http://schemas.microsoft.com/office/powerpoint/2010/main" val="1155603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dirty="0">
                <a:latin typeface="Arial" pitchFamily="34" charset="0"/>
                <a:cs typeface="Arial" pitchFamily="34" charset="0"/>
              </a:rPr>
              <a:t>INFLATION AND ENEMPLOYMENT</a:t>
            </a: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smtClean="0">
                <a:latin typeface="Arial" panose="020B0604020202020204" pitchFamily="34" charset="0"/>
              </a:rPr>
              <a:t>Outline of the lecture </a:t>
            </a:r>
          </a:p>
        </p:txBody>
      </p:sp>
      <p:sp>
        <p:nvSpPr>
          <p:cNvPr id="3078" name="TextovéPole 10"/>
          <p:cNvSpPr txBox="1">
            <a:spLocks noChangeArrowheads="1"/>
          </p:cNvSpPr>
          <p:nvPr/>
        </p:nvSpPr>
        <p:spPr bwMode="auto">
          <a:xfrm>
            <a:off x="320675" y="1551722"/>
            <a:ext cx="847725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mj-lt"/>
              <a:buAutoNum type="arabicPeriod"/>
              <a:defRPr/>
            </a:pPr>
            <a:r>
              <a:rPr lang="cs-CZ" altLang="cs-CZ" sz="2200" dirty="0" err="1" smtClean="0">
                <a:latin typeface="Arial" panose="020B0604020202020204" pitchFamily="34" charset="0"/>
              </a:rPr>
              <a:t>Inflation</a:t>
            </a:r>
            <a:r>
              <a:rPr lang="cs-CZ" altLang="cs-CZ" sz="2200" dirty="0" smtClean="0">
                <a:latin typeface="Arial" panose="020B0604020202020204" pitchFamily="34" charset="0"/>
              </a:rPr>
              <a:t> </a:t>
            </a:r>
          </a:p>
          <a:p>
            <a:pPr eaLnBrk="1" hangingPunct="1">
              <a:spcBef>
                <a:spcPct val="0"/>
              </a:spcBef>
              <a:buFont typeface="+mj-lt"/>
              <a:buAutoNum type="arabicPeriod"/>
              <a:defRPr/>
            </a:pPr>
            <a:endParaRPr lang="cs-CZ" altLang="cs-CZ" sz="2200" dirty="0">
              <a:latin typeface="Arial" panose="020B0604020202020204" pitchFamily="34" charset="0"/>
            </a:endParaRPr>
          </a:p>
          <a:p>
            <a:pPr eaLnBrk="1" hangingPunct="1">
              <a:spcBef>
                <a:spcPct val="0"/>
              </a:spcBef>
              <a:buFont typeface="+mj-lt"/>
              <a:buAutoNum type="arabicPeriod"/>
              <a:defRPr/>
            </a:pPr>
            <a:r>
              <a:rPr lang="cs-CZ" altLang="cs-CZ" sz="2200" dirty="0" err="1" smtClean="0">
                <a:latin typeface="Arial" panose="020B0604020202020204" pitchFamily="34" charset="0"/>
              </a:rPr>
              <a:t>Deflation</a:t>
            </a:r>
            <a:r>
              <a:rPr lang="cs-CZ" altLang="cs-CZ" sz="2200" dirty="0" smtClean="0">
                <a:latin typeface="Arial" panose="020B0604020202020204" pitchFamily="34" charset="0"/>
              </a:rPr>
              <a:t> and </a:t>
            </a:r>
            <a:r>
              <a:rPr lang="cs-CZ" altLang="cs-CZ" sz="2200" dirty="0" err="1" smtClean="0">
                <a:latin typeface="Arial" panose="020B0604020202020204" pitchFamily="34" charset="0"/>
              </a:rPr>
              <a:t>Disinflation</a:t>
            </a:r>
            <a:endParaRPr lang="cs-CZ" altLang="cs-CZ" sz="2200" dirty="0" smtClean="0">
              <a:latin typeface="Arial" panose="020B0604020202020204" pitchFamily="34" charset="0"/>
            </a:endParaRPr>
          </a:p>
          <a:p>
            <a:pPr eaLnBrk="1" hangingPunct="1">
              <a:spcBef>
                <a:spcPct val="0"/>
              </a:spcBef>
              <a:buFont typeface="+mj-lt"/>
              <a:buAutoNum type="arabicPeriod"/>
              <a:defRPr/>
            </a:pPr>
            <a:endParaRPr lang="cs-CZ" altLang="cs-CZ" sz="2200" dirty="0">
              <a:latin typeface="Arial" panose="020B0604020202020204" pitchFamily="34" charset="0"/>
            </a:endParaRPr>
          </a:p>
          <a:p>
            <a:pPr eaLnBrk="1" hangingPunct="1">
              <a:spcBef>
                <a:spcPct val="0"/>
              </a:spcBef>
              <a:buFont typeface="+mj-lt"/>
              <a:buAutoNum type="arabicPeriod"/>
              <a:defRPr/>
            </a:pPr>
            <a:r>
              <a:rPr lang="cs-CZ" altLang="cs-CZ" sz="2200" dirty="0" err="1" smtClean="0">
                <a:latin typeface="Arial" panose="020B0604020202020204" pitchFamily="34" charset="0"/>
              </a:rPr>
              <a:t>Measurement</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of</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Inflation</a:t>
            </a:r>
            <a:endParaRPr lang="cs-CZ" altLang="cs-CZ" sz="2200" dirty="0" smtClean="0">
              <a:latin typeface="Arial" panose="020B0604020202020204" pitchFamily="34" charset="0"/>
            </a:endParaRPr>
          </a:p>
          <a:p>
            <a:pPr eaLnBrk="1" hangingPunct="1">
              <a:spcBef>
                <a:spcPct val="0"/>
              </a:spcBef>
              <a:buFont typeface="+mj-lt"/>
              <a:buAutoNum type="arabicPeriod"/>
              <a:defRPr/>
            </a:pPr>
            <a:endParaRPr lang="cs-CZ" altLang="cs-CZ" sz="2200" dirty="0" smtClean="0">
              <a:latin typeface="Arial" panose="020B0604020202020204" pitchFamily="34" charset="0"/>
            </a:endParaRPr>
          </a:p>
          <a:p>
            <a:pPr eaLnBrk="1" hangingPunct="1">
              <a:spcBef>
                <a:spcPct val="0"/>
              </a:spcBef>
              <a:buFont typeface="+mj-lt"/>
              <a:buAutoNum type="arabicPeriod"/>
              <a:defRPr/>
            </a:pPr>
            <a:r>
              <a:rPr lang="cs-CZ" altLang="cs-CZ" sz="2200" dirty="0" err="1" smtClean="0">
                <a:latin typeface="Arial" panose="020B0604020202020204" pitchFamily="34" charset="0"/>
              </a:rPr>
              <a:t>Unemployment</a:t>
            </a:r>
            <a:r>
              <a:rPr lang="cs-CZ" altLang="cs-CZ" sz="2200" dirty="0" smtClean="0">
                <a:latin typeface="Arial" panose="020B0604020202020204" pitchFamily="34" charset="0"/>
              </a:rPr>
              <a:t> and </a:t>
            </a:r>
            <a:r>
              <a:rPr lang="cs-CZ" altLang="cs-CZ" sz="2200" dirty="0" err="1" smtClean="0">
                <a:latin typeface="Arial" panose="020B0604020202020204" pitchFamily="34" charset="0"/>
              </a:rPr>
              <a:t>its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Concepts</a:t>
            </a:r>
            <a:endParaRPr lang="cs-CZ" altLang="cs-CZ" sz="2200" dirty="0" smtClean="0">
              <a:latin typeface="Arial" panose="020B0604020202020204" pitchFamily="34" charset="0"/>
            </a:endParaRPr>
          </a:p>
          <a:p>
            <a:pPr eaLnBrk="1" hangingPunct="1">
              <a:spcBef>
                <a:spcPct val="0"/>
              </a:spcBef>
              <a:buFont typeface="+mj-lt"/>
              <a:buAutoNum type="arabicPeriod"/>
              <a:defRPr/>
            </a:pPr>
            <a:endParaRPr lang="cs-CZ" altLang="cs-CZ" sz="2200" dirty="0" smtClean="0">
              <a:latin typeface="Arial" panose="020B0604020202020204" pitchFamily="34" charset="0"/>
            </a:endParaRPr>
          </a:p>
          <a:p>
            <a:pPr eaLnBrk="1" hangingPunct="1">
              <a:spcBef>
                <a:spcPct val="0"/>
              </a:spcBef>
              <a:buFont typeface="+mj-lt"/>
              <a:buAutoNum type="arabicPeriod"/>
              <a:defRPr/>
            </a:pPr>
            <a:r>
              <a:rPr lang="cs-CZ" altLang="cs-CZ" sz="2200" dirty="0" err="1" smtClean="0">
                <a:latin typeface="Arial" panose="020B0604020202020204" pitchFamily="34" charset="0"/>
              </a:rPr>
              <a:t>Phillips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Curve</a:t>
            </a:r>
            <a:endParaRPr lang="en-GB" altLang="cs-CZ" sz="2200" dirty="0" smtClean="0">
              <a:latin typeface="Arial" panose="020B0604020202020204" pitchFamily="34" charset="0"/>
            </a:endParaRPr>
          </a:p>
          <a:p>
            <a:pPr eaLnBrk="1" hangingPunct="1">
              <a:spcBef>
                <a:spcPct val="0"/>
              </a:spcBef>
              <a:buFont typeface="+mj-lt"/>
              <a:buAutoNum type="arabicPeriod"/>
              <a:defRPr/>
            </a:pPr>
            <a:endParaRPr lang="en-GB" altLang="cs-CZ" sz="2200" dirty="0" smtClean="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smtClean="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smtClean="0">
              <a:latin typeface="Arial" panose="020B0604020202020204" pitchFamily="34" charset="0"/>
            </a:endParaRPr>
          </a:p>
        </p:txBody>
      </p:sp>
    </p:spTree>
    <p:extLst>
      <p:ext uri="{BB962C8B-B14F-4D97-AF65-F5344CB8AC3E}">
        <p14:creationId xmlns:p14="http://schemas.microsoft.com/office/powerpoint/2010/main" val="1633128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INFLATION AND UNEMPLOYMENT</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850691"/>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LONG RUN PHILLIPS CURVE</a:t>
            </a:r>
          </a:p>
        </p:txBody>
      </p:sp>
      <p:pic>
        <p:nvPicPr>
          <p:cNvPr id="7" name="Obrázek 6"/>
          <p:cNvPicPr>
            <a:picLocks noChangeAspect="1"/>
          </p:cNvPicPr>
          <p:nvPr/>
        </p:nvPicPr>
        <p:blipFill rotWithShape="1">
          <a:blip r:embed="rId2"/>
          <a:srcRect t="16891" r="38066"/>
          <a:stretch/>
        </p:blipFill>
        <p:spPr>
          <a:xfrm>
            <a:off x="4755011" y="2449902"/>
            <a:ext cx="3733381" cy="3735238"/>
          </a:xfrm>
          <a:prstGeom prst="rect">
            <a:avLst/>
          </a:prstGeom>
        </p:spPr>
      </p:pic>
      <p:sp>
        <p:nvSpPr>
          <p:cNvPr id="10" name="Zástupný symbol pro obsah 9"/>
          <p:cNvSpPr>
            <a:spLocks noGrp="1"/>
          </p:cNvSpPr>
          <p:nvPr>
            <p:ph sz="half" idx="1"/>
          </p:nvPr>
        </p:nvSpPr>
        <p:spPr>
          <a:xfrm>
            <a:off x="529431" y="1687961"/>
            <a:ext cx="4038600" cy="4525963"/>
          </a:xfrm>
        </p:spPr>
        <p:txBody>
          <a:bodyPr/>
          <a:lstStyle/>
          <a:p>
            <a:r>
              <a:rPr lang="cs-CZ" sz="2000" dirty="0" err="1" smtClean="0">
                <a:latin typeface="Arial" panose="020B0604020202020204" pitchFamily="34" charset="0"/>
                <a:cs typeface="Arial" panose="020B0604020202020204" pitchFamily="34" charset="0"/>
              </a:rPr>
              <a:t>The</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vertical</a:t>
            </a:r>
            <a:r>
              <a:rPr lang="cs-CZ" sz="2000" dirty="0" smtClean="0">
                <a:latin typeface="Arial" panose="020B0604020202020204" pitchFamily="34" charset="0"/>
                <a:cs typeface="Arial" panose="020B0604020202020204" pitchFamily="34" charset="0"/>
              </a:rPr>
              <a:t> line </a:t>
            </a:r>
            <a:r>
              <a:rPr lang="cs-CZ" sz="2000" dirty="0" err="1" smtClean="0">
                <a:latin typeface="Arial" panose="020B0604020202020204" pitchFamily="34" charset="0"/>
                <a:cs typeface="Arial" panose="020B0604020202020204" pitchFamily="34" charset="0"/>
              </a:rPr>
              <a:t>is</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the</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economy´s</a:t>
            </a:r>
            <a:r>
              <a:rPr lang="cs-CZ" sz="2000" dirty="0" smtClean="0">
                <a:latin typeface="Arial" panose="020B0604020202020204" pitchFamily="34" charset="0"/>
                <a:cs typeface="Arial" panose="020B0604020202020204" pitchFamily="34" charset="0"/>
              </a:rPr>
              <a:t> long-run PC, </a:t>
            </a:r>
            <a:r>
              <a:rPr lang="cs-CZ" sz="2000" dirty="0" err="1" smtClean="0">
                <a:latin typeface="Arial" panose="020B0604020202020204" pitchFamily="34" charset="0"/>
                <a:cs typeface="Arial" panose="020B0604020202020204" pitchFamily="34" charset="0"/>
              </a:rPr>
              <a:t>showing</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all</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combinations</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of</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unemployment</a:t>
            </a:r>
            <a:r>
              <a:rPr lang="cs-CZ" sz="2000" dirty="0" smtClean="0">
                <a:latin typeface="Arial" panose="020B0604020202020204" pitchFamily="34" charset="0"/>
                <a:cs typeface="Arial" panose="020B0604020202020204" pitchFamily="34" charset="0"/>
              </a:rPr>
              <a:t> and </a:t>
            </a:r>
            <a:r>
              <a:rPr lang="cs-CZ" sz="2000" dirty="0" err="1" smtClean="0">
                <a:latin typeface="Arial" panose="020B0604020202020204" pitchFamily="34" charset="0"/>
                <a:cs typeface="Arial" panose="020B0604020202020204" pitchFamily="34" charset="0"/>
              </a:rPr>
              <a:t>inflation</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the</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central</a:t>
            </a:r>
            <a:r>
              <a:rPr lang="cs-CZ" sz="2000" dirty="0" smtClean="0">
                <a:latin typeface="Arial" panose="020B0604020202020204" pitchFamily="34" charset="0"/>
                <a:cs typeface="Arial" panose="020B0604020202020204" pitchFamily="34" charset="0"/>
              </a:rPr>
              <a:t> bank </a:t>
            </a:r>
            <a:r>
              <a:rPr lang="cs-CZ" sz="2000" dirty="0" err="1" smtClean="0">
                <a:latin typeface="Arial" panose="020B0604020202020204" pitchFamily="34" charset="0"/>
                <a:cs typeface="Arial" panose="020B0604020202020204" pitchFamily="34" charset="0"/>
              </a:rPr>
              <a:t>can</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choose</a:t>
            </a:r>
            <a:r>
              <a:rPr lang="cs-CZ" sz="2000" dirty="0" smtClean="0">
                <a:latin typeface="Arial" panose="020B0604020202020204" pitchFamily="34" charset="0"/>
                <a:cs typeface="Arial" panose="020B0604020202020204" pitchFamily="34" charset="0"/>
              </a:rPr>
              <a:t> in </a:t>
            </a:r>
            <a:r>
              <a:rPr lang="cs-CZ" sz="2000" dirty="0" err="1" smtClean="0">
                <a:latin typeface="Arial" panose="020B0604020202020204" pitchFamily="34" charset="0"/>
                <a:cs typeface="Arial" panose="020B0604020202020204" pitchFamily="34" charset="0"/>
              </a:rPr>
              <a:t>the</a:t>
            </a:r>
            <a:r>
              <a:rPr lang="cs-CZ" sz="2000" dirty="0" smtClean="0">
                <a:latin typeface="Arial" panose="020B0604020202020204" pitchFamily="34" charset="0"/>
                <a:cs typeface="Arial" panose="020B0604020202020204" pitchFamily="34" charset="0"/>
              </a:rPr>
              <a:t> long run. </a:t>
            </a:r>
          </a:p>
          <a:p>
            <a:endParaRPr lang="cs-CZ" sz="1000" dirty="0" smtClean="0">
              <a:latin typeface="Arial" panose="020B0604020202020204" pitchFamily="34" charset="0"/>
              <a:cs typeface="Arial" panose="020B0604020202020204" pitchFamily="34" charset="0"/>
            </a:endParaRPr>
          </a:p>
          <a:p>
            <a:r>
              <a:rPr lang="cs-CZ" sz="2000" dirty="0" err="1" smtClean="0">
                <a:latin typeface="Arial" panose="020B0604020202020204" pitchFamily="34" charset="0"/>
                <a:cs typeface="Arial" panose="020B0604020202020204" pitchFamily="34" charset="0"/>
              </a:rPr>
              <a:t>The</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curve</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is</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vertical</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because</a:t>
            </a:r>
            <a:r>
              <a:rPr lang="cs-CZ" sz="2000" dirty="0" smtClean="0">
                <a:latin typeface="Arial" panose="020B0604020202020204" pitchFamily="34" charset="0"/>
                <a:cs typeface="Arial" panose="020B0604020202020204" pitchFamily="34" charset="0"/>
              </a:rPr>
              <a:t> in </a:t>
            </a:r>
            <a:r>
              <a:rPr lang="cs-CZ" sz="2000" dirty="0" err="1" smtClean="0">
                <a:latin typeface="Arial" panose="020B0604020202020204" pitchFamily="34" charset="0"/>
                <a:cs typeface="Arial" panose="020B0604020202020204" pitchFamily="34" charset="0"/>
              </a:rPr>
              <a:t>the</a:t>
            </a:r>
            <a:r>
              <a:rPr lang="cs-CZ" sz="2000" dirty="0" smtClean="0">
                <a:latin typeface="Arial" panose="020B0604020202020204" pitchFamily="34" charset="0"/>
                <a:cs typeface="Arial" panose="020B0604020202020204" pitchFamily="34" charset="0"/>
              </a:rPr>
              <a:t> long run, </a:t>
            </a:r>
            <a:r>
              <a:rPr lang="cs-CZ" sz="2000" dirty="0" err="1" smtClean="0">
                <a:latin typeface="Arial" panose="020B0604020202020204" pitchFamily="34" charset="0"/>
                <a:cs typeface="Arial" panose="020B0604020202020204" pitchFamily="34" charset="0"/>
              </a:rPr>
              <a:t>the</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unemployment</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rate</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must</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equal</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the</a:t>
            </a:r>
            <a:r>
              <a:rPr lang="cs-CZ" sz="2000" dirty="0" smtClean="0">
                <a:latin typeface="Arial" panose="020B0604020202020204" pitchFamily="34" charset="0"/>
                <a:cs typeface="Arial" panose="020B0604020202020204" pitchFamily="34" charset="0"/>
              </a:rPr>
              <a:t> natural </a:t>
            </a:r>
            <a:r>
              <a:rPr lang="cs-CZ" sz="2000" dirty="0" err="1" smtClean="0">
                <a:latin typeface="Arial" panose="020B0604020202020204" pitchFamily="34" charset="0"/>
                <a:cs typeface="Arial" panose="020B0604020202020204" pitchFamily="34" charset="0"/>
              </a:rPr>
              <a:t>rate</a:t>
            </a:r>
            <a:r>
              <a:rPr lang="cs-CZ" sz="2000" dirty="0" smtClean="0">
                <a:latin typeface="Arial" panose="020B0604020202020204" pitchFamily="34" charset="0"/>
                <a:cs typeface="Arial" panose="020B0604020202020204" pitchFamily="34" charset="0"/>
              </a:rPr>
              <a:t> (NAIRU) </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4772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INFLATION AND UNEMPLOYMENT</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850691"/>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LONG RUN PHILLIPS CURVE</a:t>
            </a:r>
          </a:p>
        </p:txBody>
      </p:sp>
      <p:pic>
        <p:nvPicPr>
          <p:cNvPr id="6" name="Obrázek 5"/>
          <p:cNvPicPr>
            <a:picLocks noChangeAspect="1"/>
          </p:cNvPicPr>
          <p:nvPr/>
        </p:nvPicPr>
        <p:blipFill rotWithShape="1">
          <a:blip r:embed="rId2"/>
          <a:srcRect t="10247"/>
          <a:stretch/>
        </p:blipFill>
        <p:spPr>
          <a:xfrm>
            <a:off x="1537283" y="1777042"/>
            <a:ext cx="6061495" cy="4080293"/>
          </a:xfrm>
          <a:prstGeom prst="rect">
            <a:avLst/>
          </a:prstGeom>
        </p:spPr>
      </p:pic>
    </p:spTree>
    <p:extLst>
      <p:ext uri="{BB962C8B-B14F-4D97-AF65-F5344CB8AC3E}">
        <p14:creationId xmlns:p14="http://schemas.microsoft.com/office/powerpoint/2010/main" val="333339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INFLATION AND UNEMPLOYMENT</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850691"/>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ANSWERING THE PREVIOUS QUESTIONS</a:t>
            </a:r>
          </a:p>
        </p:txBody>
      </p:sp>
      <p:sp>
        <p:nvSpPr>
          <p:cNvPr id="3079" name="TextovéPole 10"/>
          <p:cNvSpPr txBox="1">
            <a:spLocks noChangeArrowheads="1"/>
          </p:cNvSpPr>
          <p:nvPr/>
        </p:nvSpPr>
        <p:spPr bwMode="auto">
          <a:xfrm>
            <a:off x="338138" y="1523285"/>
            <a:ext cx="847725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solidFill>
                  <a:srgbClr val="FF0000"/>
                </a:solidFill>
                <a:latin typeface="Arial" panose="020B0604020202020204" pitchFamily="34" charset="0"/>
              </a:rPr>
              <a:t>Why was negative relationship observed between inflation and unemployment in USA before 1970?</a:t>
            </a:r>
          </a:p>
          <a:p>
            <a:pPr marL="1028700" lvl="1" eaLnBrk="1" hangingPunct="1">
              <a:spcBef>
                <a:spcPct val="0"/>
              </a:spcBef>
              <a:defRPr/>
            </a:pPr>
            <a:r>
              <a:rPr lang="en-US" altLang="cs-CZ" sz="2000" dirty="0">
                <a:latin typeface="Arial" panose="020B0604020202020204" pitchFamily="34" charset="0"/>
              </a:rPr>
              <a:t>Because both natural rate of unemployment and expected inflation were fairly constant</a:t>
            </a:r>
            <a:r>
              <a:rPr lang="en-US" altLang="cs-CZ" sz="2000" dirty="0" smtClean="0">
                <a:latin typeface="Arial" panose="020B0604020202020204" pitchFamily="34" charset="0"/>
              </a:rPr>
              <a:t>.</a:t>
            </a:r>
            <a:endParaRPr lang="cs-CZ" altLang="cs-CZ" sz="2000" dirty="0" smtClean="0">
              <a:latin typeface="Arial" panose="020B0604020202020204" pitchFamily="34" charset="0"/>
            </a:endParaRPr>
          </a:p>
          <a:p>
            <a:pPr marL="1028700" lvl="1"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solidFill>
                  <a:srgbClr val="FF0000"/>
                </a:solidFill>
                <a:latin typeface="Arial" panose="020B0604020202020204" pitchFamily="34" charset="0"/>
              </a:rPr>
              <a:t>Why didn’t the relationship hold after 1970?</a:t>
            </a:r>
          </a:p>
          <a:p>
            <a:pPr marL="1028700" lvl="1" eaLnBrk="1" hangingPunct="1">
              <a:spcBef>
                <a:spcPct val="0"/>
              </a:spcBef>
              <a:defRPr/>
            </a:pPr>
            <a:r>
              <a:rPr lang="en-US" altLang="cs-CZ" sz="2000" dirty="0">
                <a:latin typeface="Arial" panose="020B0604020202020204" pitchFamily="34" charset="0"/>
              </a:rPr>
              <a:t>There were several shocks in the economy including 1973 oil shock, 1979 oil shock, Iraqi invasion in Kuwait in 1990, east Asian currency crisis in 1997, attack on Twin Tower in 2001, USA’s preemptive strike on Iraq in 2004. </a:t>
            </a:r>
            <a:endParaRPr lang="cs-CZ" altLang="cs-CZ" sz="2000" dirty="0" smtClean="0">
              <a:latin typeface="Arial" panose="020B0604020202020204" pitchFamily="34" charset="0"/>
            </a:endParaRPr>
          </a:p>
          <a:p>
            <a:pPr marL="1028700" lvl="1" eaLnBrk="1" hangingPunct="1">
              <a:spcBef>
                <a:spcPct val="0"/>
              </a:spcBef>
              <a:defRPr/>
            </a:pPr>
            <a:r>
              <a:rPr lang="en-US" altLang="cs-CZ" sz="2000" dirty="0" smtClean="0">
                <a:latin typeface="Arial" panose="020B0604020202020204" pitchFamily="34" charset="0"/>
              </a:rPr>
              <a:t>Because </a:t>
            </a:r>
            <a:r>
              <a:rPr lang="en-US" altLang="cs-CZ" sz="2000" dirty="0">
                <a:latin typeface="Arial" panose="020B0604020202020204" pitchFamily="34" charset="0"/>
              </a:rPr>
              <a:t>of these shocks, the usual relationship stated by the Phillips curve did not hold. However, plotting unexpected inflation on the vertical axis and cyclical unemployment on the horizontal axis proves that Friedman-Phelps theory was correct- there was negative relationship between cyclical unemployment and unexpected inflation. </a:t>
            </a:r>
            <a:endParaRPr lang="en-US" altLang="cs-CZ" sz="2000" dirty="0">
              <a:solidFill>
                <a:srgbClr val="FF0000"/>
              </a:solidFill>
              <a:latin typeface="Arial" panose="020B0604020202020204" pitchFamily="34" charset="0"/>
            </a:endParaRPr>
          </a:p>
        </p:txBody>
      </p:sp>
    </p:spTree>
    <p:extLst>
      <p:ext uri="{BB962C8B-B14F-4D97-AF65-F5344CB8AC3E}">
        <p14:creationId xmlns:p14="http://schemas.microsoft.com/office/powerpoint/2010/main" val="2593845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INFLATION AND UNEMPLOYMENT</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850691"/>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ANSWERING THE PREVIOUS QUESTIONS</a:t>
            </a:r>
          </a:p>
        </p:txBody>
      </p:sp>
      <p:sp>
        <p:nvSpPr>
          <p:cNvPr id="3079" name="TextovéPole 10"/>
          <p:cNvSpPr txBox="1">
            <a:spLocks noChangeArrowheads="1"/>
          </p:cNvSpPr>
          <p:nvPr/>
        </p:nvSpPr>
        <p:spPr bwMode="auto">
          <a:xfrm>
            <a:off x="338138" y="1523285"/>
            <a:ext cx="847725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solidFill>
                  <a:srgbClr val="FF0000"/>
                </a:solidFill>
                <a:latin typeface="Arial" panose="020B0604020202020204" pitchFamily="34" charset="0"/>
              </a:rPr>
              <a:t>Does the Phillips Curve provide choices for the policymakers</a:t>
            </a:r>
            <a:r>
              <a:rPr lang="en-US" altLang="cs-CZ" sz="2200" dirty="0" smtClean="0">
                <a:solidFill>
                  <a:srgbClr val="FF0000"/>
                </a:solidFill>
                <a:latin typeface="Arial" panose="020B0604020202020204" pitchFamily="34" charset="0"/>
              </a:rPr>
              <a:t>?</a:t>
            </a:r>
            <a:endParaRPr lang="cs-CZ" altLang="cs-CZ" sz="2200" dirty="0" smtClean="0">
              <a:solidFill>
                <a:srgbClr val="FF0000"/>
              </a:solidFill>
              <a:latin typeface="Arial" panose="020B0604020202020204" pitchFamily="34" charset="0"/>
            </a:endParaRPr>
          </a:p>
          <a:p>
            <a:pPr marL="285750" indent="-285750" eaLnBrk="1" hangingPunct="1">
              <a:spcBef>
                <a:spcPct val="0"/>
              </a:spcBef>
              <a:defRPr/>
            </a:pPr>
            <a:endParaRPr lang="en-US" altLang="cs-CZ" sz="1000" dirty="0">
              <a:solidFill>
                <a:srgbClr val="FF0000"/>
              </a:solidFill>
              <a:latin typeface="Arial" panose="020B0604020202020204" pitchFamily="34" charset="0"/>
            </a:endParaRPr>
          </a:p>
          <a:p>
            <a:pPr marL="1028700" lvl="1" eaLnBrk="1" hangingPunct="1">
              <a:spcBef>
                <a:spcPct val="0"/>
              </a:spcBef>
              <a:defRPr/>
            </a:pPr>
            <a:r>
              <a:rPr lang="en-US" altLang="cs-CZ" sz="2000" dirty="0">
                <a:latin typeface="Arial" panose="020B0604020202020204" pitchFamily="34" charset="0"/>
              </a:rPr>
              <a:t>Classical and Keynesian economists differ on this issue</a:t>
            </a:r>
            <a:r>
              <a:rPr lang="en-US" altLang="cs-CZ" sz="2000" dirty="0" smtClean="0">
                <a:latin typeface="Arial" panose="020B0604020202020204" pitchFamily="34" charset="0"/>
              </a:rPr>
              <a:t>.</a:t>
            </a:r>
            <a:endParaRPr lang="cs-CZ" altLang="cs-CZ" sz="2000" dirty="0" smtClean="0">
              <a:latin typeface="Arial" panose="020B0604020202020204" pitchFamily="34" charset="0"/>
            </a:endParaRPr>
          </a:p>
          <a:p>
            <a:pPr marL="1028700" lvl="1" eaLnBrk="1" hangingPunct="1">
              <a:spcBef>
                <a:spcPct val="0"/>
              </a:spcBef>
              <a:defRPr/>
            </a:pPr>
            <a:endParaRPr lang="en-US" altLang="cs-CZ" sz="800" dirty="0">
              <a:latin typeface="Arial" panose="020B0604020202020204" pitchFamily="34" charset="0"/>
            </a:endParaRPr>
          </a:p>
          <a:p>
            <a:pPr marL="1028700" lvl="1" eaLnBrk="1" hangingPunct="1">
              <a:spcBef>
                <a:spcPct val="0"/>
              </a:spcBef>
              <a:defRPr/>
            </a:pPr>
            <a:r>
              <a:rPr lang="en-US" altLang="cs-CZ" sz="2000" b="1" dirty="0">
                <a:latin typeface="Arial" panose="020B0604020202020204" pitchFamily="34" charset="0"/>
              </a:rPr>
              <a:t>Classical economists </a:t>
            </a:r>
            <a:r>
              <a:rPr lang="en-US" altLang="cs-CZ" sz="2000" dirty="0">
                <a:latin typeface="Arial" panose="020B0604020202020204" pitchFamily="34" charset="0"/>
              </a:rPr>
              <a:t>believe in rapid adjustment of economic variables, and therefore, suggest that temporary surprises will not have any effect. In this context, the classical economists think that Phillips curve does not represent any policy choice for the policy makers</a:t>
            </a:r>
            <a:r>
              <a:rPr lang="en-US" altLang="cs-CZ" sz="2000" dirty="0" smtClean="0">
                <a:latin typeface="Arial" panose="020B0604020202020204" pitchFamily="34" charset="0"/>
              </a:rPr>
              <a:t>.</a:t>
            </a:r>
            <a:endParaRPr lang="cs-CZ" altLang="cs-CZ" sz="2000" dirty="0" smtClean="0">
              <a:latin typeface="Arial" panose="020B0604020202020204" pitchFamily="34" charset="0"/>
            </a:endParaRPr>
          </a:p>
          <a:p>
            <a:pPr marL="1028700" lvl="1" eaLnBrk="1" hangingPunct="1">
              <a:spcBef>
                <a:spcPct val="0"/>
              </a:spcBef>
              <a:defRPr/>
            </a:pPr>
            <a:endParaRPr lang="en-US" altLang="cs-CZ" sz="800" dirty="0">
              <a:latin typeface="Arial" panose="020B0604020202020204" pitchFamily="34" charset="0"/>
            </a:endParaRPr>
          </a:p>
          <a:p>
            <a:pPr marL="1028700" lvl="1" eaLnBrk="1" hangingPunct="1">
              <a:spcBef>
                <a:spcPct val="0"/>
              </a:spcBef>
              <a:defRPr/>
            </a:pPr>
            <a:r>
              <a:rPr lang="en-US" altLang="cs-CZ" sz="2000" dirty="0">
                <a:latin typeface="Arial" panose="020B0604020202020204" pitchFamily="34" charset="0"/>
              </a:rPr>
              <a:t>On the other hand, </a:t>
            </a:r>
            <a:r>
              <a:rPr lang="en-US" altLang="cs-CZ" sz="2000" b="1" dirty="0">
                <a:latin typeface="Arial" panose="020B0604020202020204" pitchFamily="34" charset="0"/>
              </a:rPr>
              <a:t>Keynesians</a:t>
            </a:r>
            <a:r>
              <a:rPr lang="en-US" altLang="cs-CZ" sz="2000" dirty="0">
                <a:latin typeface="Arial" panose="020B0604020202020204" pitchFamily="34" charset="0"/>
              </a:rPr>
              <a:t> believe that the policy makers have choices, at least in the short run, to manipulate expected inflation to change natural rate of unemployment. </a:t>
            </a:r>
            <a:endParaRPr lang="cs-CZ" altLang="cs-CZ" sz="2000" dirty="0" smtClean="0">
              <a:latin typeface="Arial" panose="020B0604020202020204" pitchFamily="34" charset="0"/>
            </a:endParaRPr>
          </a:p>
          <a:p>
            <a:pPr marL="1028700" lvl="1" eaLnBrk="1" hangingPunct="1">
              <a:spcBef>
                <a:spcPct val="0"/>
              </a:spcBef>
              <a:defRPr/>
            </a:pPr>
            <a:endParaRPr lang="en-US" altLang="cs-CZ" sz="800" dirty="0">
              <a:latin typeface="Arial" panose="020B0604020202020204" pitchFamily="34" charset="0"/>
            </a:endParaRPr>
          </a:p>
          <a:p>
            <a:pPr marL="1028700" lvl="1" eaLnBrk="1" hangingPunct="1">
              <a:spcBef>
                <a:spcPct val="0"/>
              </a:spcBef>
              <a:defRPr/>
            </a:pPr>
            <a:r>
              <a:rPr lang="en-US" altLang="cs-CZ" sz="2000" dirty="0">
                <a:latin typeface="Arial" panose="020B0604020202020204" pitchFamily="34" charset="0"/>
              </a:rPr>
              <a:t>However, both the classical and the Keynesian economists agree that such use of Phillips curve is not possible in the long run, as in the long-run everything will be adjusted to reach equilibrium. </a:t>
            </a:r>
          </a:p>
        </p:txBody>
      </p:sp>
    </p:spTree>
    <p:extLst>
      <p:ext uri="{BB962C8B-B14F-4D97-AF65-F5344CB8AC3E}">
        <p14:creationId xmlns:p14="http://schemas.microsoft.com/office/powerpoint/2010/main" val="734974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 y="71406"/>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INFLATION AND UNEMPLOYMENT</a:t>
            </a:r>
            <a:endParaRPr lang="en-GB" b="1" dirty="0">
              <a:latin typeface="Arial" pitchFamily="34" charset="0"/>
              <a:cs typeface="Arial" pitchFamily="34" charset="0"/>
            </a:endParaRPr>
          </a:p>
        </p:txBody>
      </p:sp>
      <p:sp>
        <p:nvSpPr>
          <p:cNvPr id="6150" name="TextovéPole 8"/>
          <p:cNvSpPr txBox="1">
            <a:spLocks noChangeArrowheads="1"/>
          </p:cNvSpPr>
          <p:nvPr/>
        </p:nvSpPr>
        <p:spPr bwMode="auto">
          <a:xfrm>
            <a:off x="342105" y="959207"/>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JAPAN PHILLIPS CURVE</a:t>
            </a:r>
            <a:endParaRPr lang="en-GB" altLang="cs-CZ" sz="2400" b="1" dirty="0">
              <a:latin typeface="Arial" panose="020B0604020202020204" pitchFamily="34" charset="0"/>
            </a:endParaRPr>
          </a:p>
        </p:txBody>
      </p:sp>
      <p:pic>
        <p:nvPicPr>
          <p:cNvPr id="5" name="Obrázek 4"/>
          <p:cNvPicPr>
            <a:picLocks noChangeAspect="1"/>
          </p:cNvPicPr>
          <p:nvPr/>
        </p:nvPicPr>
        <p:blipFill rotWithShape="1">
          <a:blip r:embed="rId2"/>
          <a:srcRect t="6452"/>
          <a:stretch/>
        </p:blipFill>
        <p:spPr>
          <a:xfrm>
            <a:off x="342105" y="2011679"/>
            <a:ext cx="8206745" cy="4549847"/>
          </a:xfrm>
          <a:prstGeom prst="rect">
            <a:avLst/>
          </a:prstGeom>
        </p:spPr>
      </p:pic>
    </p:spTree>
    <p:extLst>
      <p:ext uri="{BB962C8B-B14F-4D97-AF65-F5344CB8AC3E}">
        <p14:creationId xmlns:p14="http://schemas.microsoft.com/office/powerpoint/2010/main" val="3970938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 y="71406"/>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INFLATION AND UNEMPLOYMENT</a:t>
            </a:r>
            <a:endParaRPr lang="en-GB" b="1" dirty="0">
              <a:latin typeface="Arial" pitchFamily="34" charset="0"/>
              <a:cs typeface="Arial" pitchFamily="34" charset="0"/>
            </a:endParaRPr>
          </a:p>
        </p:txBody>
      </p:sp>
      <p:sp>
        <p:nvSpPr>
          <p:cNvPr id="6150" name="TextovéPole 8"/>
          <p:cNvSpPr txBox="1">
            <a:spLocks noChangeArrowheads="1"/>
          </p:cNvSpPr>
          <p:nvPr/>
        </p:nvSpPr>
        <p:spPr bwMode="auto">
          <a:xfrm>
            <a:off x="342105" y="959207"/>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CHILLEAN PHILLIPS CURVE</a:t>
            </a:r>
            <a:endParaRPr lang="en-GB" altLang="cs-CZ" sz="2400" b="1" dirty="0">
              <a:latin typeface="Arial" panose="020B0604020202020204" pitchFamily="34" charset="0"/>
            </a:endParaRPr>
          </a:p>
        </p:txBody>
      </p:sp>
      <p:pic>
        <p:nvPicPr>
          <p:cNvPr id="2" name="Obrázek 1"/>
          <p:cNvPicPr>
            <a:picLocks noChangeAspect="1"/>
          </p:cNvPicPr>
          <p:nvPr/>
        </p:nvPicPr>
        <p:blipFill>
          <a:blip r:embed="rId2"/>
          <a:stretch>
            <a:fillRect/>
          </a:stretch>
        </p:blipFill>
        <p:spPr>
          <a:xfrm>
            <a:off x="1621536" y="1587948"/>
            <a:ext cx="5419344" cy="5134829"/>
          </a:xfrm>
          <a:prstGeom prst="rect">
            <a:avLst/>
          </a:prstGeom>
        </p:spPr>
      </p:pic>
    </p:spTree>
    <p:extLst>
      <p:ext uri="{BB962C8B-B14F-4D97-AF65-F5344CB8AC3E}">
        <p14:creationId xmlns:p14="http://schemas.microsoft.com/office/powerpoint/2010/main" val="3573659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dirty="0" smtClean="0">
                <a:latin typeface="Arial" pitchFamily="34" charset="0"/>
                <a:cs typeface="Arial" pitchFamily="34" charset="0"/>
              </a:rPr>
              <a:t>INFLATION AND UNEMPLOYMENT</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42106" y="2930398"/>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THANK YOU FOR YOUR ATTENTION…</a:t>
            </a:r>
          </a:p>
        </p:txBody>
      </p:sp>
    </p:spTree>
    <p:extLst>
      <p:ext uri="{BB962C8B-B14F-4D97-AF65-F5344CB8AC3E}">
        <p14:creationId xmlns:p14="http://schemas.microsoft.com/office/powerpoint/2010/main" val="4064774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INFLATION AND UNEMPLOYMENT</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INFLATION, DEFLATION AND DISINFLATION</a:t>
            </a:r>
          </a:p>
        </p:txBody>
      </p:sp>
      <p:sp>
        <p:nvSpPr>
          <p:cNvPr id="3079" name="TextovéPole 10"/>
          <p:cNvSpPr txBox="1">
            <a:spLocks noChangeArrowheads="1"/>
          </p:cNvSpPr>
          <p:nvPr/>
        </p:nvSpPr>
        <p:spPr bwMode="auto">
          <a:xfrm>
            <a:off x="338138" y="1523285"/>
            <a:ext cx="847725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Inflation is defined as the percentage increase in the average price level in a given period of time</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When we talk about inflation of a country, we indicate the increase in the general price level, not increase in the price of specific commodities</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cs-CZ" altLang="cs-CZ" sz="1000" dirty="0" smtClean="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opposite scenario of inflation is called </a:t>
            </a:r>
            <a:r>
              <a:rPr lang="en-US" altLang="cs-CZ" sz="2200" dirty="0">
                <a:solidFill>
                  <a:srgbClr val="FF0000"/>
                </a:solidFill>
                <a:latin typeface="Arial" panose="020B0604020202020204" pitchFamily="34" charset="0"/>
              </a:rPr>
              <a:t>deflation.</a:t>
            </a:r>
          </a:p>
          <a:p>
            <a:pPr marL="1028700" lvl="1" eaLnBrk="1" hangingPunct="1">
              <a:spcBef>
                <a:spcPct val="0"/>
              </a:spcBef>
              <a:defRPr/>
            </a:pPr>
            <a:r>
              <a:rPr lang="en-US" altLang="cs-CZ" sz="1800" dirty="0">
                <a:latin typeface="Arial" panose="020B0604020202020204" pitchFamily="34" charset="0"/>
              </a:rPr>
              <a:t>Deflation is defined as the percentage decrease in</a:t>
            </a:r>
            <a:r>
              <a:rPr lang="en-US" altLang="cs-CZ" sz="1800" dirty="0">
                <a:solidFill>
                  <a:srgbClr val="FF0000"/>
                </a:solidFill>
                <a:latin typeface="Arial" panose="020B0604020202020204" pitchFamily="34" charset="0"/>
              </a:rPr>
              <a:t> </a:t>
            </a:r>
            <a:r>
              <a:rPr lang="en-US" altLang="cs-CZ" sz="1800" dirty="0">
                <a:latin typeface="Arial" panose="020B0604020202020204" pitchFamily="34" charset="0"/>
              </a:rPr>
              <a:t>the average price level in a given period of time</a:t>
            </a:r>
            <a:r>
              <a:rPr lang="en-US" altLang="cs-CZ" sz="1800" dirty="0" smtClean="0">
                <a:latin typeface="Arial" panose="020B0604020202020204" pitchFamily="34" charset="0"/>
              </a:rPr>
              <a:t>.</a:t>
            </a:r>
            <a:endParaRPr lang="cs-CZ" altLang="cs-CZ" sz="18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Inflation is generally considered bad if it is </a:t>
            </a:r>
            <a:r>
              <a:rPr lang="en-US" altLang="cs-CZ" sz="2200" dirty="0" smtClean="0">
                <a:latin typeface="Arial" panose="020B0604020202020204" pitchFamily="34" charset="0"/>
              </a:rPr>
              <a:t>high</a:t>
            </a:r>
            <a:r>
              <a:rPr lang="cs-CZ" altLang="cs-CZ" sz="2200" dirty="0" smtClean="0">
                <a:latin typeface="Arial" panose="020B0604020202020204" pitchFamily="34" charset="0"/>
              </a:rPr>
              <a:t>, d</a:t>
            </a:r>
            <a:r>
              <a:rPr lang="en-US" altLang="cs-CZ" sz="2200" dirty="0" err="1" smtClean="0">
                <a:latin typeface="Arial" panose="020B0604020202020204" pitchFamily="34" charset="0"/>
              </a:rPr>
              <a:t>eflation</a:t>
            </a:r>
            <a:r>
              <a:rPr lang="en-US" altLang="cs-CZ" sz="2200" dirty="0" smtClean="0">
                <a:latin typeface="Arial" panose="020B0604020202020204" pitchFamily="34" charset="0"/>
              </a:rPr>
              <a:t> </a:t>
            </a:r>
            <a:r>
              <a:rPr lang="en-US" altLang="cs-CZ" sz="2200" dirty="0">
                <a:latin typeface="Arial" panose="020B0604020202020204" pitchFamily="34" charset="0"/>
              </a:rPr>
              <a:t>is also considered bad if decrease in the price level is considerable</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If the rate of inflation falls then we call it </a:t>
            </a:r>
            <a:r>
              <a:rPr lang="en-US" altLang="cs-CZ" sz="2200" dirty="0">
                <a:solidFill>
                  <a:srgbClr val="FF0000"/>
                </a:solidFill>
                <a:latin typeface="Arial" panose="020B0604020202020204" pitchFamily="34" charset="0"/>
              </a:rPr>
              <a:t>disinflation</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pic>
        <p:nvPicPr>
          <p:cNvPr id="2" name="Obrázek 1"/>
          <p:cNvPicPr>
            <a:picLocks noChangeAspect="1"/>
          </p:cNvPicPr>
          <p:nvPr/>
        </p:nvPicPr>
        <p:blipFill>
          <a:blip r:embed="rId2"/>
          <a:stretch>
            <a:fillRect/>
          </a:stretch>
        </p:blipFill>
        <p:spPr>
          <a:xfrm>
            <a:off x="743686" y="2237807"/>
            <a:ext cx="481610" cy="26537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INFLATION AND UNEMPLOYMENT</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INFLATION AND ITS SOURCES</a:t>
            </a:r>
          </a:p>
        </p:txBody>
      </p:sp>
      <p:sp>
        <p:nvSpPr>
          <p:cNvPr id="3079" name="TextovéPole 10"/>
          <p:cNvSpPr txBox="1">
            <a:spLocks noChangeArrowheads="1"/>
          </p:cNvSpPr>
          <p:nvPr/>
        </p:nvSpPr>
        <p:spPr bwMode="auto">
          <a:xfrm>
            <a:off x="338138" y="1523285"/>
            <a:ext cx="847725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solidFill>
                  <a:srgbClr val="FF0000"/>
                </a:solidFill>
                <a:latin typeface="Arial" panose="020B0604020202020204" pitchFamily="34" charset="0"/>
              </a:rPr>
              <a:t>Demand-pull inflation</a:t>
            </a:r>
            <a:r>
              <a:rPr lang="en-US" altLang="cs-CZ" sz="2200" dirty="0">
                <a:latin typeface="Arial" panose="020B0604020202020204" pitchFamily="34" charset="0"/>
              </a:rPr>
              <a:t>: occurs when demand increases exceeding available supply</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solidFill>
                  <a:srgbClr val="FF0000"/>
                </a:solidFill>
                <a:latin typeface="Arial" panose="020B0604020202020204" pitchFamily="34" charset="0"/>
              </a:rPr>
              <a:t>Cost-push inflation</a:t>
            </a:r>
            <a:r>
              <a:rPr lang="en-US" altLang="cs-CZ" sz="2200" dirty="0">
                <a:latin typeface="Arial" panose="020B0604020202020204" pitchFamily="34" charset="0"/>
              </a:rPr>
              <a:t>: occurs when cost of production increases and as a result producers increase price</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solidFill>
                  <a:srgbClr val="FF0000"/>
                </a:solidFill>
                <a:latin typeface="Arial" panose="020B0604020202020204" pitchFamily="34" charset="0"/>
              </a:rPr>
              <a:t>Fiscal inflation</a:t>
            </a:r>
            <a:r>
              <a:rPr lang="en-US" altLang="cs-CZ" sz="2200" dirty="0">
                <a:latin typeface="Arial" panose="020B0604020202020204" pitchFamily="34" charset="0"/>
              </a:rPr>
              <a:t>: occurs when there is excess government spending. This may also be considered as another version of demand-pull inflation. </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solidFill>
                  <a:srgbClr val="FF0000"/>
                </a:solidFill>
                <a:latin typeface="Arial" panose="020B0604020202020204" pitchFamily="34" charset="0"/>
              </a:rPr>
              <a:t>Monetary inflation</a:t>
            </a:r>
            <a:r>
              <a:rPr lang="en-US" altLang="cs-CZ" sz="2200" dirty="0">
                <a:latin typeface="Arial" panose="020B0604020202020204" pitchFamily="34" charset="0"/>
              </a:rPr>
              <a:t>: occurs when the government increases money supply</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solidFill>
                  <a:srgbClr val="FF0000"/>
                </a:solidFill>
                <a:latin typeface="Arial" panose="020B0604020202020204" pitchFamily="34" charset="0"/>
              </a:rPr>
              <a:t>Pricing power inflation</a:t>
            </a:r>
            <a:r>
              <a:rPr lang="en-US" altLang="cs-CZ" sz="2200" dirty="0">
                <a:latin typeface="Arial" panose="020B0604020202020204" pitchFamily="34" charset="0"/>
              </a:rPr>
              <a:t>: occurs when firms increase price to maximize their profit</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solidFill>
                  <a:srgbClr val="FF0000"/>
                </a:solidFill>
                <a:latin typeface="Arial" panose="020B0604020202020204" pitchFamily="34" charset="0"/>
              </a:rPr>
              <a:t>Protective measure</a:t>
            </a:r>
            <a:r>
              <a:rPr lang="en-US" altLang="cs-CZ" sz="2200" dirty="0">
                <a:latin typeface="Arial" panose="020B0604020202020204" pitchFamily="34" charset="0"/>
              </a:rPr>
              <a:t>: occurs when a country, for example increases tariff to protect domestic industries.</a:t>
            </a: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2474996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INFLATION AND UNEMPLOYMENT</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INFLATION AND ITS EFFECTS</a:t>
            </a:r>
          </a:p>
        </p:txBody>
      </p:sp>
      <p:sp>
        <p:nvSpPr>
          <p:cNvPr id="3" name="Zástupný symbol pro obsah 2"/>
          <p:cNvSpPr>
            <a:spLocks noGrp="1"/>
          </p:cNvSpPr>
          <p:nvPr>
            <p:ph sz="half" idx="1"/>
          </p:nvPr>
        </p:nvSpPr>
        <p:spPr/>
        <p:txBody>
          <a:bodyPr/>
          <a:lstStyle/>
          <a:p>
            <a:r>
              <a:rPr lang="en-US" sz="2400" b="1" dirty="0">
                <a:solidFill>
                  <a:srgbClr val="FF0000"/>
                </a:solidFill>
                <a:latin typeface="Arial" panose="020B0604020202020204" pitchFamily="34" charset="0"/>
                <a:cs typeface="Arial" panose="020B0604020202020204" pitchFamily="34" charset="0"/>
              </a:rPr>
              <a:t>Negative effects:</a:t>
            </a:r>
          </a:p>
          <a:p>
            <a:r>
              <a:rPr lang="en-US" sz="2400" dirty="0">
                <a:latin typeface="Arial" panose="020B0604020202020204" pitchFamily="34" charset="0"/>
                <a:cs typeface="Arial" panose="020B0604020202020204" pitchFamily="34" charset="0"/>
              </a:rPr>
              <a:t>Hurts fixed income group</a:t>
            </a:r>
          </a:p>
          <a:p>
            <a:r>
              <a:rPr lang="en-US" sz="2400" dirty="0">
                <a:latin typeface="Arial" panose="020B0604020202020204" pitchFamily="34" charset="0"/>
                <a:cs typeface="Arial" panose="020B0604020202020204" pitchFamily="34" charset="0"/>
              </a:rPr>
              <a:t>Encourages hoarding</a:t>
            </a:r>
          </a:p>
          <a:p>
            <a:r>
              <a:rPr lang="en-US" sz="2400" dirty="0">
                <a:latin typeface="Arial" panose="020B0604020202020204" pitchFamily="34" charset="0"/>
                <a:cs typeface="Arial" panose="020B0604020202020204" pitchFamily="34" charset="0"/>
              </a:rPr>
              <a:t>Social unrest</a:t>
            </a:r>
          </a:p>
          <a:p>
            <a:r>
              <a:rPr lang="en-US" sz="2400" dirty="0">
                <a:latin typeface="Arial" panose="020B0604020202020204" pitchFamily="34" charset="0"/>
                <a:cs typeface="Arial" panose="020B0604020202020204" pitchFamily="34" charset="0"/>
              </a:rPr>
              <a:t>Menu cost</a:t>
            </a:r>
          </a:p>
          <a:p>
            <a:r>
              <a:rPr lang="en-US" sz="2400" dirty="0">
                <a:latin typeface="Arial" panose="020B0604020202020204" pitchFamily="34" charset="0"/>
                <a:cs typeface="Arial" panose="020B0604020202020204" pitchFamily="34" charset="0"/>
              </a:rPr>
              <a:t>Automatic tax increase (Bracket creep)</a:t>
            </a:r>
          </a:p>
          <a:p>
            <a:r>
              <a:rPr lang="en-US" sz="2400" dirty="0">
                <a:latin typeface="Arial" panose="020B0604020202020204" pitchFamily="34" charset="0"/>
                <a:cs typeface="Arial" panose="020B0604020202020204" pitchFamily="34" charset="0"/>
              </a:rPr>
              <a:t>Money illusion</a:t>
            </a:r>
          </a:p>
          <a:p>
            <a:r>
              <a:rPr lang="en-US" sz="2400" dirty="0">
                <a:latin typeface="Arial" panose="020B0604020202020204" pitchFamily="34" charset="0"/>
                <a:cs typeface="Arial" panose="020B0604020202020204" pitchFamily="34" charset="0"/>
              </a:rPr>
              <a:t>Creates pressure on the exchange rate</a:t>
            </a:r>
          </a:p>
          <a:p>
            <a:r>
              <a:rPr lang="en-US" sz="2400" dirty="0">
                <a:latin typeface="Arial" panose="020B0604020202020204" pitchFamily="34" charset="0"/>
                <a:cs typeface="Arial" panose="020B0604020202020204" pitchFamily="34" charset="0"/>
              </a:rPr>
              <a:t>Hurts lenders</a:t>
            </a:r>
            <a:endParaRPr lang="cs-CZ" sz="2400" dirty="0">
              <a:latin typeface="Arial" panose="020B0604020202020204" pitchFamily="34" charset="0"/>
              <a:cs typeface="Arial" panose="020B0604020202020204" pitchFamily="34" charset="0"/>
            </a:endParaRPr>
          </a:p>
        </p:txBody>
      </p:sp>
      <p:sp>
        <p:nvSpPr>
          <p:cNvPr id="5" name="Zástupný symbol pro obsah 4"/>
          <p:cNvSpPr>
            <a:spLocks noGrp="1"/>
          </p:cNvSpPr>
          <p:nvPr>
            <p:ph sz="half" idx="2"/>
          </p:nvPr>
        </p:nvSpPr>
        <p:spPr/>
        <p:txBody>
          <a:bodyPr/>
          <a:lstStyle/>
          <a:p>
            <a:r>
              <a:rPr lang="en-US" sz="2400" b="1" dirty="0">
                <a:solidFill>
                  <a:srgbClr val="FF0000"/>
                </a:solidFill>
                <a:latin typeface="Arial" panose="020B0604020202020204" pitchFamily="34" charset="0"/>
                <a:cs typeface="Arial" panose="020B0604020202020204" pitchFamily="34" charset="0"/>
              </a:rPr>
              <a:t>Positive </a:t>
            </a:r>
            <a:r>
              <a:rPr lang="en-US" sz="2400" b="1" dirty="0" smtClean="0">
                <a:solidFill>
                  <a:srgbClr val="FF0000"/>
                </a:solidFill>
                <a:latin typeface="Arial" panose="020B0604020202020204" pitchFamily="34" charset="0"/>
                <a:cs typeface="Arial" panose="020B0604020202020204" pitchFamily="34" charset="0"/>
              </a:rPr>
              <a:t>effects</a:t>
            </a:r>
            <a:r>
              <a:rPr lang="cs-CZ" sz="2400" b="1" dirty="0" smtClean="0">
                <a:solidFill>
                  <a:srgbClr val="FF0000"/>
                </a:solidFill>
                <a:latin typeface="Arial" panose="020B0604020202020204" pitchFamily="34" charset="0"/>
                <a:cs typeface="Arial" panose="020B0604020202020204" pitchFamily="34" charset="0"/>
              </a:rPr>
              <a:t>:</a:t>
            </a:r>
            <a:endParaRPr lang="en-US" sz="2400" b="1" dirty="0">
              <a:solidFill>
                <a:srgbClr val="FF0000"/>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Employment increases</a:t>
            </a:r>
          </a:p>
          <a:p>
            <a:r>
              <a:rPr lang="en-US" sz="2400" dirty="0">
                <a:latin typeface="Arial" panose="020B0604020202020204" pitchFamily="34" charset="0"/>
                <a:cs typeface="Arial" panose="020B0604020202020204" pitchFamily="34" charset="0"/>
              </a:rPr>
              <a:t>Beneficial for the borrowers and therefore encourages investment</a:t>
            </a:r>
          </a:p>
          <a:p>
            <a:endParaRPr lang="cs-CZ" dirty="0"/>
          </a:p>
        </p:txBody>
      </p:sp>
    </p:spTree>
    <p:extLst>
      <p:ext uri="{BB962C8B-B14F-4D97-AF65-F5344CB8AC3E}">
        <p14:creationId xmlns:p14="http://schemas.microsoft.com/office/powerpoint/2010/main" val="2640944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INFLATION AND UNEMPLOYMENT</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DEGREE OF INFLATION</a:t>
            </a:r>
          </a:p>
        </p:txBody>
      </p:sp>
      <p:sp>
        <p:nvSpPr>
          <p:cNvPr id="3079" name="TextovéPole 10"/>
          <p:cNvSpPr txBox="1">
            <a:spLocks noChangeArrowheads="1"/>
          </p:cNvSpPr>
          <p:nvPr/>
        </p:nvSpPr>
        <p:spPr bwMode="auto">
          <a:xfrm>
            <a:off x="338138" y="1523285"/>
            <a:ext cx="847725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Opinions about the acceptable degree of inflation varies</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 A general thumb rule is: if the rate of inflation is below 5% it is tolerable. It is very good when around 2%. Policy makers should be cautious when the rate is more than 5% but less than 10%. Policy makers should declare war against inflation if the rate is more than 10</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Usually an inflation rate without a time dimension indicates annual inflation. </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But, if the rate is monthly or quarterly then situation gets much worse</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1000" dirty="0">
              <a:solidFill>
                <a:srgbClr val="FF0000"/>
              </a:solidFill>
              <a:latin typeface="Arial" panose="020B0604020202020204" pitchFamily="34" charset="0"/>
            </a:endParaRPr>
          </a:p>
          <a:p>
            <a:pPr marL="285750" indent="-285750" eaLnBrk="1" hangingPunct="1">
              <a:spcBef>
                <a:spcPct val="0"/>
              </a:spcBef>
              <a:defRPr/>
            </a:pPr>
            <a:r>
              <a:rPr lang="en-US" altLang="cs-CZ" sz="2200" dirty="0">
                <a:solidFill>
                  <a:srgbClr val="FF0000"/>
                </a:solidFill>
                <a:latin typeface="Arial" panose="020B0604020202020204" pitchFamily="34" charset="0"/>
              </a:rPr>
              <a:t>Hyperinflation </a:t>
            </a:r>
            <a:r>
              <a:rPr lang="en-US" altLang="cs-CZ" sz="2200" dirty="0">
                <a:latin typeface="Arial" panose="020B0604020202020204" pitchFamily="34" charset="0"/>
              </a:rPr>
              <a:t>is the extreme scenario when the rate of inflation increases abnormally, may be even on a daily basis.</a:t>
            </a:r>
            <a:r>
              <a:rPr lang="en-US" altLang="cs-CZ" sz="2200" dirty="0">
                <a:solidFill>
                  <a:srgbClr val="FF0000"/>
                </a:solidFill>
                <a:latin typeface="Arial" panose="020B0604020202020204" pitchFamily="34" charset="0"/>
              </a:rPr>
              <a:t> </a:t>
            </a:r>
          </a:p>
          <a:p>
            <a:pPr marL="285750" indent="-285750" eaLnBrk="1" hangingPunct="1">
              <a:spcBef>
                <a:spcPct val="0"/>
              </a:spcBef>
              <a:defRPr/>
            </a:pPr>
            <a:endParaRPr lang="en-US"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2224685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INFLATION AND UNEMPLOYMENT</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MEASUREMENT OF INFLATION</a:t>
            </a:r>
          </a:p>
        </p:txBody>
      </p:sp>
      <p:sp>
        <p:nvSpPr>
          <p:cNvPr id="3079" name="TextovéPole 10"/>
          <p:cNvSpPr txBox="1">
            <a:spLocks noChangeArrowheads="1"/>
          </p:cNvSpPr>
          <p:nvPr/>
        </p:nvSpPr>
        <p:spPr bwMode="auto">
          <a:xfrm>
            <a:off x="338138" y="1523285"/>
            <a:ext cx="847725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solidFill>
                  <a:srgbClr val="FF0000"/>
                </a:solidFill>
                <a:latin typeface="Arial" panose="020B0604020202020204" pitchFamily="34" charset="0"/>
              </a:rPr>
              <a:t>Consumer Price Index (CPI): </a:t>
            </a:r>
            <a:r>
              <a:rPr lang="en-US" altLang="cs-CZ" sz="2200" dirty="0">
                <a:latin typeface="Arial" panose="020B0604020202020204" pitchFamily="34" charset="0"/>
              </a:rPr>
              <a:t>an index that depicts changes in prices of selected consumer goods</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cs-CZ" altLang="cs-CZ" sz="2200" dirty="0" smtClean="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endParaRPr lang="cs-CZ" altLang="cs-CZ" sz="2200" dirty="0" smtClean="0">
              <a:latin typeface="Arial" panose="020B0604020202020204" pitchFamily="34" charset="0"/>
            </a:endParaRPr>
          </a:p>
          <a:p>
            <a:pPr marL="285750" indent="-285750" eaLnBrk="1" hangingPunct="1">
              <a:spcBef>
                <a:spcPct val="0"/>
              </a:spcBef>
              <a:defRPr/>
            </a:pPr>
            <a:endParaRPr lang="en-US" altLang="cs-CZ" sz="1000" dirty="0">
              <a:solidFill>
                <a:srgbClr val="FF0000"/>
              </a:solidFill>
              <a:latin typeface="Arial" panose="020B0604020202020204" pitchFamily="34" charset="0"/>
            </a:endParaRPr>
          </a:p>
          <a:p>
            <a:pPr marL="285750" indent="-285750" eaLnBrk="1" hangingPunct="1">
              <a:spcBef>
                <a:spcPct val="0"/>
              </a:spcBef>
              <a:defRPr/>
            </a:pPr>
            <a:r>
              <a:rPr lang="en-US" altLang="cs-CZ" sz="2200" dirty="0">
                <a:solidFill>
                  <a:srgbClr val="FF0000"/>
                </a:solidFill>
                <a:latin typeface="Arial" panose="020B0604020202020204" pitchFamily="34" charset="0"/>
              </a:rPr>
              <a:t>Wholesale Price Index (WPI): </a:t>
            </a:r>
            <a:r>
              <a:rPr lang="en-US" altLang="cs-CZ" sz="2200" dirty="0">
                <a:latin typeface="Arial" panose="020B0604020202020204" pitchFamily="34" charset="0"/>
              </a:rPr>
              <a:t>This is also know as </a:t>
            </a:r>
            <a:r>
              <a:rPr lang="en-US" altLang="cs-CZ" sz="2200" dirty="0">
                <a:solidFill>
                  <a:srgbClr val="FF0000"/>
                </a:solidFill>
                <a:latin typeface="Arial" panose="020B0604020202020204" pitchFamily="34" charset="0"/>
              </a:rPr>
              <a:t>Producer Price Index (PPI). </a:t>
            </a:r>
            <a:r>
              <a:rPr lang="en-US" altLang="cs-CZ" sz="2200" dirty="0">
                <a:latin typeface="Arial" panose="020B0604020202020204" pitchFamily="34" charset="0"/>
              </a:rPr>
              <a:t>It indicates changes in the price of selected wholesale goods</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solidFill>
                  <a:srgbClr val="FF0000"/>
                </a:solidFill>
                <a:latin typeface="Arial" panose="020B0604020202020204" pitchFamily="34" charset="0"/>
              </a:rPr>
              <a:t>GDP Deflator = (nominal GDP / real GDP) X </a:t>
            </a:r>
            <a:r>
              <a:rPr lang="en-US" altLang="cs-CZ" sz="2200" dirty="0" smtClean="0">
                <a:solidFill>
                  <a:srgbClr val="FF0000"/>
                </a:solidFill>
                <a:latin typeface="Arial" panose="020B0604020202020204" pitchFamily="34" charset="0"/>
              </a:rPr>
              <a:t>100</a:t>
            </a:r>
            <a:endParaRPr lang="cs-CZ" altLang="cs-CZ" sz="2200" dirty="0" smtClean="0">
              <a:solidFill>
                <a:srgbClr val="FF0000"/>
              </a:solidFill>
              <a:latin typeface="Arial" panose="020B0604020202020204" pitchFamily="34" charset="0"/>
            </a:endParaRPr>
          </a:p>
          <a:p>
            <a:pPr marL="285750" indent="-285750" eaLnBrk="1" hangingPunct="1">
              <a:spcBef>
                <a:spcPct val="0"/>
              </a:spcBef>
              <a:defRPr/>
            </a:pPr>
            <a:endParaRPr lang="en-US" altLang="cs-CZ" sz="1000" dirty="0">
              <a:solidFill>
                <a:srgbClr val="FF0000"/>
              </a:solidFill>
              <a:latin typeface="Arial" panose="020B0604020202020204" pitchFamily="34" charset="0"/>
            </a:endParaRPr>
          </a:p>
          <a:p>
            <a:pPr marL="285750" indent="-285750" eaLnBrk="1" hangingPunct="1">
              <a:spcBef>
                <a:spcPct val="0"/>
              </a:spcBef>
              <a:defRPr/>
            </a:pPr>
            <a:r>
              <a:rPr lang="en-US" altLang="cs-CZ" sz="2200" dirty="0">
                <a:solidFill>
                  <a:srgbClr val="FF0000"/>
                </a:solidFill>
                <a:latin typeface="Arial" panose="020B0604020202020204" pitchFamily="34" charset="0"/>
              </a:rPr>
              <a:t>Core price index: </a:t>
            </a:r>
            <a:r>
              <a:rPr lang="en-US" altLang="cs-CZ" sz="2200" dirty="0">
                <a:latin typeface="Arial" panose="020B0604020202020204" pitchFamily="34" charset="0"/>
              </a:rPr>
              <a:t>an index that indicates price changes of selected items (excluding items prices of which are volatile). </a:t>
            </a: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pic>
        <p:nvPicPr>
          <p:cNvPr id="2" name="Obrázek 1"/>
          <p:cNvPicPr>
            <a:picLocks noChangeAspect="1"/>
          </p:cNvPicPr>
          <p:nvPr/>
        </p:nvPicPr>
        <p:blipFill rotWithShape="1">
          <a:blip r:embed="rId2"/>
          <a:srcRect l="6604" t="26667" r="4340" b="59748"/>
          <a:stretch/>
        </p:blipFill>
        <p:spPr>
          <a:xfrm>
            <a:off x="1218032" y="2464855"/>
            <a:ext cx="6373213" cy="729139"/>
          </a:xfrm>
          <a:prstGeom prst="rect">
            <a:avLst/>
          </a:prstGeom>
          <a:ln>
            <a:solidFill>
              <a:srgbClr val="FF0000"/>
            </a:solidFill>
          </a:ln>
        </p:spPr>
      </p:pic>
    </p:spTree>
    <p:extLst>
      <p:ext uri="{BB962C8B-B14F-4D97-AF65-F5344CB8AC3E}">
        <p14:creationId xmlns:p14="http://schemas.microsoft.com/office/powerpoint/2010/main" val="1252951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INFLATION AND UNEMPLOYMENT</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MEASUREMENT OF INFLATION (CASE OF US CPI) </a:t>
            </a:r>
          </a:p>
        </p:txBody>
      </p:sp>
      <p:pic>
        <p:nvPicPr>
          <p:cNvPr id="2" name="Obrázek 1"/>
          <p:cNvPicPr>
            <a:picLocks noChangeAspect="1"/>
          </p:cNvPicPr>
          <p:nvPr/>
        </p:nvPicPr>
        <p:blipFill>
          <a:blip r:embed="rId2"/>
          <a:stretch>
            <a:fillRect/>
          </a:stretch>
        </p:blipFill>
        <p:spPr>
          <a:xfrm>
            <a:off x="753705" y="1666874"/>
            <a:ext cx="7577334" cy="4664915"/>
          </a:xfrm>
          <a:prstGeom prst="rect">
            <a:avLst/>
          </a:prstGeom>
        </p:spPr>
      </p:pic>
    </p:spTree>
    <p:extLst>
      <p:ext uri="{BB962C8B-B14F-4D97-AF65-F5344CB8AC3E}">
        <p14:creationId xmlns:p14="http://schemas.microsoft.com/office/powerpoint/2010/main" val="1000362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INFLATION AND UNEMPLOYMENT</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DEVELOPMENT OF INFLATION (CASE OF US, CHINA AND EUROZONE)</a:t>
            </a:r>
          </a:p>
        </p:txBody>
      </p:sp>
      <p:pic>
        <p:nvPicPr>
          <p:cNvPr id="3" name="Obrázek 2"/>
          <p:cNvPicPr>
            <a:picLocks noChangeAspect="1"/>
          </p:cNvPicPr>
          <p:nvPr/>
        </p:nvPicPr>
        <p:blipFill rotWithShape="1">
          <a:blip r:embed="rId2"/>
          <a:srcRect t="7897"/>
          <a:stretch/>
        </p:blipFill>
        <p:spPr>
          <a:xfrm>
            <a:off x="1010369" y="1811547"/>
            <a:ext cx="7357254" cy="4555185"/>
          </a:xfrm>
          <a:prstGeom prst="rect">
            <a:avLst/>
          </a:prstGeom>
        </p:spPr>
      </p:pic>
    </p:spTree>
    <p:extLst>
      <p:ext uri="{BB962C8B-B14F-4D97-AF65-F5344CB8AC3E}">
        <p14:creationId xmlns:p14="http://schemas.microsoft.com/office/powerpoint/2010/main" val="297753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882</TotalTime>
  <Words>1557</Words>
  <Application>Microsoft Office PowerPoint</Application>
  <PresentationFormat>Předvádění na obrazovce (4:3)</PresentationFormat>
  <Paragraphs>185</Paragraphs>
  <Slides>26</Slides>
  <Notes>0</Notes>
  <HiddenSlides>0</HiddenSlides>
  <MMClips>0</MMClips>
  <ScaleCrop>false</ScaleCrop>
  <HeadingPairs>
    <vt:vector size="6" baseType="variant">
      <vt:variant>
        <vt:lpstr>Použitá písma</vt:lpstr>
      </vt:variant>
      <vt:variant>
        <vt:i4>4</vt:i4>
      </vt:variant>
      <vt:variant>
        <vt:lpstr>Motiv</vt:lpstr>
      </vt:variant>
      <vt:variant>
        <vt:i4>2</vt:i4>
      </vt:variant>
      <vt:variant>
        <vt:lpstr>Nadpisy snímků</vt:lpstr>
      </vt:variant>
      <vt:variant>
        <vt:i4>26</vt:i4>
      </vt:variant>
    </vt:vector>
  </HeadingPairs>
  <TitlesOfParts>
    <vt:vector size="32" baseType="lpstr">
      <vt:lpstr>Arial</vt:lpstr>
      <vt:lpstr>Calibri</vt:lpstr>
      <vt:lpstr>Calibri Light</vt:lpstr>
      <vt:lpstr>Cambria Math</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majerova</cp:lastModifiedBy>
  <cp:revision>76</cp:revision>
  <dcterms:created xsi:type="dcterms:W3CDTF">2016-03-17T12:08:01Z</dcterms:created>
  <dcterms:modified xsi:type="dcterms:W3CDTF">2017-03-02T16:32:14Z</dcterms:modified>
</cp:coreProperties>
</file>