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4" r:id="rId4"/>
    <p:sldId id="280" r:id="rId5"/>
    <p:sldId id="258" r:id="rId6"/>
    <p:sldId id="332" r:id="rId7"/>
    <p:sldId id="323" r:id="rId8"/>
    <p:sldId id="324" r:id="rId9"/>
    <p:sldId id="325" r:id="rId10"/>
    <p:sldId id="326" r:id="rId11"/>
    <p:sldId id="327" r:id="rId12"/>
    <p:sldId id="334" r:id="rId13"/>
    <p:sldId id="328" r:id="rId14"/>
    <p:sldId id="331" r:id="rId15"/>
    <p:sldId id="330" r:id="rId16"/>
    <p:sldId id="333" r:id="rId17"/>
    <p:sldId id="329" r:id="rId18"/>
    <p:sldId id="335" r:id="rId19"/>
    <p:sldId id="316" r:id="rId20"/>
    <p:sldId id="337" r:id="rId21"/>
    <p:sldId id="318" r:id="rId22"/>
    <p:sldId id="336" r:id="rId23"/>
    <p:sldId id="277" r:id="rId24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95">
          <p15:clr>
            <a:srgbClr val="A4A3A4"/>
          </p15:clr>
        </p15:guide>
        <p15:guide id="2" pos="2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787"/>
    <a:srgbClr val="307871"/>
    <a:srgbClr val="003300"/>
    <a:srgbClr val="006600"/>
    <a:srgbClr val="336600"/>
    <a:srgbClr val="00544D"/>
    <a:srgbClr val="6B2E6E"/>
    <a:srgbClr val="00244D"/>
    <a:srgbClr val="9C1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34" y="557"/>
      </p:cViewPr>
      <p:guideLst>
        <p:guide orient="horz" pos="4095"/>
        <p:guide pos="2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DD7FA-A0FA-4012-A98F-15A09618F799}" type="datetimeFigureOut">
              <a:rPr lang="cs-CZ"/>
              <a:pPr>
                <a:defRPr/>
              </a:pPr>
              <a:t>14.09.2019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ADDDF-1264-4F28-8338-EC1E07F3DE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712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2B50E-3DA8-4309-9076-4D02E7FD53CC}" type="datetimeFigureOut">
              <a:rPr lang="cs-CZ"/>
              <a:pPr>
                <a:defRPr/>
              </a:pPr>
              <a:t>14.09.2019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B83C9-5B4C-4800-9FD3-945C60804B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021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E6D05-4501-4B0C-91E8-06A0EFE8D207}" type="datetimeFigureOut">
              <a:rPr lang="cs-CZ"/>
              <a:pPr>
                <a:defRPr/>
              </a:pPr>
              <a:t>14.09.2019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1501-7BD9-4790-9FCF-670D1CE8DC9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818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14.09.2019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004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14.09.2019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6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14.09.2019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283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14.09.2019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126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14.09.2019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946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14.09.2019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140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14.09.2019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805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14.09.2019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6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700F2-724B-4B1E-B123-094AE7CD8C2F}" type="datetimeFigureOut">
              <a:rPr lang="cs-CZ"/>
              <a:pPr>
                <a:defRPr/>
              </a:pPr>
              <a:t>14.09.2019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7D87-A4E6-4B6E-9D27-4FA8003DE0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052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14.09.2019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289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14.09.2019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38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14.09.2019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33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FADF-DDC1-4400-8B64-5715C51EA3D1}" type="datetimeFigureOut">
              <a:rPr lang="cs-CZ"/>
              <a:pPr>
                <a:defRPr/>
              </a:pPr>
              <a:t>14.09.2019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3CB71-E416-464C-86CB-A55091E5F1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535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AE38D-4CF5-4C80-ABE4-FD162976B94B}" type="datetimeFigureOut">
              <a:rPr lang="cs-CZ"/>
              <a:pPr>
                <a:defRPr/>
              </a:pPr>
              <a:t>14.09.2019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58CE5-2EB2-412A-9C0F-D009C00C83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20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E249-19AE-459C-A3E5-D1C2CC123D00}" type="datetimeFigureOut">
              <a:rPr lang="cs-CZ"/>
              <a:pPr>
                <a:defRPr/>
              </a:pPr>
              <a:t>14.09.2019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7C48E-035A-429E-9ADF-79C48A0AD2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82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BDA44-4CAA-4345-A756-4703360EE242}" type="datetimeFigureOut">
              <a:rPr lang="cs-CZ"/>
              <a:pPr>
                <a:defRPr/>
              </a:pPr>
              <a:t>14.09.2019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00D4-7926-404C-B321-BFF026D8C3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352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782F0-DC46-4F00-81DD-2ACBA3C3B310}" type="datetimeFigureOut">
              <a:rPr lang="cs-CZ"/>
              <a:pPr>
                <a:defRPr/>
              </a:pPr>
              <a:t>14.09.2019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2D61-01CE-4948-92AE-A6ED95CD8D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688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3C5B-64DA-40ED-9576-975ED67AA1C3}" type="datetimeFigureOut">
              <a:rPr lang="cs-CZ"/>
              <a:pPr>
                <a:defRPr/>
              </a:pPr>
              <a:t>14.09.2019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33F4D-D45C-4D32-B9B4-4DB8B4F8A3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510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4C866-D28D-46D0-B7D5-63035B3504AF}" type="datetimeFigureOut">
              <a:rPr lang="cs-CZ"/>
              <a:pPr>
                <a:defRPr/>
              </a:pPr>
              <a:t>14.09.2019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3421B-2210-4A7E-ABDE-6C42E3F47F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531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90FB15-455F-4099-B3EC-126F10F4A8D9}" type="datetimeFigureOut">
              <a:rPr lang="cs-CZ"/>
              <a:pPr>
                <a:defRPr/>
              </a:pPr>
              <a:t>14.09.2019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082D34-91F0-4445-8CCE-2A9DBE2548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B6CF5-6D0E-4832-A128-5D76418DBB90}" type="datetimeFigureOut">
              <a:rPr lang="cs-CZ" smtClean="0"/>
              <a:t>14.09.2019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01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2571750"/>
            <a:ext cx="9144000" cy="18002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latin typeface="Arial" pitchFamily="34" charset="0"/>
                <a:cs typeface="Arial" pitchFamily="34" charset="0"/>
              </a:rPr>
              <a:t>FOUR SECTOR NATIONAL INCOME MODEL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LESSON IV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ovéPole 7"/>
          <p:cNvSpPr txBox="1">
            <a:spLocks noChangeArrowheads="1"/>
          </p:cNvSpPr>
          <p:nvPr/>
        </p:nvSpPr>
        <p:spPr bwMode="auto">
          <a:xfrm>
            <a:off x="0" y="481171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Dr. Ingrid Majerová</a:t>
            </a:r>
            <a:endParaRPr lang="en-GB" altLang="cs-CZ" sz="18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MACROECONOMICS</a:t>
            </a:r>
            <a:r>
              <a:rPr lang="en-GB" altLang="cs-CZ" sz="1800" dirty="0">
                <a:latin typeface="Arial" panose="020B0604020202020204" pitchFamily="34" charset="0"/>
              </a:rPr>
              <a:t>/</a:t>
            </a:r>
            <a:r>
              <a:rPr lang="cs-CZ" altLang="cs-CZ" sz="1800" dirty="0">
                <a:latin typeface="Arial" panose="020B0604020202020204" pitchFamily="34" charset="0"/>
              </a:rPr>
              <a:t>EVS/NAMAB</a:t>
            </a:r>
            <a:endParaRPr lang="en-GB" altLang="cs-CZ" sz="18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8" y="185153"/>
            <a:ext cx="2668801" cy="20549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FOUR-SECTOR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NET EXPORTS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When net exports is positive, i.e., when </a:t>
            </a: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X &gt; M, </a:t>
            </a:r>
            <a:endParaRPr lang="cs-CZ" altLang="cs-CZ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cs-CZ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           </a:t>
            </a: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the external sector BOP is in surplus</a:t>
            </a:r>
            <a:endParaRPr lang="cs-CZ" altLang="cs-CZ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When net exports is negative, i.e., when </a:t>
            </a: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X &lt; M, </a:t>
            </a:r>
            <a:endParaRPr lang="cs-CZ" altLang="cs-CZ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cs-CZ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	</a:t>
            </a: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the external sector BOP is in deficit</a:t>
            </a:r>
            <a:endParaRPr lang="cs-CZ" altLang="cs-CZ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When net exports is zero, i.e., when </a:t>
            </a: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X = M, </a:t>
            </a:r>
            <a:endParaRPr lang="cs-CZ" altLang="cs-CZ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cs-CZ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	</a:t>
            </a: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the external sector BOP is in balance</a:t>
            </a:r>
          </a:p>
          <a:p>
            <a:pPr marL="1028700" lvl="1" algn="just" eaLnBrk="1" hangingPunct="1">
              <a:spcBef>
                <a:spcPct val="0"/>
              </a:spcBef>
              <a:defRPr/>
            </a:pPr>
            <a:endParaRPr lang="en-US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888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FOUR-SECTOR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NET EXPORTS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b="7423"/>
          <a:stretch/>
        </p:blipFill>
        <p:spPr>
          <a:xfrm>
            <a:off x="954881" y="1438275"/>
            <a:ext cx="7226300" cy="501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28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84518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FOUR-SECTOR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t="8298"/>
          <a:stretch/>
        </p:blipFill>
        <p:spPr>
          <a:xfrm>
            <a:off x="4297680" y="1042992"/>
            <a:ext cx="4027170" cy="5521512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854075"/>
            <a:ext cx="3383280" cy="901573"/>
          </a:xfrm>
        </p:spPr>
        <p:txBody>
          <a:bodyPr/>
          <a:lstStyle/>
          <a:p>
            <a:r>
              <a:rPr lang="cs-CZ" dirty="0"/>
              <a:t>SHIFTS IN THE NET EXPORTS</a:t>
            </a:r>
          </a:p>
        </p:txBody>
      </p:sp>
    </p:spTree>
    <p:extLst>
      <p:ext uri="{BB962C8B-B14F-4D97-AF65-F5344CB8AC3E}">
        <p14:creationId xmlns:p14="http://schemas.microsoft.com/office/powerpoint/2010/main" val="556806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FOUR-SECTOR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42106" y="660339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FACTORS AFFECTING </a:t>
            </a:r>
            <a:r>
              <a:rPr lang="cs-CZ" altLang="cs-CZ" sz="2400" b="1" dirty="0" err="1">
                <a:latin typeface="Arial" panose="020B0604020202020204" pitchFamily="34" charset="0"/>
              </a:rPr>
              <a:t>Ye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88" y="1523285"/>
            <a:ext cx="7815749" cy="420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75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FOUR-SECTOR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1028700" lvl="1" algn="just" eaLnBrk="1" hangingPunct="1">
              <a:spcBef>
                <a:spcPct val="0"/>
              </a:spcBef>
              <a:defRPr/>
            </a:pPr>
            <a:endParaRPr lang="en-US" altLang="cs-CZ" sz="20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993" t="11272" r="4449" b="3160"/>
          <a:stretch/>
        </p:blipFill>
        <p:spPr>
          <a:xfrm>
            <a:off x="1188719" y="1523285"/>
            <a:ext cx="6988629" cy="489857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989" y="872047"/>
            <a:ext cx="709635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09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FOUR-SECTOR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1028700" lvl="1" algn="just" eaLnBrk="1" hangingPunct="1">
              <a:spcBef>
                <a:spcPct val="0"/>
              </a:spcBef>
              <a:defRPr/>
            </a:pPr>
            <a:endParaRPr lang="en-US" altLang="cs-CZ" sz="2000" dirty="0">
              <a:latin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1452" t="9982" r="1814" b="8954"/>
          <a:stretch/>
        </p:blipFill>
        <p:spPr>
          <a:xfrm>
            <a:off x="1018902" y="1523286"/>
            <a:ext cx="7116053" cy="4472566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025434" y="900418"/>
            <a:ext cx="709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IMPORTANT IDENTITIES</a:t>
            </a:r>
          </a:p>
        </p:txBody>
      </p:sp>
    </p:spTree>
    <p:extLst>
      <p:ext uri="{BB962C8B-B14F-4D97-AF65-F5344CB8AC3E}">
        <p14:creationId xmlns:p14="http://schemas.microsoft.com/office/powerpoint/2010/main" val="2276266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84518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FOUR-SECTOR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496" y="1362460"/>
            <a:ext cx="5907023" cy="528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83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FOUR-SECTOR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42106" y="9228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MULTIPLIER OF OPEN ECONOMY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t="20708"/>
          <a:stretch/>
        </p:blipFill>
        <p:spPr>
          <a:xfrm>
            <a:off x="506698" y="1606290"/>
            <a:ext cx="4986078" cy="29613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b="10054"/>
          <a:stretch/>
        </p:blipFill>
        <p:spPr>
          <a:xfrm>
            <a:off x="4998999" y="4133087"/>
            <a:ext cx="3762069" cy="230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91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FOUR-SECTOR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165609" y="891172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RECESSIONARY GAP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416" y="1981199"/>
            <a:ext cx="7037992" cy="445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5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FOUR-SECTOR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165609" y="891172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INFLATIONARY GAP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206" y="1841418"/>
            <a:ext cx="7455122" cy="450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33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FOUR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SECTOR NATIONAL INCOME MODEL</a:t>
            </a: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cs-CZ" sz="2400" b="1" cap="all" dirty="0">
                <a:latin typeface="Arial" panose="020B0604020202020204" pitchFamily="34" charset="0"/>
              </a:rPr>
              <a:t>Outline of the lecture </a:t>
            </a: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551722"/>
            <a:ext cx="847725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Four-Sector</a:t>
            </a:r>
            <a:r>
              <a:rPr lang="cs-CZ" altLang="cs-CZ" sz="2200" dirty="0">
                <a:latin typeface="Arial" panose="020B0604020202020204" pitchFamily="34" charset="0"/>
              </a:rPr>
              <a:t> Model</a:t>
            </a: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Import </a:t>
            </a:r>
            <a:r>
              <a:rPr lang="cs-CZ" altLang="cs-CZ" sz="2200" dirty="0" err="1">
                <a:latin typeface="Arial" panose="020B0604020202020204" pitchFamily="34" charset="0"/>
              </a:rPr>
              <a:t>Function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Export </a:t>
            </a:r>
            <a:r>
              <a:rPr lang="cs-CZ" altLang="cs-CZ" sz="2200" dirty="0" err="1">
                <a:latin typeface="Arial" panose="020B0604020202020204" pitchFamily="34" charset="0"/>
              </a:rPr>
              <a:t>Function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Net Export </a:t>
            </a:r>
            <a:r>
              <a:rPr lang="cs-CZ" altLang="cs-CZ" sz="2200" dirty="0" err="1">
                <a:latin typeface="Arial" panose="020B0604020202020204" pitchFamily="34" charset="0"/>
              </a:rPr>
              <a:t>Function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Output-</a:t>
            </a:r>
            <a:r>
              <a:rPr lang="cs-CZ" altLang="cs-CZ" sz="2200" dirty="0" err="1">
                <a:latin typeface="Arial" panose="020B0604020202020204" pitchFamily="34" charset="0"/>
              </a:rPr>
              <a:t>Expenditure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Approach</a:t>
            </a:r>
            <a:r>
              <a:rPr lang="cs-CZ" altLang="cs-CZ" sz="2200" dirty="0">
                <a:latin typeface="Arial" panose="020B0604020202020204" pitchFamily="34" charset="0"/>
              </a:rPr>
              <a:t>: </a:t>
            </a:r>
            <a:r>
              <a:rPr lang="cs-CZ" altLang="cs-CZ" sz="2200" dirty="0" err="1">
                <a:latin typeface="Arial" panose="020B0604020202020204" pitchFamily="34" charset="0"/>
              </a:rPr>
              <a:t>Equilibrium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National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Income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Crowding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Out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Effect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128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FOUR-SECTOR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165609" y="891172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CROWDING OUT EFFECT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 eaLnBrk="1" hangingPunct="1">
              <a:spcBef>
                <a:spcPct val="0"/>
              </a:spcBef>
              <a:defRPr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marL="342900" indent="-342900" algn="just" eaLnBrk="1" hangingPunct="1">
              <a:spcBef>
                <a:spcPct val="0"/>
              </a:spcBef>
              <a:defRPr/>
            </a:pPr>
            <a:r>
              <a:rPr lang="cs-CZ" altLang="cs-CZ" sz="2400" dirty="0">
                <a:latin typeface="Arial" panose="020B0604020202020204" pitchFamily="34" charset="0"/>
              </a:rPr>
              <a:t>A </a:t>
            </a:r>
            <a:r>
              <a:rPr lang="en-US" altLang="cs-CZ" sz="2400" dirty="0">
                <a:latin typeface="Arial" panose="020B0604020202020204" pitchFamily="34" charset="0"/>
              </a:rPr>
              <a:t>phenomenon that occurs when increased government involvement in a sector of the market economy substantially affects the remainder of the market, either on the supply or demand side of the market.</a:t>
            </a:r>
          </a:p>
          <a:p>
            <a:pPr algn="just" eaLnBrk="1" hangingPunct="1">
              <a:spcBef>
                <a:spcPct val="0"/>
              </a:spcBef>
              <a:buNone/>
              <a:defRPr/>
            </a:pPr>
            <a:endParaRPr lang="en-US" altLang="cs-CZ" sz="1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cs-CZ" altLang="cs-CZ" sz="2400" dirty="0">
                <a:latin typeface="Arial" panose="020B0604020202020204" pitchFamily="34" charset="0"/>
              </a:rPr>
              <a:t>         </a:t>
            </a:r>
            <a:r>
              <a:rPr lang="en-US" altLang="cs-CZ" sz="2400" dirty="0">
                <a:latin typeface="Arial" panose="020B0604020202020204" pitchFamily="34" charset="0"/>
              </a:rPr>
              <a:t>One type is when expansionary fiscal policy reduces investment spending by the private sector. 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lvl="1" algn="just" eaLnBrk="1" hangingPunct="1">
              <a:spcBef>
                <a:spcPct val="0"/>
              </a:spcBef>
              <a:buNone/>
              <a:defRPr/>
            </a:pPr>
            <a:endParaRPr lang="cs-CZ" altLang="cs-CZ" sz="800" dirty="0">
              <a:latin typeface="Arial" panose="020B0604020202020204" pitchFamily="34" charset="0"/>
            </a:endParaRPr>
          </a:p>
          <a:p>
            <a:pPr lvl="1" algn="just" eaLnBrk="1" hangingPunct="1">
              <a:spcBef>
                <a:spcPct val="0"/>
              </a:spcBef>
              <a:buNone/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The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Government is "crowding out" investment because it is demanding more Loanable Funds and it is increasing interest rates from the borrowing</a:t>
            </a:r>
            <a:r>
              <a:rPr lang="cs-CZ" altLang="cs-CZ" sz="2000" dirty="0">
                <a:latin typeface="Arial" panose="020B0604020202020204" pitchFamily="34" charset="0"/>
              </a:rPr>
              <a:t>.</a:t>
            </a:r>
            <a:endParaRPr lang="en-US" altLang="cs-CZ" sz="2000" dirty="0">
              <a:latin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4" y="3582344"/>
            <a:ext cx="438950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07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FOUR-SECTOR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165609" y="891172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FISCAL POLICY – CROWDING OUT EFFECT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331" y="6028069"/>
            <a:ext cx="438950" cy="317019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t="13912"/>
          <a:stretch/>
        </p:blipFill>
        <p:spPr>
          <a:xfrm>
            <a:off x="930402" y="1523284"/>
            <a:ext cx="7152894" cy="486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971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PRODUCTION AND TECHNOLOGY CHOICE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42106" y="2930398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THANK YOU FOR YOUR ATTENTION…</a:t>
            </a:r>
          </a:p>
        </p:txBody>
      </p:sp>
    </p:spTree>
    <p:extLst>
      <p:ext uri="{BB962C8B-B14F-4D97-AF65-F5344CB8AC3E}">
        <p14:creationId xmlns:p14="http://schemas.microsoft.com/office/powerpoint/2010/main" val="4064774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FOUR-SECTOR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575" y="1670145"/>
            <a:ext cx="5182049" cy="366401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674" y="3697134"/>
            <a:ext cx="3115326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18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FOUR-SECTOR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VARIABLES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With the introduction of the government sector (i.e. together with households </a:t>
            </a:r>
            <a:r>
              <a:rPr lang="en-US" altLang="cs-CZ" sz="2400" b="1" dirty="0">
                <a:latin typeface="Arial" panose="020B0604020202020204" pitchFamily="34" charset="0"/>
              </a:rPr>
              <a:t>C</a:t>
            </a:r>
            <a:r>
              <a:rPr lang="en-US" altLang="cs-CZ" sz="2400" dirty="0">
                <a:latin typeface="Arial" panose="020B0604020202020204" pitchFamily="34" charset="0"/>
              </a:rPr>
              <a:t>, firms </a:t>
            </a:r>
            <a:r>
              <a:rPr lang="en-US" altLang="cs-CZ" sz="2400" b="1" dirty="0">
                <a:latin typeface="Arial" panose="020B0604020202020204" pitchFamily="34" charset="0"/>
              </a:rPr>
              <a:t>I</a:t>
            </a:r>
            <a:r>
              <a:rPr lang="cs-CZ" altLang="cs-CZ" sz="2400" b="1" dirty="0">
                <a:latin typeface="Arial" panose="020B0604020202020204" pitchFamily="34" charset="0"/>
              </a:rPr>
              <a:t>, </a:t>
            </a:r>
            <a:r>
              <a:rPr lang="en-US" altLang="cs-CZ" sz="2400" dirty="0">
                <a:latin typeface="Arial" panose="020B0604020202020204" pitchFamily="34" charset="0"/>
              </a:rPr>
              <a:t>government expenditure </a:t>
            </a:r>
            <a:r>
              <a:rPr lang="en-US" altLang="cs-CZ" sz="2400" b="1" dirty="0">
                <a:latin typeface="Arial" panose="020B0604020202020204" pitchFamily="34" charset="0"/>
              </a:rPr>
              <a:t>G</a:t>
            </a:r>
            <a:r>
              <a:rPr lang="en-US" altLang="cs-CZ" sz="2400" dirty="0">
                <a:latin typeface="Arial" panose="020B0604020202020204" pitchFamily="34" charset="0"/>
              </a:rPr>
              <a:t>) aggregate expenditure </a:t>
            </a:r>
            <a:r>
              <a:rPr lang="en-US" altLang="cs-CZ" sz="2400" b="1" dirty="0">
                <a:latin typeface="Arial" panose="020B0604020202020204" pitchFamily="34" charset="0"/>
              </a:rPr>
              <a:t>E</a:t>
            </a:r>
            <a:r>
              <a:rPr lang="en-US" altLang="cs-CZ" sz="2400" dirty="0">
                <a:latin typeface="Arial" panose="020B0604020202020204" pitchFamily="34" charset="0"/>
              </a:rPr>
              <a:t> consists of one more component, net exports </a:t>
            </a:r>
            <a:r>
              <a:rPr lang="en-US" altLang="cs-CZ" sz="2400" b="1" dirty="0">
                <a:latin typeface="Arial" panose="020B0604020202020204" pitchFamily="34" charset="0"/>
              </a:rPr>
              <a:t>X- M</a:t>
            </a:r>
            <a:r>
              <a:rPr lang="en-US" altLang="cs-CZ" sz="2400" dirty="0">
                <a:latin typeface="Arial" panose="020B0604020202020204" pitchFamily="34" charset="0"/>
              </a:rPr>
              <a:t>.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E = C + I + G</a:t>
            </a:r>
            <a:r>
              <a:rPr lang="cs-CZ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+ (X - M)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cs-CZ" altLang="cs-CZ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Still, the equilibrium condition is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Planned Y = Planned E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FOUR-SECTOR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EQUILIBRIUM INCOME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280" y="2029846"/>
            <a:ext cx="5901439" cy="279830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060" y="5175475"/>
            <a:ext cx="2469094" cy="74987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9086" y="5120606"/>
            <a:ext cx="841321" cy="85961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7276" y="5120606"/>
            <a:ext cx="2054530" cy="74987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698" y="4629926"/>
            <a:ext cx="475529" cy="68890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9572" y="4538568"/>
            <a:ext cx="469433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66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FOUR-SECTOR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IMPORT FUNCTION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Imports M is usually assumed to be a function of national income Y.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M = M’</a:t>
            </a:r>
            <a:endParaRPr lang="cs-CZ" altLang="cs-CZ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en-US" altLang="cs-CZ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M = </a:t>
            </a:r>
            <a:r>
              <a:rPr lang="en-US" altLang="cs-CZ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mY</a:t>
            </a:r>
            <a:endParaRPr lang="cs-CZ" altLang="cs-CZ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en-US" altLang="cs-CZ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M = M’ + </a:t>
            </a:r>
            <a:r>
              <a:rPr lang="cs-CZ" altLang="cs-CZ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mY</a:t>
            </a:r>
            <a:endParaRPr lang="cs-CZ" altLang="cs-CZ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M and Y are assumed to be positively correlated.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M = M’ + </a:t>
            </a:r>
            <a:r>
              <a:rPr lang="en-US" altLang="cs-CZ" sz="2400" dirty="0" err="1">
                <a:latin typeface="Arial" panose="020B0604020202020204" pitchFamily="34" charset="0"/>
              </a:rPr>
              <a:t>mY</a:t>
            </a:r>
            <a:r>
              <a:rPr lang="en-US" altLang="cs-CZ" sz="2400" dirty="0">
                <a:latin typeface="Arial" panose="020B0604020202020204" pitchFamily="34" charset="0"/>
              </a:rPr>
              <a:t> is the typical form being used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856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FOUR-SECTOR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IMPORT FUNCTION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12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Autonomous Imports M’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this is the y-intercept of the import function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1028700" lvl="1" algn="just" eaLnBrk="1" hangingPunct="1">
              <a:spcBef>
                <a:spcPct val="0"/>
              </a:spcBef>
              <a:defRPr/>
            </a:pPr>
            <a:endParaRPr lang="en-US" altLang="cs-CZ" sz="11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M’ is an exogenous variable, i.e., independent of the income level Y and is determined by forces outside the simple Keynesian 4-sector model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1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Marginal Propensity to Import MPM = m</a:t>
            </a: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this is defined as the change in imports per unit change in income Y, i.e., m = </a:t>
            </a:r>
            <a:r>
              <a:rPr lang="en-US" altLang="cs-CZ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△</a:t>
            </a:r>
            <a:r>
              <a:rPr lang="en-US" altLang="cs-CZ" sz="2000" dirty="0">
                <a:latin typeface="Arial" panose="020B0604020202020204" pitchFamily="34" charset="0"/>
              </a:rPr>
              <a:t>M / </a:t>
            </a:r>
            <a:r>
              <a:rPr lang="en-US" altLang="cs-CZ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△</a:t>
            </a:r>
            <a:r>
              <a:rPr lang="en-US" altLang="cs-CZ" sz="2000" dirty="0">
                <a:latin typeface="Arial" panose="020B0604020202020204" pitchFamily="34" charset="0"/>
              </a:rPr>
              <a:t>Y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1028700" lvl="1" algn="just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it is the slope of tangent of the import function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1028700" lvl="1" algn="just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it is usually assumed to be a constant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1028700" lvl="1" algn="just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m ≥ 0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1028700" lvl="1" algn="just" eaLnBrk="1" hangingPunct="1">
              <a:spcBef>
                <a:spcPct val="0"/>
              </a:spcBef>
              <a:defRPr/>
            </a:pPr>
            <a:endParaRPr lang="cs-CZ" altLang="cs-CZ" sz="800" dirty="0">
              <a:latin typeface="Arial" panose="020B0604020202020204" pitchFamily="34" charset="0"/>
            </a:endParaRP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MPM is also an exogenous variable </a:t>
            </a:r>
            <a:endParaRPr lang="en-GB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244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FOUR-SECTOR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IMPORT FUNCTION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Average Propensity to Import APM</a:t>
            </a:r>
            <a:endParaRPr lang="cs-CZ" altLang="cs-CZ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it is the ratio of total imports to total income, i.e., </a:t>
            </a:r>
            <a:r>
              <a:rPr lang="en-US" altLang="cs-CZ" sz="2000" dirty="0">
                <a:solidFill>
                  <a:srgbClr val="FF0000"/>
                </a:solidFill>
                <a:latin typeface="Arial" panose="020B0604020202020204" pitchFamily="34" charset="0"/>
              </a:rPr>
              <a:t>APM = M / Y</a:t>
            </a:r>
            <a:endParaRPr lang="cs-CZ" altLang="cs-CZ" sz="20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1028700" lvl="1" algn="just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it is the slope of ray of the import function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1028700" lvl="1" algn="just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APM ↓ when Y ↑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1028700" lvl="1" algn="just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except M = </a:t>
            </a:r>
            <a:r>
              <a:rPr lang="en-US" altLang="cs-CZ" sz="2000" dirty="0" err="1">
                <a:latin typeface="Arial" panose="020B0604020202020204" pitchFamily="34" charset="0"/>
              </a:rPr>
              <a:t>mY</a:t>
            </a:r>
            <a:r>
              <a:rPr lang="en-US" altLang="cs-CZ" sz="2000" dirty="0">
                <a:latin typeface="Arial" panose="020B0604020202020204" pitchFamily="34" charset="0"/>
              </a:rPr>
              <a:t> when MPM = APM = m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1028700" lvl="1" algn="just" eaLnBrk="1" hangingPunct="1">
              <a:spcBef>
                <a:spcPct val="0"/>
              </a:spcBef>
              <a:defRPr/>
            </a:pPr>
            <a:endParaRPr lang="en-US" altLang="cs-CZ" sz="20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90" y="4013776"/>
            <a:ext cx="2901948" cy="190821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3113" y="4013775"/>
            <a:ext cx="2987299" cy="190821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7737" y="4013776"/>
            <a:ext cx="2987299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55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FOUR-SECTOR NATIONAL MODEL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EXPORT FUNCTION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X = f (Y)</a:t>
            </a:r>
            <a:endParaRPr lang="cs-CZ" altLang="cs-CZ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this is a relationship between the amount of exports X and national income Y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it is usually assumed to be an exogenous function </a:t>
            </a: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X = X’</a:t>
            </a:r>
            <a:endParaRPr lang="cs-CZ" altLang="cs-CZ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cs-CZ" altLang="cs-CZ" sz="2400" dirty="0">
                <a:latin typeface="Arial" panose="020B0604020202020204" pitchFamily="34" charset="0"/>
              </a:rPr>
              <a:t>w</a:t>
            </a:r>
            <a:r>
              <a:rPr lang="en-US" altLang="cs-CZ" sz="2400" dirty="0">
                <a:latin typeface="Arial" panose="020B0604020202020204" pitchFamily="34" charset="0"/>
              </a:rPr>
              <a:t>e always consider the amount of net exports, i.e., </a:t>
            </a: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X – M</a:t>
            </a:r>
            <a:endParaRPr lang="cs-CZ" altLang="cs-CZ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Net exports = X - M = X’ - M’ - </a:t>
            </a:r>
            <a:r>
              <a:rPr lang="en-US" altLang="cs-CZ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mY</a:t>
            </a:r>
            <a:endParaRPr lang="en-US" altLang="cs-CZ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1028700" lvl="1" algn="just" eaLnBrk="1" hangingPunct="1">
              <a:spcBef>
                <a:spcPct val="0"/>
              </a:spcBef>
              <a:defRPr/>
            </a:pPr>
            <a:endParaRPr lang="en-US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57407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OPF_návrh [režim kompatibility]" id="{F70FC462-D9F3-4EB2-B923-5E5330675293}" vid="{CCD9E1B5-EE89-42D1-936D-BB4AE5A7B3F6}"/>
    </a:ext>
  </a:ext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</Template>
  <TotalTime>1064</TotalTime>
  <Words>611</Words>
  <Application>Microsoft Office PowerPoint</Application>
  <PresentationFormat>Předvádění na obrazovce (4:3)</PresentationFormat>
  <Paragraphs>122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Motiv sady Office</vt:lpstr>
      <vt:lpstr>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SHIFTS IN THE NET EXPORTS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Roman Šperka</dc:creator>
  <cp:lastModifiedBy>maj0001</cp:lastModifiedBy>
  <cp:revision>120</cp:revision>
  <dcterms:created xsi:type="dcterms:W3CDTF">2016-03-17T12:08:01Z</dcterms:created>
  <dcterms:modified xsi:type="dcterms:W3CDTF">2019-09-14T16:00:54Z</dcterms:modified>
</cp:coreProperties>
</file>