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8" r:id="rId5"/>
    <p:sldId id="288" r:id="rId6"/>
    <p:sldId id="289" r:id="rId7"/>
    <p:sldId id="290" r:id="rId8"/>
    <p:sldId id="291" r:id="rId9"/>
    <p:sldId id="292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277" r:id="rId3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34" y="557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15.09.2019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15.09.2019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15.09.2019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15.09.2019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15.09.2019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15.09.2019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ECONOMIC GROWTH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LESSON XI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Dr. Ingrid Majerová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MACROECONOMICS</a:t>
            </a:r>
            <a:r>
              <a:rPr lang="en-GB" altLang="cs-CZ" sz="1800" dirty="0">
                <a:latin typeface="Arial" panose="020B0604020202020204" pitchFamily="34" charset="0"/>
              </a:rPr>
              <a:t>/</a:t>
            </a:r>
            <a:r>
              <a:rPr lang="cs-CZ" altLang="cs-CZ" sz="1800" dirty="0">
                <a:latin typeface="Arial" panose="020B0604020202020204" pitchFamily="34" charset="0"/>
              </a:rPr>
              <a:t>EVS/NAMAB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BENEFITS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3375" y="1441132"/>
            <a:ext cx="847725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Increases in economic growth should enable more of everything to be produced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Increases possibility of providing consumer goods for all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More consumer goods, etc. could be equated with an increase in living standards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Wealth generated may eventually ‘trickle down’ to those who are poor by means of income distribution – taxes and benefits, etc.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Improved standards of living associated with increase in the </a:t>
            </a: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availability of luxury goods</a:t>
            </a:r>
            <a:endParaRPr lang="cs-CZ" altLang="cs-CZ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 addition: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Infrastructure – roads, rail, energy, water, communication networks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Health and education provision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All associated with a ‘decent’ standard of living.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3375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BENEFITS – IMPROVEMENT IN WELFARE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3374" y="1441132"/>
            <a:ext cx="8638097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Welfare </a:t>
            </a:r>
            <a:r>
              <a:rPr lang="cs-CZ" altLang="cs-CZ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is</a:t>
            </a:r>
            <a:r>
              <a:rPr lang="cs-CZ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associated with well-being</a:t>
            </a:r>
            <a:endParaRPr lang="cs-CZ" altLang="cs-CZ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Welfare is improved by the provision of support services for those not necessarily able to help themselves – often on the margins of society. Welfare includes: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Pensions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Benefits – sickness, disability, etc.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Support – maternity, holidays,  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Housing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Infrastructure – homes for the elderly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Such welfare provision often funded through income redistribution – taxes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Providing support for the elderly, homeless, orphaned and disadvantaged is something only wealthy countries can afford to any great extent.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7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COSTS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62" y="1981775"/>
            <a:ext cx="481610" cy="2653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8" y="1771347"/>
            <a:ext cx="9077731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7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3375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COSTS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3374" y="1441132"/>
            <a:ext cx="8638097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Economic growth can bring with it costs: </a:t>
            </a:r>
            <a:endParaRPr lang="cs-CZ" altLang="cs-CZ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Not all income distributed equally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Wealth often in the hands of a few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‘Trickle down’ does not always seem </a:t>
            </a:r>
            <a:br>
              <a:rPr lang="en-US" altLang="cs-CZ" sz="2000" dirty="0">
                <a:latin typeface="Arial" panose="020B0604020202020204" pitchFamily="34" charset="0"/>
              </a:rPr>
            </a:br>
            <a:r>
              <a:rPr lang="en-US" altLang="cs-CZ" sz="2000" dirty="0">
                <a:latin typeface="Arial" panose="020B0604020202020204" pitchFamily="34" charset="0"/>
              </a:rPr>
              <a:t>to work in practice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Corruption may reduce redistribution effects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Growth funded in part by spending on weapons which do not benefit the population as a whole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628650" indent="-3429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Environmental problems</a:t>
            </a:r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Expansion and growth brings with it the problems of pollution – often developing countries do not have the infrastructure to cope with the waste generated nor the legislation or regulation to influence those who produce it.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7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3375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COSTS – ENVIRONMENTAL IMPACT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Negative </a:t>
            </a:r>
            <a:r>
              <a:rPr lang="cs-CZ" sz="2400" dirty="0" err="1">
                <a:solidFill>
                  <a:srgbClr val="FF0000"/>
                </a:solidFill>
              </a:rPr>
              <a:t>Externalities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 err="1">
                <a:solidFill>
                  <a:srgbClr val="FF0000"/>
                </a:solidFill>
              </a:rPr>
              <a:t>Pollution</a:t>
            </a:r>
            <a:r>
              <a:rPr lang="cs-CZ" sz="2400" dirty="0"/>
              <a:t> – dumping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hazardous</a:t>
            </a:r>
            <a:r>
              <a:rPr lang="cs-CZ" sz="2400" dirty="0"/>
              <a:t> </a:t>
            </a:r>
            <a:r>
              <a:rPr lang="cs-CZ" sz="2400" dirty="0" err="1"/>
              <a:t>waste</a:t>
            </a:r>
            <a:endParaRPr lang="cs-CZ" sz="2400" dirty="0"/>
          </a:p>
          <a:p>
            <a:r>
              <a:rPr lang="cs-CZ" sz="2400" dirty="0" err="1">
                <a:solidFill>
                  <a:srgbClr val="FF0000"/>
                </a:solidFill>
              </a:rPr>
              <a:t>Environmental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degradation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– </a:t>
            </a:r>
            <a:r>
              <a:rPr lang="cs-CZ" sz="2400" dirty="0" err="1"/>
              <a:t>over</a:t>
            </a:r>
            <a:r>
              <a:rPr lang="cs-CZ" sz="2400" dirty="0"/>
              <a:t> </a:t>
            </a:r>
            <a:r>
              <a:rPr lang="cs-CZ" sz="2400" dirty="0" err="1"/>
              <a:t>farming</a:t>
            </a:r>
            <a:r>
              <a:rPr lang="cs-CZ" sz="2400" dirty="0"/>
              <a:t> </a:t>
            </a:r>
            <a:r>
              <a:rPr lang="cs-CZ" sz="2400" dirty="0" err="1"/>
              <a:t>reduces</a:t>
            </a:r>
            <a:r>
              <a:rPr lang="cs-CZ" sz="2400" dirty="0"/>
              <a:t> </a:t>
            </a:r>
            <a:r>
              <a:rPr lang="cs-CZ" sz="2400" dirty="0" err="1"/>
              <a:t>productivity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soil</a:t>
            </a:r>
            <a:r>
              <a:rPr lang="cs-CZ" sz="2400" dirty="0"/>
              <a:t>, </a:t>
            </a:r>
            <a:r>
              <a:rPr lang="cs-CZ" sz="2400" dirty="0" err="1"/>
              <a:t>deforestation</a:t>
            </a:r>
            <a:r>
              <a:rPr lang="cs-CZ" sz="2400" dirty="0"/>
              <a:t>, </a:t>
            </a:r>
            <a:r>
              <a:rPr lang="cs-CZ" sz="2400" dirty="0" err="1"/>
              <a:t>damage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to </a:t>
            </a:r>
            <a:r>
              <a:rPr lang="cs-CZ" sz="2400" dirty="0" err="1"/>
              <a:t>eco-systems</a:t>
            </a:r>
            <a:r>
              <a:rPr lang="cs-CZ" sz="2400" dirty="0"/>
              <a:t> and </a:t>
            </a:r>
            <a:r>
              <a:rPr lang="cs-CZ" sz="2400" dirty="0" err="1"/>
              <a:t>reduction</a:t>
            </a:r>
            <a:r>
              <a:rPr lang="cs-CZ" sz="2400" dirty="0"/>
              <a:t> in biodiversity</a:t>
            </a:r>
          </a:p>
          <a:p>
            <a:r>
              <a:rPr lang="cs-CZ" sz="2400" dirty="0">
                <a:solidFill>
                  <a:srgbClr val="FF0000"/>
                </a:solidFill>
              </a:rPr>
              <a:t>Non-</a:t>
            </a:r>
            <a:r>
              <a:rPr lang="cs-CZ" sz="2400" dirty="0" err="1">
                <a:solidFill>
                  <a:srgbClr val="FF0000"/>
                </a:solidFill>
              </a:rPr>
              <a:t>renewable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resources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– </a:t>
            </a:r>
            <a:r>
              <a:rPr lang="cs-CZ" sz="2400" dirty="0" err="1"/>
              <a:t>finite</a:t>
            </a:r>
            <a:r>
              <a:rPr lang="cs-CZ" sz="2400" dirty="0"/>
              <a:t> </a:t>
            </a:r>
            <a:r>
              <a:rPr lang="cs-CZ" sz="2400" dirty="0" err="1"/>
              <a:t>resources</a:t>
            </a:r>
            <a:endParaRPr lang="cs-CZ" sz="24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4562" y="1903115"/>
            <a:ext cx="4038600" cy="27045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754562" y="4722569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destruction of the rain forests in Brazil and elsewhere highlight the problems of growth in developing countries.</a:t>
            </a:r>
          </a:p>
        </p:txBody>
      </p:sp>
    </p:spTree>
    <p:extLst>
      <p:ext uri="{BB962C8B-B14F-4D97-AF65-F5344CB8AC3E}">
        <p14:creationId xmlns:p14="http://schemas.microsoft.com/office/powerpoint/2010/main" val="230492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3375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OPPORTUNITY COSTS OF GROWTH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3374" y="1441132"/>
            <a:ext cx="863809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Resource allocation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Consumer Goods?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Capital Goods?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Necessity of generating growth through allocating resources to the sources of growth – </a:t>
            </a:r>
            <a:r>
              <a:rPr lang="en-US" altLang="cs-CZ" sz="2200" b="1" dirty="0">
                <a:latin typeface="Arial" panose="020B0604020202020204" pitchFamily="34" charset="0"/>
              </a:rPr>
              <a:t>capital goods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Makes population poorer as fewer </a:t>
            </a:r>
            <a:r>
              <a:rPr lang="en-US" altLang="cs-CZ" sz="2200" b="1" dirty="0">
                <a:latin typeface="Arial" panose="020B0604020202020204" pitchFamily="34" charset="0"/>
              </a:rPr>
              <a:t>consumer goods </a:t>
            </a:r>
            <a:r>
              <a:rPr lang="en-US" altLang="cs-CZ" sz="2200" dirty="0">
                <a:latin typeface="Arial" panose="020B0604020202020204" pitchFamily="34" charset="0"/>
              </a:rPr>
              <a:t>initially available – often these consumer goods represent the basic essentials of life</a:t>
            </a:r>
          </a:p>
        </p:txBody>
      </p:sp>
    </p:spTree>
    <p:extLst>
      <p:ext uri="{BB962C8B-B14F-4D97-AF65-F5344CB8AC3E}">
        <p14:creationId xmlns:p14="http://schemas.microsoft.com/office/powerpoint/2010/main" val="3951657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3375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OPPORTUNITY COST OF GROWTH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24124" b="10851"/>
          <a:stretch/>
        </p:blipFill>
        <p:spPr>
          <a:xfrm>
            <a:off x="330995" y="1806921"/>
            <a:ext cx="8462167" cy="41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00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3375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GROWTH AND PRODUCTION POSSIBILITY FRONTIERS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8699" t="10274" r="8449"/>
          <a:stretch/>
        </p:blipFill>
        <p:spPr>
          <a:xfrm>
            <a:off x="1416813" y="1555329"/>
            <a:ext cx="6007790" cy="487963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3" y="1182390"/>
            <a:ext cx="1559373" cy="9257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93" y="5716850"/>
            <a:ext cx="1818891" cy="10268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537" y="5485930"/>
            <a:ext cx="1894463" cy="9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2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3375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THE ECONOMIC GROWTH IN 2016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56" y="5907255"/>
            <a:ext cx="7872608" cy="72143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0FFF7F4-4C8D-47E7-90DA-0E08B99ED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5" y="1441450"/>
            <a:ext cx="7402099" cy="42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91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3375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INCOME PER CAPITA IN USA AND CHINA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26" y="1441450"/>
            <a:ext cx="8292830" cy="47604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019" y="2653145"/>
            <a:ext cx="682811" cy="4145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018" y="1703800"/>
            <a:ext cx="68281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5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Factors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Economic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Growth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Costs</a:t>
            </a:r>
            <a:r>
              <a:rPr lang="cs-CZ" altLang="cs-CZ" sz="2200" dirty="0">
                <a:latin typeface="Arial" panose="020B0604020202020204" pitchFamily="34" charset="0"/>
              </a:rPr>
              <a:t> and Benefit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EG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Economic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Growth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Production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Possibility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Frontiers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Economic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Growth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Convergence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Empirical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Cases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Economic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Growth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89742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ECONOMIC GROWTH AND CONVERGENCE</a:t>
            </a: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639762" y="1423462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33CC"/>
                </a:solidFill>
              </a:rPr>
              <a:t>As a general rule, low income (developing) countries tend to have higher average rates of growth than do high income countries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2" y="2415929"/>
            <a:ext cx="7205301" cy="2176429"/>
          </a:xfrm>
          <a:prstGeom prst="rect">
            <a:avLst/>
          </a:prstGeom>
        </p:spPr>
      </p:pic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457200" y="4876800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The implication here is that eventually, poorer countries should eventually “catch up” to wealthier countries in terms of per capita income – a concept known as “convergence”</a:t>
            </a:r>
          </a:p>
        </p:txBody>
      </p:sp>
    </p:spTree>
    <p:extLst>
      <p:ext uri="{BB962C8B-B14F-4D97-AF65-F5344CB8AC3E}">
        <p14:creationId xmlns:p14="http://schemas.microsoft.com/office/powerpoint/2010/main" val="950908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3375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ECONOMIC GROWTH AND CONVERGENCE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3" y="1466832"/>
            <a:ext cx="7553988" cy="5137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970" y="2246156"/>
            <a:ext cx="1658256" cy="11034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219" y="2246156"/>
            <a:ext cx="1742616" cy="11617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56" y="3492472"/>
            <a:ext cx="3785944" cy="13168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219" y="3492472"/>
            <a:ext cx="3554276" cy="13168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378" y="4949087"/>
            <a:ext cx="7059780" cy="104250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763" y="6050630"/>
            <a:ext cx="7985833" cy="5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3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3375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ECONOMIC GROWTH AND CONVERGENCE</a:t>
            </a:r>
          </a:p>
        </p:txBody>
      </p:sp>
      <p:sp>
        <p:nvSpPr>
          <p:cNvPr id="2" name="Obdélník 1"/>
          <p:cNvSpPr/>
          <p:nvPr/>
        </p:nvSpPr>
        <p:spPr>
          <a:xfrm>
            <a:off x="639763" y="1327459"/>
            <a:ext cx="8153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To understand this, let’s look at the sources of economic growth…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039" y="2626437"/>
            <a:ext cx="2444314" cy="5699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457" y="3183760"/>
            <a:ext cx="1310754" cy="49381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445" y="3498142"/>
            <a:ext cx="1499746" cy="49381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961" y="3677579"/>
            <a:ext cx="1268078" cy="76816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809" y="3521414"/>
            <a:ext cx="1725318" cy="49381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318" y="1968143"/>
            <a:ext cx="2030144" cy="49381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4456" y="2303525"/>
            <a:ext cx="1761897" cy="384081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1659" y="2911415"/>
            <a:ext cx="542591" cy="31701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9482" y="3082016"/>
            <a:ext cx="257902" cy="463336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1508" y="3062147"/>
            <a:ext cx="164606" cy="54259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5519" y="3071293"/>
            <a:ext cx="847417" cy="469433"/>
          </a:xfrm>
          <a:prstGeom prst="rect">
            <a:avLst/>
          </a:prstGeom>
        </p:spPr>
      </p:pic>
      <p:sp>
        <p:nvSpPr>
          <p:cNvPr id="22" name="Obdélník 21"/>
          <p:cNvSpPr/>
          <p:nvPr/>
        </p:nvSpPr>
        <p:spPr>
          <a:xfrm>
            <a:off x="604441" y="4702883"/>
            <a:ext cx="79619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Real GDP</a:t>
            </a:r>
            <a:r>
              <a:rPr lang="en-US" dirty="0"/>
              <a:t> = Constant Dollar (Inflation adjusted) value of all goods and services produced in the United States</a:t>
            </a:r>
          </a:p>
          <a:p>
            <a:endParaRPr lang="en-US" sz="1000" dirty="0"/>
          </a:p>
          <a:p>
            <a:r>
              <a:rPr lang="en-US" dirty="0">
                <a:solidFill>
                  <a:srgbClr val="FF0000"/>
                </a:solidFill>
              </a:rPr>
              <a:t>Capital Stock </a:t>
            </a:r>
            <a:r>
              <a:rPr lang="en-US" dirty="0"/>
              <a:t>= Constant dollar value of private, non-residential fixed assets</a:t>
            </a:r>
          </a:p>
          <a:p>
            <a:endParaRPr lang="en-US" sz="1000" dirty="0"/>
          </a:p>
          <a:p>
            <a:r>
              <a:rPr lang="en-US" dirty="0">
                <a:solidFill>
                  <a:srgbClr val="FF0000"/>
                </a:solidFill>
              </a:rPr>
              <a:t>Labor</a:t>
            </a:r>
            <a:r>
              <a:rPr lang="en-US" dirty="0"/>
              <a:t> = Private Sector Employment</a:t>
            </a:r>
          </a:p>
          <a:p>
            <a:endParaRPr lang="en-US" sz="1000" dirty="0"/>
          </a:p>
          <a:p>
            <a:r>
              <a:rPr lang="en-US" dirty="0">
                <a:solidFill>
                  <a:srgbClr val="FF0000"/>
                </a:solidFill>
              </a:rPr>
              <a:t>Productivity </a:t>
            </a:r>
            <a:r>
              <a:rPr lang="en-US" dirty="0"/>
              <a:t>= Production unaccounted for by capital or labor</a:t>
            </a:r>
          </a:p>
        </p:txBody>
      </p:sp>
    </p:spTree>
    <p:extLst>
      <p:ext uri="{BB962C8B-B14F-4D97-AF65-F5344CB8AC3E}">
        <p14:creationId xmlns:p14="http://schemas.microsoft.com/office/powerpoint/2010/main" val="1996609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3375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ECONOMIC GROWTH AND CONVERGENCE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1327459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 convenient functional form for growth accounting is the </a:t>
            </a:r>
            <a:r>
              <a:rPr lang="en-US" sz="2200" dirty="0">
                <a:solidFill>
                  <a:srgbClr val="FF0000"/>
                </a:solidFill>
              </a:rPr>
              <a:t>Cobb-Douglas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production function</a:t>
            </a:r>
            <a:r>
              <a:rPr lang="en-US" sz="2200" dirty="0"/>
              <a:t>. It takes the form:</a:t>
            </a:r>
            <a:endParaRPr lang="cs-CZ" sz="2200" dirty="0"/>
          </a:p>
          <a:p>
            <a:endParaRPr lang="en-US" sz="2200" dirty="0"/>
          </a:p>
        </p:txBody>
      </p:sp>
      <p:sp>
        <p:nvSpPr>
          <p:cNvPr id="22" name="Obdélník 21"/>
          <p:cNvSpPr/>
          <p:nvPr/>
        </p:nvSpPr>
        <p:spPr>
          <a:xfrm>
            <a:off x="333375" y="3236392"/>
            <a:ext cx="8459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With the Cobb-Douglas production function, the parameters have clear interpretations: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02" y="2259271"/>
            <a:ext cx="2227500" cy="5766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623" y="2315948"/>
            <a:ext cx="1647493" cy="5600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714" y="3944278"/>
            <a:ext cx="5835739" cy="263942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565" y="4056192"/>
            <a:ext cx="439209" cy="49695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668" y="4042757"/>
            <a:ext cx="445619" cy="6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82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3375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ECONOMIC GROWTH AND CONVERGENCE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1327459"/>
            <a:ext cx="914399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Contributions to growth from capital, labor, and technology vary across time period</a:t>
            </a:r>
            <a:r>
              <a:rPr lang="cs-CZ" sz="2200" dirty="0"/>
              <a:t> (case </a:t>
            </a:r>
            <a:r>
              <a:rPr lang="cs-CZ" sz="2200" dirty="0" err="1"/>
              <a:t>of</a:t>
            </a:r>
            <a:r>
              <a:rPr lang="cs-CZ" sz="2200" dirty="0"/>
              <a:t> U.S. </a:t>
            </a:r>
            <a:r>
              <a:rPr lang="cs-CZ" sz="2200" dirty="0" err="1"/>
              <a:t>economy</a:t>
            </a:r>
            <a:r>
              <a:rPr lang="cs-CZ" sz="2200" dirty="0"/>
              <a:t>):</a:t>
            </a:r>
            <a:r>
              <a:rPr lang="en-US" sz="2200" dirty="0"/>
              <a:t> </a:t>
            </a:r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r>
              <a:rPr lang="en-US" sz="2200" dirty="0"/>
              <a:t>A few things to notice: </a:t>
            </a:r>
            <a:endParaRPr lang="cs-CZ" sz="2200" dirty="0"/>
          </a:p>
          <a:p>
            <a:endParaRPr lang="en-US" sz="1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Real GDP growth is declining over time</a:t>
            </a:r>
            <a:r>
              <a:rPr lang="cs-CZ" sz="2200" dirty="0"/>
              <a:t>.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Capital has been growing faster than labor</a:t>
            </a:r>
            <a:r>
              <a:rPr lang="cs-CZ" sz="2200" dirty="0"/>
              <a:t>.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The contribution of productivity is diminishing</a:t>
            </a:r>
            <a:r>
              <a:rPr lang="cs-CZ" sz="2200" dirty="0"/>
              <a:t>.</a:t>
            </a:r>
            <a:endParaRPr lang="en-US" sz="2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62" y="2276756"/>
            <a:ext cx="7242676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38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5" y="865794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ECONOMIC GROWTH AND CONVERGENCE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1327459"/>
            <a:ext cx="914399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800" dirty="0"/>
          </a:p>
          <a:p>
            <a:pPr algn="ctr"/>
            <a:r>
              <a:rPr lang="cs-CZ" sz="2200" dirty="0"/>
              <a:t>P</a:t>
            </a:r>
            <a:r>
              <a:rPr lang="en-US" sz="2200" dirty="0" err="1"/>
              <a:t>roductivity</a:t>
            </a:r>
            <a:r>
              <a:rPr lang="en-US" sz="2200" dirty="0"/>
              <a:t> growth has been declining since WWII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94" y="2125080"/>
            <a:ext cx="8268608" cy="43676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442" y="3891282"/>
            <a:ext cx="5316173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26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3375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ECONOMIC GROWTH AND CONVERGENCE</a:t>
            </a:r>
          </a:p>
        </p:txBody>
      </p:sp>
      <p:sp>
        <p:nvSpPr>
          <p:cNvPr id="2" name="Obdélník 1"/>
          <p:cNvSpPr/>
          <p:nvPr/>
        </p:nvSpPr>
        <p:spPr>
          <a:xfrm>
            <a:off x="333375" y="1327459"/>
            <a:ext cx="845978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Developing countries are well below their steady state and, hence should grow faster than developed countries who are at or near their steady states – a concept known as absolute convergence</a:t>
            </a:r>
            <a:endParaRPr lang="cs-CZ" sz="2000" dirty="0"/>
          </a:p>
          <a:p>
            <a:endParaRPr lang="cs-CZ" sz="1000" dirty="0"/>
          </a:p>
          <a:p>
            <a:r>
              <a:rPr lang="en-US" sz="2000" b="1" dirty="0"/>
              <a:t>Examples of Absolute Convergence (Developing Countries)</a:t>
            </a:r>
            <a:endParaRPr lang="cs-CZ" sz="2000" b="1" dirty="0"/>
          </a:p>
          <a:p>
            <a:endParaRPr lang="cs-CZ" sz="2200" b="1" dirty="0"/>
          </a:p>
          <a:p>
            <a:endParaRPr lang="cs-CZ" sz="2200" b="1" dirty="0"/>
          </a:p>
          <a:p>
            <a:endParaRPr lang="cs-CZ" sz="2200" b="1" dirty="0"/>
          </a:p>
          <a:p>
            <a:endParaRPr lang="cs-CZ" sz="2200" b="1" dirty="0"/>
          </a:p>
          <a:p>
            <a:endParaRPr lang="cs-CZ" sz="2200" b="1" dirty="0"/>
          </a:p>
          <a:p>
            <a:endParaRPr lang="cs-CZ" sz="1000" b="1" dirty="0"/>
          </a:p>
          <a:p>
            <a:r>
              <a:rPr lang="en-US" sz="2000" b="1" dirty="0"/>
              <a:t>Examples of Absolute Convergence (Mature Countries)</a:t>
            </a:r>
            <a:endParaRPr lang="cs-CZ" sz="2000" b="1" dirty="0"/>
          </a:p>
          <a:p>
            <a:endParaRPr lang="en-US" sz="2200" b="1" dirty="0"/>
          </a:p>
          <a:p>
            <a:endParaRPr lang="cs-CZ" sz="2200" b="1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52" y="2741231"/>
            <a:ext cx="7218290" cy="17314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71" y="5020710"/>
            <a:ext cx="7212193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38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3375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ECONOMIC GROWTH AND CONVERGENCE</a:t>
            </a:r>
          </a:p>
        </p:txBody>
      </p:sp>
      <p:sp>
        <p:nvSpPr>
          <p:cNvPr id="2" name="Obdélník 1"/>
          <p:cNvSpPr/>
          <p:nvPr/>
        </p:nvSpPr>
        <p:spPr>
          <a:xfrm>
            <a:off x="471398" y="1441450"/>
            <a:ext cx="845978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Some countries, however, don’t fit the traditional pattern. </a:t>
            </a:r>
            <a:endParaRPr lang="cs-CZ" sz="2000" dirty="0"/>
          </a:p>
          <a:p>
            <a:endParaRPr lang="cs-CZ" sz="1000" dirty="0"/>
          </a:p>
          <a:p>
            <a:r>
              <a:rPr lang="en-US" sz="2000" b="1" dirty="0"/>
              <a:t>Developing Countries with Low Growth </a:t>
            </a:r>
          </a:p>
          <a:p>
            <a:endParaRPr lang="cs-CZ" sz="2200" b="1" dirty="0"/>
          </a:p>
          <a:p>
            <a:endParaRPr lang="cs-CZ" sz="2200" b="1" dirty="0"/>
          </a:p>
          <a:p>
            <a:endParaRPr lang="cs-CZ" sz="2200" b="1" dirty="0"/>
          </a:p>
          <a:p>
            <a:endParaRPr lang="cs-CZ" sz="2200" b="1" dirty="0"/>
          </a:p>
          <a:p>
            <a:endParaRPr lang="cs-CZ" sz="2200" b="1" dirty="0"/>
          </a:p>
          <a:p>
            <a:endParaRPr lang="cs-CZ" sz="2000" b="1" dirty="0"/>
          </a:p>
          <a:p>
            <a:r>
              <a:rPr lang="en-US" sz="2000" b="1" dirty="0"/>
              <a:t>Developed</a:t>
            </a:r>
            <a:r>
              <a:rPr lang="cs-CZ" sz="2000" b="1" dirty="0"/>
              <a:t> </a:t>
            </a:r>
            <a:r>
              <a:rPr lang="cs-CZ" sz="2000" b="1" dirty="0" err="1"/>
              <a:t>or</a:t>
            </a:r>
            <a:r>
              <a:rPr lang="cs-CZ" sz="2000" b="1" dirty="0"/>
              <a:t> </a:t>
            </a:r>
            <a:r>
              <a:rPr lang="cs-CZ" sz="2000" b="1" dirty="0" err="1"/>
              <a:t>Emerging</a:t>
            </a:r>
            <a:r>
              <a:rPr lang="cs-CZ" sz="2000" b="1" dirty="0"/>
              <a:t> </a:t>
            </a:r>
            <a:r>
              <a:rPr lang="en-US" sz="2000" b="1" dirty="0"/>
              <a:t>Countries with high Growth </a:t>
            </a:r>
          </a:p>
          <a:p>
            <a:endParaRPr lang="en-US" sz="2200" b="1" dirty="0"/>
          </a:p>
          <a:p>
            <a:endParaRPr lang="cs-CZ" sz="2200" b="1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27" y="2294059"/>
            <a:ext cx="7212193" cy="17314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9" y="4647300"/>
            <a:ext cx="7212193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85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293039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THANK YOU FOR YOUR ATTENTION…</a:t>
            </a:r>
          </a:p>
        </p:txBody>
      </p:sp>
    </p:spTree>
    <p:extLst>
      <p:ext uri="{BB962C8B-B14F-4D97-AF65-F5344CB8AC3E}">
        <p14:creationId xmlns:p14="http://schemas.microsoft.com/office/powerpoint/2010/main" val="406477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FATORS OF ECONOMIC GROWTH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There are 4 factors of production that influence economic growth within a country: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Natural Resources available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Investment in Human Capital	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Investment in Capital Goods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Entrepreneurship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presence or absence of these 4 factors determine the country’s Gross Domestic Product (GDP) for the year.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GDP is the total value of all the goods and services produced in that country in one year.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It measures how rich or poor a country is.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It shows if the country’s economy is getting better or worse.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Raising the GDP of a country can improve the country’s standard of living.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87" y="2292326"/>
            <a:ext cx="481610" cy="265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FATORS OF ECONOMIC GROWTH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Natural </a:t>
            </a:r>
            <a:r>
              <a:rPr lang="cs-CZ" altLang="cs-CZ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Resources</a:t>
            </a:r>
            <a:endParaRPr lang="cs-CZ" altLang="cs-CZ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All of the things found in or on the earth; “gifts of nature”.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All resources are limited.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Examples: land, water, sun, plants, time, air, minerals, oil, etc.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Important to countries: without them, countries must import the resources they need (costly)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 country is better off if it can use its own resources to supply the needs of its people.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     </a:t>
            </a:r>
            <a:r>
              <a:rPr lang="en-US" altLang="cs-CZ" sz="2200" dirty="0">
                <a:latin typeface="Arial" panose="020B0604020202020204" pitchFamily="34" charset="0"/>
              </a:rPr>
              <a:t>If a country has many natural resources, it can trade or sell them to other countries.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70" y="5363331"/>
            <a:ext cx="481610" cy="2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FATORS OF ECONOMIC GROWTH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Human</a:t>
            </a:r>
            <a:r>
              <a:rPr lang="cs-CZ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Capital</a:t>
            </a:r>
            <a:endParaRPr lang="cs-CZ" altLang="cs-CZ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This is all of the skills, talents, education, and abilities that human workers possess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the value that they bring to the marketplace.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Examples: computer/reading/writing/math skills, talents in music/sports/acting, ability to follow directions, ability to serve as group leader &amp; cooperate with group members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Nations that invest in the health, education, &amp; training of their people will have a more valuable workforce that produces more goods &amp; services.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      </a:t>
            </a:r>
            <a:r>
              <a:rPr lang="en-US" altLang="cs-CZ" sz="2200" dirty="0">
                <a:latin typeface="Arial" panose="020B0604020202020204" pitchFamily="34" charset="0"/>
              </a:rPr>
              <a:t>People that have training are more likely to contribute to technological advances, which leads to finding better uses of natural resources &amp; producing more goods.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87" y="5553112"/>
            <a:ext cx="481610" cy="2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6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FATORS OF ECONOMIC GROWTH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441450"/>
            <a:ext cx="847725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Capital</a:t>
            </a:r>
            <a:r>
              <a:rPr lang="cs-CZ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Goods</a:t>
            </a:r>
            <a:endParaRPr lang="cs-CZ" altLang="cs-CZ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This is all of the goods that are produced in the country and then used to make other goods &amp; services.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Examples: tools, equipment, factories, technology, computers, lumber, machinery, etc.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more capital goods a country has, the more goods &amp; services they are able to produce.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If a business is to be successful, it cannot let its equipment break down or have its buildings fall apart.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    </a:t>
            </a:r>
            <a:r>
              <a:rPr lang="en-US" altLang="cs-CZ" sz="2200" dirty="0">
                <a:latin typeface="Arial" panose="020B0604020202020204" pitchFamily="34" charset="0"/>
              </a:rPr>
              <a:t>New technology can help a business produce more goods for a cheaper price.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!! </a:t>
            </a:r>
            <a:r>
              <a:rPr lang="en-US" altLang="cs-CZ" sz="2200" dirty="0">
                <a:latin typeface="Arial" panose="020B0604020202020204" pitchFamily="34" charset="0"/>
              </a:rPr>
              <a:t>Money is NOT a capital good, but rather a medium of exchange!</a:t>
            </a:r>
            <a:r>
              <a:rPr lang="cs-CZ" altLang="cs-CZ" sz="2200" dirty="0">
                <a:latin typeface="Arial" panose="020B0604020202020204" pitchFamily="34" charset="0"/>
              </a:rPr>
              <a:t>!</a:t>
            </a:r>
            <a:endParaRPr lang="en-US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16" y="5415089"/>
            <a:ext cx="481610" cy="2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1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FATORS OF ECONOMIC GROWTH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441450"/>
            <a:ext cx="847725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solidFill>
                  <a:srgbClr val="FF0000"/>
                </a:solidFill>
                <a:latin typeface="Arial" panose="020B0604020202020204" pitchFamily="34" charset="0"/>
              </a:rPr>
              <a:t>Entrepreneurship</a:t>
            </a:r>
            <a:endParaRPr lang="cs-CZ" altLang="cs-CZ" sz="2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People who provide the money to start and operate a business are called entrepreneurs.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These people risk their own money and time because they believe their business ideas will make a profit.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They bring together natural, human, and capital resources to produce foods or services to be provided by their businesses.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Entrepreneurship creates jobs and lessens unemployment.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It encourages people to take risks, and in doing so, they’ve created better healthcare, education, &amp; welfare programs.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     </a:t>
            </a:r>
            <a:r>
              <a:rPr lang="en-US" altLang="cs-CZ" sz="2200" dirty="0">
                <a:latin typeface="Arial" panose="020B0604020202020204" pitchFamily="34" charset="0"/>
              </a:rPr>
              <a:t>The more entrepreneurs a country has, the higher the country’s GDP will be.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6" y="5829157"/>
            <a:ext cx="481610" cy="2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5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ECONOMIC GROWTH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441450"/>
            <a:ext cx="847725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Economic growth in a country is measured by the country’s Gross Domestic Product (GDP) in one year.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It measures only what has been produced within the country--this doesn’t include products that are imported.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It is much better for the economy of a country to produce its own goods and services (this increases the country’s GDP).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Measuring the GDP each year can: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c</a:t>
            </a:r>
            <a:r>
              <a:rPr lang="en-US" altLang="cs-CZ" sz="2000" dirty="0" err="1">
                <a:latin typeface="Arial" panose="020B0604020202020204" pitchFamily="34" charset="0"/>
              </a:rPr>
              <a:t>ompare</a:t>
            </a:r>
            <a:r>
              <a:rPr lang="en-US" altLang="cs-CZ" sz="2000" dirty="0">
                <a:latin typeface="Arial" panose="020B0604020202020204" pitchFamily="34" charset="0"/>
              </a:rPr>
              <a:t> one country’s economy to another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c</a:t>
            </a:r>
            <a:r>
              <a:rPr lang="en-US" altLang="cs-CZ" sz="2000" dirty="0">
                <a:latin typeface="Arial" panose="020B0604020202020204" pitchFamily="34" charset="0"/>
              </a:rPr>
              <a:t>heck a country’s economic progress over time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s</a:t>
            </a:r>
            <a:r>
              <a:rPr lang="en-US" altLang="cs-CZ" sz="2000" dirty="0">
                <a:latin typeface="Arial" panose="020B0604020202020204" pitchFamily="34" charset="0"/>
              </a:rPr>
              <a:t>how if the economy is growing or not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61" y="4000357"/>
            <a:ext cx="481610" cy="2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2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ECONOMIC GROWTH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BENEFITS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9" y="2109355"/>
            <a:ext cx="8608673" cy="23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227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530</TotalTime>
  <Words>1351</Words>
  <Application>Microsoft Office PowerPoint</Application>
  <PresentationFormat>Předvádění na obrazovce (4:3)</PresentationFormat>
  <Paragraphs>249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maj0001</cp:lastModifiedBy>
  <cp:revision>84</cp:revision>
  <dcterms:created xsi:type="dcterms:W3CDTF">2016-03-17T12:08:01Z</dcterms:created>
  <dcterms:modified xsi:type="dcterms:W3CDTF">2019-09-15T21:35:48Z</dcterms:modified>
</cp:coreProperties>
</file>