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65" r:id="rId3"/>
    <p:sldId id="267" r:id="rId4"/>
    <p:sldId id="268" r:id="rId5"/>
    <p:sldId id="277" r:id="rId6"/>
    <p:sldId id="278" r:id="rId7"/>
    <p:sldId id="279" r:id="rId8"/>
    <p:sldId id="280" r:id="rId9"/>
    <p:sldId id="269" r:id="rId10"/>
    <p:sldId id="270" r:id="rId11"/>
    <p:sldId id="272" r:id="rId12"/>
    <p:sldId id="273" r:id="rId13"/>
    <p:sldId id="274" r:id="rId14"/>
    <p:sldId id="276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9" r:id="rId23"/>
    <p:sldId id="288" r:id="rId24"/>
    <p:sldId id="290" r:id="rId25"/>
    <p:sldId id="291" r:id="rId26"/>
    <p:sldId id="292" r:id="rId27"/>
    <p:sldId id="295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7" r:id="rId37"/>
    <p:sldId id="308" r:id="rId38"/>
    <p:sldId id="309" r:id="rId39"/>
    <p:sldId id="263" r:id="rId4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16" y="-2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9750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459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392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5161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6977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2869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6374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4755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5528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4142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384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2106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7340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0736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8849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2191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7294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5988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3076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3901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3884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103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4887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2019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1681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378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7236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49132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60917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049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161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319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431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512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648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806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927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52028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Evropské unie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Druhý tutoriál</a:t>
            </a: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3100" b="1" dirty="0">
                <a:solidFill>
                  <a:schemeClr val="bg1"/>
                </a:solidFill>
              </a:rPr>
              <a:t>Institucionální právo EU</a:t>
            </a:r>
            <a:br>
              <a:rPr lang="cs-CZ" altLang="cs-CZ" sz="28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444208" y="3723878"/>
            <a:ext cx="252806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Mgr.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ekonomie a veřejné správy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Komise je analogií vlády státu. </a:t>
            </a:r>
          </a:p>
          <a:p>
            <a:pPr>
              <a:defRPr/>
            </a:pPr>
            <a:r>
              <a:rPr lang="cs-CZ" sz="2400" dirty="0"/>
              <a:t>Jednotlivé činnosti Komise jsou rozděleny mezi tzv. </a:t>
            </a:r>
            <a:r>
              <a:rPr lang="cs-CZ" sz="2400" b="1" dirty="0"/>
              <a:t>generální ředitelství a útvary (služby). </a:t>
            </a:r>
          </a:p>
          <a:p>
            <a:pPr>
              <a:defRPr/>
            </a:pPr>
            <a:r>
              <a:rPr lang="cs-CZ" sz="2400" dirty="0"/>
              <a:t>Jsou odpovědné vždy za určitou oblast politiky Evropské unie. </a:t>
            </a:r>
          </a:p>
          <a:p>
            <a:pPr>
              <a:defRPr/>
            </a:pPr>
            <a:r>
              <a:rPr lang="cs-CZ" sz="2400" dirty="0"/>
              <a:t>jsou řízeny </a:t>
            </a:r>
            <a:r>
              <a:rPr lang="cs-CZ" sz="2400" b="1" dirty="0"/>
              <a:t>generálními řediteli</a:t>
            </a:r>
            <a:r>
              <a:rPr lang="cs-CZ" sz="2400" dirty="0"/>
              <a:t>, politicky zpravidla podléhají vždy jednomu z Komisařů.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Generální ředitelství</a:t>
            </a:r>
          </a:p>
        </p:txBody>
      </p:sp>
    </p:spTree>
    <p:extLst>
      <p:ext uri="{BB962C8B-B14F-4D97-AF65-F5344CB8AC3E}">
        <p14:creationId xmlns:p14="http://schemas.microsoft.com/office/powerpoint/2010/main" val="2074736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dříve Rada ministrů nebo Rada EU, dnes zkráceně pouze „Rada“. </a:t>
            </a:r>
          </a:p>
          <a:p>
            <a:pPr>
              <a:defRPr/>
            </a:pPr>
            <a:r>
              <a:rPr lang="cs-CZ" sz="2400" dirty="0"/>
              <a:t>Je především orgánem rozhodovacím.</a:t>
            </a:r>
          </a:p>
          <a:p>
            <a:pPr>
              <a:defRPr/>
            </a:pPr>
            <a:r>
              <a:rPr lang="cs-CZ" sz="2400" dirty="0"/>
              <a:t>Rozhodnutí Rady mají nejčastěji formu aktů sekundárního práva </a:t>
            </a:r>
            <a:r>
              <a:rPr lang="en-US" sz="2400" dirty="0"/>
              <a:t>EU</a:t>
            </a:r>
            <a:r>
              <a:rPr lang="cs-CZ" sz="2400" dirty="0"/>
              <a:t>: směrnic, nařízení, rozhodnutí, stanovisek a doporučení</a:t>
            </a:r>
            <a:r>
              <a:rPr lang="en-US" sz="2400" dirty="0"/>
              <a:t>. </a:t>
            </a:r>
            <a:endParaRPr lang="cs-CZ" sz="2400" dirty="0"/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en-US" sz="2800" b="1" dirty="0"/>
              <a:t>Rada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589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/>
              <a:t>Oproti jiným orgánům Unie nemá pevné složení.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Je orgánem, v němž jsou zastoupeny čl. státy.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skládá se z ministrů vlád jednotlivých států, kteří se schází podle potřeby.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Pokud například Rada projednává otázky týkající se životního prostředí, pak se schůzky účastní ministři životního prostředí každého čl. státu EU a schůzka se nazývá „Rada ministrů životního prostředí“. 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Složení Rady</a:t>
            </a:r>
          </a:p>
        </p:txBody>
      </p:sp>
    </p:spTree>
    <p:extLst>
      <p:ext uri="{BB962C8B-B14F-4D97-AF65-F5344CB8AC3E}">
        <p14:creationId xmlns:p14="http://schemas.microsoft.com/office/powerpoint/2010/main" val="324041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en-US" sz="2000" dirty="0"/>
              <a:t>V</a:t>
            </a:r>
            <a:r>
              <a:rPr lang="cs-CZ" sz="2000" dirty="0" err="1"/>
              <a:t>šeobecné</a:t>
            </a:r>
            <a:r>
              <a:rPr lang="cs-CZ" sz="2000" dirty="0"/>
              <a:t> záležitosti </a:t>
            </a:r>
          </a:p>
          <a:p>
            <a:pPr>
              <a:defRPr/>
            </a:pPr>
            <a:r>
              <a:rPr lang="cs-CZ" sz="2000" dirty="0"/>
              <a:t>Zahraniční věci </a:t>
            </a:r>
          </a:p>
          <a:p>
            <a:pPr>
              <a:defRPr/>
            </a:pPr>
            <a:r>
              <a:rPr lang="cs-CZ" sz="2000" dirty="0"/>
              <a:t>Hospodářství a finance (ECOFIN) </a:t>
            </a:r>
          </a:p>
          <a:p>
            <a:pPr>
              <a:defRPr/>
            </a:pPr>
            <a:r>
              <a:rPr lang="cs-CZ" sz="2000" dirty="0"/>
              <a:t>Spravedlnost a vnitřní věci </a:t>
            </a:r>
          </a:p>
          <a:p>
            <a:pPr>
              <a:defRPr/>
            </a:pPr>
            <a:r>
              <a:rPr lang="cs-CZ" sz="2000" dirty="0"/>
              <a:t>Zaměstnanost, sociální politika, zdraví a ochrana spotřebitele </a:t>
            </a:r>
          </a:p>
          <a:p>
            <a:pPr>
              <a:defRPr/>
            </a:pPr>
            <a:r>
              <a:rPr lang="cs-CZ" sz="2000" dirty="0"/>
              <a:t>Konkurenceschopnost </a:t>
            </a:r>
          </a:p>
          <a:p>
            <a:pPr>
              <a:defRPr/>
            </a:pPr>
            <a:r>
              <a:rPr lang="cs-CZ" sz="2000" dirty="0"/>
              <a:t>Doprava, telekomunikace a energie </a:t>
            </a:r>
          </a:p>
          <a:p>
            <a:pPr>
              <a:defRPr/>
            </a:pPr>
            <a:r>
              <a:rPr lang="cs-CZ" sz="2000" dirty="0"/>
              <a:t>Zemědělství a rybolov </a:t>
            </a:r>
          </a:p>
          <a:p>
            <a:pPr>
              <a:defRPr/>
            </a:pPr>
            <a:r>
              <a:rPr lang="cs-CZ" sz="2000" dirty="0"/>
              <a:t>Životní prostředí </a:t>
            </a:r>
          </a:p>
          <a:p>
            <a:pPr>
              <a:defRPr/>
            </a:pPr>
            <a:r>
              <a:rPr lang="cs-CZ" sz="2000" dirty="0"/>
              <a:t>Vzdělávání, mládež a kultura</a:t>
            </a:r>
          </a:p>
          <a:p>
            <a:pPr>
              <a:defRPr/>
            </a:pPr>
            <a:endParaRPr lang="cs-CZ" sz="2400" dirty="0"/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Celkem existuje deset rad různého složení:</a:t>
            </a:r>
          </a:p>
        </p:txBody>
      </p:sp>
    </p:spTree>
    <p:extLst>
      <p:ext uri="{BB962C8B-B14F-4D97-AF65-F5344CB8AC3E}">
        <p14:creationId xmlns:p14="http://schemas.microsoft.com/office/powerpoint/2010/main" val="3577418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06066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/>
              <a:t>Předsednictví jednotlivých složení Rady, s výjimkou složení pro zahraniční věci, zajišťují zástupci členských států v Radě na základě systému šestiměsíční rotace.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Radě pro zahraniční věci předsedá vysoký představitel Unie pro zahraniční a bezpečnostní politiku.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Sídlem Rady je Brusel.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Předsednictví v Radě</a:t>
            </a:r>
          </a:p>
        </p:txBody>
      </p:sp>
    </p:spTree>
    <p:extLst>
      <p:ext uri="{BB962C8B-B14F-4D97-AF65-F5344CB8AC3E}">
        <p14:creationId xmlns:p14="http://schemas.microsoft.com/office/powerpoint/2010/main" val="2171954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915566"/>
            <a:ext cx="766885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/>
              <a:t>Schvalovat evropské právní předpisy – v mnohých politických oblastech spolu s Evropským parlamentem.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Koordinovat hlavní směry hospodářské politiky členských států. 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Uzavírat mezinárodní smlouvy mezi EU a dalšími zeměmi nebo mezinárodními organizacemi.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Spolu s Evropským parlamentem schvalovat rozpočet EU.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Rozvíjet společnou zahraniční a bezpečnostní politiku založenou na směrech stanovených Evropskou radou.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632848" cy="504057"/>
          </a:xfrm>
        </p:spPr>
        <p:txBody>
          <a:bodyPr/>
          <a:lstStyle/>
          <a:p>
            <a:r>
              <a:rPr lang="cs-CZ" sz="2800" b="1" dirty="0"/>
              <a:t>Pravomoci Rady</a:t>
            </a:r>
          </a:p>
        </p:txBody>
      </p:sp>
    </p:spTree>
    <p:extLst>
      <p:ext uri="{BB962C8B-B14F-4D97-AF65-F5344CB8AC3E}">
        <p14:creationId xmlns:p14="http://schemas.microsoft.com/office/powerpoint/2010/main" val="3049865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1059582"/>
            <a:ext cx="766885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Ministři v Radě rozhodují různými způsoby podle toho, o jaké věci jednají. Uplatňují se tři způsoby hlasování:</a:t>
            </a:r>
          </a:p>
          <a:p>
            <a:pPr>
              <a:defRPr/>
            </a:pPr>
            <a:r>
              <a:rPr lang="cs-CZ" sz="2400" dirty="0"/>
              <a:t>1. prostou většinou;</a:t>
            </a:r>
          </a:p>
          <a:p>
            <a:pPr>
              <a:defRPr/>
            </a:pPr>
            <a:r>
              <a:rPr lang="cs-CZ" sz="2400" dirty="0"/>
              <a:t>2. kvalifikovanou většinou;</a:t>
            </a:r>
          </a:p>
          <a:p>
            <a:pPr>
              <a:defRPr/>
            </a:pPr>
            <a:r>
              <a:rPr lang="cs-CZ" sz="2400" dirty="0"/>
              <a:t>3. jednomyslné;</a:t>
            </a:r>
          </a:p>
          <a:p>
            <a:pPr indent="0">
              <a:spcBef>
                <a:spcPts val="1800"/>
              </a:spcBef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Hlasovaní v Radě</a:t>
            </a:r>
          </a:p>
        </p:txBody>
      </p:sp>
    </p:spTree>
    <p:extLst>
      <p:ext uri="{BB962C8B-B14F-4D97-AF65-F5344CB8AC3E}">
        <p14:creationId xmlns:p14="http://schemas.microsoft.com/office/powerpoint/2010/main" val="3926185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774086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dirty="0"/>
              <a:t>Výbor stálých zástupců členských zemí při Radě EU.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Množství projednávaných věcí a nutnost vyjasnění a případného sladění rozdílných stanovisek členských států vyžaduje, aby každé zasedání Rady bylo připraveno co nejlépe i po věcné stránce.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To je úkolem Výboru stálých zástupců na úrovni velvyslanců.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COREPER</a:t>
            </a:r>
          </a:p>
        </p:txBody>
      </p:sp>
    </p:spTree>
    <p:extLst>
      <p:ext uri="{BB962C8B-B14F-4D97-AF65-F5344CB8AC3E}">
        <p14:creationId xmlns:p14="http://schemas.microsoft.com/office/powerpoint/2010/main" val="205680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774086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(pozor na záměnu s Radou, popř. Radou Evropy).</a:t>
            </a:r>
          </a:p>
          <a:p>
            <a:pPr>
              <a:defRPr/>
            </a:pPr>
            <a:r>
              <a:rPr lang="cs-CZ" sz="2400" dirty="0"/>
              <a:t>je vrcholným politickým orgánem Evropské unie. </a:t>
            </a:r>
          </a:p>
          <a:p>
            <a:pPr>
              <a:defRPr/>
            </a:pPr>
            <a:r>
              <a:rPr lang="cs-CZ" sz="2400" dirty="0"/>
              <a:t>Unii dává nezbytné podněty pro její rozvoj a vymezuje její obecné politické směry a priority.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Evropská rada</a:t>
            </a:r>
          </a:p>
        </p:txBody>
      </p:sp>
    </p:spTree>
    <p:extLst>
      <p:ext uri="{BB962C8B-B14F-4D97-AF65-F5344CB8AC3E}">
        <p14:creationId xmlns:p14="http://schemas.microsoft.com/office/powerpoint/2010/main" val="3621113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43558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tvoří ji hlavy států nebo předsedové vlád členských států společně s jejím předsedou a předsedou Komise. </a:t>
            </a:r>
          </a:p>
          <a:p>
            <a:pPr>
              <a:defRPr/>
            </a:pPr>
            <a:r>
              <a:rPr lang="cs-CZ" sz="2400" dirty="0"/>
              <a:t>Jejího jednání se účastní vysoký představitel Unie pro zahraniční a bezpečnostní politiku</a:t>
            </a:r>
          </a:p>
          <a:p>
            <a:pPr>
              <a:defRPr/>
            </a:pPr>
            <a:r>
              <a:rPr lang="cs-CZ" sz="2400" dirty="0"/>
              <a:t>zasedá dvakrát za půl roku; svolává ji její předseda.</a:t>
            </a:r>
          </a:p>
          <a:p>
            <a:pPr>
              <a:defRPr/>
            </a:pPr>
            <a:r>
              <a:rPr lang="cs-CZ" sz="2400" dirty="0"/>
              <a:t>Vyžaduje-li to situace, svolá předseda mimořádné zasedání Evropské rady. </a:t>
            </a:r>
          </a:p>
          <a:p>
            <a:pPr indent="373063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Složení Evropské rady</a:t>
            </a:r>
          </a:p>
        </p:txBody>
      </p:sp>
    </p:spTree>
    <p:extLst>
      <p:ext uri="{BB962C8B-B14F-4D97-AF65-F5344CB8AC3E}">
        <p14:creationId xmlns:p14="http://schemas.microsoft.com/office/powerpoint/2010/main" val="1063230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je typicky </a:t>
            </a:r>
            <a:r>
              <a:rPr lang="cs-CZ" sz="2400" b="1" dirty="0"/>
              <a:t>nadstátním orgánem, který podporuje obecné zájmy Unie</a:t>
            </a:r>
            <a:endParaRPr lang="cs-CZ" sz="2400" dirty="0"/>
          </a:p>
          <a:p>
            <a:pPr>
              <a:defRPr/>
            </a:pPr>
            <a:r>
              <a:rPr lang="cs-CZ" sz="2400" dirty="0"/>
              <a:t>Její funkce tak připomínají funkce vlády v soustavě orgánů státu. </a:t>
            </a:r>
          </a:p>
          <a:p>
            <a:pPr>
              <a:defRPr/>
            </a:pPr>
            <a:r>
              <a:rPr lang="cs-CZ" sz="2400" dirty="0"/>
              <a:t>Je to orgán (instituce) právně nezávislý na členských státech. </a:t>
            </a:r>
          </a:p>
          <a:p>
            <a:pPr>
              <a:defRPr/>
            </a:pPr>
            <a:r>
              <a:rPr lang="cs-CZ" sz="2400" dirty="0"/>
              <a:t>schází se jednou týdně zpravidla ve středu. </a:t>
            </a:r>
          </a:p>
          <a:p>
            <a:pPr>
              <a:defRPr/>
            </a:pPr>
            <a:r>
              <a:rPr lang="cs-CZ" sz="2400" dirty="0"/>
              <a:t>Sídlem EK je Brusel</a:t>
            </a: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>
                <a:latin typeface="+mn-lt"/>
              </a:rPr>
              <a:t>Evropská komise </a:t>
            </a:r>
          </a:p>
        </p:txBody>
      </p:sp>
    </p:spTree>
    <p:extLst>
      <p:ext uri="{BB962C8B-B14F-4D97-AF65-F5344CB8AC3E}">
        <p14:creationId xmlns:p14="http://schemas.microsoft.com/office/powerpoint/2010/main" val="650289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Je jedním z orgánů EU. </a:t>
            </a:r>
          </a:p>
          <a:p>
            <a:pPr>
              <a:defRPr/>
            </a:pPr>
            <a:r>
              <a:rPr lang="cs-CZ" sz="2400" dirty="0"/>
              <a:t>Jeho smyslem je reprezentovat zájmy občanů EU. </a:t>
            </a:r>
          </a:p>
          <a:p>
            <a:pPr>
              <a:defRPr/>
            </a:pPr>
            <a:r>
              <a:rPr lang="cs-CZ" sz="2400" dirty="0"/>
              <a:t>Poslanci Parlamentu jsou voleni přímou volbou každých pět let. </a:t>
            </a:r>
          </a:p>
          <a:p>
            <a:pPr>
              <a:defRPr/>
            </a:pPr>
            <a:r>
              <a:rPr lang="cs-CZ" sz="2400" dirty="0"/>
              <a:t>První přímé volby do Evropského parlamentu byly v červnu 1979. </a:t>
            </a:r>
          </a:p>
          <a:p>
            <a:pPr indent="373063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Evropský parlament</a:t>
            </a:r>
          </a:p>
        </p:txBody>
      </p:sp>
    </p:spTree>
    <p:extLst>
      <p:ext uri="{BB962C8B-B14F-4D97-AF65-F5344CB8AC3E}">
        <p14:creationId xmlns:p14="http://schemas.microsoft.com/office/powerpoint/2010/main" val="37748091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Sídlo Evropského parlamentu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má tři pracoviště: Brusel (Belgie), Lucemburk a Štrasburk (Francie).</a:t>
            </a:r>
            <a:endParaRPr lang="en-US" sz="2400" dirty="0"/>
          </a:p>
          <a:p>
            <a:pPr indent="373063">
              <a:spcBef>
                <a:spcPts val="1800"/>
              </a:spcBef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6165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Legislativní pravomoc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8650" indent="-285750">
              <a:spcBef>
                <a:spcPts val="600"/>
              </a:spcBef>
            </a:pPr>
            <a:r>
              <a:rPr lang="cs-CZ" sz="2400" dirty="0"/>
              <a:t>spolurozhoduje o přijímání aktů sekundárního práva společně s Radou.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2385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Rozpočtová pravomoc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87574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Roční rozpočet EU schvaluje Parlament společně s Radou. </a:t>
            </a:r>
          </a:p>
          <a:p>
            <a:pPr>
              <a:defRPr/>
            </a:pPr>
            <a:r>
              <a:rPr lang="cs-CZ" sz="2400" dirty="0"/>
              <a:t>Rozpočet musí podepsat předseda EP.</a:t>
            </a:r>
          </a:p>
          <a:p>
            <a:pPr>
              <a:defRPr/>
            </a:pPr>
            <a:r>
              <a:rPr lang="cs-CZ" sz="2400" dirty="0"/>
              <a:t>Parlament má poslední slovo v mnoha rozpočtových položkách.</a:t>
            </a:r>
          </a:p>
          <a:p>
            <a:pPr indent="373063">
              <a:spcBef>
                <a:spcPts val="1800"/>
              </a:spcBef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190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Kontrolní pravomoc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Parlament může vyslovit nedůvěru Komisi pro její činnost. </a:t>
            </a:r>
          </a:p>
          <a:p>
            <a:pPr marL="0" indent="0">
              <a:buNone/>
              <a:defRPr/>
            </a:pPr>
            <a:r>
              <a:rPr lang="cs-CZ" sz="2400" dirty="0"/>
              <a:t>     V takovém případě odstupuje Komise kolektivně.</a:t>
            </a:r>
            <a:endParaRPr lang="en-US" sz="2400" dirty="0"/>
          </a:p>
          <a:p>
            <a:pPr>
              <a:defRPr/>
            </a:pPr>
            <a:r>
              <a:rPr lang="cs-CZ" sz="2400" dirty="0"/>
              <a:t>Komise je povinna odpovídat písemně nebo ústně na otázky, které jí pokládá Parlament nebo jednotliví poslanci. Parlament rovněž projednává výroční zprávy Komise.</a:t>
            </a: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1066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Složení Evropského parlamentu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Současný parlament má 705 členů (volební období 2019 - 2024) ze všech 27 členských zemí EU. </a:t>
            </a:r>
          </a:p>
          <a:p>
            <a:pPr>
              <a:defRPr/>
            </a:pPr>
            <a:r>
              <a:rPr lang="cs-CZ" sz="2400" dirty="0"/>
              <a:t>Česko má 21 poslanců. </a:t>
            </a: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1218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Předseda Evropského parlamentu</a:t>
            </a:r>
            <a:endParaRPr lang="cs-CZ" sz="2800" b="1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je volen na 2 a půl roku</a:t>
            </a:r>
          </a:p>
          <a:p>
            <a:pPr>
              <a:defRPr/>
            </a:pPr>
            <a:r>
              <a:rPr lang="cs-CZ" sz="2400" dirty="0"/>
              <a:t>řídí veškeré činnosti Parlamentu, předsedá plenárním zasedáním a přijímá rozpočet</a:t>
            </a:r>
          </a:p>
          <a:p>
            <a:pPr>
              <a:defRPr/>
            </a:pPr>
            <a:r>
              <a:rPr lang="cs-CZ" sz="2400" dirty="0"/>
              <a:t>zastupuje Parlament mimo Evropskou unii a ve vztazích s ostatními orgány EU.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2099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Evropský veřejný ochránce práv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je kontrolní orgán</a:t>
            </a:r>
          </a:p>
          <a:p>
            <a:pPr>
              <a:defRPr/>
            </a:pPr>
            <a:r>
              <a:rPr lang="cs-CZ" sz="2400" dirty="0"/>
              <a:t>vyšetřuje stížnosti týkající se nesprávného postupu institucí a orgánů EU</a:t>
            </a:r>
          </a:p>
          <a:p>
            <a:pPr>
              <a:defRPr/>
            </a:pPr>
            <a:r>
              <a:rPr lang="cs-CZ" sz="2400" dirty="0"/>
              <a:t>sídlí ve Štrasburku</a:t>
            </a:r>
          </a:p>
          <a:p>
            <a:pPr>
              <a:defRPr/>
            </a:pPr>
            <a:r>
              <a:rPr lang="cs-CZ" sz="2400" dirty="0"/>
              <a:t>je volen EP na 5 let s možností opakovaného jmenování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2597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err="1"/>
              <a:t>Sacharovova</a:t>
            </a:r>
            <a:r>
              <a:rPr lang="cs-CZ" sz="2800" b="1" dirty="0"/>
              <a:t> cena za svobodu myšlení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 err="1"/>
              <a:t>Sacharovova</a:t>
            </a:r>
            <a:r>
              <a:rPr lang="cs-CZ" sz="2400" dirty="0"/>
              <a:t> cena je udílena mimořádným osobnostem, které bojují proti netoleranci, fanatismu a útlaku. </a:t>
            </a:r>
          </a:p>
          <a:p>
            <a:pPr>
              <a:defRPr/>
            </a:pPr>
            <a:r>
              <a:rPr lang="cs-CZ" sz="2400" dirty="0"/>
              <a:t>odměňuje osobnosti nebo celé kolektivy, které brání lidská práva a základní svobody</a:t>
            </a:r>
          </a:p>
          <a:p>
            <a:pPr>
              <a:defRPr/>
            </a:pPr>
            <a:r>
              <a:rPr lang="cs-CZ" sz="2400" dirty="0"/>
              <a:t>udílí ji každoročně Evropský parlament</a:t>
            </a:r>
          </a:p>
          <a:p>
            <a:pPr>
              <a:defRPr/>
            </a:pPr>
            <a:r>
              <a:rPr lang="cs-CZ" sz="2400" dirty="0"/>
              <a:t>tato cena byla poprvé udělena v roce 1988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0944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Soudní dvůr EU tvoří: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Soudní dvůr (byl zřízen v roce 1952 a sídlí v Lucemburku.)</a:t>
            </a:r>
          </a:p>
          <a:p>
            <a:pPr>
              <a:defRPr/>
            </a:pPr>
            <a:r>
              <a:rPr lang="cs-CZ" sz="2400" dirty="0"/>
              <a:t>Tribunál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226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491630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400" dirty="0"/>
              <a:t>p</a:t>
            </a:r>
            <a:r>
              <a:rPr lang="cs-CZ" sz="2400" dirty="0" err="1"/>
              <a:t>ředkládá</a:t>
            </a:r>
            <a:r>
              <a:rPr lang="cs-CZ" sz="2400" dirty="0"/>
              <a:t> výlučné návrhy legislativních aktů a další opatření rozhodovacím orgánům (Radě a Evropskému parlamentu) a je proto označována za „motor EU“. </a:t>
            </a: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Pravomoc Komise – iniciativní pravomoc</a:t>
            </a:r>
          </a:p>
        </p:txBody>
      </p:sp>
    </p:spTree>
    <p:extLst>
      <p:ext uri="{BB962C8B-B14F-4D97-AF65-F5344CB8AC3E}">
        <p14:creationId xmlns:p14="http://schemas.microsoft.com/office/powerpoint/2010/main" val="3781587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Soudní dvůr - složení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Soudní dvůr je složen z 27 soudců, tedy jednoho soudce z každého členského státu. </a:t>
            </a:r>
          </a:p>
          <a:p>
            <a:pPr>
              <a:defRPr/>
            </a:pPr>
            <a:r>
              <a:rPr lang="cs-CZ" sz="2400" dirty="0"/>
              <a:t>Soudci musí být absolutně nezávislí na členských státech. 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2398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Soudní dvůr - soudci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jsou jmenován</a:t>
            </a:r>
            <a:r>
              <a:rPr lang="en-US" sz="2400" dirty="0" err="1"/>
              <a:t>i</a:t>
            </a:r>
            <a:r>
              <a:rPr lang="cs-CZ" sz="2400" dirty="0"/>
              <a:t> na dobu 6 let, každé 3 roky se obměňuje polovina soudců. Stejná osoba může být jmenována soudcem opakovaně. </a:t>
            </a:r>
          </a:p>
          <a:p>
            <a:pPr>
              <a:defRPr/>
            </a:pPr>
            <a:r>
              <a:rPr lang="cs-CZ" sz="2400" dirty="0"/>
              <a:t>jsou v členských státech vyňati z pravomocí všech soudních a správních orgánů. </a:t>
            </a:r>
          </a:p>
          <a:p>
            <a:pPr>
              <a:defRPr/>
            </a:pPr>
            <a:r>
              <a:rPr lang="cs-CZ" sz="2400" dirty="0"/>
              <a:t>Jejich imunita je absolutní a vztahuje se tedy i na jejich chování v soukromém životě.  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6268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Generální advokáti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Jedná se o velmi specifickou funkci. </a:t>
            </a:r>
          </a:p>
          <a:p>
            <a:pPr>
              <a:defRPr/>
            </a:pPr>
            <a:r>
              <a:rPr lang="cs-CZ" sz="2400" dirty="0"/>
              <a:t>mají stejné postavení jako soudci (včetně nezávislosti), je jich 11</a:t>
            </a:r>
          </a:p>
          <a:p>
            <a:pPr>
              <a:defRPr/>
            </a:pPr>
            <a:r>
              <a:rPr lang="cs-CZ" sz="2400" dirty="0"/>
              <a:t>posuzují projednanou věc jak z hlediska skutkového, tak právního</a:t>
            </a:r>
          </a:p>
          <a:p>
            <a:pPr>
              <a:defRPr/>
            </a:pPr>
            <a:r>
              <a:rPr lang="cs-CZ" sz="2400" dirty="0"/>
              <a:t>Vypracovávají stanovisko k jejímu řešení, které prezentují v závěru ústního jednání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17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Soudní dvůr - senáty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Standardně </a:t>
            </a:r>
            <a:r>
              <a:rPr lang="en-US" sz="2400" dirty="0"/>
              <a:t>S</a:t>
            </a:r>
            <a:r>
              <a:rPr lang="cs-CZ" sz="2400" dirty="0" err="1"/>
              <a:t>oudní</a:t>
            </a:r>
            <a:r>
              <a:rPr lang="cs-CZ" sz="2400" dirty="0"/>
              <a:t> dvůr zřizuje senáty složené ze tří a pěti soudců</a:t>
            </a:r>
            <a:r>
              <a:rPr lang="en-US" sz="2400" dirty="0"/>
              <a:t>.</a:t>
            </a:r>
          </a:p>
          <a:p>
            <a:pPr>
              <a:defRPr/>
            </a:pPr>
            <a:r>
              <a:rPr lang="cs-CZ" sz="2400" dirty="0"/>
              <a:t>SD zasedá ve velkém senátu tehdy,</a:t>
            </a:r>
            <a:r>
              <a:rPr lang="en-US" sz="2400" dirty="0"/>
              <a:t> </a:t>
            </a:r>
            <a:r>
              <a:rPr lang="en-US" sz="2400" dirty="0" err="1"/>
              <a:t>kdy</a:t>
            </a:r>
            <a:r>
              <a:rPr lang="cs-CZ" sz="2400" dirty="0"/>
              <a:t>ž je řešena nová, z pohledu daného státu mimořádně důležitá věc</a:t>
            </a:r>
            <a:r>
              <a:rPr lang="cs-CZ" sz="2000" dirty="0"/>
              <a:t>.</a:t>
            </a:r>
          </a:p>
          <a:p>
            <a:pPr>
              <a:defRPr/>
            </a:pPr>
            <a:r>
              <a:rPr lang="cs-CZ" sz="2400" dirty="0"/>
              <a:t>Ve výjimečných případech stanovených Smlouvou může </a:t>
            </a:r>
            <a:r>
              <a:rPr lang="en-US" sz="2400" dirty="0"/>
              <a:t>S</a:t>
            </a:r>
            <a:r>
              <a:rPr lang="cs-CZ" sz="2400" dirty="0" err="1"/>
              <a:t>oudní</a:t>
            </a:r>
            <a:r>
              <a:rPr lang="cs-CZ" sz="2400" dirty="0"/>
              <a:t> dvůr zasedat v plénu. 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664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Soudní dvůr vynáší rozsudky v jemu předložených případech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1563638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1. řízení o předběžné otázce</a:t>
            </a:r>
          </a:p>
          <a:p>
            <a:pPr>
              <a:defRPr/>
            </a:pPr>
            <a:r>
              <a:rPr lang="cs-CZ" sz="2400" dirty="0"/>
              <a:t>2. žaloba pro nesplnění povinnosti</a:t>
            </a:r>
          </a:p>
          <a:p>
            <a:pPr>
              <a:defRPr/>
            </a:pPr>
            <a:r>
              <a:rPr lang="cs-CZ" sz="2400" dirty="0"/>
              <a:t>3. žaloba na neplatnost</a:t>
            </a:r>
          </a:p>
          <a:p>
            <a:pPr>
              <a:defRPr/>
            </a:pPr>
            <a:r>
              <a:rPr lang="cs-CZ" sz="2400" dirty="0"/>
              <a:t>4. žaloba na nečinnost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9622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Tribunál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Rozhodnutím Rady z 24.10.1988 č. 88/591 byl vytvořen Tribunál, který měl rozhodovat o žalobách jednotlivců, které byly dosud podávány k SD, začal fungovat 1. září 1989.</a:t>
            </a:r>
          </a:p>
          <a:p>
            <a:pPr>
              <a:defRPr/>
            </a:pPr>
            <a:r>
              <a:rPr lang="cs-CZ" sz="2400" dirty="0"/>
              <a:t>Tribunál se skládá ze dvou soudců z každého členského státu. Soudci jsou jmenováni společnou dohodou vlád členských států po konzultaci výboru pověřeného vydáním stanoviska ke vhodnosti kandidátů na funkce soudce.</a:t>
            </a:r>
          </a:p>
          <a:p>
            <a:pPr>
              <a:defRPr/>
            </a:pPr>
            <a:r>
              <a:rPr lang="cs-CZ" sz="2400" dirty="0"/>
              <a:t>Generální advokáti u Tribunálu nejsou.</a:t>
            </a:r>
          </a:p>
          <a:p>
            <a:pPr marL="0" indent="0">
              <a:buNone/>
              <a:defRPr/>
            </a:pPr>
            <a:endParaRPr lang="cs-CZ" sz="2400" dirty="0"/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0228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Judikatura Tribunálu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Jeho judikatura se vyvíjela zejména v oblastech: </a:t>
            </a:r>
          </a:p>
          <a:p>
            <a:pPr>
              <a:defRPr/>
            </a:pPr>
            <a:r>
              <a:rPr lang="cs-CZ" sz="2400" dirty="0"/>
              <a:t>duševního vlastnictví, </a:t>
            </a:r>
          </a:p>
          <a:p>
            <a:pPr>
              <a:defRPr/>
            </a:pPr>
            <a:r>
              <a:rPr lang="cs-CZ" sz="2400" dirty="0"/>
              <a:t>spojování podniků,</a:t>
            </a:r>
          </a:p>
          <a:p>
            <a:pPr>
              <a:defRPr/>
            </a:pPr>
            <a:r>
              <a:rPr lang="cs-CZ" sz="2400" dirty="0"/>
              <a:t>kartelové dohody,</a:t>
            </a:r>
          </a:p>
          <a:p>
            <a:pPr>
              <a:defRPr/>
            </a:pPr>
            <a:r>
              <a:rPr lang="cs-CZ" sz="2400" dirty="0"/>
              <a:t>hospodářské soutěže a </a:t>
            </a:r>
          </a:p>
          <a:p>
            <a:pPr>
              <a:defRPr/>
            </a:pPr>
            <a:r>
              <a:rPr lang="cs-CZ" sz="2400" dirty="0"/>
              <a:t>státních podpor.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7106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Formy rozhodnutí u Soudního dvora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Rozsudek (neboli nález rozhodnutí ve věci samé)</a:t>
            </a:r>
          </a:p>
          <a:p>
            <a:pPr>
              <a:defRPr/>
            </a:pPr>
            <a:r>
              <a:rPr lang="cs-CZ" sz="2400" dirty="0"/>
              <a:t>Usnesení</a:t>
            </a:r>
          </a:p>
          <a:p>
            <a:pPr>
              <a:defRPr/>
            </a:pPr>
            <a:r>
              <a:rPr lang="cs-CZ" sz="2400" dirty="0"/>
              <a:t>Stanovisko</a:t>
            </a: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7014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Opravné prostředky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Základní opravné prostředky jsou:</a:t>
            </a:r>
          </a:p>
          <a:p>
            <a:pPr>
              <a:defRPr/>
            </a:pPr>
            <a:r>
              <a:rPr lang="cs-CZ" sz="2400" dirty="0"/>
              <a:t>Odpor proti rozhodnutí ze strany třetí osoby</a:t>
            </a:r>
          </a:p>
          <a:p>
            <a:pPr>
              <a:defRPr/>
            </a:pPr>
            <a:r>
              <a:rPr lang="cs-CZ" sz="2400" dirty="0"/>
              <a:t>Revize rozhodnutí (obnova řízení)</a:t>
            </a:r>
          </a:p>
          <a:p>
            <a:pPr>
              <a:defRPr/>
            </a:pPr>
            <a:r>
              <a:rPr lang="cs-CZ" sz="2400" dirty="0"/>
              <a:t>Řádný opravný prostředek (odvolání)</a:t>
            </a: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8166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2139702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i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en-US" sz="2400" dirty="0"/>
              <a:t>u</a:t>
            </a:r>
            <a:r>
              <a:rPr lang="cs-CZ" sz="2400" dirty="0"/>
              <a:t>vádí v život vše, na čem se usnese Rada a Evropský parlament. 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j</a:t>
            </a:r>
            <a:r>
              <a:rPr lang="cs-CZ" sz="2400" dirty="0"/>
              <a:t>e-</a:t>
            </a:r>
            <a:r>
              <a:rPr lang="cs-CZ" sz="2400" dirty="0" err="1"/>
              <a:t>li</a:t>
            </a:r>
            <a:r>
              <a:rPr lang="cs-CZ" sz="2400" dirty="0"/>
              <a:t> zmocněna Radou, může k aktům sekundárního práva vydávat prováděcí předpisy a tím zajišťovat jejich realizaci. 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j</a:t>
            </a:r>
            <a:r>
              <a:rPr lang="cs-CZ" sz="2400" dirty="0"/>
              <a:t>e pověřena rovněž výkonem rozhodnutí týkajících se rozpočtu. 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Výkonná pravomoc</a:t>
            </a:r>
          </a:p>
        </p:txBody>
      </p:sp>
    </p:spTree>
    <p:extLst>
      <p:ext uri="{BB962C8B-B14F-4D97-AF65-F5344CB8AC3E}">
        <p14:creationId xmlns:p14="http://schemas.microsoft.com/office/powerpoint/2010/main" val="2697593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/>
              <a:t>má </a:t>
            </a:r>
            <a:r>
              <a:rPr lang="en-US" sz="2400" dirty="0"/>
              <a:t>v</a:t>
            </a:r>
            <a:r>
              <a:rPr lang="cs-CZ" sz="2400" dirty="0"/>
              <a:t>e výjimečných případech, namísto Rady na základě jejího zmocnění</a:t>
            </a:r>
            <a:endParaRPr lang="en-US" sz="2400" dirty="0"/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j</a:t>
            </a:r>
            <a:r>
              <a:rPr lang="cs-CZ" sz="2400" dirty="0"/>
              <a:t>e tomu tak především tam, kde se vyžaduje velká operativnost, tedy v oblasti ochrany hospodářské soutěže a několik politik (zejména zemědělské), kde Komise vydává individuální rozhodnutí a normativní </a:t>
            </a:r>
            <a:r>
              <a:rPr lang="cs-CZ" sz="2400" b="1" dirty="0"/>
              <a:t>nařízení</a:t>
            </a:r>
            <a:r>
              <a:rPr lang="cs-CZ" sz="2400" dirty="0"/>
              <a:t> </a:t>
            </a:r>
          </a:p>
          <a:p>
            <a:pPr indent="373063">
              <a:spcBef>
                <a:spcPts val="1200"/>
              </a:spcBef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Legislativní pravomoc</a:t>
            </a:r>
          </a:p>
        </p:txBody>
      </p:sp>
    </p:spTree>
    <p:extLst>
      <p:ext uri="{BB962C8B-B14F-4D97-AF65-F5344CB8AC3E}">
        <p14:creationId xmlns:p14="http://schemas.microsoft.com/office/powerpoint/2010/main" val="4044856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spočívá především ve sledování dodržování práva EU, a to jak členskými státy, tak jejich subjekty. 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v</a:t>
            </a:r>
            <a:r>
              <a:rPr lang="cs-CZ" sz="2400" dirty="0"/>
              <a:t> případě zjištěného porušení Komise zahajuje příslušné řízení proti členskému státu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Kontrolní pravomoc</a:t>
            </a:r>
          </a:p>
        </p:txBody>
      </p:sp>
    </p:spTree>
    <p:extLst>
      <p:ext uri="{BB962C8B-B14F-4D97-AF65-F5344CB8AC3E}">
        <p14:creationId xmlns:p14="http://schemas.microsoft.com/office/powerpoint/2010/main" val="2158573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b="1" dirty="0"/>
              <a:t>Ve vztazích navenek</a:t>
            </a:r>
            <a:r>
              <a:rPr lang="cs-CZ" sz="2400" dirty="0"/>
              <a:t> je EU zastupována Komisí, která sjednává (ale neschvaluje) mezinárodní smlouvy a navazuje a udržuje styky (včetně diplomatických) s jednotlivými státy členskými a zejména nečlenskými a s jinými mezinárodními organizacemi. 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Pravomoc Komise ve vztazích navenek</a:t>
            </a:r>
          </a:p>
        </p:txBody>
      </p:sp>
    </p:spTree>
    <p:extLst>
      <p:ext uri="{BB962C8B-B14F-4D97-AF65-F5344CB8AC3E}">
        <p14:creationId xmlns:p14="http://schemas.microsoft.com/office/powerpoint/2010/main" val="2149418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dirty="0"/>
              <a:t>Skládá se z jednoho státního příslušníka z každého čl. státu (za volební období 2019 - 2024 je 27 Komisařů) </a:t>
            </a:r>
            <a:endParaRPr lang="en-US" sz="2400" dirty="0"/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jsou vybíráni podle celkové způsobilosti a evropanství z osob, které poskytují veškeré záruky nezávislosti </a:t>
            </a:r>
            <a:endParaRPr lang="en-US" sz="2400" dirty="0"/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Rovněž Komise jako celek je povinna vykonávat své funkce zcela nezávisle.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Funkční období </a:t>
            </a:r>
            <a:r>
              <a:rPr lang="cs-CZ" sz="2400" b="1" dirty="0"/>
              <a:t>je pětileté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Opakovaný výkon funkce je možný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Komise - složení</a:t>
            </a:r>
          </a:p>
        </p:txBody>
      </p:sp>
    </p:spTree>
    <p:extLst>
      <p:ext uri="{BB962C8B-B14F-4D97-AF65-F5344CB8AC3E}">
        <p14:creationId xmlns:p14="http://schemas.microsoft.com/office/powerpoint/2010/main" val="2163529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/>
              <a:t>je obdobou předsedy vlády.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vymezuje směry, v jejichž rámci Komise plní své úkoly, rozhoduje o vnitřní organizaci Komise, aby zajistil soudržnost, výkonnost a kolegialitu její činnosti, vymezuje působnost jednotlivých Komisařů a jmenuje její místopředsedy z řad členů Komise.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reprezentuje rovněž Komisi.</a:t>
            </a:r>
          </a:p>
          <a:p>
            <a:pPr indent="373063">
              <a:spcBef>
                <a:spcPts val="18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>
                <a:latin typeface="+mn-lt"/>
              </a:rPr>
              <a:t>Předseda Komise</a:t>
            </a:r>
          </a:p>
        </p:txBody>
      </p:sp>
    </p:spTree>
    <p:extLst>
      <p:ext uri="{BB962C8B-B14F-4D97-AF65-F5344CB8AC3E}">
        <p14:creationId xmlns:p14="http://schemas.microsoft.com/office/powerpoint/2010/main" val="90131237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</TotalTime>
  <Words>1554</Words>
  <Application>Microsoft Office PowerPoint</Application>
  <PresentationFormat>Předvádění na obrazovce (16:9)</PresentationFormat>
  <Paragraphs>222</Paragraphs>
  <Slides>39</Slides>
  <Notes>37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Calibri</vt:lpstr>
      <vt:lpstr>Times New Roman</vt:lpstr>
      <vt:lpstr>SLU</vt:lpstr>
      <vt:lpstr>Právo Evropské unie   Druhý tutoriál  Institucionální právo EU </vt:lpstr>
      <vt:lpstr>Evropská komise </vt:lpstr>
      <vt:lpstr>Pravomoc Komise – iniciativní pravomoc</vt:lpstr>
      <vt:lpstr>Výkonná pravomoc</vt:lpstr>
      <vt:lpstr>Legislativní pravomoc</vt:lpstr>
      <vt:lpstr>Kontrolní pravomoc</vt:lpstr>
      <vt:lpstr>Pravomoc Komise ve vztazích navenek</vt:lpstr>
      <vt:lpstr>Komise - složení</vt:lpstr>
      <vt:lpstr>Předseda Komise</vt:lpstr>
      <vt:lpstr>Generální ředitelství</vt:lpstr>
      <vt:lpstr>Rada</vt:lpstr>
      <vt:lpstr>Složení Rady</vt:lpstr>
      <vt:lpstr>Celkem existuje deset rad různého složení:</vt:lpstr>
      <vt:lpstr>Předsednictví v Radě</vt:lpstr>
      <vt:lpstr>Pravomoci Rady</vt:lpstr>
      <vt:lpstr>Hlasovaní v Radě</vt:lpstr>
      <vt:lpstr>COREPER</vt:lpstr>
      <vt:lpstr>Evropská rada</vt:lpstr>
      <vt:lpstr>Složení Evropské rady</vt:lpstr>
      <vt:lpstr>Evropský parlament</vt:lpstr>
      <vt:lpstr>Sídlo Evropského parlamentu</vt:lpstr>
      <vt:lpstr>Legislativní pravomoc</vt:lpstr>
      <vt:lpstr>Rozpočtová pravomoc</vt:lpstr>
      <vt:lpstr>Kontrolní pravomoc</vt:lpstr>
      <vt:lpstr>Složení Evropského parlamentu</vt:lpstr>
      <vt:lpstr>Předseda Evropského parlamentu</vt:lpstr>
      <vt:lpstr>Evropský veřejný ochránce práv</vt:lpstr>
      <vt:lpstr>Sacharovova cena za svobodu myšlení</vt:lpstr>
      <vt:lpstr>Soudní dvůr EU tvoří:</vt:lpstr>
      <vt:lpstr>Soudní dvůr - složení</vt:lpstr>
      <vt:lpstr>Soudní dvůr - soudci</vt:lpstr>
      <vt:lpstr>Generální advokáti</vt:lpstr>
      <vt:lpstr>Soudní dvůr - senáty</vt:lpstr>
      <vt:lpstr>Soudní dvůr vynáší rozsudky v jemu předložených případech</vt:lpstr>
      <vt:lpstr>Tribunál</vt:lpstr>
      <vt:lpstr>Judikatura Tribunálu</vt:lpstr>
      <vt:lpstr>Formy rozhodnutí u Soudního dvora</vt:lpstr>
      <vt:lpstr>Opravné prostředky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Danuta Duda</cp:lastModifiedBy>
  <cp:revision>69</cp:revision>
  <dcterms:created xsi:type="dcterms:W3CDTF">2016-07-06T15:42:34Z</dcterms:created>
  <dcterms:modified xsi:type="dcterms:W3CDTF">2021-03-23T16:52:32Z</dcterms:modified>
</cp:coreProperties>
</file>