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5" r:id="rId3"/>
    <p:sldId id="267" r:id="rId4"/>
    <p:sldId id="268" r:id="rId5"/>
    <p:sldId id="277" r:id="rId6"/>
    <p:sldId id="278" r:id="rId7"/>
    <p:sldId id="279" r:id="rId8"/>
    <p:sldId id="280" r:id="rId9"/>
    <p:sldId id="269" r:id="rId10"/>
    <p:sldId id="270" r:id="rId11"/>
    <p:sldId id="272" r:id="rId12"/>
    <p:sldId id="273" r:id="rId13"/>
    <p:sldId id="274" r:id="rId14"/>
    <p:sldId id="276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9" r:id="rId23"/>
    <p:sldId id="288" r:id="rId24"/>
    <p:sldId id="290" r:id="rId25"/>
    <p:sldId id="291" r:id="rId26"/>
    <p:sldId id="292" r:id="rId27"/>
    <p:sldId id="295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263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5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2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16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97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286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37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55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5528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142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84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34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736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8849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191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729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988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076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901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3884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10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019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681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78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236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4913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091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4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161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19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48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06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2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Evropské unie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Čtvrtý tutoriál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Vnitřní trh Evropské unie. </a:t>
            </a:r>
            <a:r>
              <a:rPr lang="cs-CZ" sz="3200" b="1" dirty="0">
                <a:solidFill>
                  <a:schemeClr val="bg1"/>
                </a:solidFill>
              </a:rPr>
              <a:t>Další oblasti úpravy práva EU</a:t>
            </a:r>
            <a:br>
              <a:rPr lang="cs-CZ" altLang="cs-CZ" sz="3200" dirty="0">
                <a:solidFill>
                  <a:schemeClr val="bg1"/>
                </a:solidFill>
              </a:rPr>
            </a:br>
            <a:br>
              <a:rPr lang="cs-CZ" altLang="cs-CZ" sz="28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Mgr.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Právo krátkodobého pobytu (do tří měsíců) není vázáno na žádnou podmínku či formalitu (kromě předložení platného průkazu totožnosti nebo cestovního pasu).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en-US" sz="2800" b="1" dirty="0"/>
              <a:t>Kr</a:t>
            </a:r>
            <a:r>
              <a:rPr lang="cs-CZ" sz="2800" b="1" dirty="0" err="1"/>
              <a:t>átkodobý</a:t>
            </a:r>
            <a:r>
              <a:rPr lang="cs-CZ" sz="2800" b="1" dirty="0"/>
              <a:t> pobyt</a:t>
            </a:r>
          </a:p>
        </p:txBody>
      </p:sp>
    </p:spTree>
    <p:extLst>
      <p:ext uri="{BB962C8B-B14F-4D97-AF65-F5344CB8AC3E}">
        <p14:creationId xmlns:p14="http://schemas.microsoft.com/office/powerpoint/2010/main" val="207473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cs-CZ" sz="2000" dirty="0"/>
              <a:t>Je již vázáno na tyto alternativní podmínky, jejichž</a:t>
            </a:r>
          </a:p>
          <a:p>
            <a:pPr>
              <a:buNone/>
              <a:defRPr/>
            </a:pPr>
            <a:r>
              <a:rPr lang="cs-CZ" sz="2000" dirty="0"/>
              <a:t>splnění je třeba prokázat:</a:t>
            </a:r>
          </a:p>
          <a:p>
            <a:pPr>
              <a:defRPr/>
            </a:pPr>
            <a:r>
              <a:rPr lang="cs-CZ" sz="2000" dirty="0"/>
              <a:t>a) zaměstnání nebo samostatně výdělečná činnost nebo</a:t>
            </a:r>
          </a:p>
          <a:p>
            <a:pPr>
              <a:defRPr/>
            </a:pPr>
            <a:r>
              <a:rPr lang="cs-CZ" sz="2000" dirty="0"/>
              <a:t>b) dostatek prostředků k životu, aby se daná osoba nestala zátěží pro systém sociální pomoci hostitelského státu a zároveň účast na zdravotním pojištění kryjícím všechna rizika nebo</a:t>
            </a:r>
          </a:p>
          <a:p>
            <a:pPr>
              <a:defRPr/>
            </a:pPr>
            <a:r>
              <a:rPr lang="cs-CZ" sz="2000" dirty="0"/>
              <a:t>c) zapsání ke studiu na akreditované škole a účast na zdravotním pojištění</a:t>
            </a:r>
          </a:p>
          <a:p>
            <a:pPr>
              <a:defRPr/>
            </a:pPr>
            <a:r>
              <a:rPr lang="cs-CZ" sz="2000" dirty="0"/>
              <a:t>Rodinní příslušníci tyto podmínky splňovat nemusí, doprovázejí-li občana Unie, který tyto podmínky v bodech a), b) nebo c) splňuje.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Právo pobytu nad 3 měsíce</a:t>
            </a:r>
          </a:p>
        </p:txBody>
      </p:sp>
    </p:spTree>
    <p:extLst>
      <p:ext uri="{BB962C8B-B14F-4D97-AF65-F5344CB8AC3E}">
        <p14:creationId xmlns:p14="http://schemas.microsoft.com/office/powerpoint/2010/main" val="4589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V případě pobytu </a:t>
            </a:r>
            <a:r>
              <a:rPr lang="cs-CZ" sz="2400" b="1" dirty="0"/>
              <a:t>nad tři měsíce</a:t>
            </a:r>
            <a:r>
              <a:rPr lang="cs-CZ" sz="2400" dirty="0"/>
              <a:t> může členský stát stanovit povinnou registraci. </a:t>
            </a:r>
          </a:p>
          <a:p>
            <a:pPr>
              <a:defRPr/>
            </a:pPr>
            <a:r>
              <a:rPr lang="cs-CZ" sz="2400" dirty="0"/>
              <a:t>Při registraci osoba prokazuje splnění uvedených podmínek</a:t>
            </a:r>
            <a:r>
              <a:rPr lang="en-US" sz="2400" dirty="0"/>
              <a:t>.</a:t>
            </a:r>
          </a:p>
          <a:p>
            <a:pPr>
              <a:defRPr/>
            </a:pPr>
            <a:r>
              <a:rPr lang="cs-CZ" sz="2400" dirty="0"/>
              <a:t>Nesplnění povinnosti registrace může být sankcionováno.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Povinná registrace</a:t>
            </a:r>
          </a:p>
        </p:txBody>
      </p:sp>
    </p:spTree>
    <p:extLst>
      <p:ext uri="{BB962C8B-B14F-4D97-AF65-F5344CB8AC3E}">
        <p14:creationId xmlns:p14="http://schemas.microsoft.com/office/powerpoint/2010/main" val="324041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o</a:t>
            </a:r>
            <a:r>
              <a:rPr lang="en-US" sz="2400" dirty="0" err="1"/>
              <a:t>bdr</a:t>
            </a:r>
            <a:r>
              <a:rPr lang="cs-CZ" sz="2400" dirty="0" err="1"/>
              <a:t>ží</a:t>
            </a:r>
            <a:r>
              <a:rPr lang="cs-CZ" sz="2400" dirty="0"/>
              <a:t> ji rodinný příslušník, který není občanem Unie</a:t>
            </a:r>
          </a:p>
          <a:p>
            <a:pPr>
              <a:defRPr/>
            </a:pPr>
            <a:r>
              <a:rPr lang="cs-CZ" sz="2400" dirty="0"/>
              <a:t>nejpozději šest měsíců ode dne podání žádosti je vydán doklad, který se nazývá „Pobytová karta rodinného příslušníka občana Unie“. </a:t>
            </a:r>
          </a:p>
          <a:p>
            <a:pPr>
              <a:defRPr/>
            </a:pPr>
            <a:r>
              <a:rPr lang="cs-CZ" sz="2400" dirty="0"/>
              <a:t>osvědčení o podání žádosti se vydává okamžitě.  </a:t>
            </a:r>
          </a:p>
          <a:p>
            <a:pPr>
              <a:defRPr/>
            </a:pPr>
            <a:r>
              <a:rPr lang="cs-CZ" sz="2400" dirty="0"/>
              <a:t>Pobytová karta má platnost po dobu pěti let ode dne vydání, nebo po dobu předpokládaného pobytu občana Unie, je-li kratší než pět let.</a:t>
            </a:r>
          </a:p>
          <a:p>
            <a:pPr>
              <a:defRPr/>
            </a:pP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Pobytová karta</a:t>
            </a:r>
          </a:p>
        </p:txBody>
      </p:sp>
    </p:spTree>
    <p:extLst>
      <p:ext uri="{BB962C8B-B14F-4D97-AF65-F5344CB8AC3E}">
        <p14:creationId xmlns:p14="http://schemas.microsoft.com/office/powerpoint/2010/main" val="3577418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06066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nepřetržitý pobyt osoby v délce pěti let se stává trvalým pobytem </a:t>
            </a:r>
          </a:p>
          <a:p>
            <a:pPr>
              <a:defRPr/>
            </a:pPr>
            <a:r>
              <a:rPr lang="cs-CZ" sz="2400" dirty="0"/>
              <a:t>n</a:t>
            </a:r>
            <a:r>
              <a:rPr lang="en-US" sz="2400" dirty="0"/>
              <a:t>a </a:t>
            </a:r>
            <a:r>
              <a:rPr lang="en-US" sz="2400" dirty="0" err="1"/>
              <a:t>po</a:t>
            </a:r>
            <a:r>
              <a:rPr lang="cs-CZ" sz="2400" dirty="0"/>
              <a:t>žádání vydá členský stát po ověření délky jejich pobytu občanům Unie způsobilým k trvalému pobytu doklad osvědčující jejich trvalý pobyt</a:t>
            </a:r>
          </a:p>
          <a:p>
            <a:pPr>
              <a:defRPr/>
            </a:pPr>
            <a:r>
              <a:rPr lang="cs-CZ" sz="2400" dirty="0"/>
              <a:t>doklad osvědčující trvalý pobyt se vydává v nejkratší možné lhůtě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Trvalý pobyt </a:t>
            </a:r>
          </a:p>
        </p:txBody>
      </p:sp>
    </p:spTree>
    <p:extLst>
      <p:ext uri="{BB962C8B-B14F-4D97-AF65-F5344CB8AC3E}">
        <p14:creationId xmlns:p14="http://schemas.microsoft.com/office/powerpoint/2010/main" val="217195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87574"/>
            <a:ext cx="7668852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členský stát vydává o trvalém pobytu pro rodinné příslušníky, kteří nejsou státními příslušníky žádného členského státu kartu trvalého pobytu</a:t>
            </a:r>
          </a:p>
          <a:p>
            <a:pPr>
              <a:defRPr/>
            </a:pPr>
            <a:r>
              <a:rPr lang="cs-CZ" sz="2400" dirty="0"/>
              <a:t>členský stát vydává kartu trvalého pobytu do šesti měsíců od podání žádosti</a:t>
            </a:r>
          </a:p>
          <a:p>
            <a:pPr>
              <a:defRPr/>
            </a:pPr>
            <a:r>
              <a:rPr lang="cs-CZ" sz="2400" dirty="0"/>
              <a:t>platnost karty trvalého pobytu se vždy po deseti letech automaticky prodlužuje</a:t>
            </a:r>
          </a:p>
          <a:p>
            <a:pPr>
              <a:lnSpc>
                <a:spcPct val="90000"/>
              </a:lnSpc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4057"/>
          </a:xfrm>
        </p:spPr>
        <p:txBody>
          <a:bodyPr/>
          <a:lstStyle/>
          <a:p>
            <a:r>
              <a:rPr lang="cs-CZ" sz="2800" b="1" dirty="0"/>
              <a:t>Karta trvalého pobytu</a:t>
            </a:r>
          </a:p>
        </p:txBody>
      </p:sp>
    </p:spTree>
    <p:extLst>
      <p:ext uri="{BB962C8B-B14F-4D97-AF65-F5344CB8AC3E}">
        <p14:creationId xmlns:p14="http://schemas.microsoft.com/office/powerpoint/2010/main" val="304986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059582"/>
            <a:ext cx="76688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/>
              <a:t>z důvody ochrany zdraví </a:t>
            </a:r>
            <a:r>
              <a:rPr lang="cs-CZ" sz="2400" dirty="0"/>
              <a:t>- ohrožení veřejného zdraví mohou představovat jen nemoci, které mají epidemický potenciál definovaný Světovou zdravotnickou organizací</a:t>
            </a:r>
          </a:p>
          <a:p>
            <a:pPr>
              <a:defRPr/>
            </a:pPr>
            <a:r>
              <a:rPr lang="cs-CZ" sz="2400" b="1" dirty="0"/>
              <a:t>z důvodu ohrožení veřejného pořádku a bezpečnosti </a:t>
            </a:r>
            <a:r>
              <a:rPr lang="cs-CZ" sz="2400" dirty="0"/>
              <a:t>musí být založena výlučně na osobním chování dotyčné osoby</a:t>
            </a:r>
          </a:p>
          <a:p>
            <a:pPr indent="0">
              <a:spcBef>
                <a:spcPts val="18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7703"/>
          </a:xfrm>
        </p:spPr>
        <p:txBody>
          <a:bodyPr/>
          <a:lstStyle/>
          <a:p>
            <a:r>
              <a:rPr lang="cs-CZ" sz="2800" b="1" dirty="0"/>
              <a:t>Omezení volného pohybu osob</a:t>
            </a:r>
          </a:p>
        </p:txBody>
      </p:sp>
    </p:spTree>
    <p:extLst>
      <p:ext uri="{BB962C8B-B14F-4D97-AF65-F5344CB8AC3E}">
        <p14:creationId xmlns:p14="http://schemas.microsoft.com/office/powerpoint/2010/main" val="3926185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74086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SD posuzuje možnost zákazu vstupu nebo vyhoštění z důvodu ohrožení veřejného pořádku nebo veřejné bezpečnosti velmi rezervovaně </a:t>
            </a:r>
          </a:p>
          <a:p>
            <a:pPr>
              <a:defRPr/>
            </a:pPr>
            <a:r>
              <a:rPr lang="cs-CZ" sz="2400" dirty="0"/>
              <a:t>vyhoštěná osoba může po uplynutí přiměřené doby, nejdéle tří let, žádat orgány hostitelského státu o zrušení zákazu pobytu na základě pominutí důvodů, které k zákazu pobytu vedly.</a:t>
            </a:r>
          </a:p>
          <a:p>
            <a:pPr>
              <a:defRPr/>
            </a:pPr>
            <a:r>
              <a:rPr lang="cs-CZ" sz="2400" dirty="0"/>
              <a:t>žádosti nemusí být vyhověno.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Vyhoštění osob</a:t>
            </a:r>
          </a:p>
        </p:txBody>
      </p:sp>
    </p:spTree>
    <p:extLst>
      <p:ext uri="{BB962C8B-B14F-4D97-AF65-F5344CB8AC3E}">
        <p14:creationId xmlns:p14="http://schemas.microsoft.com/office/powerpoint/2010/main" val="20568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419622"/>
            <a:ext cx="774086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/>
              <a:t>v</a:t>
            </a:r>
            <a:r>
              <a:rPr lang="cs-CZ" sz="2400" dirty="0" err="1"/>
              <a:t>olný</a:t>
            </a:r>
            <a:r>
              <a:rPr lang="cs-CZ" sz="2400" dirty="0"/>
              <a:t> pohyb by byl omezen, jestliže by se pracovník musel obávat, že by jemu nebo jeho rodině z důvodu výkonu zaměstnání v jiném členském státě a s tím spojenou </a:t>
            </a:r>
            <a:r>
              <a:rPr lang="cs-CZ" sz="2400" dirty="0" err="1"/>
              <a:t>příslušno</a:t>
            </a:r>
            <a:r>
              <a:rPr lang="en-US" sz="2400" dirty="0" err="1"/>
              <a:t>st</a:t>
            </a:r>
            <a:r>
              <a:rPr lang="cs-CZ" sz="2400" dirty="0"/>
              <a:t>í k různým národním systémům sociálního zabezpečení byly odepřeny určité sociální dávky, nebo by ztratil již získané nároky</a:t>
            </a:r>
          </a:p>
          <a:p>
            <a:pPr marL="0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Koordinace systémů sociálního zabezpečení v rámci nařízení č. 883/2004</a:t>
            </a:r>
          </a:p>
        </p:txBody>
      </p:sp>
    </p:spTree>
    <p:extLst>
      <p:ext uri="{BB962C8B-B14F-4D97-AF65-F5344CB8AC3E}">
        <p14:creationId xmlns:p14="http://schemas.microsoft.com/office/powerpoint/2010/main" val="362111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563638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/>
              <a:t>princip rovného zacházení</a:t>
            </a:r>
            <a:r>
              <a:rPr lang="cs-CZ" sz="2400" dirty="0"/>
              <a:t> </a:t>
            </a:r>
          </a:p>
          <a:p>
            <a:pPr>
              <a:defRPr/>
            </a:pPr>
            <a:r>
              <a:rPr lang="cs-CZ" sz="2400" b="1" dirty="0"/>
              <a:t>princip aplikace právního řádu jediného státu</a:t>
            </a:r>
            <a:r>
              <a:rPr lang="cs-CZ" sz="2400" dirty="0"/>
              <a:t> </a:t>
            </a:r>
          </a:p>
          <a:p>
            <a:pPr>
              <a:defRPr/>
            </a:pPr>
            <a:r>
              <a:rPr lang="cs-CZ" sz="2400" b="1" dirty="0"/>
              <a:t>princip sčítání dob pojištění</a:t>
            </a:r>
            <a:r>
              <a:rPr lang="cs-CZ" sz="2400" dirty="0"/>
              <a:t> </a:t>
            </a:r>
          </a:p>
          <a:p>
            <a:pPr>
              <a:defRPr/>
            </a:pPr>
            <a:r>
              <a:rPr lang="cs-CZ" sz="2400" b="1" dirty="0"/>
              <a:t>princip zachování nabytých práv</a:t>
            </a:r>
            <a:r>
              <a:rPr lang="cs-CZ" sz="2400" dirty="0"/>
              <a:t> (přenos dávek)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Koordinace sociálního zabezpečení v EU– základní principy</a:t>
            </a:r>
          </a:p>
        </p:txBody>
      </p:sp>
    </p:spTree>
    <p:extLst>
      <p:ext uri="{BB962C8B-B14F-4D97-AF65-F5344CB8AC3E}">
        <p14:creationId xmlns:p14="http://schemas.microsoft.com/office/powerpoint/2010/main" val="106323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„Unie zahrnuje celní unii, která pokrývá veškerý obchod zbožím a která zahrnuje jak zákaz vývozních a dovozních cel a všech dávek s rovnocenným účinkem mezi členskými státy, tak i přijetí společného celního sazebníku ve vztahu k třetím zemím.“</a:t>
            </a:r>
          </a:p>
          <a:p>
            <a:pPr>
              <a:defRPr/>
            </a:pPr>
            <a:r>
              <a:rPr lang="cs-CZ" sz="2400" dirty="0">
                <a:latin typeface="+mj-lt"/>
              </a:rPr>
              <a:t>Vznik celní unie je datován k 1. červenci 1968.</a:t>
            </a:r>
            <a:endParaRPr lang="cs-CZ" sz="24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Vnitřní trh</a:t>
            </a:r>
            <a:endParaRPr lang="cs-CZ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dávky v nemoci a mateřství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dávky v případě invalidity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dávky ve stáří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dávky pozůstalým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dávky při pracovních úrazech a nemocí z povolání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pohřebné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dávky v nezaměstnanosti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rodinné dávky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Věcný rozsah koordinace:</a:t>
            </a:r>
          </a:p>
        </p:txBody>
      </p:sp>
    </p:spTree>
    <p:extLst>
      <p:ext uri="{BB962C8B-B14F-4D97-AF65-F5344CB8AC3E}">
        <p14:creationId xmlns:p14="http://schemas.microsoft.com/office/powerpoint/2010/main" val="3774809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Pracovní právo v EU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pracovní právo by mělo být upraveno především členskými státy, a nikoli EU</a:t>
            </a:r>
          </a:p>
          <a:p>
            <a:pPr>
              <a:defRPr/>
            </a:pPr>
            <a:r>
              <a:rPr lang="cs-CZ" sz="2400" dirty="0"/>
              <a:t>právo EU ovšem podle zásady omezeného individuálního zmocnění ukládá členským státům zajišťovat jednotlivé pracovněprávní požadavky</a:t>
            </a:r>
          </a:p>
          <a:p>
            <a:pPr indent="373063">
              <a:spcBef>
                <a:spcPts val="1800"/>
              </a:spcBef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16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 2002/73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285750">
              <a:spcBef>
                <a:spcPts val="600"/>
              </a:spcBef>
            </a:pPr>
            <a:r>
              <a:rPr lang="cs-CZ" sz="2400" dirty="0"/>
              <a:t>o zavedení zásady rovného zacházení pro muže a ženy, pokud jde o přístup k zaměstnání, odbornému vzdělání a postupu v zaměstnání a o pracovní podmínky, rozšiřuje příkaz rovného zacházení pro obě pohlaví na veškeré pracovní podmínky včetně přístupu k výdělečně činnosti.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38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 92/85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87574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o zavádění opatření pro zlepšení bezpečnosti a ochrany zdraví při práci těhotných zaměstnankyň a zaměstnankyň krátce po porodu nebo kojících zaměstnankyň.</a:t>
            </a:r>
          </a:p>
          <a:p>
            <a:pPr>
              <a:defRPr/>
            </a:pPr>
            <a:r>
              <a:rPr lang="cs-CZ" sz="2400" dirty="0"/>
              <a:t>stanoví, že pracovní podmínky a pracovní doba těchto žen musí být přizpůsobeny tak, aby neohrožovaly jejich zdraví. </a:t>
            </a:r>
          </a:p>
          <a:p>
            <a:pPr>
              <a:defRPr/>
            </a:pPr>
            <a:r>
              <a:rPr lang="cs-CZ" sz="2400" dirty="0"/>
              <a:t>jedná se především o noční práci.</a:t>
            </a:r>
          </a:p>
          <a:p>
            <a:pPr>
              <a:defRPr/>
            </a:pPr>
            <a:r>
              <a:rPr lang="cs-CZ" sz="2400" dirty="0"/>
              <a:t>stanoví minimální rozsah mateřské dovolené - činí 14 po sobě jdoucích týdnů a po tuto dobu musí být zachována všechna práva ženy z pracovní smlouvy</a:t>
            </a:r>
          </a:p>
          <a:p>
            <a:pPr indent="373063">
              <a:spcBef>
                <a:spcPts val="1800"/>
              </a:spcBef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90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 91/533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o povinnosti zaměstnavatele informovat zaměstnance o podmínkách pracovní smlouvy nebo pracovního poměru</a:t>
            </a:r>
          </a:p>
          <a:p>
            <a:pPr>
              <a:defRPr/>
            </a:pPr>
            <a:r>
              <a:rPr lang="cs-CZ" sz="2400" dirty="0"/>
              <a:t>nestanoví žádnou závaznou formu pracovních smluv, ale má zajistit, aby každý pracovník obdržel písemné údaje o hlavním obsahu svých povinností vyplývajících z pracovního poměru a tomu odpovídajících práv. 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06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 2003/88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o některých aspektech úpravy pracovní doby</a:t>
            </a:r>
          </a:p>
          <a:p>
            <a:pPr>
              <a:defRPr/>
            </a:pPr>
            <a:r>
              <a:rPr lang="cs-CZ" sz="2400" dirty="0"/>
              <a:t>stanoví v zájmu ochrany zdraví pracovníků minimální požadavky na dobu odpočinku</a:t>
            </a:r>
          </a:p>
          <a:p>
            <a:pPr>
              <a:defRPr/>
            </a:pPr>
            <a:r>
              <a:rPr lang="cs-CZ" sz="2400" dirty="0"/>
              <a:t>vztahuje se na denní, týdenní a roční pracovní dobu, pojednává také o přípustnosti noční práce a práce v neděli. 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21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 94/33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o ochraně mladistvých pracovníků konkretizuje zákaz dětské práce a stanoví minimální požadavky na pracovní činnost přizpůsobenou vývoji mladistvých. </a:t>
            </a:r>
          </a:p>
          <a:p>
            <a:pPr>
              <a:defRPr/>
            </a:pPr>
            <a:r>
              <a:rPr lang="cs-CZ" sz="2400" dirty="0"/>
              <a:t>je zakázána zejména noční práce mladistvých (osob mladších 18 let)</a:t>
            </a:r>
          </a:p>
          <a:p>
            <a:pPr>
              <a:defRPr/>
            </a:pPr>
            <a:r>
              <a:rPr lang="cs-CZ" sz="2400" dirty="0"/>
              <a:t>stanoví omezení nejvyšší přípustné denní, týdenní a roční pracovní doby.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09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 2002/14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o stanovení obecného rámce pro informování zaměstnanců a jednání s nimi.</a:t>
            </a:r>
          </a:p>
          <a:p>
            <a:pPr>
              <a:defRPr/>
            </a:pPr>
            <a:r>
              <a:rPr lang="cs-CZ" sz="2400" dirty="0"/>
              <a:t>slouží k podpoře sociálního dialogu (konzultace vedení podniku se zástupci zaměstnanců)</a:t>
            </a:r>
          </a:p>
          <a:p>
            <a:pPr>
              <a:defRPr/>
            </a:pPr>
            <a:r>
              <a:rPr lang="cs-CZ" sz="2400" dirty="0"/>
              <a:t>je třeba ji chápat jako příspěvek k prohloubení myšlenky spolurozhodování v podnicích činných na úrovni EU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59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Další důležité směrnice: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Směrnice č. 98/59 o sbližování právních předpisů členských států týkajících se hromadného propouštění</a:t>
            </a:r>
          </a:p>
          <a:p>
            <a:pPr>
              <a:defRPr/>
            </a:pPr>
            <a:r>
              <a:rPr lang="cs-CZ" sz="2400" dirty="0"/>
              <a:t>Směrnice č. 2001/23 týkajících se zachování práv zaměstnanců v případě převodů podniků, závodů nebo částí podniků nebo závodů</a:t>
            </a:r>
          </a:p>
          <a:p>
            <a:pPr>
              <a:defRPr/>
            </a:pPr>
            <a:r>
              <a:rPr lang="cs-CZ" sz="2400" dirty="0"/>
              <a:t>Směrnice 2008/94/ES o ochraně zaměstnanců v případě platební neschopnosti zaměstnavatele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094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Svoboda usazování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Druhou kategorií ekonomických činných osob (vedle pracovníků), na něž se vztahuje svoboda volného pohybu, jsou </a:t>
            </a:r>
            <a:r>
              <a:rPr lang="cs-CZ" sz="2400" b="1" dirty="0"/>
              <a:t>živnostníci, podnikatelé a příslušníci tzv. svobodných povolání.</a:t>
            </a:r>
            <a:r>
              <a:rPr lang="cs-CZ" sz="2400" dirty="0"/>
              <a:t> 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Obsah jejich práv se poněkud liší od práv pracovníků, neboť sami nejsou u nikoho zaměstnáni a zpravidla mají vlastní firmu</a:t>
            </a:r>
            <a:r>
              <a:rPr lang="en-US" sz="2400" dirty="0"/>
              <a:t>.</a:t>
            </a:r>
            <a:endParaRPr lang="cs-CZ" sz="2400" dirty="0"/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22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cly se rozumí veškeré dávky, které se vybírají podle celního sazebníku v souvislosti s přechodem zboží přes hranice. 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/>
              <a:t>Pojem „dávka s účinkem rovnocenným clu“</a:t>
            </a:r>
            <a:endParaRPr lang="cs-CZ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Rozumí se jím souhrnné fiskální nebo </a:t>
            </a:r>
            <a:r>
              <a:rPr lang="cs-CZ" sz="2400" dirty="0" err="1"/>
              <a:t>parafiskální</a:t>
            </a:r>
            <a:r>
              <a:rPr lang="cs-CZ" sz="2400" dirty="0"/>
              <a:t> dávky, které, aniž by byly cly v klasickém smyslu, jsou také vybírány z podnětu nebo ve spojení s přechodem zboží přes hranice, a protože toto zboží zdražují, vyvolávají podobný protekcionistický nebo diskriminační účinek jako cla.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Pojem „cla“</a:t>
            </a:r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Primární svoboda usazování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Zahrnuje především přenesení sídla samostatně výdělečně činných osob, stejně jako zahájení samostatné činnosti osobou, dosud v hostitelském státě nesamostatně činnou.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39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Sekundární svoboda usazování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Znamená, že dochází k novému, přeshraničnímu umístění  částí podniku, aniž by se měnilo místo výkonu hlavní činnosti. 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K tomu může dojít založením právně samostatných jednotek (dceřiné společnosti), ale také zřízením právně nesamostatných poboček.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6268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Věcná působnost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Svoboda usazování zahrnuje všechny činnosti, které mají přímo nebo nepřímo něco společného se změnou sídla nebo založením pobočky. 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Zahrnuje volný pohyb osob a vztahuje se na všechny postupy a činnosti, které se dotýkají otevření, organizace a udržování podniku/pobočky.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17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Osobní působnost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Nositeli sekundární a primární svobody usazování jsou fyzické osoby, státní příslušníci některého členského státu, ale i společnosti založené podle práva některého členského státu, jež mají své sídlo, svou ústřední správu nebo hlavní provozovnu uvnitř EU.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664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Volný pohyb služeb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jsou zakázána omezení volného pohybu služeb uvnitř Unie pro státní příslušníky čl. států, kteří jsou usazeni v jiném čl. státě, než se nachází příjemce služeb.</a:t>
            </a:r>
          </a:p>
          <a:p>
            <a:pPr>
              <a:defRPr/>
            </a:pPr>
            <a:r>
              <a:rPr lang="cs-CZ" sz="2400" dirty="0"/>
              <a:t> Služby zahrnují zejména:</a:t>
            </a:r>
          </a:p>
          <a:p>
            <a:pPr>
              <a:defRPr/>
            </a:pPr>
            <a:r>
              <a:rPr lang="cs-CZ" sz="2400" dirty="0"/>
              <a:t> a) činnosti průmyslové povahy;</a:t>
            </a:r>
          </a:p>
          <a:p>
            <a:pPr>
              <a:defRPr/>
            </a:pPr>
            <a:r>
              <a:rPr lang="cs-CZ" sz="2400" dirty="0"/>
              <a:t> b) činnosti obchodní povahy;</a:t>
            </a:r>
          </a:p>
          <a:p>
            <a:pPr>
              <a:defRPr/>
            </a:pPr>
            <a:r>
              <a:rPr lang="cs-CZ" sz="2400" dirty="0"/>
              <a:t> c) řemeslné činnosti;</a:t>
            </a:r>
          </a:p>
          <a:p>
            <a:pPr>
              <a:defRPr/>
            </a:pPr>
            <a:r>
              <a:rPr lang="cs-CZ" sz="2400" dirty="0"/>
              <a:t> d) činnosti v oblasti svobodných povolání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622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Druhy služeb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dirty="0"/>
              <a:t>aktivní – přemisťuje se do jiného členského státu poskytovatel služby (např. advokát).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pasivní – přemísťuje se příjemce služby za poskytovatelem (např. léčení pacienta v zahraničním zdravotnickém zařízení).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přemisťuje se předmět služby (např. architektonické plány nebo počítačové programy).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Pro všechny varianty však platí, že poskytovatel a příjemce služby jsou lokalizováni v různých členských státech.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22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Rozlišení práva na usazování a práva na poskytování služeb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27560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/>
              <a:t>právo na usazování je právem fyzicky se usadit, založit firmu (nebo se účastnit na jejím založení) a vykonávat odpovídající činnost. </a:t>
            </a:r>
            <a:endParaRPr lang="en-US" sz="2000" dirty="0"/>
          </a:p>
          <a:p>
            <a:pPr>
              <a:defRPr/>
            </a:pPr>
            <a:r>
              <a:rPr lang="cs-CZ" sz="2000" dirty="0"/>
              <a:t>právo poskytovat služby je naproti tomu vykonáváno z původního státu, tedy beze změny pobytu (sídla) osoby službu poskytující, a to formou spíše jednorázových úkonů.</a:t>
            </a:r>
          </a:p>
          <a:p>
            <a:pPr>
              <a:defRPr/>
            </a:pPr>
            <a:r>
              <a:rPr lang="cs-CZ" sz="2000" dirty="0"/>
              <a:t>režim pohybu služeb je pro poskytovatele výhodnější - nemusí se plně podřizovat právnímu řádu státu, v němž činnost vykonává, neboť v něm není usazen</a:t>
            </a:r>
          </a:p>
          <a:p>
            <a:pPr>
              <a:defRPr/>
            </a:pPr>
            <a:r>
              <a:rPr lang="cs-CZ" sz="2000" dirty="0"/>
              <a:t>je-li tato činnost trvalá, pak jde vlastně o stav obdobný usazení — systematická účast na ekonomických aktivitách v hostitelském státě. </a:t>
            </a:r>
            <a:endParaRPr lang="en-US" sz="2000" dirty="0"/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7106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Volný pohyb kapitálu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/>
              <a:t>v nejobecnější rovině lze ho vymezit jako zákaz omezení přechodu hodnot mezi členskými státy, nejde-li o zboží nebo služby</a:t>
            </a:r>
            <a:endParaRPr lang="cs-CZ" sz="2000" i="1" dirty="0"/>
          </a:p>
          <a:p>
            <a:pPr>
              <a:defRPr/>
            </a:pPr>
            <a:r>
              <a:rPr lang="cs-CZ" sz="2000" dirty="0"/>
              <a:t>je diferencován na dvě složky: volný pohyb plateb a volný pohyb kapitálu v užším smyslu</a:t>
            </a:r>
            <a:r>
              <a:rPr lang="cs-CZ" sz="2000" i="1" dirty="0"/>
              <a:t>, </a:t>
            </a:r>
            <a:r>
              <a:rPr lang="cs-CZ" sz="2000" dirty="0"/>
              <a:t>tj. především kapitálu investičního.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o platby jde v případě plnění závazku</a:t>
            </a:r>
            <a:r>
              <a:rPr lang="cs-CZ" sz="2000" i="1" dirty="0"/>
              <a:t>, </a:t>
            </a:r>
            <a:r>
              <a:rPr lang="cs-CZ" sz="2000" dirty="0"/>
              <a:t>např. placení kupní ceny za dodané zboží.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pohyb plateb je tedy korelátem pohybu zboží a služeb</a:t>
            </a:r>
            <a:r>
              <a:rPr lang="cs-CZ" sz="2000" i="1" dirty="0"/>
              <a:t>.</a:t>
            </a:r>
            <a:r>
              <a:rPr lang="cs-CZ" sz="2000" dirty="0"/>
              <a:t> </a:t>
            </a:r>
          </a:p>
          <a:p>
            <a:pPr>
              <a:defRPr/>
            </a:pPr>
            <a:r>
              <a:rPr lang="cs-CZ" sz="2000" dirty="0"/>
              <a:t>volný pohyb kapitálu v užším smyslu se týká především investování, vkladů na účtech apod. </a:t>
            </a:r>
          </a:p>
          <a:p>
            <a:pPr>
              <a:defRPr/>
            </a:pPr>
            <a:r>
              <a:rPr lang="cs-CZ" sz="2000" dirty="0"/>
              <a:t>tento aspekt pohybu kapitálu má návaznost na volný pohyb osob</a:t>
            </a:r>
            <a:r>
              <a:rPr lang="cs-CZ" sz="2000" i="1" dirty="0"/>
              <a:t>, </a:t>
            </a:r>
            <a:r>
              <a:rPr lang="cs-CZ" sz="2000" dirty="0"/>
              <a:t>zejména na právo usazování</a:t>
            </a:r>
            <a:r>
              <a:rPr lang="cs-CZ" sz="2400" dirty="0"/>
              <a:t>. </a:t>
            </a:r>
          </a:p>
          <a:p>
            <a:pPr>
              <a:defRPr/>
            </a:pPr>
            <a:endParaRPr lang="cs-CZ" sz="2400" dirty="0"/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014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Další oblasti úpravy práva EU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Uznávání kvalifikace v rámci zemí EU</a:t>
            </a:r>
          </a:p>
          <a:p>
            <a:pPr>
              <a:defRPr/>
            </a:pPr>
            <a:r>
              <a:rPr lang="cs-CZ" sz="2400" dirty="0"/>
              <a:t>Hospodářská soutěž v EU</a:t>
            </a:r>
          </a:p>
          <a:p>
            <a:pPr>
              <a:defRPr/>
            </a:pPr>
            <a:r>
              <a:rPr lang="cs-CZ" sz="2400" dirty="0"/>
              <a:t>Právo veřejných zakázek v EU</a:t>
            </a:r>
          </a:p>
          <a:p>
            <a:pPr>
              <a:defRPr/>
            </a:pPr>
            <a:r>
              <a:rPr lang="cs-CZ" sz="2400" dirty="0"/>
              <a:t>Právo životního prostředí v EU </a:t>
            </a:r>
          </a:p>
          <a:p>
            <a:pPr>
              <a:defRPr/>
            </a:pPr>
            <a:r>
              <a:rPr lang="cs-CZ" sz="2400" dirty="0"/>
              <a:t>Ochrana spotřebitele v EU</a:t>
            </a:r>
          </a:p>
          <a:p>
            <a:pPr>
              <a:defRPr/>
            </a:pPr>
            <a:r>
              <a:rPr lang="cs-CZ" sz="2400" dirty="0"/>
              <a:t>Regulace státních podpor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8166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Množstevní omezení dovozu/vývozu, jakož i veškerá opatření s rovnocenným účinkem, jsou zakázána.</a:t>
            </a:r>
          </a:p>
          <a:p>
            <a:pPr>
              <a:defRPr/>
            </a:pPr>
            <a:r>
              <a:rPr lang="cs-CZ" sz="2400" dirty="0"/>
              <a:t>Není ve Smlouvě definováno. </a:t>
            </a:r>
          </a:p>
          <a:p>
            <a:pPr>
              <a:defRPr/>
            </a:pPr>
            <a:r>
              <a:rPr lang="cs-CZ" sz="2400" dirty="0"/>
              <a:t>Blíže jej vymezuje rozhodnutí Soudního dvora ve věci </a:t>
            </a:r>
            <a:r>
              <a:rPr lang="cs-CZ" sz="2400" dirty="0" err="1"/>
              <a:t>Riseria</a:t>
            </a:r>
            <a:r>
              <a:rPr lang="cs-CZ" sz="2400" dirty="0"/>
              <a:t> </a:t>
            </a:r>
            <a:r>
              <a:rPr lang="cs-CZ" sz="2400" dirty="0" err="1"/>
              <a:t>Luigi</a:t>
            </a:r>
            <a:r>
              <a:rPr lang="cs-CZ" sz="2400" dirty="0"/>
              <a:t> </a:t>
            </a:r>
            <a:r>
              <a:rPr lang="cs-CZ" sz="2400" dirty="0" err="1"/>
              <a:t>Geddo</a:t>
            </a:r>
            <a:r>
              <a:rPr lang="cs-CZ" sz="2400" dirty="0"/>
              <a:t> v. </a:t>
            </a:r>
            <a:r>
              <a:rPr lang="cs-CZ" sz="2400" dirty="0" err="1"/>
              <a:t>Ente</a:t>
            </a:r>
            <a:r>
              <a:rPr lang="cs-CZ" sz="2400" dirty="0"/>
              <a:t> </a:t>
            </a:r>
            <a:r>
              <a:rPr lang="cs-CZ" sz="2400" dirty="0" err="1"/>
              <a:t>Nazionale</a:t>
            </a:r>
            <a:r>
              <a:rPr lang="cs-CZ" sz="2400" dirty="0"/>
              <a:t> </a:t>
            </a:r>
            <a:r>
              <a:rPr lang="cs-CZ" sz="2400" dirty="0" err="1"/>
              <a:t>Risi</a:t>
            </a:r>
            <a:r>
              <a:rPr lang="cs-CZ" sz="2400" dirty="0"/>
              <a:t>, a </a:t>
            </a:r>
            <a:r>
              <a:rPr lang="cs-CZ" sz="2400" b="1" dirty="0"/>
              <a:t>to jako jakékoli opatření, které vede k úplnému nebo částečnému omezení vývozu, dovozu nebo průvozu zboží.</a:t>
            </a:r>
          </a:p>
          <a:p>
            <a:pPr>
              <a:defRPr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/>
              <a:t>Kvantitativní omezení dovozu a vývozu uvnitř EU</a:t>
            </a:r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563638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1224136"/>
          </a:xfrm>
        </p:spPr>
        <p:txBody>
          <a:bodyPr/>
          <a:lstStyle/>
          <a:p>
            <a:r>
              <a:rPr lang="cs-CZ" sz="2800" b="1" dirty="0"/>
              <a:t>Shrnutí judikatury SD k pojmu opatření s rovnocenným účinkem jako kvantitativní omezení dovozu: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3528" y="1540699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000" dirty="0"/>
              <a:t>1. </a:t>
            </a:r>
            <a:r>
              <a:rPr lang="cs-CZ" sz="2000" b="1" dirty="0" err="1"/>
              <a:t>Dassonville</a:t>
            </a:r>
            <a:r>
              <a:rPr lang="cs-CZ" sz="2000" b="1" dirty="0"/>
              <a:t> (1974):</a:t>
            </a:r>
            <a:r>
              <a:rPr lang="cs-CZ" sz="2000" dirty="0"/>
              <a:t> nejširší definice zahrnující jakékoli opatření členského státu, které je způsobilé omezit dovoz.</a:t>
            </a:r>
          </a:p>
          <a:p>
            <a:pPr algn="just">
              <a:defRPr/>
            </a:pPr>
            <a:r>
              <a:rPr lang="cs-CZ" sz="2000" dirty="0"/>
              <a:t>2. </a:t>
            </a:r>
            <a:r>
              <a:rPr lang="cs-CZ" sz="2000" b="1" dirty="0" err="1"/>
              <a:t>Cassis</a:t>
            </a:r>
            <a:r>
              <a:rPr lang="cs-CZ" sz="2000" b="1" dirty="0"/>
              <a:t> de Dijon (1979</a:t>
            </a:r>
            <a:r>
              <a:rPr lang="cs-CZ" sz="2000" dirty="0"/>
              <a:t>): zavedení pojmu kategorické požadavky členského státu jako přípustný důvod omezení uvádění zboží na trh bez rozlišování </a:t>
            </a:r>
            <a:r>
              <a:rPr lang="cs-CZ" sz="2000" dirty="0" err="1"/>
              <a:t>dovážené-domácí</a:t>
            </a:r>
            <a:r>
              <a:rPr lang="cs-CZ" sz="2000" dirty="0"/>
              <a:t>, avšak s dodržením principu proporcionality</a:t>
            </a:r>
          </a:p>
          <a:p>
            <a:pPr algn="just">
              <a:defRPr/>
            </a:pPr>
            <a:r>
              <a:rPr lang="cs-CZ" sz="2000" dirty="0"/>
              <a:t>3. </a:t>
            </a:r>
            <a:r>
              <a:rPr lang="cs-CZ" sz="2000" b="1" dirty="0" err="1"/>
              <a:t>Keck</a:t>
            </a:r>
            <a:r>
              <a:rPr lang="cs-CZ" sz="2000" b="1" dirty="0"/>
              <a:t> a </a:t>
            </a:r>
            <a:r>
              <a:rPr lang="cs-CZ" sz="2000" b="1" dirty="0" err="1"/>
              <a:t>Mithouard</a:t>
            </a:r>
            <a:r>
              <a:rPr lang="cs-CZ" sz="2000" dirty="0"/>
              <a:t> (1993): opatření týkající se způsobu prodeje zboží bez rozlišování </a:t>
            </a:r>
            <a:r>
              <a:rPr lang="cs-CZ" sz="2000" dirty="0" err="1"/>
              <a:t>dovážené-domácí</a:t>
            </a:r>
            <a:r>
              <a:rPr lang="cs-CZ" sz="2000" dirty="0"/>
              <a:t> (nikoli prezentace zboží) jsou přípustná.</a:t>
            </a:r>
            <a:endParaRPr lang="en-US" sz="2000" dirty="0"/>
          </a:p>
          <a:p>
            <a:pPr algn="just">
              <a:defRPr/>
            </a:pPr>
            <a:r>
              <a:rPr lang="en-US" sz="2000" dirty="0"/>
              <a:t>4. </a:t>
            </a:r>
            <a:r>
              <a:rPr lang="cs-CZ" sz="2000" b="1" dirty="0"/>
              <a:t>Španělské jahody </a:t>
            </a:r>
            <a:r>
              <a:rPr lang="cs-CZ" sz="2000" dirty="0"/>
              <a:t>(1997): nečinnost státu, který nebrání účinnému omezování dovozu zboží ze strany soukromých osob, je protiprávní a zakládá jeho odpovědnost</a:t>
            </a:r>
          </a:p>
        </p:txBody>
      </p:sp>
    </p:spTree>
    <p:extLst>
      <p:ext uri="{BB962C8B-B14F-4D97-AF65-F5344CB8AC3E}">
        <p14:creationId xmlns:p14="http://schemas.microsoft.com/office/powerpoint/2010/main" val="404485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Dovoz, vývoz nebo průvoz zboží lze zakázat nebo omezit, je-li to odůvodněno</a:t>
            </a:r>
          </a:p>
          <a:p>
            <a:pPr>
              <a:defRPr/>
            </a:pPr>
            <a:r>
              <a:rPr lang="cs-CZ" sz="2400" dirty="0"/>
              <a:t>- veřejnou mravností,</a:t>
            </a:r>
          </a:p>
          <a:p>
            <a:pPr>
              <a:defRPr/>
            </a:pPr>
            <a:r>
              <a:rPr lang="cs-CZ" sz="2400" dirty="0"/>
              <a:t>- veřejným pořádkem,</a:t>
            </a:r>
          </a:p>
          <a:p>
            <a:pPr>
              <a:defRPr/>
            </a:pPr>
            <a:r>
              <a:rPr lang="cs-CZ" sz="2400" dirty="0"/>
              <a:t>- veřejnou bezpečností,</a:t>
            </a:r>
          </a:p>
          <a:p>
            <a:pPr>
              <a:defRPr/>
            </a:pPr>
            <a:r>
              <a:rPr lang="cs-CZ" sz="2400" dirty="0"/>
              <a:t>- ochranou zdraví a života lidí a zvířat a ochranou rostlin,</a:t>
            </a:r>
          </a:p>
          <a:p>
            <a:pPr>
              <a:defRPr/>
            </a:pPr>
            <a:r>
              <a:rPr lang="cs-CZ" sz="2400" dirty="0"/>
              <a:t>- ochranou národního kulturního pokladu, jenž má uměleckou, historickou nebo archeologickou hodnotu,</a:t>
            </a:r>
          </a:p>
          <a:p>
            <a:pPr>
              <a:defRPr/>
            </a:pPr>
            <a:r>
              <a:rPr lang="cs-CZ" sz="2400" dirty="0"/>
              <a:t>- ochranou průmyslového a obchodního vlastnictví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err="1"/>
              <a:t>Exempční</a:t>
            </a:r>
            <a:r>
              <a:rPr lang="cs-CZ" sz="2800" b="1" dirty="0"/>
              <a:t> klauzule</a:t>
            </a:r>
          </a:p>
        </p:txBody>
      </p:sp>
    </p:spTree>
    <p:extLst>
      <p:ext uri="{BB962C8B-B14F-4D97-AF65-F5344CB8AC3E}">
        <p14:creationId xmlns:p14="http://schemas.microsoft.com/office/powerpoint/2010/main" val="215857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Uplatnění práv z duševního vlastnictví představuje vždy určitá omezení práv jiných subjektů, což dále znamená </a:t>
            </a:r>
            <a:r>
              <a:rPr lang="cs-CZ" sz="2400" b="1" dirty="0"/>
              <a:t>zásah do volného pohybu zboží nebo do hospodářské soutěže v EU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Ochrana průmyslového vlastnictví</a:t>
            </a:r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Zápis ochranné známky EU provádí </a:t>
            </a:r>
            <a:r>
              <a:rPr lang="cs-CZ" sz="2000" b="1" dirty="0"/>
              <a:t>Úřad Evropské unie pro duševní vlastnictví </a:t>
            </a:r>
            <a:r>
              <a:rPr lang="cs-CZ" sz="2000" dirty="0"/>
              <a:t>(EUIPO) </a:t>
            </a:r>
            <a:r>
              <a:rPr lang="cs-CZ" sz="2000" b="1" dirty="0"/>
              <a:t>ve španělském </a:t>
            </a:r>
            <a:r>
              <a:rPr lang="cs-CZ" sz="2000" b="1" dirty="0" err="1"/>
              <a:t>Alicante</a:t>
            </a:r>
            <a:r>
              <a:rPr lang="cs-CZ" sz="2000" b="1" dirty="0"/>
              <a:t>. </a:t>
            </a:r>
          </a:p>
          <a:p>
            <a:pPr>
              <a:defRPr/>
            </a:pPr>
            <a:r>
              <a:rPr lang="cs-CZ" sz="2000" dirty="0"/>
              <a:t>Ochrana je udělována na deset let s možností neomezeného obnovení. </a:t>
            </a:r>
          </a:p>
          <a:p>
            <a:pPr>
              <a:defRPr/>
            </a:pPr>
            <a:r>
              <a:rPr lang="cs-CZ" sz="2000" dirty="0"/>
              <a:t>Přihlašovatel získá ochranu pro všechny státy EU</a:t>
            </a:r>
            <a:r>
              <a:rPr lang="cs-CZ" sz="2000" b="1" dirty="0"/>
              <a:t>.</a:t>
            </a:r>
            <a:r>
              <a:rPr lang="cs-CZ" sz="2000" dirty="0"/>
              <a:t> </a:t>
            </a:r>
          </a:p>
          <a:p>
            <a:pPr>
              <a:defRPr/>
            </a:pPr>
            <a:r>
              <a:rPr lang="cs-CZ" sz="2000" dirty="0"/>
              <a:t>Majitel ochranné známky EU může zabránit komukoli v EU označovat své zboží a služby známkou identickou nebo zaměnitelnou. </a:t>
            </a:r>
          </a:p>
          <a:p>
            <a:pPr>
              <a:defRPr/>
            </a:pPr>
            <a:r>
              <a:rPr lang="cs-CZ" sz="2000" dirty="0"/>
              <a:t>Evropská ochranná známka má sice účinek na celém území EU, neruší však známky národní. </a:t>
            </a:r>
            <a:endParaRPr lang="cs-CZ" sz="2000" b="1" dirty="0"/>
          </a:p>
          <a:p>
            <a:pPr>
              <a:defRPr/>
            </a:pPr>
            <a:r>
              <a:rPr lang="cs-CZ" sz="2000" dirty="0"/>
              <a:t>Důvody pro odepření zápisu jsou absolutní (objektivní) a relativní (subjektivní). 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Ochranná známka EU</a:t>
            </a:r>
          </a:p>
        </p:txBody>
      </p:sp>
    </p:spTree>
    <p:extLst>
      <p:ext uri="{BB962C8B-B14F-4D97-AF65-F5344CB8AC3E}">
        <p14:creationId xmlns:p14="http://schemas.microsoft.com/office/powerpoint/2010/main" val="216352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směrnice Evropského parlamentu a Rady 2004/38/ES ze dne 29. dubna 2004 o právu občanů Unie a jejich rodinných příslušníků svobodně se pohybovat a pobývat na území členských států</a:t>
            </a:r>
          </a:p>
          <a:p>
            <a:pPr>
              <a:defRPr/>
            </a:pPr>
            <a:r>
              <a:rPr lang="cs-CZ" sz="2400" dirty="0"/>
              <a:t>představuje jednotnou úpravu pro všechny kategorie osob.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v</a:t>
            </a:r>
            <a:r>
              <a:rPr lang="cs-CZ" sz="2400" dirty="0" err="1"/>
              <a:t>ztahuje</a:t>
            </a:r>
            <a:r>
              <a:rPr lang="cs-CZ" sz="2400" dirty="0"/>
              <a:t> se na občany Unie a jejich rodinné příslušníky obecně a reguluje jejich pohyb a pobyt na území členských států.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u</a:t>
            </a:r>
            <a:r>
              <a:rPr lang="cs-CZ" sz="2400" dirty="0"/>
              <a:t>praveny jsou také podmínky trvalého pobytu a omezení těchto práv. 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 č. 2004/38</a:t>
            </a:r>
            <a:endParaRPr lang="cs-CZ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13123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2189</Words>
  <Application>Microsoft Office PowerPoint</Application>
  <PresentationFormat>Předvádění na obrazovce (16:9)</PresentationFormat>
  <Paragraphs>222</Paragraphs>
  <Slides>39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SLU</vt:lpstr>
      <vt:lpstr>Právo Evropské unie   Čtvrtý tutoriál  Vnitřní trh Evropské unie. Další oblasti úpravy práva EU  </vt:lpstr>
      <vt:lpstr>Vnitřní trh</vt:lpstr>
      <vt:lpstr>Pojem „cla“</vt:lpstr>
      <vt:lpstr>Kvantitativní omezení dovozu a vývozu uvnitř EU</vt:lpstr>
      <vt:lpstr>Shrnutí judikatury SD k pojmu opatření s rovnocenným účinkem jako kvantitativní omezení dovozu:</vt:lpstr>
      <vt:lpstr>Exempční klauzule</vt:lpstr>
      <vt:lpstr>Ochrana průmyslového vlastnictví</vt:lpstr>
      <vt:lpstr>Ochranná známka EU</vt:lpstr>
      <vt:lpstr>Směrnice č. 2004/38</vt:lpstr>
      <vt:lpstr>Krátkodobý pobyt</vt:lpstr>
      <vt:lpstr>Právo pobytu nad 3 měsíce</vt:lpstr>
      <vt:lpstr>Povinná registrace</vt:lpstr>
      <vt:lpstr>Pobytová karta</vt:lpstr>
      <vt:lpstr>Trvalý pobyt </vt:lpstr>
      <vt:lpstr>Karta trvalého pobytu</vt:lpstr>
      <vt:lpstr>Omezení volného pohybu osob</vt:lpstr>
      <vt:lpstr>Vyhoštění osob</vt:lpstr>
      <vt:lpstr>Koordinace systémů sociálního zabezpečení v rámci nařízení č. 883/2004</vt:lpstr>
      <vt:lpstr>Koordinace sociálního zabezpečení v EU– základní principy</vt:lpstr>
      <vt:lpstr>Věcný rozsah koordinace:</vt:lpstr>
      <vt:lpstr>Pracovní právo v EU</vt:lpstr>
      <vt:lpstr>Směrnice 2002/73</vt:lpstr>
      <vt:lpstr>Směrnice 92/85</vt:lpstr>
      <vt:lpstr>Směrnice 91/533</vt:lpstr>
      <vt:lpstr>Směrnice 2003/88</vt:lpstr>
      <vt:lpstr>Směrnice 94/33</vt:lpstr>
      <vt:lpstr>Směrnice 2002/14 </vt:lpstr>
      <vt:lpstr>Další důležité směrnice:</vt:lpstr>
      <vt:lpstr>Svoboda usazování</vt:lpstr>
      <vt:lpstr>Primární svoboda usazování </vt:lpstr>
      <vt:lpstr>Sekundární svoboda usazování</vt:lpstr>
      <vt:lpstr>Věcná působnost</vt:lpstr>
      <vt:lpstr>Osobní působnost</vt:lpstr>
      <vt:lpstr>Volný pohyb služeb</vt:lpstr>
      <vt:lpstr>Druhy služeb</vt:lpstr>
      <vt:lpstr>Rozlišení práva na usazování a práva na poskytování služeb</vt:lpstr>
      <vt:lpstr>Volný pohyb kapitálu</vt:lpstr>
      <vt:lpstr>Další oblasti úpravy práva EU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74</cp:revision>
  <dcterms:created xsi:type="dcterms:W3CDTF">2016-07-06T15:42:34Z</dcterms:created>
  <dcterms:modified xsi:type="dcterms:W3CDTF">2021-03-23T16:47:20Z</dcterms:modified>
</cp:coreProperties>
</file>