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5" r:id="rId2"/>
  </p:sldMasterIdLst>
  <p:notesMasterIdLst>
    <p:notesMasterId r:id="rId36"/>
  </p:notesMasterIdLst>
  <p:sldIdLst>
    <p:sldId id="318" r:id="rId3"/>
    <p:sldId id="256" r:id="rId4"/>
    <p:sldId id="257" r:id="rId5"/>
    <p:sldId id="258" r:id="rId6"/>
    <p:sldId id="369" r:id="rId7"/>
    <p:sldId id="370" r:id="rId8"/>
    <p:sldId id="469" r:id="rId9"/>
    <p:sldId id="470" r:id="rId10"/>
    <p:sldId id="438" r:id="rId11"/>
    <p:sldId id="471" r:id="rId12"/>
    <p:sldId id="473" r:id="rId13"/>
    <p:sldId id="474" r:id="rId14"/>
    <p:sldId id="472" r:id="rId15"/>
    <p:sldId id="475" r:id="rId16"/>
    <p:sldId id="477" r:id="rId17"/>
    <p:sldId id="476" r:id="rId18"/>
    <p:sldId id="478" r:id="rId19"/>
    <p:sldId id="402" r:id="rId20"/>
    <p:sldId id="479" r:id="rId21"/>
    <p:sldId id="480" r:id="rId22"/>
    <p:sldId id="481" r:id="rId23"/>
    <p:sldId id="482" r:id="rId24"/>
    <p:sldId id="483" r:id="rId25"/>
    <p:sldId id="484" r:id="rId26"/>
    <p:sldId id="485" r:id="rId27"/>
    <p:sldId id="486" r:id="rId28"/>
    <p:sldId id="487" r:id="rId29"/>
    <p:sldId id="488" r:id="rId30"/>
    <p:sldId id="489" r:id="rId31"/>
    <p:sldId id="490" r:id="rId32"/>
    <p:sldId id="491" r:id="rId33"/>
    <p:sldId id="468" r:id="rId34"/>
    <p:sldId id="316" r:id="rId3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33CC"/>
    <a:srgbClr val="307871"/>
    <a:srgbClr val="9F2B2B"/>
    <a:srgbClr val="981E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80" autoAdjust="0"/>
    <p:restoredTop sz="94306" autoAdjust="0"/>
  </p:normalViewPr>
  <p:slideViewPr>
    <p:cSldViewPr>
      <p:cViewPr varScale="1">
        <p:scale>
          <a:sx n="121" d="100"/>
          <a:sy n="121" d="100"/>
        </p:scale>
        <p:origin x="132" y="31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84975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67762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02462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58643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94363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30283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08877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55525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38848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9040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9299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210779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625408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557781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454388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41816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352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099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62779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95509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6804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72048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473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4688681"/>
            <a:ext cx="19812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D57BCC-0727-421C-B8AD-629D840AE53D}" type="datetimeFigureOut">
              <a:rPr lang="cs-CZ"/>
              <a:pPr>
                <a:defRPr/>
              </a:pPr>
              <a:t>30.04.2018</a:t>
            </a:fld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4686300"/>
            <a:ext cx="29718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4686300"/>
            <a:ext cx="19050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0904C-BB62-4DC1-90DD-58305DB20B2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4369114"/>
      </p:ext>
    </p:extLst>
  </p:cSld>
  <p:clrMapOvr>
    <a:masterClrMapping/>
  </p:clrMapOvr>
  <p:transition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763709-0F78-490E-8F3B-F2BC2F53912F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23953022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08360"/>
            <a:ext cx="7772400" cy="85725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914400" y="1200150"/>
            <a:ext cx="7772400" cy="3398044"/>
          </a:xfrm>
        </p:spPr>
        <p:txBody>
          <a:bodyPr/>
          <a:lstStyle/>
          <a:p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400" y="4688681"/>
            <a:ext cx="1981200" cy="342900"/>
          </a:xfrm>
        </p:spPr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52800" y="4686300"/>
            <a:ext cx="2971800" cy="342900"/>
          </a:xfrm>
        </p:spPr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81800" y="4686300"/>
            <a:ext cx="1905000" cy="342900"/>
          </a:xfrm>
        </p:spPr>
        <p:txBody>
          <a:bodyPr/>
          <a:lstStyle>
            <a:lvl1pPr>
              <a:defRPr/>
            </a:lvl1pPr>
          </a:lstStyle>
          <a:p>
            <a:fld id="{4DBEF3F8-7390-4F16-A03E-1671EAB853F9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633386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3510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800" b="0" i="0" u="none" strike="noStrike" kern="1200" cap="none" spc="0" normalizeH="0" baseline="0" noProof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Prostor pro doplňující informace, poznámky</a:t>
            </a:r>
            <a:endParaRPr kumimoji="0" lang="cs-CZ" altLang="cs-CZ" sz="800" b="0" i="0" u="none" strike="noStrike" kern="1200" cap="none" spc="0" normalizeH="0" baseline="0" noProof="0" dirty="0" smtClean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0808B9-4D1F-4069-9EB9-CD8802008F4E}" type="slidenum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719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74947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9" r:id="rId4"/>
    <p:sldLayoutId id="2147483670" r:id="rId5"/>
    <p:sldLayoutId id="2147483671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0140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srgbClr val="307871">
                      <a:alpha val="40000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+mn-cs"/>
              </a:rPr>
              <a:t>Prezentace předmětu: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 smtClean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srgbClr val="307871">
                      <a:alpha val="40000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+mn-cs"/>
              </a:rPr>
              <a:t>MAKROEKONOMIE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srgbClr val="307871">
                    <a:alpha val="40000"/>
                  </a:srgbClr>
                </a:outerShdw>
              </a:effectLst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srgbClr val="307871">
                      <a:alpha val="40000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+mn-cs"/>
              </a:rPr>
              <a:t>Vyučující: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 smtClean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srgbClr val="307871">
                      <a:alpha val="40000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+mn-cs"/>
              </a:rPr>
              <a:t> Ing. Eva Kotlánová, Ph.D.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1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srgbClr val="307871">
                    <a:alpha val="40000"/>
                  </a:srgbClr>
                </a:outerShdw>
              </a:effectLst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717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1500" y="861168"/>
            <a:ext cx="8280920" cy="4007744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Nová klasická makroekonomie pracuje pouze </a:t>
            </a:r>
            <a:r>
              <a:rPr lang="cs-CZ" sz="2000" dirty="0">
                <a:solidFill>
                  <a:srgbClr val="000000"/>
                </a:solidFill>
              </a:rPr>
              <a:t>s předpokladem, že všechny ekonomické subjekty tvoří svá očekávání racionálním způsobem, tj. rozhodují se na základě všech dostupných a relevantních </a:t>
            </a:r>
            <a:r>
              <a:rPr lang="cs-CZ" sz="2000" dirty="0" smtClean="0">
                <a:solidFill>
                  <a:srgbClr val="000000"/>
                </a:solidFill>
              </a:rPr>
              <a:t>informací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Vychází z </a:t>
            </a:r>
            <a:r>
              <a:rPr lang="cs-CZ" sz="2000" dirty="0">
                <a:solidFill>
                  <a:srgbClr val="000000"/>
                </a:solidFill>
              </a:rPr>
              <a:t>mikroekonomických základů </a:t>
            </a:r>
            <a:r>
              <a:rPr lang="cs-CZ" sz="2000" dirty="0" smtClean="0">
                <a:solidFill>
                  <a:srgbClr val="000000"/>
                </a:solidFill>
              </a:rPr>
              <a:t>založených </a:t>
            </a:r>
            <a:r>
              <a:rPr lang="cs-CZ" sz="2000" dirty="0">
                <a:solidFill>
                  <a:srgbClr val="000000"/>
                </a:solidFill>
              </a:rPr>
              <a:t>na předpokladech neoklasické </a:t>
            </a:r>
            <a:r>
              <a:rPr lang="cs-CZ" sz="2000" dirty="0" smtClean="0">
                <a:solidFill>
                  <a:srgbClr val="000000"/>
                </a:solidFill>
              </a:rPr>
              <a:t>teorie v </a:t>
            </a:r>
            <a:r>
              <a:rPr lang="cs-CZ" sz="2000" dirty="0">
                <a:solidFill>
                  <a:srgbClr val="000000"/>
                </a:solidFill>
              </a:rPr>
              <a:t>koncepci racionálně chovajícího se člověka maximalizujícího svoji celkovou </a:t>
            </a:r>
            <a:r>
              <a:rPr lang="cs-CZ" sz="2000" dirty="0" smtClean="0">
                <a:solidFill>
                  <a:srgbClr val="000000"/>
                </a:solidFill>
              </a:rPr>
              <a:t>užitečnost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Člověk </a:t>
            </a:r>
            <a:r>
              <a:rPr lang="cs-CZ" sz="2000" dirty="0">
                <a:solidFill>
                  <a:srgbClr val="000000"/>
                </a:solidFill>
              </a:rPr>
              <a:t>je </a:t>
            </a:r>
            <a:r>
              <a:rPr lang="cs-CZ" sz="2000" dirty="0" smtClean="0">
                <a:solidFill>
                  <a:srgbClr val="000000"/>
                </a:solidFill>
              </a:rPr>
              <a:t>racionální v </a:t>
            </a:r>
            <a:r>
              <a:rPr lang="cs-CZ" sz="2000" dirty="0">
                <a:solidFill>
                  <a:srgbClr val="000000"/>
                </a:solidFill>
              </a:rPr>
              <a:t>tom smyslu, že se vždy snaží jednat a chovat cílevědomě a tím nejlepším způsobem, a to i při sběru (shromažďování) a zpracovávání </a:t>
            </a:r>
            <a:r>
              <a:rPr lang="cs-CZ" sz="2000" dirty="0" smtClean="0">
                <a:solidFill>
                  <a:srgbClr val="000000"/>
                </a:solidFill>
              </a:rPr>
              <a:t>informací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Pokud se </a:t>
            </a:r>
            <a:r>
              <a:rPr lang="cs-CZ" sz="2000" dirty="0">
                <a:solidFill>
                  <a:srgbClr val="000000"/>
                </a:solidFill>
              </a:rPr>
              <a:t>budou všechny hospodářské subjekty chovat dle svých očekávaní, pak se tato očekávání naplní, stanou se realitou, a subjekty nebudou mít potřebu svá rozhodnutí měnit. </a:t>
            </a: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r>
              <a:rPr lang="cs-CZ" sz="2000" b="1" dirty="0">
                <a:solidFill>
                  <a:srgbClr val="307871"/>
                </a:solidFill>
              </a:rPr>
              <a:t>		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 smtClean="0"/>
              <a:t>Hypotéza racionálních očekávání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594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1500" y="977254"/>
            <a:ext cx="8280920" cy="4007744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Tuto </a:t>
            </a:r>
            <a:r>
              <a:rPr lang="cs-CZ" sz="2200" dirty="0">
                <a:solidFill>
                  <a:srgbClr val="000000"/>
                </a:solidFill>
              </a:rPr>
              <a:t>schopnost ekonomických subjektů utvářet (a realizovat) svá racionální očekávání lze označit jako předpoklad vnitřní nerozpornosti tržní ekonomiky a zdroj vnitřní stability a rovnováhy hospodářského </a:t>
            </a:r>
            <a:r>
              <a:rPr lang="cs-CZ" sz="2200" dirty="0" smtClean="0">
                <a:solidFill>
                  <a:srgbClr val="000000"/>
                </a:solidFill>
              </a:rPr>
              <a:t>systému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Chyby </a:t>
            </a:r>
            <a:r>
              <a:rPr lang="cs-CZ" sz="2200" dirty="0">
                <a:solidFill>
                  <a:srgbClr val="000000"/>
                </a:solidFill>
              </a:rPr>
              <a:t>a </a:t>
            </a:r>
            <a:r>
              <a:rPr lang="cs-CZ" sz="2200" dirty="0" smtClean="0">
                <a:solidFill>
                  <a:srgbClr val="000000"/>
                </a:solidFill>
              </a:rPr>
              <a:t>omyly </a:t>
            </a:r>
            <a:r>
              <a:rPr lang="cs-CZ" sz="2200" dirty="0">
                <a:solidFill>
                  <a:srgbClr val="000000"/>
                </a:solidFill>
              </a:rPr>
              <a:t>v očekáváních ekonomických </a:t>
            </a:r>
            <a:r>
              <a:rPr lang="cs-CZ" sz="2200" dirty="0" smtClean="0">
                <a:solidFill>
                  <a:srgbClr val="000000"/>
                </a:solidFill>
              </a:rPr>
              <a:t>subjektů připisují představitelé </a:t>
            </a:r>
            <a:r>
              <a:rPr lang="cs-CZ" sz="2200" dirty="0">
                <a:solidFill>
                  <a:srgbClr val="000000"/>
                </a:solidFill>
              </a:rPr>
              <a:t>školy racionálních očekávání externím vlivům - zejména nesystémovým (netransparentním) </a:t>
            </a:r>
            <a:r>
              <a:rPr lang="cs-CZ" sz="2200" dirty="0" smtClean="0">
                <a:solidFill>
                  <a:srgbClr val="000000"/>
                </a:solidFill>
              </a:rPr>
              <a:t>opatřením vlády v </a:t>
            </a:r>
            <a:r>
              <a:rPr lang="cs-CZ" sz="2200" dirty="0">
                <a:solidFill>
                  <a:srgbClr val="000000"/>
                </a:solidFill>
              </a:rPr>
              <a:t>rámci </a:t>
            </a:r>
            <a:r>
              <a:rPr lang="cs-CZ" sz="2200" dirty="0" smtClean="0">
                <a:solidFill>
                  <a:srgbClr val="000000"/>
                </a:solidFill>
              </a:rPr>
              <a:t>hospodářské </a:t>
            </a:r>
            <a:r>
              <a:rPr lang="cs-CZ" sz="2200" dirty="0">
                <a:solidFill>
                  <a:srgbClr val="000000"/>
                </a:solidFill>
              </a:rPr>
              <a:t>politiky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r>
              <a:rPr lang="cs-CZ" sz="2000" b="1" dirty="0">
                <a:solidFill>
                  <a:srgbClr val="307871"/>
                </a:solidFill>
              </a:rPr>
              <a:t>		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 smtClean="0"/>
              <a:t>Hypotéza racionálních očekávání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678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1500" y="977254"/>
            <a:ext cx="8280920" cy="4007744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v </a:t>
            </a:r>
            <a:r>
              <a:rPr lang="cs-CZ" sz="2200" dirty="0">
                <a:solidFill>
                  <a:srgbClr val="000000"/>
                </a:solidFill>
              </a:rPr>
              <a:t>okamžiku, kdy analyzovaná proměnná změní způsob svého pohybu, změní se také postup, na jehož základě formují ekonomické subjekty svá očekávání ohledně budoucího vývoje této </a:t>
            </a:r>
            <a:r>
              <a:rPr lang="cs-CZ" sz="2200" dirty="0" smtClean="0">
                <a:solidFill>
                  <a:srgbClr val="000000"/>
                </a:solidFill>
              </a:rPr>
              <a:t>proměnné</a:t>
            </a:r>
            <a:endParaRPr lang="cs-CZ" sz="22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chyby</a:t>
            </a:r>
            <a:r>
              <a:rPr lang="cs-CZ" sz="2200" dirty="0">
                <a:solidFill>
                  <a:srgbClr val="000000"/>
                </a:solidFill>
              </a:rPr>
              <a:t>, jichž se jednotlivé ekonomické subjekty dopustí při tvorbě svých individuálních očekávání, budou v průměru </a:t>
            </a:r>
            <a:r>
              <a:rPr lang="cs-CZ" sz="2200" dirty="0" smtClean="0">
                <a:solidFill>
                  <a:srgbClr val="000000"/>
                </a:solidFill>
              </a:rPr>
              <a:t>nulové</a:t>
            </a:r>
            <a:endParaRPr lang="cs-CZ" sz="22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ekonomické </a:t>
            </a:r>
            <a:r>
              <a:rPr lang="cs-CZ" sz="2200" dirty="0">
                <a:solidFill>
                  <a:srgbClr val="000000"/>
                </a:solidFill>
              </a:rPr>
              <a:t>subjekty budou při tvorbě svých očekávání brát v potaz veškerá opatření hospodářské politiky vlády, přičemž současně budou na tato opatření v rámci svých předpovědí </a:t>
            </a:r>
            <a:r>
              <a:rPr lang="cs-CZ" sz="2200" dirty="0" smtClean="0">
                <a:solidFill>
                  <a:srgbClr val="000000"/>
                </a:solidFill>
              </a:rPr>
              <a:t>reagovat</a:t>
            </a:r>
            <a:endParaRPr lang="cs-CZ" sz="22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r>
              <a:rPr lang="cs-CZ" sz="2000" b="1" dirty="0">
                <a:solidFill>
                  <a:srgbClr val="307871"/>
                </a:solidFill>
              </a:rPr>
              <a:t>		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 smtClean="0"/>
              <a:t>Závěry plynoucí z teorie racionálních očekávání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986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1500" y="861168"/>
            <a:ext cx="8280920" cy="4007744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Racionální </a:t>
            </a:r>
            <a:r>
              <a:rPr lang="cs-CZ" sz="2000" dirty="0">
                <a:solidFill>
                  <a:srgbClr val="000000"/>
                </a:solidFill>
              </a:rPr>
              <a:t>očekávání ekonomických subjektů je tvořeno na základě všech dostupných relevantních informací, tj. lidé berou při svém rozhodování v úvahu všechny dostupné informace (minulé, současné, tak i budoucí </a:t>
            </a:r>
            <a:r>
              <a:rPr lang="cs-CZ" sz="2000" dirty="0" smtClean="0">
                <a:solidFill>
                  <a:srgbClr val="000000"/>
                </a:solidFill>
              </a:rPr>
              <a:t>)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Racionální očekávání se </a:t>
            </a:r>
            <a:r>
              <a:rPr lang="cs-CZ" sz="2000" dirty="0">
                <a:solidFill>
                  <a:srgbClr val="000000"/>
                </a:solidFill>
              </a:rPr>
              <a:t>nebude lišit od předpovědi </a:t>
            </a:r>
            <a:r>
              <a:rPr lang="cs-CZ" sz="2000" dirty="0" smtClean="0">
                <a:solidFill>
                  <a:srgbClr val="000000"/>
                </a:solidFill>
              </a:rPr>
              <a:t>optimální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>
                <a:solidFill>
                  <a:srgbClr val="000000"/>
                </a:solidFill>
              </a:rPr>
              <a:t>v </a:t>
            </a:r>
            <a:r>
              <a:rPr lang="cs-CZ" sz="2000" dirty="0" smtClean="0">
                <a:solidFill>
                  <a:srgbClr val="000000"/>
                </a:solidFill>
              </a:rPr>
              <a:t>musíme však připustit </a:t>
            </a:r>
            <a:r>
              <a:rPr lang="cs-CZ" sz="2000" dirty="0">
                <a:solidFill>
                  <a:srgbClr val="000000"/>
                </a:solidFill>
              </a:rPr>
              <a:t>možnost, že určitá předpověď o budoucím vývoji nebude bezchybná. Tuto iracionalitu v chování ekonomických subjektů lze vysvětlit dvěma způsoby:</a:t>
            </a:r>
          </a:p>
          <a:p>
            <a:pPr marL="900113" lvl="0" indent="-36353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000000"/>
                </a:solidFill>
              </a:rPr>
              <a:t>jednak </a:t>
            </a:r>
            <a:r>
              <a:rPr lang="cs-CZ" sz="2000" dirty="0">
                <a:solidFill>
                  <a:srgbClr val="000000"/>
                </a:solidFill>
              </a:rPr>
              <a:t>lidé záměrně nezahrnou do svých předpovědí všechny dostupné </a:t>
            </a:r>
            <a:r>
              <a:rPr lang="cs-CZ" sz="2000" dirty="0" smtClean="0">
                <a:solidFill>
                  <a:srgbClr val="000000"/>
                </a:solidFill>
              </a:rPr>
              <a:t>informace</a:t>
            </a:r>
            <a:endParaRPr lang="cs-CZ" sz="2000" dirty="0">
              <a:solidFill>
                <a:srgbClr val="000000"/>
              </a:solidFill>
            </a:endParaRPr>
          </a:p>
          <a:p>
            <a:pPr marL="900113" lvl="0" indent="-36353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000000"/>
                </a:solidFill>
              </a:rPr>
              <a:t>nebo </a:t>
            </a:r>
            <a:r>
              <a:rPr lang="cs-CZ" sz="2000" dirty="0">
                <a:solidFill>
                  <a:srgbClr val="000000"/>
                </a:solidFill>
              </a:rPr>
              <a:t>lidé nemají k dispozici relevantní informace,  aby o nich uvažovali a zahrnuli je do svých očekávání a </a:t>
            </a:r>
            <a:r>
              <a:rPr lang="cs-CZ" sz="2000" dirty="0" smtClean="0">
                <a:solidFill>
                  <a:srgbClr val="000000"/>
                </a:solidFill>
              </a:rPr>
              <a:t>předpovědí</a:t>
            </a: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r>
              <a:rPr lang="cs-CZ" sz="2000" b="1" dirty="0">
                <a:solidFill>
                  <a:srgbClr val="307871"/>
                </a:solidFill>
              </a:rPr>
              <a:t>		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 smtClean="0"/>
              <a:t>Koncepce racionálních očekávání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31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1500" y="861168"/>
            <a:ext cx="8280920" cy="4007744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000" dirty="0">
                <a:solidFill>
                  <a:srgbClr val="000000"/>
                </a:solidFill>
              </a:rPr>
              <a:t>Ekonometrické modely jsou využívány pro predikci budoucích ekonomických aktivit a pro hodnocení a komparaci účinnosti jednotlivých zásahů a opatření realizovaných různými typy hospodářských politik. 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Z </a:t>
            </a:r>
            <a:r>
              <a:rPr lang="cs-CZ" sz="2000" dirty="0">
                <a:solidFill>
                  <a:srgbClr val="000000"/>
                </a:solidFill>
              </a:rPr>
              <a:t>pohledu nové klasické makroekonomie a její hypotézy racionálních očekávání je využívání takovýchto modelů nevhodné či dokonce zcela </a:t>
            </a:r>
            <a:r>
              <a:rPr lang="cs-CZ" sz="2000" dirty="0" smtClean="0">
                <a:solidFill>
                  <a:srgbClr val="000000"/>
                </a:solidFill>
              </a:rPr>
              <a:t>nemožné, protože tyto modely se </a:t>
            </a:r>
            <a:r>
              <a:rPr lang="cs-CZ" sz="2000" dirty="0">
                <a:solidFill>
                  <a:srgbClr val="000000"/>
                </a:solidFill>
              </a:rPr>
              <a:t>vyznačují určitou nespolehlivostí vyplývající z průběžných změn v chování analyzovaných </a:t>
            </a:r>
            <a:r>
              <a:rPr lang="cs-CZ" sz="2000" dirty="0" smtClean="0">
                <a:solidFill>
                  <a:srgbClr val="000000"/>
                </a:solidFill>
              </a:rPr>
              <a:t>proměnných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Změny totiž </a:t>
            </a:r>
            <a:r>
              <a:rPr lang="cs-CZ" sz="2000" dirty="0">
                <a:solidFill>
                  <a:srgbClr val="000000"/>
                </a:solidFill>
              </a:rPr>
              <a:t>nejsou </a:t>
            </a:r>
            <a:r>
              <a:rPr lang="cs-CZ" sz="2000" dirty="0" smtClean="0">
                <a:solidFill>
                  <a:srgbClr val="000000"/>
                </a:solidFill>
              </a:rPr>
              <a:t>modelem </a:t>
            </a:r>
            <a:r>
              <a:rPr lang="cs-CZ" sz="2000" dirty="0">
                <a:solidFill>
                  <a:srgbClr val="000000"/>
                </a:solidFill>
              </a:rPr>
              <a:t>postihnutelné, z důvodu neustálé měnícího se očekávání subjektů v důsledku samotných změn v chování předpovídaných </a:t>
            </a:r>
            <a:r>
              <a:rPr lang="cs-CZ" sz="2000" dirty="0" smtClean="0">
                <a:solidFill>
                  <a:srgbClr val="000000"/>
                </a:solidFill>
              </a:rPr>
              <a:t>proměnných</a:t>
            </a: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r>
              <a:rPr lang="cs-CZ" sz="2000" b="1" dirty="0">
                <a:solidFill>
                  <a:srgbClr val="307871"/>
                </a:solidFill>
              </a:rPr>
              <a:t>		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 err="1" smtClean="0"/>
              <a:t>Lucasova</a:t>
            </a:r>
            <a:r>
              <a:rPr lang="cs-CZ" sz="2800" b="1" dirty="0" smtClean="0"/>
              <a:t> kritika ekonometrických modelů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496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613" y="848617"/>
            <a:ext cx="8280920" cy="4007744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Tato teze je další důležitou součástí předpokladů, se kterými nová klasická makroekonomie pracuje a je podkladem pro odmítání zásahů státu do ekonomických procesů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Byla zformulována </a:t>
            </a:r>
            <a:r>
              <a:rPr lang="en-US" sz="2000" dirty="0" smtClean="0">
                <a:solidFill>
                  <a:srgbClr val="000000"/>
                </a:solidFill>
              </a:rPr>
              <a:t>T</a:t>
            </a:r>
            <a:r>
              <a:rPr lang="cs-CZ" sz="2000" dirty="0" smtClean="0">
                <a:solidFill>
                  <a:srgbClr val="000000"/>
                </a:solidFill>
              </a:rPr>
              <a:t>.</a:t>
            </a:r>
            <a:r>
              <a:rPr lang="en-US" sz="2000" dirty="0" smtClean="0">
                <a:solidFill>
                  <a:srgbClr val="000000"/>
                </a:solidFill>
              </a:rPr>
              <a:t> Sargent</a:t>
            </a:r>
            <a:r>
              <a:rPr lang="cs-CZ" sz="2000" dirty="0" err="1" smtClean="0">
                <a:solidFill>
                  <a:srgbClr val="000000"/>
                </a:solidFill>
              </a:rPr>
              <a:t>em</a:t>
            </a: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en-US" sz="2000" dirty="0">
                <a:solidFill>
                  <a:srgbClr val="000000"/>
                </a:solidFill>
              </a:rPr>
              <a:t>a </a:t>
            </a:r>
            <a:r>
              <a:rPr lang="en-US" sz="2000" dirty="0" smtClean="0">
                <a:solidFill>
                  <a:srgbClr val="000000"/>
                </a:solidFill>
              </a:rPr>
              <a:t>N</a:t>
            </a:r>
            <a:r>
              <a:rPr lang="cs-CZ" sz="2000" dirty="0" smtClean="0">
                <a:solidFill>
                  <a:srgbClr val="000000"/>
                </a:solidFill>
              </a:rPr>
              <a:t>.</a:t>
            </a: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</a:rPr>
              <a:t>Wallec</a:t>
            </a:r>
            <a:r>
              <a:rPr lang="cs-CZ" sz="2000" dirty="0" smtClean="0">
                <a:solidFill>
                  <a:srgbClr val="000000"/>
                </a:solidFill>
              </a:rPr>
              <a:t>ou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Dle </a:t>
            </a:r>
            <a:r>
              <a:rPr lang="cs-CZ" sz="2000" dirty="0">
                <a:solidFill>
                  <a:srgbClr val="000000"/>
                </a:solidFill>
              </a:rPr>
              <a:t>této teze je hospodářská politika </a:t>
            </a:r>
            <a:r>
              <a:rPr lang="cs-CZ" sz="2000" dirty="0" smtClean="0">
                <a:solidFill>
                  <a:srgbClr val="000000"/>
                </a:solidFill>
              </a:rPr>
              <a:t>v </a:t>
            </a:r>
            <a:r>
              <a:rPr lang="cs-CZ" sz="2000" dirty="0">
                <a:solidFill>
                  <a:srgbClr val="000000"/>
                </a:solidFill>
              </a:rPr>
              <a:t>lepším případě neúčinná, v horším případě </a:t>
            </a:r>
            <a:r>
              <a:rPr lang="cs-CZ" sz="2000" dirty="0" smtClean="0">
                <a:solidFill>
                  <a:srgbClr val="000000"/>
                </a:solidFill>
              </a:rPr>
              <a:t>škodlivá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Očekávání </a:t>
            </a:r>
            <a:r>
              <a:rPr lang="cs-CZ" sz="2000" dirty="0">
                <a:solidFill>
                  <a:srgbClr val="000000"/>
                </a:solidFill>
              </a:rPr>
              <a:t>hospodářských subjektů jsou </a:t>
            </a:r>
            <a:r>
              <a:rPr lang="cs-CZ" sz="2000" dirty="0" smtClean="0">
                <a:solidFill>
                  <a:srgbClr val="000000"/>
                </a:solidFill>
              </a:rPr>
              <a:t>racionální a lidé dokáží plně </a:t>
            </a:r>
            <a:r>
              <a:rPr lang="cs-CZ" sz="2000" dirty="0">
                <a:solidFill>
                  <a:srgbClr val="000000"/>
                </a:solidFill>
              </a:rPr>
              <a:t>anticipovat a předpovědět důsledky všech hospodářsko-politických aktivit a rozhodnutí, jež jsou prováděna transparentním způsobem. V </a:t>
            </a:r>
            <a:r>
              <a:rPr lang="cs-CZ" sz="2000" dirty="0" smtClean="0">
                <a:solidFill>
                  <a:srgbClr val="000000"/>
                </a:solidFill>
              </a:rPr>
              <a:t>takové </a:t>
            </a:r>
            <a:r>
              <a:rPr lang="cs-CZ" sz="2000" dirty="0">
                <a:solidFill>
                  <a:srgbClr val="000000"/>
                </a:solidFill>
              </a:rPr>
              <a:t>situace </a:t>
            </a:r>
            <a:r>
              <a:rPr lang="cs-CZ" sz="2000" dirty="0" smtClean="0">
                <a:solidFill>
                  <a:srgbClr val="000000"/>
                </a:solidFill>
              </a:rPr>
              <a:t>se hospodářská </a:t>
            </a:r>
            <a:r>
              <a:rPr lang="cs-CZ" sz="2000" dirty="0">
                <a:solidFill>
                  <a:srgbClr val="000000"/>
                </a:solidFill>
              </a:rPr>
              <a:t>politika se </a:t>
            </a:r>
            <a:r>
              <a:rPr lang="cs-CZ" sz="2000" dirty="0" smtClean="0">
                <a:solidFill>
                  <a:srgbClr val="000000"/>
                </a:solidFill>
              </a:rPr>
              <a:t>stává </a:t>
            </a:r>
            <a:r>
              <a:rPr lang="cs-CZ" sz="2000" dirty="0">
                <a:solidFill>
                  <a:srgbClr val="000000"/>
                </a:solidFill>
              </a:rPr>
              <a:t>zcela </a:t>
            </a:r>
            <a:r>
              <a:rPr lang="cs-CZ" sz="2000" dirty="0" smtClean="0">
                <a:solidFill>
                  <a:srgbClr val="000000"/>
                </a:solidFill>
              </a:rPr>
              <a:t>neúčinnou, protože každé její opatření je </a:t>
            </a:r>
            <a:r>
              <a:rPr lang="cs-CZ" sz="2000" dirty="0">
                <a:solidFill>
                  <a:srgbClr val="000000"/>
                </a:solidFill>
              </a:rPr>
              <a:t>okamžitě zohledněno v chování ekonomických subjektů a v podstatě zneutralizováno</a:t>
            </a:r>
            <a:r>
              <a:rPr lang="cs-CZ" sz="2000" dirty="0" smtClean="0">
                <a:solidFill>
                  <a:srgbClr val="000000"/>
                </a:solidFill>
              </a:rPr>
              <a:t>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r>
              <a:rPr lang="cs-CZ" sz="2000" b="1" dirty="0">
                <a:solidFill>
                  <a:srgbClr val="307871"/>
                </a:solidFill>
              </a:rPr>
              <a:t>		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 smtClean="0"/>
              <a:t>Teze o neúčinnosti hospodářské politiky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753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613" y="848617"/>
            <a:ext cx="8280920" cy="4007744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>
                <a:solidFill>
                  <a:srgbClr val="000000"/>
                </a:solidFill>
              </a:rPr>
              <a:t>v případě nesystémových (nesystematických, diskrečních) či neohlášených, a tedy iracionálních nebo nepředvídaných, zásahů vlády a jiných hospodářských </a:t>
            </a:r>
            <a:r>
              <a:rPr lang="cs-CZ" sz="2000" dirty="0" smtClean="0">
                <a:solidFill>
                  <a:srgbClr val="000000"/>
                </a:solidFill>
              </a:rPr>
              <a:t>autorit vyvolají tyto nepředvídatelné </a:t>
            </a:r>
            <a:r>
              <a:rPr lang="cs-CZ" sz="2000" dirty="0">
                <a:solidFill>
                  <a:srgbClr val="000000"/>
                </a:solidFill>
              </a:rPr>
              <a:t>reakce hospodářských subjektů a dočasně destabilizují </a:t>
            </a:r>
            <a:r>
              <a:rPr lang="cs-CZ" sz="2000" dirty="0" smtClean="0">
                <a:solidFill>
                  <a:srgbClr val="000000"/>
                </a:solidFill>
              </a:rPr>
              <a:t>ekonomiku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r>
              <a:rPr lang="cs-CZ" sz="2000" dirty="0" smtClean="0">
                <a:solidFill>
                  <a:srgbClr val="000000"/>
                </a:solidFill>
              </a:rPr>
              <a:t>(HP je škodlivá)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>
                <a:solidFill>
                  <a:srgbClr val="000000"/>
                </a:solidFill>
              </a:rPr>
              <a:t>Na základě </a:t>
            </a:r>
            <a:r>
              <a:rPr lang="cs-CZ" sz="2000" dirty="0" smtClean="0">
                <a:solidFill>
                  <a:srgbClr val="000000"/>
                </a:solidFill>
              </a:rPr>
              <a:t>této teze je podle nové </a:t>
            </a:r>
            <a:r>
              <a:rPr lang="cs-CZ" sz="2000" dirty="0">
                <a:solidFill>
                  <a:srgbClr val="000000"/>
                </a:solidFill>
              </a:rPr>
              <a:t>klasické makroekonomie </a:t>
            </a:r>
            <a:r>
              <a:rPr lang="cs-CZ" sz="2000" dirty="0" smtClean="0">
                <a:solidFill>
                  <a:srgbClr val="000000"/>
                </a:solidFill>
              </a:rPr>
              <a:t>nejlepší</a:t>
            </a:r>
            <a:r>
              <a:rPr lang="cs-CZ" sz="2000" dirty="0">
                <a:solidFill>
                  <a:srgbClr val="000000"/>
                </a:solidFill>
              </a:rPr>
              <a:t>, má-li </a:t>
            </a:r>
            <a:r>
              <a:rPr lang="cs-CZ" sz="2000" dirty="0" smtClean="0">
                <a:solidFill>
                  <a:srgbClr val="000000"/>
                </a:solidFill>
              </a:rPr>
              <a:t>hospodářská politika povahu </a:t>
            </a:r>
            <a:r>
              <a:rPr lang="cs-CZ" sz="2000" dirty="0">
                <a:solidFill>
                  <a:srgbClr val="000000"/>
                </a:solidFill>
              </a:rPr>
              <a:t>jednoduchých, jednoznačných a dlouhodobě stabilních pravidel, </a:t>
            </a:r>
            <a:r>
              <a:rPr lang="cs-CZ" sz="2000" dirty="0" smtClean="0">
                <a:solidFill>
                  <a:srgbClr val="000000"/>
                </a:solidFill>
              </a:rPr>
              <a:t>které propůjčují </a:t>
            </a:r>
            <a:r>
              <a:rPr lang="cs-CZ" sz="2000" dirty="0">
                <a:solidFill>
                  <a:srgbClr val="000000"/>
                </a:solidFill>
              </a:rPr>
              <a:t>ekonomice a aktivitám hospodářsko-politických autorit transparentní a důvěryhodnou podobu a ekonomických subjektům umožňuje tvořit svá očekávání racionálním způsobem. 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Nová </a:t>
            </a:r>
            <a:r>
              <a:rPr lang="cs-CZ" sz="2000" dirty="0">
                <a:solidFill>
                  <a:srgbClr val="000000"/>
                </a:solidFill>
              </a:rPr>
              <a:t>klasická </a:t>
            </a:r>
            <a:r>
              <a:rPr lang="cs-CZ" sz="2000" dirty="0" smtClean="0">
                <a:solidFill>
                  <a:srgbClr val="000000"/>
                </a:solidFill>
              </a:rPr>
              <a:t>makroekonomie tedy odmítá </a:t>
            </a:r>
            <a:r>
              <a:rPr lang="cs-CZ" sz="2000" dirty="0">
                <a:solidFill>
                  <a:srgbClr val="000000"/>
                </a:solidFill>
              </a:rPr>
              <a:t>aktivistickou fiskální politiku s jejími častými diskrečními zásahy a snaží se o efektivní omezování veřejného, resp. státního, sektoru.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r>
              <a:rPr lang="cs-CZ" sz="2000" b="1" dirty="0">
                <a:solidFill>
                  <a:srgbClr val="307871"/>
                </a:solidFill>
              </a:rPr>
              <a:t>		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 smtClean="0"/>
              <a:t>Teze o neúčinnosti hospodářské politiky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170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613" y="848617"/>
            <a:ext cx="8280920" cy="4007744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Analýzu účinnosti očekáváné a neočekávané hospodářské politiky budeme provádět v modelu AS-AD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Analýzu rozdělíme na model nové klasické makroekonomie a racionálních očekávání a neklasický model racionálních očekávání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Pro doplnění si ukážeme účinnost hospodářské politiky v monetaristickém modelu, který pracuje s adaptivními očekáváními</a:t>
            </a: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r>
              <a:rPr lang="cs-CZ" sz="2000" b="1" dirty="0">
                <a:solidFill>
                  <a:srgbClr val="307871"/>
                </a:solidFill>
              </a:rPr>
              <a:t>		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600" b="1" dirty="0" smtClean="0"/>
              <a:t>Účinnost hospodářské politiky z pohledu </a:t>
            </a:r>
            <a:r>
              <a:rPr lang="cs-CZ" sz="2600" b="1" dirty="0" err="1" smtClean="0"/>
              <a:t>ek</a:t>
            </a:r>
            <a:r>
              <a:rPr lang="cs-CZ" sz="2600" b="1" dirty="0" smtClean="0"/>
              <a:t>. teorií</a:t>
            </a:r>
            <a:endParaRPr lang="cs-CZ" sz="2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495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altLang="sk-SK" sz="2800" b="1" dirty="0" smtClean="0"/>
              <a:t>Očekáváná HP a přístup monetaristů </a:t>
            </a:r>
            <a:endParaRPr lang="cs-CZ" altLang="sk-SK" sz="2800" b="1" dirty="0"/>
          </a:p>
        </p:txBody>
      </p:sp>
      <p:sp>
        <p:nvSpPr>
          <p:cNvPr id="117764" name="Line 4"/>
          <p:cNvSpPr>
            <a:spLocks noChangeShapeType="1"/>
          </p:cNvSpPr>
          <p:nvPr/>
        </p:nvSpPr>
        <p:spPr bwMode="auto">
          <a:xfrm>
            <a:off x="1187624" y="940292"/>
            <a:ext cx="0" cy="30789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117765" name="Line 5"/>
          <p:cNvSpPr>
            <a:spLocks noChangeShapeType="1"/>
          </p:cNvSpPr>
          <p:nvPr/>
        </p:nvSpPr>
        <p:spPr bwMode="auto">
          <a:xfrm>
            <a:off x="1187624" y="4028597"/>
            <a:ext cx="3070216" cy="2156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117766" name="Text Box 6"/>
          <p:cNvSpPr txBox="1">
            <a:spLocks noChangeArrowheads="1"/>
          </p:cNvSpPr>
          <p:nvPr/>
        </p:nvSpPr>
        <p:spPr bwMode="auto">
          <a:xfrm>
            <a:off x="4042582" y="4071434"/>
            <a:ext cx="105832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/>
              <a:t>Y</a:t>
            </a:r>
            <a:endParaRPr lang="cs-CZ" altLang="sk-SK" sz="1600" b="1" dirty="0"/>
          </a:p>
        </p:txBody>
      </p:sp>
      <p:sp>
        <p:nvSpPr>
          <p:cNvPr id="117767" name="Text Box 7"/>
          <p:cNvSpPr txBox="1">
            <a:spLocks noChangeArrowheads="1"/>
          </p:cNvSpPr>
          <p:nvPr/>
        </p:nvSpPr>
        <p:spPr bwMode="auto">
          <a:xfrm>
            <a:off x="805612" y="907943"/>
            <a:ext cx="41226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/>
              <a:t>P</a:t>
            </a:r>
            <a:endParaRPr lang="cs-CZ" altLang="sk-SK" sz="1600" b="1" dirty="0"/>
          </a:p>
        </p:txBody>
      </p:sp>
      <p:sp>
        <p:nvSpPr>
          <p:cNvPr id="117768" name="Line 8"/>
          <p:cNvSpPr>
            <a:spLocks noChangeShapeType="1"/>
          </p:cNvSpPr>
          <p:nvPr/>
        </p:nvSpPr>
        <p:spPr bwMode="auto">
          <a:xfrm>
            <a:off x="1443923" y="1842752"/>
            <a:ext cx="2051136" cy="1817663"/>
          </a:xfrm>
          <a:prstGeom prst="line">
            <a:avLst/>
          </a:prstGeom>
          <a:noFill/>
          <a:ln w="5080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117769" name="Text Box 9"/>
          <p:cNvSpPr txBox="1">
            <a:spLocks noChangeArrowheads="1"/>
          </p:cNvSpPr>
          <p:nvPr/>
        </p:nvSpPr>
        <p:spPr bwMode="auto">
          <a:xfrm>
            <a:off x="2952304" y="3517371"/>
            <a:ext cx="70437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0066FF"/>
                </a:solidFill>
              </a:rPr>
              <a:t>AD</a:t>
            </a:r>
            <a:r>
              <a:rPr lang="cs-CZ" altLang="sk-SK" sz="1600" b="1" baseline="-25000" dirty="0" smtClean="0">
                <a:solidFill>
                  <a:srgbClr val="0066FF"/>
                </a:solidFill>
              </a:rPr>
              <a:t>0</a:t>
            </a:r>
            <a:r>
              <a:rPr lang="cs-CZ" altLang="sk-SK" sz="1600" b="1" dirty="0" smtClean="0">
                <a:solidFill>
                  <a:srgbClr val="0066FF"/>
                </a:solidFill>
              </a:rPr>
              <a:t> </a:t>
            </a:r>
            <a:endParaRPr lang="cs-CZ" altLang="sk-SK" sz="1600" b="1" dirty="0">
              <a:solidFill>
                <a:srgbClr val="0066FF"/>
              </a:solidFill>
            </a:endParaRPr>
          </a:p>
        </p:txBody>
      </p:sp>
      <p:sp>
        <p:nvSpPr>
          <p:cNvPr id="117774" name="Text Box 14"/>
          <p:cNvSpPr txBox="1">
            <a:spLocks noChangeArrowheads="1"/>
          </p:cNvSpPr>
          <p:nvPr/>
        </p:nvSpPr>
        <p:spPr bwMode="auto">
          <a:xfrm>
            <a:off x="2033588" y="3489722"/>
            <a:ext cx="54054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k-SK" altLang="sk-SK" sz="1350"/>
          </a:p>
        </p:txBody>
      </p:sp>
      <p:sp>
        <p:nvSpPr>
          <p:cNvPr id="117776" name="Text Box 16"/>
          <p:cNvSpPr txBox="1">
            <a:spLocks noChangeArrowheads="1"/>
          </p:cNvSpPr>
          <p:nvPr/>
        </p:nvSpPr>
        <p:spPr bwMode="auto">
          <a:xfrm>
            <a:off x="777185" y="2604789"/>
            <a:ext cx="45898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/>
              <a:t>P</a:t>
            </a:r>
            <a:r>
              <a:rPr lang="cs-CZ" altLang="sk-SK" sz="1600" b="1" baseline="-25000" dirty="0" smtClean="0"/>
              <a:t>0</a:t>
            </a:r>
            <a:endParaRPr lang="cs-CZ" altLang="sk-SK" sz="1600" b="1" dirty="0"/>
          </a:p>
        </p:txBody>
      </p:sp>
      <p:sp>
        <p:nvSpPr>
          <p:cNvPr id="117779" name="Line 19"/>
          <p:cNvSpPr>
            <a:spLocks noChangeShapeType="1"/>
          </p:cNvSpPr>
          <p:nvPr/>
        </p:nvSpPr>
        <p:spPr bwMode="auto">
          <a:xfrm>
            <a:off x="695725" y="2165329"/>
            <a:ext cx="0" cy="49312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117780" name="Line 20"/>
          <p:cNvSpPr>
            <a:spLocks noChangeShapeType="1"/>
          </p:cNvSpPr>
          <p:nvPr/>
        </p:nvSpPr>
        <p:spPr bwMode="auto">
          <a:xfrm flipV="1">
            <a:off x="2368212" y="4428783"/>
            <a:ext cx="458986" cy="9054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cxnSp>
        <p:nvCxnSpPr>
          <p:cNvPr id="3" name="Přímá spojnice 2"/>
          <p:cNvCxnSpPr/>
          <p:nvPr/>
        </p:nvCxnSpPr>
        <p:spPr>
          <a:xfrm flipV="1">
            <a:off x="1475656" y="1842752"/>
            <a:ext cx="1872208" cy="179701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H="1">
            <a:off x="1187624" y="2741257"/>
            <a:ext cx="1224136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3233517" y="1916680"/>
            <a:ext cx="83236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FF0000"/>
                </a:solidFill>
              </a:rPr>
              <a:t>SRAS</a:t>
            </a:r>
            <a:r>
              <a:rPr lang="cs-CZ" altLang="sk-SK" sz="1600" b="1" baseline="-25000" dirty="0" smtClean="0">
                <a:solidFill>
                  <a:srgbClr val="FF0000"/>
                </a:solidFill>
              </a:rPr>
              <a:t>0</a:t>
            </a:r>
            <a:r>
              <a:rPr lang="cs-CZ" altLang="sk-SK" sz="1600" b="1" dirty="0" smtClean="0">
                <a:solidFill>
                  <a:srgbClr val="FF0000"/>
                </a:solidFill>
              </a:rPr>
              <a:t> </a:t>
            </a:r>
            <a:endParaRPr lang="cs-CZ" altLang="sk-SK" sz="1600" b="1" dirty="0">
              <a:solidFill>
                <a:srgbClr val="FF0000"/>
              </a:solidFill>
            </a:endParaRPr>
          </a:p>
        </p:txBody>
      </p:sp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2175189" y="4067460"/>
            <a:ext cx="39894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/>
              <a:t>Y</a:t>
            </a:r>
            <a:r>
              <a:rPr lang="cs-CZ" altLang="sk-SK" sz="1600" b="1" baseline="30000" dirty="0" smtClean="0"/>
              <a:t>*</a:t>
            </a:r>
            <a:endParaRPr lang="cs-CZ" altLang="sk-SK" sz="1600" b="1" dirty="0"/>
          </a:p>
        </p:txBody>
      </p:sp>
      <p:sp>
        <p:nvSpPr>
          <p:cNvPr id="40" name="Text Box 16"/>
          <p:cNvSpPr txBox="1">
            <a:spLocks noChangeArrowheads="1"/>
          </p:cNvSpPr>
          <p:nvPr/>
        </p:nvSpPr>
        <p:spPr bwMode="auto">
          <a:xfrm>
            <a:off x="2480174" y="2538055"/>
            <a:ext cx="43110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000000"/>
                </a:solidFill>
              </a:rPr>
              <a:t>E</a:t>
            </a:r>
            <a:r>
              <a:rPr lang="cs-CZ" altLang="sk-SK" sz="1600" b="1" baseline="-25000" dirty="0" smtClean="0">
                <a:solidFill>
                  <a:srgbClr val="000000"/>
                </a:solidFill>
              </a:rPr>
              <a:t>0</a:t>
            </a:r>
            <a:endParaRPr lang="cs-CZ" altLang="sk-SK" sz="1600" b="1" dirty="0">
              <a:solidFill>
                <a:srgbClr val="000000"/>
              </a:solidFill>
            </a:endParaRPr>
          </a:p>
        </p:txBody>
      </p:sp>
      <p:sp>
        <p:nvSpPr>
          <p:cNvPr id="43" name="Text Box 17"/>
          <p:cNvSpPr txBox="1">
            <a:spLocks noChangeArrowheads="1"/>
          </p:cNvSpPr>
          <p:nvPr/>
        </p:nvSpPr>
        <p:spPr bwMode="auto">
          <a:xfrm>
            <a:off x="4961901" y="791807"/>
            <a:ext cx="3930580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cs-CZ" altLang="sk-SK" sz="1600" b="1" dirty="0" smtClean="0">
                <a:solidFill>
                  <a:srgbClr val="C00000"/>
                </a:solidFill>
              </a:rPr>
              <a:t>Očekávání adaptivní</a:t>
            </a:r>
          </a:p>
          <a:p>
            <a:r>
              <a:rPr lang="cs-CZ" altLang="sk-SK" sz="1600" b="1" dirty="0" smtClean="0">
                <a:solidFill>
                  <a:srgbClr val="C00000"/>
                </a:solidFill>
              </a:rPr>
              <a:t>Mzdy a ceny – pružné</a:t>
            </a:r>
          </a:p>
          <a:p>
            <a:pPr algn="just"/>
            <a:r>
              <a:rPr lang="cs-CZ" altLang="sk-SK" sz="1600" dirty="0" smtClean="0">
                <a:solidFill>
                  <a:srgbClr val="000000"/>
                </a:solidFill>
              </a:rPr>
              <a:t>V případě očekáváné hospodářské politiky dojde v případě fiskální expanze k růstu výstupu (Y</a:t>
            </a:r>
            <a:r>
              <a:rPr lang="cs-CZ" altLang="sk-SK" sz="1600" baseline="-25000" dirty="0" smtClean="0">
                <a:solidFill>
                  <a:srgbClr val="000000"/>
                </a:solidFill>
              </a:rPr>
              <a:t>1</a:t>
            </a:r>
            <a:r>
              <a:rPr lang="cs-CZ" altLang="sk-SK" sz="1600" dirty="0" smtClean="0">
                <a:solidFill>
                  <a:srgbClr val="000000"/>
                </a:solidFill>
              </a:rPr>
              <a:t>) a cenové hladiny (P</a:t>
            </a:r>
            <a:r>
              <a:rPr lang="cs-CZ" altLang="sk-SK" sz="1600" baseline="-25000" dirty="0" smtClean="0">
                <a:solidFill>
                  <a:srgbClr val="000000"/>
                </a:solidFill>
              </a:rPr>
              <a:t>1</a:t>
            </a:r>
            <a:r>
              <a:rPr lang="cs-CZ" altLang="sk-SK" sz="1600" dirty="0" smtClean="0">
                <a:solidFill>
                  <a:srgbClr val="000000"/>
                </a:solidFill>
              </a:rPr>
              <a:t>) a křivka AD se posouvá AD</a:t>
            </a:r>
            <a:r>
              <a:rPr lang="cs-CZ" altLang="sk-SK" sz="1600" baseline="-25000" dirty="0" smtClean="0">
                <a:solidFill>
                  <a:srgbClr val="000000"/>
                </a:solidFill>
              </a:rPr>
              <a:t>0</a:t>
            </a:r>
            <a:r>
              <a:rPr lang="cs-CZ" altLang="sk-SK" sz="1600" dirty="0" smtClean="0">
                <a:solidFill>
                  <a:srgbClr val="000000"/>
                </a:solidFill>
              </a:rPr>
              <a:t> →AD</a:t>
            </a:r>
            <a:r>
              <a:rPr lang="cs-CZ" altLang="sk-SK" sz="1600" baseline="-25000" dirty="0" smtClean="0">
                <a:solidFill>
                  <a:srgbClr val="000000"/>
                </a:solidFill>
              </a:rPr>
              <a:t>1</a:t>
            </a:r>
            <a:r>
              <a:rPr lang="cs-CZ" altLang="sk-SK" sz="16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r>
              <a:rPr lang="cs-CZ" altLang="sk-SK" sz="1600" dirty="0" smtClean="0">
                <a:solidFill>
                  <a:srgbClr val="000000"/>
                </a:solidFill>
              </a:rPr>
              <a:t>Vzhledem k tomu, že ekonomické subjekty zohledňují pouze minulou skutečnost, neprojeví se růst cen do mzdových kontraktů hned, ale až s určitým zpožděním.</a:t>
            </a:r>
          </a:p>
          <a:p>
            <a:pPr algn="just"/>
            <a:r>
              <a:rPr lang="cs-CZ" altLang="sk-SK" sz="1600" dirty="0" smtClean="0">
                <a:solidFill>
                  <a:srgbClr val="000000"/>
                </a:solidFill>
              </a:rPr>
              <a:t>Může tak dojít ke krátkodobému růstu produktu.</a:t>
            </a:r>
          </a:p>
          <a:p>
            <a:pPr algn="just"/>
            <a:r>
              <a:rPr lang="cs-CZ" altLang="sk-SK" sz="1600" dirty="0" smtClean="0">
                <a:solidFill>
                  <a:srgbClr val="000000"/>
                </a:solidFill>
              </a:rPr>
              <a:t>Po určité době však </a:t>
            </a:r>
            <a:r>
              <a:rPr lang="cs-CZ" altLang="sk-SK" sz="1600" dirty="0" err="1" smtClean="0">
                <a:solidFill>
                  <a:srgbClr val="000000"/>
                </a:solidFill>
              </a:rPr>
              <a:t>zamci</a:t>
            </a:r>
            <a:r>
              <a:rPr lang="cs-CZ" altLang="sk-SK" sz="1600" dirty="0" smtClean="0">
                <a:solidFill>
                  <a:srgbClr val="000000"/>
                </a:solidFill>
              </a:rPr>
              <a:t> přizpůsobí svá očekávání a požadují růst mezd → ↑ nákladů firem → posun SRAS</a:t>
            </a:r>
            <a:r>
              <a:rPr lang="cs-CZ" altLang="sk-SK" sz="1600" baseline="-25000" dirty="0" smtClean="0">
                <a:solidFill>
                  <a:srgbClr val="000000"/>
                </a:solidFill>
              </a:rPr>
              <a:t>0</a:t>
            </a:r>
            <a:r>
              <a:rPr lang="cs-CZ" altLang="sk-SK" sz="1600" dirty="0" smtClean="0">
                <a:solidFill>
                  <a:srgbClr val="000000"/>
                </a:solidFill>
              </a:rPr>
              <a:t> do SRAS</a:t>
            </a:r>
            <a:r>
              <a:rPr lang="cs-CZ" altLang="sk-SK" sz="1600" baseline="-25000" dirty="0" smtClean="0">
                <a:solidFill>
                  <a:srgbClr val="000000"/>
                </a:solidFill>
              </a:rPr>
              <a:t>1</a:t>
            </a:r>
            <a:r>
              <a:rPr lang="cs-CZ" altLang="sk-SK" sz="1600" dirty="0" smtClean="0">
                <a:solidFill>
                  <a:srgbClr val="000000"/>
                </a:solidFill>
              </a:rPr>
              <a:t> (E</a:t>
            </a:r>
            <a:r>
              <a:rPr lang="cs-CZ" altLang="sk-SK" sz="1600" baseline="-25000" dirty="0" smtClean="0">
                <a:solidFill>
                  <a:srgbClr val="000000"/>
                </a:solidFill>
              </a:rPr>
              <a:t>2</a:t>
            </a:r>
            <a:r>
              <a:rPr lang="cs-CZ" altLang="sk-SK" sz="1600" dirty="0" smtClean="0">
                <a:solidFill>
                  <a:srgbClr val="000000"/>
                </a:solidFill>
              </a:rPr>
              <a:t>, Y* a P</a:t>
            </a:r>
            <a:r>
              <a:rPr lang="cs-CZ" altLang="sk-SK" sz="1600" baseline="-25000" dirty="0" smtClean="0">
                <a:solidFill>
                  <a:srgbClr val="000000"/>
                </a:solidFill>
              </a:rPr>
              <a:t>2</a:t>
            </a:r>
            <a:r>
              <a:rPr lang="cs-CZ" altLang="sk-SK" sz="1600" dirty="0" smtClean="0">
                <a:solidFill>
                  <a:srgbClr val="000000"/>
                </a:solidFill>
              </a:rPr>
              <a:t>)</a:t>
            </a:r>
            <a:endParaRPr lang="cs-CZ" altLang="sk-SK" sz="1600" dirty="0">
              <a:solidFill>
                <a:srgbClr val="000000"/>
              </a:solidFill>
            </a:endParaRPr>
          </a:p>
        </p:txBody>
      </p:sp>
      <p:sp>
        <p:nvSpPr>
          <p:cNvPr id="44" name="Line 8"/>
          <p:cNvSpPr>
            <a:spLocks noChangeShapeType="1"/>
          </p:cNvSpPr>
          <p:nvPr/>
        </p:nvSpPr>
        <p:spPr bwMode="auto">
          <a:xfrm>
            <a:off x="1918354" y="1571955"/>
            <a:ext cx="2051136" cy="1817663"/>
          </a:xfrm>
          <a:prstGeom prst="line">
            <a:avLst/>
          </a:prstGeom>
          <a:noFill/>
          <a:ln w="5080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3814247" y="2958209"/>
            <a:ext cx="56415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0066FF"/>
                </a:solidFill>
              </a:rPr>
              <a:t>AD</a:t>
            </a:r>
            <a:r>
              <a:rPr lang="cs-CZ" altLang="sk-SK" sz="1600" b="1" baseline="-25000" dirty="0" smtClean="0">
                <a:solidFill>
                  <a:srgbClr val="0066FF"/>
                </a:solidFill>
              </a:rPr>
              <a:t>1</a:t>
            </a:r>
            <a:r>
              <a:rPr lang="cs-CZ" altLang="sk-SK" sz="1600" b="1" dirty="0" smtClean="0">
                <a:solidFill>
                  <a:srgbClr val="0066FF"/>
                </a:solidFill>
              </a:rPr>
              <a:t> </a:t>
            </a:r>
            <a:endParaRPr lang="cs-CZ" altLang="sk-SK" sz="1600" b="1" dirty="0">
              <a:solidFill>
                <a:srgbClr val="0066FF"/>
              </a:solidFill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2843808" y="2407345"/>
            <a:ext cx="26938" cy="1642813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 flipH="1">
            <a:off x="1187306" y="2407345"/>
            <a:ext cx="1639892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Line 20"/>
          <p:cNvSpPr>
            <a:spLocks noChangeShapeType="1"/>
          </p:cNvSpPr>
          <p:nvPr/>
        </p:nvSpPr>
        <p:spPr bwMode="auto">
          <a:xfrm flipV="1">
            <a:off x="2917734" y="3055576"/>
            <a:ext cx="535273" cy="7149"/>
          </a:xfrm>
          <a:prstGeom prst="line">
            <a:avLst/>
          </a:prstGeom>
          <a:noFill/>
          <a:ln w="28575">
            <a:solidFill>
              <a:schemeClr val="bg2">
                <a:lumMod val="10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cxnSp>
        <p:nvCxnSpPr>
          <p:cNvPr id="4" name="Přímá spojnice 3"/>
          <p:cNvCxnSpPr/>
          <p:nvPr/>
        </p:nvCxnSpPr>
        <p:spPr>
          <a:xfrm>
            <a:off x="2411760" y="1190330"/>
            <a:ext cx="0" cy="28289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 Box 9"/>
          <p:cNvSpPr txBox="1">
            <a:spLocks noChangeArrowheads="1"/>
          </p:cNvSpPr>
          <p:nvPr/>
        </p:nvSpPr>
        <p:spPr bwMode="auto">
          <a:xfrm>
            <a:off x="2411853" y="1053764"/>
            <a:ext cx="83236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/>
              <a:t>LRAS</a:t>
            </a:r>
            <a:r>
              <a:rPr lang="cs-CZ" altLang="sk-SK" sz="1600" b="1" baseline="-25000" dirty="0" smtClean="0"/>
              <a:t>0</a:t>
            </a:r>
            <a:r>
              <a:rPr lang="cs-CZ" altLang="sk-SK" sz="1600" b="1" dirty="0" smtClean="0"/>
              <a:t> </a:t>
            </a:r>
            <a:endParaRPr lang="cs-CZ" altLang="sk-SK" sz="1600" b="1" dirty="0"/>
          </a:p>
        </p:txBody>
      </p:sp>
      <p:sp>
        <p:nvSpPr>
          <p:cNvPr id="49" name="Text Box 9"/>
          <p:cNvSpPr txBox="1">
            <a:spLocks noChangeArrowheads="1"/>
          </p:cNvSpPr>
          <p:nvPr/>
        </p:nvSpPr>
        <p:spPr bwMode="auto">
          <a:xfrm>
            <a:off x="3185322" y="1263635"/>
            <a:ext cx="83236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FF0000"/>
                </a:solidFill>
              </a:rPr>
              <a:t>SRAS</a:t>
            </a:r>
            <a:r>
              <a:rPr lang="cs-CZ" altLang="sk-SK" sz="1600" b="1" baseline="-25000" dirty="0" smtClean="0">
                <a:solidFill>
                  <a:srgbClr val="FF0000"/>
                </a:solidFill>
              </a:rPr>
              <a:t>1</a:t>
            </a:r>
            <a:r>
              <a:rPr lang="cs-CZ" altLang="sk-SK" sz="1600" b="1" dirty="0" smtClean="0">
                <a:solidFill>
                  <a:srgbClr val="FF0000"/>
                </a:solidFill>
              </a:rPr>
              <a:t> </a:t>
            </a:r>
            <a:endParaRPr lang="cs-CZ" altLang="sk-SK" sz="1600" b="1" dirty="0">
              <a:solidFill>
                <a:srgbClr val="FF0000"/>
              </a:solidFill>
            </a:endParaRPr>
          </a:p>
        </p:txBody>
      </p:sp>
      <p:cxnSp>
        <p:nvCxnSpPr>
          <p:cNvPr id="50" name="Přímá spojnice 49"/>
          <p:cNvCxnSpPr/>
          <p:nvPr/>
        </p:nvCxnSpPr>
        <p:spPr>
          <a:xfrm flipV="1">
            <a:off x="1419350" y="1226235"/>
            <a:ext cx="1872208" cy="179701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50"/>
          <p:cNvCxnSpPr/>
          <p:nvPr/>
        </p:nvCxnSpPr>
        <p:spPr>
          <a:xfrm flipH="1">
            <a:off x="1187624" y="1995686"/>
            <a:ext cx="1224136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 Box 16"/>
          <p:cNvSpPr txBox="1">
            <a:spLocks noChangeArrowheads="1"/>
          </p:cNvSpPr>
          <p:nvPr/>
        </p:nvSpPr>
        <p:spPr bwMode="auto">
          <a:xfrm>
            <a:off x="777185" y="2197156"/>
            <a:ext cx="45898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/>
              <a:t>P</a:t>
            </a:r>
            <a:r>
              <a:rPr lang="cs-CZ" altLang="sk-SK" sz="1600" b="1" baseline="-25000" dirty="0" smtClean="0"/>
              <a:t>1</a:t>
            </a:r>
            <a:endParaRPr lang="cs-CZ" altLang="sk-SK" sz="1600" b="1" dirty="0"/>
          </a:p>
        </p:txBody>
      </p:sp>
      <p:sp>
        <p:nvSpPr>
          <p:cNvPr id="53" name="Text Box 16"/>
          <p:cNvSpPr txBox="1">
            <a:spLocks noChangeArrowheads="1"/>
          </p:cNvSpPr>
          <p:nvPr/>
        </p:nvSpPr>
        <p:spPr bwMode="auto">
          <a:xfrm>
            <a:off x="795323" y="1790932"/>
            <a:ext cx="45898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/>
              <a:t>P</a:t>
            </a:r>
            <a:r>
              <a:rPr lang="cs-CZ" altLang="sk-SK" sz="1600" b="1" baseline="-25000" dirty="0"/>
              <a:t>2</a:t>
            </a:r>
            <a:endParaRPr lang="cs-CZ" altLang="sk-SK" sz="1600" b="1" dirty="0"/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2981578" y="2751583"/>
            <a:ext cx="450068" cy="355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</a:t>
            </a: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.</a:t>
            </a:r>
            <a:endParaRPr kumimoji="0" lang="cs-CZ" altLang="cs-CZ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55" name="Line 4"/>
          <p:cNvSpPr>
            <a:spLocks noChangeShapeType="1"/>
          </p:cNvSpPr>
          <p:nvPr/>
        </p:nvSpPr>
        <p:spPr bwMode="auto">
          <a:xfrm flipV="1">
            <a:off x="2619942" y="1908549"/>
            <a:ext cx="581398" cy="563"/>
          </a:xfrm>
          <a:prstGeom prst="line">
            <a:avLst/>
          </a:prstGeom>
          <a:noFill/>
          <a:ln w="44450">
            <a:solidFill>
              <a:srgbClr val="A50363"/>
            </a:solidFill>
            <a:round/>
            <a:headEnd type="triangle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0" name="Text Box 3"/>
          <p:cNvSpPr txBox="1">
            <a:spLocks noChangeArrowheads="1"/>
          </p:cNvSpPr>
          <p:nvPr/>
        </p:nvSpPr>
        <p:spPr bwMode="auto">
          <a:xfrm>
            <a:off x="2886089" y="1571955"/>
            <a:ext cx="375684" cy="421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1" u="none" strike="noStrike" cap="none" normalizeH="0" baseline="0" dirty="0" smtClean="0">
                <a:ln>
                  <a:noFill/>
                </a:ln>
                <a:solidFill>
                  <a:srgbClr val="A50363"/>
                </a:solidFill>
                <a:effectLst/>
                <a:latin typeface="+mj-lt"/>
                <a:ea typeface="Times New Roman" panose="02020603050405020304" pitchFamily="18" charset="0"/>
              </a:rPr>
              <a:t>2.</a:t>
            </a:r>
            <a:endParaRPr kumimoji="0" lang="cs-CZ" altLang="cs-CZ" sz="1600" b="1" i="1" u="none" strike="noStrike" cap="none" normalizeH="0" baseline="0" dirty="0" smtClean="0">
              <a:ln>
                <a:noFill/>
              </a:ln>
              <a:solidFill>
                <a:srgbClr val="A50363"/>
              </a:solidFill>
              <a:effectLst/>
              <a:latin typeface="+mj-lt"/>
            </a:endParaRPr>
          </a:p>
        </p:txBody>
      </p:sp>
      <p:sp>
        <p:nvSpPr>
          <p:cNvPr id="61" name="Text Box 6"/>
          <p:cNvSpPr txBox="1">
            <a:spLocks noChangeArrowheads="1"/>
          </p:cNvSpPr>
          <p:nvPr/>
        </p:nvSpPr>
        <p:spPr bwMode="auto">
          <a:xfrm>
            <a:off x="2709941" y="4067460"/>
            <a:ext cx="39894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/>
              <a:t>Y</a:t>
            </a:r>
            <a:r>
              <a:rPr lang="cs-CZ" altLang="sk-SK" sz="1600" b="1" baseline="-25000" dirty="0"/>
              <a:t>1</a:t>
            </a:r>
            <a:endParaRPr lang="cs-CZ" altLang="sk-SK" sz="1600" b="1" dirty="0"/>
          </a:p>
        </p:txBody>
      </p:sp>
      <p:sp>
        <p:nvSpPr>
          <p:cNvPr id="62" name="Line 4"/>
          <p:cNvSpPr>
            <a:spLocks noChangeShapeType="1"/>
          </p:cNvSpPr>
          <p:nvPr/>
        </p:nvSpPr>
        <p:spPr bwMode="auto">
          <a:xfrm flipV="1">
            <a:off x="2328015" y="4564937"/>
            <a:ext cx="581398" cy="563"/>
          </a:xfrm>
          <a:prstGeom prst="line">
            <a:avLst/>
          </a:prstGeom>
          <a:noFill/>
          <a:ln w="44450">
            <a:solidFill>
              <a:srgbClr val="A50363"/>
            </a:solidFill>
            <a:round/>
            <a:headEnd type="triangle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3" name="Text Box 16"/>
          <p:cNvSpPr txBox="1">
            <a:spLocks noChangeArrowheads="1"/>
          </p:cNvSpPr>
          <p:nvPr/>
        </p:nvSpPr>
        <p:spPr bwMode="auto">
          <a:xfrm>
            <a:off x="2918342" y="2180609"/>
            <a:ext cx="43110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000000"/>
                </a:solidFill>
              </a:rPr>
              <a:t>E</a:t>
            </a:r>
            <a:r>
              <a:rPr lang="cs-CZ" altLang="sk-SK" sz="1600" b="1" baseline="-25000" dirty="0" smtClean="0">
                <a:solidFill>
                  <a:srgbClr val="000000"/>
                </a:solidFill>
              </a:rPr>
              <a:t>1</a:t>
            </a:r>
            <a:endParaRPr lang="cs-CZ" altLang="sk-SK" sz="1600" b="1" dirty="0">
              <a:solidFill>
                <a:srgbClr val="000000"/>
              </a:solidFill>
            </a:endParaRPr>
          </a:p>
        </p:txBody>
      </p:sp>
      <p:sp>
        <p:nvSpPr>
          <p:cNvPr id="64" name="Text Box 16"/>
          <p:cNvSpPr txBox="1">
            <a:spLocks noChangeArrowheads="1"/>
          </p:cNvSpPr>
          <p:nvPr/>
        </p:nvSpPr>
        <p:spPr bwMode="auto">
          <a:xfrm>
            <a:off x="2107526" y="1521734"/>
            <a:ext cx="43110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000000"/>
                </a:solidFill>
              </a:rPr>
              <a:t>E</a:t>
            </a:r>
            <a:r>
              <a:rPr lang="cs-CZ" altLang="sk-SK" sz="1600" b="1" baseline="-25000" dirty="0" smtClean="0">
                <a:solidFill>
                  <a:srgbClr val="000000"/>
                </a:solidFill>
              </a:rPr>
              <a:t>2</a:t>
            </a:r>
            <a:endParaRPr lang="cs-CZ" altLang="sk-SK" sz="16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236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1500" y="1102973"/>
            <a:ext cx="8280920" cy="4007744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Z analýzy účinnosti hospodářské politiky v modelu monetaristů vyplývá, že očekávaná hospodářská politika může být </a:t>
            </a:r>
            <a:r>
              <a:rPr lang="cs-CZ" sz="2200" b="1" dirty="0" smtClean="0"/>
              <a:t>krátkodobě účinná</a:t>
            </a:r>
            <a:r>
              <a:rPr lang="cs-CZ" sz="2200" dirty="0" smtClean="0">
                <a:solidFill>
                  <a:srgbClr val="000000"/>
                </a:solidFill>
              </a:rPr>
              <a:t> (dochází k růstu produktu)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200" b="1" dirty="0" smtClean="0"/>
              <a:t>Dlouhodobě</a:t>
            </a:r>
            <a:r>
              <a:rPr lang="cs-CZ" sz="2200" dirty="0" smtClean="0">
                <a:solidFill>
                  <a:srgbClr val="000000"/>
                </a:solidFill>
              </a:rPr>
              <a:t> je však i při existenci adaptivních očekávání </a:t>
            </a:r>
            <a:r>
              <a:rPr lang="cs-CZ" sz="2200" b="1" dirty="0" smtClean="0"/>
              <a:t>neúčinná</a:t>
            </a:r>
            <a:r>
              <a:rPr lang="cs-CZ" sz="2200" dirty="0" smtClean="0"/>
              <a:t>, </a:t>
            </a:r>
            <a:r>
              <a:rPr lang="cs-CZ" sz="2200" dirty="0" smtClean="0">
                <a:solidFill>
                  <a:srgbClr val="000000"/>
                </a:solidFill>
              </a:rPr>
              <a:t> výsledkem je původní hodnota produktu a vyšší cenová hladina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200" b="1" dirty="0" smtClean="0">
                <a:solidFill>
                  <a:srgbClr val="000000"/>
                </a:solidFill>
              </a:rPr>
              <a:t>Neočekávaná </a:t>
            </a:r>
            <a:r>
              <a:rPr lang="cs-CZ" sz="2200" dirty="0" smtClean="0">
                <a:solidFill>
                  <a:srgbClr val="000000"/>
                </a:solidFill>
              </a:rPr>
              <a:t>hospodářská politika bude mít vzhledem k adaptivním očekáváním stejný vliv na produkt a cenovou hladinu jako HP očekávaná</a:t>
            </a:r>
            <a:endParaRPr lang="cs-CZ" sz="2200" b="1" dirty="0" smtClean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r>
              <a:rPr lang="cs-CZ" sz="2000" b="1" dirty="0">
                <a:solidFill>
                  <a:srgbClr val="307871"/>
                </a:solidFill>
              </a:rPr>
              <a:t>		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altLang="sk-SK" sz="2800" b="1" dirty="0">
                <a:solidFill>
                  <a:srgbClr val="307871"/>
                </a:solidFill>
              </a:rPr>
              <a:t>Očekáváná HP a přístup monetaristů </a:t>
            </a:r>
            <a:endParaRPr lang="cs-CZ" sz="2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701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2067694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1491630"/>
            <a:ext cx="5616624" cy="338437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83568" y="1923678"/>
            <a:ext cx="4572508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r>
              <a:rPr lang="cs-CZ" sz="3200" b="1" dirty="0" smtClean="0">
                <a:solidFill>
                  <a:schemeClr val="bg1"/>
                </a:solidFill>
              </a:rPr>
              <a:t/>
            </a:r>
            <a:br>
              <a:rPr lang="cs-CZ" sz="3200" b="1" dirty="0" smtClean="0">
                <a:solidFill>
                  <a:schemeClr val="bg1"/>
                </a:solidFill>
              </a:rPr>
            </a:br>
            <a:r>
              <a:rPr lang="cs-CZ" sz="3200" b="1" dirty="0" smtClean="0">
                <a:solidFill>
                  <a:schemeClr val="bg1"/>
                </a:solidFill>
              </a:rPr>
              <a:t>TEORIE RACIONÁLNÍCH OČEKÁVÁNÍ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12160" y="3723878"/>
            <a:ext cx="2960111" cy="11521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Makroekonomie</a:t>
            </a: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navazující </a:t>
            </a:r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studium</a:t>
            </a:r>
          </a:p>
          <a:p>
            <a:pPr algn="r"/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č. 9</a:t>
            </a: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754" y="104675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195486"/>
            <a:ext cx="8064896" cy="507703"/>
          </a:xfrm>
        </p:spPr>
        <p:txBody>
          <a:bodyPr/>
          <a:lstStyle/>
          <a:p>
            <a:r>
              <a:rPr lang="cs-CZ" altLang="sk-SK" sz="2600" b="1" dirty="0" smtClean="0"/>
              <a:t>Očekáváná HP v modelu nové klasické makroekonomie</a:t>
            </a:r>
            <a:endParaRPr lang="cs-CZ" altLang="sk-SK" sz="2600" b="1" dirty="0"/>
          </a:p>
        </p:txBody>
      </p:sp>
      <p:sp>
        <p:nvSpPr>
          <p:cNvPr id="117764" name="Line 4"/>
          <p:cNvSpPr>
            <a:spLocks noChangeShapeType="1"/>
          </p:cNvSpPr>
          <p:nvPr/>
        </p:nvSpPr>
        <p:spPr bwMode="auto">
          <a:xfrm>
            <a:off x="1187624" y="940292"/>
            <a:ext cx="0" cy="30789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117765" name="Line 5"/>
          <p:cNvSpPr>
            <a:spLocks noChangeShapeType="1"/>
          </p:cNvSpPr>
          <p:nvPr/>
        </p:nvSpPr>
        <p:spPr bwMode="auto">
          <a:xfrm>
            <a:off x="1187624" y="4028597"/>
            <a:ext cx="3070216" cy="2156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117766" name="Text Box 6"/>
          <p:cNvSpPr txBox="1">
            <a:spLocks noChangeArrowheads="1"/>
          </p:cNvSpPr>
          <p:nvPr/>
        </p:nvSpPr>
        <p:spPr bwMode="auto">
          <a:xfrm>
            <a:off x="4042582" y="4071434"/>
            <a:ext cx="105832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/>
              <a:t>Y</a:t>
            </a:r>
            <a:endParaRPr lang="cs-CZ" altLang="sk-SK" sz="1600" b="1" dirty="0"/>
          </a:p>
        </p:txBody>
      </p:sp>
      <p:sp>
        <p:nvSpPr>
          <p:cNvPr id="117767" name="Text Box 7"/>
          <p:cNvSpPr txBox="1">
            <a:spLocks noChangeArrowheads="1"/>
          </p:cNvSpPr>
          <p:nvPr/>
        </p:nvSpPr>
        <p:spPr bwMode="auto">
          <a:xfrm>
            <a:off x="811618" y="917106"/>
            <a:ext cx="2961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/>
              <a:t>P</a:t>
            </a:r>
            <a:endParaRPr lang="cs-CZ" altLang="sk-SK" sz="1600" b="1" dirty="0"/>
          </a:p>
        </p:txBody>
      </p:sp>
      <p:sp>
        <p:nvSpPr>
          <p:cNvPr id="117768" name="Line 8"/>
          <p:cNvSpPr>
            <a:spLocks noChangeShapeType="1"/>
          </p:cNvSpPr>
          <p:nvPr/>
        </p:nvSpPr>
        <p:spPr bwMode="auto">
          <a:xfrm>
            <a:off x="1443923" y="1842752"/>
            <a:ext cx="2051136" cy="1817663"/>
          </a:xfrm>
          <a:prstGeom prst="line">
            <a:avLst/>
          </a:prstGeom>
          <a:noFill/>
          <a:ln w="5080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117769" name="Text Box 9"/>
          <p:cNvSpPr txBox="1">
            <a:spLocks noChangeArrowheads="1"/>
          </p:cNvSpPr>
          <p:nvPr/>
        </p:nvSpPr>
        <p:spPr bwMode="auto">
          <a:xfrm>
            <a:off x="2952304" y="3517371"/>
            <a:ext cx="70437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0066FF"/>
                </a:solidFill>
              </a:rPr>
              <a:t>AD</a:t>
            </a:r>
            <a:r>
              <a:rPr lang="cs-CZ" altLang="sk-SK" sz="1600" b="1" baseline="-25000" dirty="0" smtClean="0">
                <a:solidFill>
                  <a:srgbClr val="0066FF"/>
                </a:solidFill>
              </a:rPr>
              <a:t>0</a:t>
            </a:r>
            <a:r>
              <a:rPr lang="cs-CZ" altLang="sk-SK" sz="1600" b="1" dirty="0" smtClean="0">
                <a:solidFill>
                  <a:srgbClr val="0066FF"/>
                </a:solidFill>
              </a:rPr>
              <a:t> </a:t>
            </a:r>
            <a:endParaRPr lang="cs-CZ" altLang="sk-SK" sz="1600" b="1" dirty="0">
              <a:solidFill>
                <a:srgbClr val="0066FF"/>
              </a:solidFill>
            </a:endParaRPr>
          </a:p>
        </p:txBody>
      </p:sp>
      <p:sp>
        <p:nvSpPr>
          <p:cNvPr id="117774" name="Text Box 14"/>
          <p:cNvSpPr txBox="1">
            <a:spLocks noChangeArrowheads="1"/>
          </p:cNvSpPr>
          <p:nvPr/>
        </p:nvSpPr>
        <p:spPr bwMode="auto">
          <a:xfrm>
            <a:off x="2033588" y="3489722"/>
            <a:ext cx="54054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k-SK" altLang="sk-SK" sz="1350"/>
          </a:p>
        </p:txBody>
      </p:sp>
      <p:sp>
        <p:nvSpPr>
          <p:cNvPr id="117776" name="Text Box 16"/>
          <p:cNvSpPr txBox="1">
            <a:spLocks noChangeArrowheads="1"/>
          </p:cNvSpPr>
          <p:nvPr/>
        </p:nvSpPr>
        <p:spPr bwMode="auto">
          <a:xfrm>
            <a:off x="777185" y="2604789"/>
            <a:ext cx="45898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/>
              <a:t>P</a:t>
            </a:r>
            <a:r>
              <a:rPr lang="cs-CZ" altLang="sk-SK" sz="1600" b="1" baseline="-25000" dirty="0" smtClean="0"/>
              <a:t>0</a:t>
            </a:r>
            <a:endParaRPr lang="cs-CZ" altLang="sk-SK" sz="1600" b="1" dirty="0"/>
          </a:p>
        </p:txBody>
      </p:sp>
      <p:sp>
        <p:nvSpPr>
          <p:cNvPr id="117779" name="Line 19"/>
          <p:cNvSpPr>
            <a:spLocks noChangeShapeType="1"/>
          </p:cNvSpPr>
          <p:nvPr/>
        </p:nvSpPr>
        <p:spPr bwMode="auto">
          <a:xfrm>
            <a:off x="695725" y="2165329"/>
            <a:ext cx="0" cy="49312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cxnSp>
        <p:nvCxnSpPr>
          <p:cNvPr id="3" name="Přímá spojnice 2"/>
          <p:cNvCxnSpPr/>
          <p:nvPr/>
        </p:nvCxnSpPr>
        <p:spPr>
          <a:xfrm flipV="1">
            <a:off x="1475656" y="1842752"/>
            <a:ext cx="1872208" cy="179701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H="1">
            <a:off x="1187624" y="2741257"/>
            <a:ext cx="1224136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3233517" y="1916680"/>
            <a:ext cx="83236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FF0000"/>
                </a:solidFill>
              </a:rPr>
              <a:t>SRAS</a:t>
            </a:r>
            <a:r>
              <a:rPr lang="cs-CZ" altLang="sk-SK" sz="1600" b="1" baseline="-25000" dirty="0" smtClean="0">
                <a:solidFill>
                  <a:srgbClr val="FF0000"/>
                </a:solidFill>
              </a:rPr>
              <a:t>0</a:t>
            </a:r>
            <a:r>
              <a:rPr lang="cs-CZ" altLang="sk-SK" sz="1600" b="1" dirty="0" smtClean="0">
                <a:solidFill>
                  <a:srgbClr val="FF0000"/>
                </a:solidFill>
              </a:rPr>
              <a:t> </a:t>
            </a:r>
            <a:endParaRPr lang="cs-CZ" altLang="sk-SK" sz="1600" b="1" dirty="0">
              <a:solidFill>
                <a:srgbClr val="FF0000"/>
              </a:solidFill>
            </a:endParaRPr>
          </a:p>
        </p:txBody>
      </p:sp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2175188" y="4067460"/>
            <a:ext cx="95665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/>
              <a:t>Y</a:t>
            </a:r>
            <a:r>
              <a:rPr lang="cs-CZ" altLang="sk-SK" sz="1600" b="1" baseline="30000" dirty="0" smtClean="0"/>
              <a:t>*</a:t>
            </a:r>
            <a:r>
              <a:rPr lang="cs-CZ" altLang="sk-SK" sz="1600" b="1" dirty="0" smtClean="0"/>
              <a:t> = Y</a:t>
            </a:r>
            <a:r>
              <a:rPr lang="cs-CZ" altLang="sk-SK" sz="1600" b="1" baseline="-25000" dirty="0" smtClean="0"/>
              <a:t>2</a:t>
            </a:r>
            <a:endParaRPr lang="cs-CZ" altLang="sk-SK" sz="1600" b="1" baseline="-25000" dirty="0"/>
          </a:p>
        </p:txBody>
      </p:sp>
      <p:sp>
        <p:nvSpPr>
          <p:cNvPr id="43" name="Text Box 17"/>
          <p:cNvSpPr txBox="1">
            <a:spLocks noChangeArrowheads="1"/>
          </p:cNvSpPr>
          <p:nvPr/>
        </p:nvSpPr>
        <p:spPr bwMode="auto">
          <a:xfrm>
            <a:off x="4961901" y="791807"/>
            <a:ext cx="393058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cs-CZ" altLang="sk-SK" sz="1600" b="1" dirty="0" smtClean="0">
                <a:solidFill>
                  <a:srgbClr val="C00000"/>
                </a:solidFill>
              </a:rPr>
              <a:t>Očekávání racionální</a:t>
            </a:r>
          </a:p>
          <a:p>
            <a:r>
              <a:rPr lang="cs-CZ" altLang="sk-SK" sz="1600" b="1" dirty="0" smtClean="0">
                <a:solidFill>
                  <a:srgbClr val="C00000"/>
                </a:solidFill>
              </a:rPr>
              <a:t>Mzdy a ceny – pružné</a:t>
            </a:r>
          </a:p>
          <a:p>
            <a:pPr algn="just"/>
            <a:r>
              <a:rPr lang="cs-CZ" altLang="sk-SK" sz="1600" dirty="0">
                <a:solidFill>
                  <a:srgbClr val="000000"/>
                </a:solidFill>
              </a:rPr>
              <a:t>Fiskální </a:t>
            </a:r>
            <a:r>
              <a:rPr lang="cs-CZ" altLang="sk-SK" sz="1600" dirty="0" smtClean="0">
                <a:solidFill>
                  <a:srgbClr val="000000"/>
                </a:solidFill>
              </a:rPr>
              <a:t>autorita ↑ G. </a:t>
            </a:r>
            <a:r>
              <a:rPr lang="cs-CZ" altLang="sk-SK" sz="1600" dirty="0">
                <a:solidFill>
                  <a:srgbClr val="000000"/>
                </a:solidFill>
              </a:rPr>
              <a:t>Tento zásah do ekonomiky, nacházející se prozatím ve výchozí poloze definované bodem </a:t>
            </a:r>
            <a:r>
              <a:rPr lang="cs-CZ" altLang="sk-SK" sz="1600" dirty="0" smtClean="0">
                <a:solidFill>
                  <a:srgbClr val="000000"/>
                </a:solidFill>
              </a:rPr>
              <a:t>E</a:t>
            </a:r>
            <a:r>
              <a:rPr lang="cs-CZ" altLang="sk-SK" sz="1600" baseline="-25000" dirty="0" smtClean="0">
                <a:solidFill>
                  <a:srgbClr val="000000"/>
                </a:solidFill>
              </a:rPr>
              <a:t>0</a:t>
            </a:r>
            <a:r>
              <a:rPr lang="cs-CZ" altLang="sk-SK" sz="1600" dirty="0" smtClean="0">
                <a:solidFill>
                  <a:srgbClr val="000000"/>
                </a:solidFill>
              </a:rPr>
              <a:t>vyvolá </a:t>
            </a:r>
            <a:r>
              <a:rPr lang="cs-CZ" altLang="sk-SK" sz="1600" dirty="0">
                <a:solidFill>
                  <a:srgbClr val="000000"/>
                </a:solidFill>
              </a:rPr>
              <a:t>růst agregátní poptávky AD</a:t>
            </a:r>
            <a:r>
              <a:rPr lang="cs-CZ" altLang="sk-SK" sz="1600" baseline="-25000" dirty="0">
                <a:solidFill>
                  <a:srgbClr val="000000"/>
                </a:solidFill>
              </a:rPr>
              <a:t>0</a:t>
            </a:r>
            <a:r>
              <a:rPr lang="cs-CZ" altLang="sk-SK" sz="1600" dirty="0">
                <a:solidFill>
                  <a:srgbClr val="000000"/>
                </a:solidFill>
              </a:rPr>
              <a:t> →AD</a:t>
            </a:r>
            <a:r>
              <a:rPr lang="cs-CZ" altLang="sk-SK" sz="1600" baseline="-25000" dirty="0">
                <a:solidFill>
                  <a:srgbClr val="000000"/>
                </a:solidFill>
              </a:rPr>
              <a:t>1 </a:t>
            </a:r>
            <a:r>
              <a:rPr lang="cs-CZ" altLang="sk-SK" sz="1600" dirty="0" smtClean="0">
                <a:solidFill>
                  <a:srgbClr val="000000"/>
                </a:solidFill>
              </a:rPr>
              <a:t>. </a:t>
            </a:r>
          </a:p>
          <a:p>
            <a:pPr algn="just"/>
            <a:r>
              <a:rPr lang="cs-CZ" altLang="sk-SK" sz="1600" dirty="0" smtClean="0">
                <a:solidFill>
                  <a:srgbClr val="000000"/>
                </a:solidFill>
              </a:rPr>
              <a:t>Jelikož </a:t>
            </a:r>
            <a:r>
              <a:rPr lang="cs-CZ" altLang="sk-SK" sz="1600" dirty="0" err="1" smtClean="0">
                <a:solidFill>
                  <a:srgbClr val="000000"/>
                </a:solidFill>
              </a:rPr>
              <a:t>ek</a:t>
            </a:r>
            <a:r>
              <a:rPr lang="cs-CZ" altLang="sk-SK" sz="1600" dirty="0" smtClean="0">
                <a:solidFill>
                  <a:srgbClr val="000000"/>
                </a:solidFill>
              </a:rPr>
              <a:t>. subjekty uvažují racionálně (očekávají tento krok vlády) okamžitě si uvědomí</a:t>
            </a:r>
            <a:r>
              <a:rPr lang="cs-CZ" altLang="sk-SK" sz="1600" dirty="0">
                <a:solidFill>
                  <a:srgbClr val="000000"/>
                </a:solidFill>
              </a:rPr>
              <a:t>, že růst cenové hladiny </a:t>
            </a:r>
            <a:r>
              <a:rPr lang="cs-CZ" altLang="sk-SK" sz="1600" dirty="0" smtClean="0">
                <a:solidFill>
                  <a:srgbClr val="000000"/>
                </a:solidFill>
              </a:rPr>
              <a:t>sníží </a:t>
            </a:r>
            <a:r>
              <a:rPr lang="cs-CZ" altLang="sk-SK" sz="1600" dirty="0">
                <a:solidFill>
                  <a:srgbClr val="000000"/>
                </a:solidFill>
              </a:rPr>
              <a:t>jejich reálné </a:t>
            </a:r>
            <a:r>
              <a:rPr lang="cs-CZ" altLang="sk-SK" sz="1600" dirty="0" smtClean="0">
                <a:solidFill>
                  <a:srgbClr val="000000"/>
                </a:solidFill>
              </a:rPr>
              <a:t>mzdy. Budou tedy ihned požadovat </a:t>
            </a:r>
            <a:r>
              <a:rPr lang="cs-CZ" altLang="sk-SK" sz="1600" dirty="0">
                <a:solidFill>
                  <a:srgbClr val="000000"/>
                </a:solidFill>
              </a:rPr>
              <a:t>růst svých nominálních mezd, tak aby se v končeném důsledku jejich reálná mzda nezměnila</a:t>
            </a:r>
            <a:r>
              <a:rPr lang="cs-CZ" altLang="sk-SK" sz="1600" dirty="0" smtClean="0">
                <a:solidFill>
                  <a:srgbClr val="000000"/>
                </a:solidFill>
              </a:rPr>
              <a:t>. Mzdy okamžitě reagují. </a:t>
            </a:r>
          </a:p>
          <a:p>
            <a:pPr algn="just"/>
            <a:r>
              <a:rPr lang="cs-CZ" altLang="sk-SK" sz="1600" dirty="0" smtClean="0">
                <a:solidFill>
                  <a:srgbClr val="000000"/>
                </a:solidFill>
              </a:rPr>
              <a:t>Růst </a:t>
            </a:r>
            <a:r>
              <a:rPr lang="cs-CZ" altLang="sk-SK" sz="1600" dirty="0">
                <a:solidFill>
                  <a:srgbClr val="000000"/>
                </a:solidFill>
              </a:rPr>
              <a:t>mezd → ↑ nákladů firem → posun SRAS</a:t>
            </a:r>
            <a:r>
              <a:rPr lang="cs-CZ" altLang="sk-SK" sz="1600" baseline="-25000" dirty="0">
                <a:solidFill>
                  <a:srgbClr val="000000"/>
                </a:solidFill>
              </a:rPr>
              <a:t>0</a:t>
            </a:r>
            <a:r>
              <a:rPr lang="cs-CZ" altLang="sk-SK" sz="1600" dirty="0">
                <a:solidFill>
                  <a:srgbClr val="000000"/>
                </a:solidFill>
              </a:rPr>
              <a:t> do SRAS</a:t>
            </a:r>
            <a:r>
              <a:rPr lang="cs-CZ" altLang="sk-SK" sz="1600" baseline="-25000" dirty="0">
                <a:solidFill>
                  <a:srgbClr val="000000"/>
                </a:solidFill>
              </a:rPr>
              <a:t>1</a:t>
            </a:r>
            <a:r>
              <a:rPr lang="cs-CZ" altLang="sk-SK" sz="1600" dirty="0">
                <a:solidFill>
                  <a:srgbClr val="000000"/>
                </a:solidFill>
              </a:rPr>
              <a:t> (E</a:t>
            </a:r>
            <a:r>
              <a:rPr lang="cs-CZ" altLang="sk-SK" sz="1600" baseline="-25000" dirty="0">
                <a:solidFill>
                  <a:srgbClr val="000000"/>
                </a:solidFill>
              </a:rPr>
              <a:t>2</a:t>
            </a:r>
            <a:r>
              <a:rPr lang="cs-CZ" altLang="sk-SK" sz="1600" dirty="0">
                <a:solidFill>
                  <a:srgbClr val="000000"/>
                </a:solidFill>
              </a:rPr>
              <a:t>, Y* a P</a:t>
            </a:r>
            <a:r>
              <a:rPr lang="cs-CZ" altLang="sk-SK" sz="1600" baseline="-25000" dirty="0">
                <a:solidFill>
                  <a:srgbClr val="000000"/>
                </a:solidFill>
              </a:rPr>
              <a:t>2</a:t>
            </a:r>
            <a:r>
              <a:rPr lang="cs-CZ" altLang="sk-SK" sz="1600" dirty="0" smtClean="0">
                <a:solidFill>
                  <a:srgbClr val="000000"/>
                </a:solidFill>
              </a:rPr>
              <a:t>)</a:t>
            </a:r>
            <a:endParaRPr lang="cs-CZ" altLang="sk-SK" sz="1600" dirty="0">
              <a:solidFill>
                <a:srgbClr val="000000"/>
              </a:solidFill>
            </a:endParaRPr>
          </a:p>
        </p:txBody>
      </p:sp>
      <p:sp>
        <p:nvSpPr>
          <p:cNvPr id="44" name="Line 8"/>
          <p:cNvSpPr>
            <a:spLocks noChangeShapeType="1"/>
          </p:cNvSpPr>
          <p:nvPr/>
        </p:nvSpPr>
        <p:spPr bwMode="auto">
          <a:xfrm>
            <a:off x="1918354" y="1571955"/>
            <a:ext cx="2051136" cy="1817663"/>
          </a:xfrm>
          <a:prstGeom prst="line">
            <a:avLst/>
          </a:prstGeom>
          <a:noFill/>
          <a:ln w="5080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3814247" y="2958209"/>
            <a:ext cx="56415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0066FF"/>
                </a:solidFill>
              </a:rPr>
              <a:t>AD</a:t>
            </a:r>
            <a:r>
              <a:rPr lang="cs-CZ" altLang="sk-SK" sz="1600" b="1" baseline="-25000" dirty="0" smtClean="0">
                <a:solidFill>
                  <a:srgbClr val="0066FF"/>
                </a:solidFill>
              </a:rPr>
              <a:t>1</a:t>
            </a:r>
            <a:r>
              <a:rPr lang="cs-CZ" altLang="sk-SK" sz="1600" b="1" dirty="0" smtClean="0">
                <a:solidFill>
                  <a:srgbClr val="0066FF"/>
                </a:solidFill>
              </a:rPr>
              <a:t> </a:t>
            </a:r>
            <a:endParaRPr lang="cs-CZ" altLang="sk-SK" sz="1600" b="1" dirty="0">
              <a:solidFill>
                <a:srgbClr val="0066FF"/>
              </a:solidFill>
            </a:endParaRPr>
          </a:p>
        </p:txBody>
      </p:sp>
      <p:sp>
        <p:nvSpPr>
          <p:cNvPr id="57" name="Line 20"/>
          <p:cNvSpPr>
            <a:spLocks noChangeShapeType="1"/>
          </p:cNvSpPr>
          <p:nvPr/>
        </p:nvSpPr>
        <p:spPr bwMode="auto">
          <a:xfrm flipV="1">
            <a:off x="2917734" y="3055576"/>
            <a:ext cx="535273" cy="7149"/>
          </a:xfrm>
          <a:prstGeom prst="line">
            <a:avLst/>
          </a:prstGeom>
          <a:noFill/>
          <a:ln w="28575">
            <a:solidFill>
              <a:schemeClr val="bg2">
                <a:lumMod val="10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cxnSp>
        <p:nvCxnSpPr>
          <p:cNvPr id="4" name="Přímá spojnice 3"/>
          <p:cNvCxnSpPr/>
          <p:nvPr/>
        </p:nvCxnSpPr>
        <p:spPr>
          <a:xfrm>
            <a:off x="2411760" y="1190330"/>
            <a:ext cx="0" cy="28289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 Box 9"/>
          <p:cNvSpPr txBox="1">
            <a:spLocks noChangeArrowheads="1"/>
          </p:cNvSpPr>
          <p:nvPr/>
        </p:nvSpPr>
        <p:spPr bwMode="auto">
          <a:xfrm>
            <a:off x="2411853" y="1053764"/>
            <a:ext cx="83236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/>
              <a:t>LRAS</a:t>
            </a:r>
            <a:r>
              <a:rPr lang="cs-CZ" altLang="sk-SK" sz="1600" b="1" baseline="-25000" dirty="0" smtClean="0"/>
              <a:t>0</a:t>
            </a:r>
            <a:r>
              <a:rPr lang="cs-CZ" altLang="sk-SK" sz="1600" b="1" dirty="0" smtClean="0"/>
              <a:t> </a:t>
            </a:r>
            <a:endParaRPr lang="cs-CZ" altLang="sk-SK" sz="1600" b="1" dirty="0"/>
          </a:p>
        </p:txBody>
      </p:sp>
      <p:sp>
        <p:nvSpPr>
          <p:cNvPr id="49" name="Text Box 9"/>
          <p:cNvSpPr txBox="1">
            <a:spLocks noChangeArrowheads="1"/>
          </p:cNvSpPr>
          <p:nvPr/>
        </p:nvSpPr>
        <p:spPr bwMode="auto">
          <a:xfrm>
            <a:off x="3185322" y="1263635"/>
            <a:ext cx="83236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FF0000"/>
                </a:solidFill>
              </a:rPr>
              <a:t>SRAS</a:t>
            </a:r>
            <a:r>
              <a:rPr lang="cs-CZ" altLang="sk-SK" sz="1600" b="1" baseline="-25000" dirty="0" smtClean="0">
                <a:solidFill>
                  <a:srgbClr val="FF0000"/>
                </a:solidFill>
              </a:rPr>
              <a:t>1</a:t>
            </a:r>
            <a:r>
              <a:rPr lang="cs-CZ" altLang="sk-SK" sz="1600" b="1" dirty="0" smtClean="0">
                <a:solidFill>
                  <a:srgbClr val="FF0000"/>
                </a:solidFill>
              </a:rPr>
              <a:t> </a:t>
            </a:r>
            <a:endParaRPr lang="cs-CZ" altLang="sk-SK" sz="1600" b="1" dirty="0">
              <a:solidFill>
                <a:srgbClr val="FF0000"/>
              </a:solidFill>
            </a:endParaRPr>
          </a:p>
        </p:txBody>
      </p:sp>
      <p:cxnSp>
        <p:nvCxnSpPr>
          <p:cNvPr id="50" name="Přímá spojnice 49"/>
          <p:cNvCxnSpPr/>
          <p:nvPr/>
        </p:nvCxnSpPr>
        <p:spPr>
          <a:xfrm flipV="1">
            <a:off x="1419350" y="1226235"/>
            <a:ext cx="1872208" cy="179701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50"/>
          <p:cNvCxnSpPr/>
          <p:nvPr/>
        </p:nvCxnSpPr>
        <p:spPr>
          <a:xfrm flipH="1">
            <a:off x="1187624" y="1995686"/>
            <a:ext cx="1224136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 Box 16"/>
          <p:cNvSpPr txBox="1">
            <a:spLocks noChangeArrowheads="1"/>
          </p:cNvSpPr>
          <p:nvPr/>
        </p:nvSpPr>
        <p:spPr bwMode="auto">
          <a:xfrm>
            <a:off x="795323" y="1790932"/>
            <a:ext cx="45898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/>
              <a:t>P</a:t>
            </a:r>
            <a:r>
              <a:rPr lang="cs-CZ" altLang="sk-SK" sz="1600" b="1" baseline="-25000" dirty="0"/>
              <a:t>2</a:t>
            </a:r>
            <a:endParaRPr lang="cs-CZ" altLang="sk-SK" sz="1600" b="1" dirty="0"/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2981578" y="2751583"/>
            <a:ext cx="450068" cy="355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</a:t>
            </a: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.</a:t>
            </a:r>
            <a:endParaRPr kumimoji="0" lang="cs-CZ" altLang="cs-CZ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55" name="Line 4"/>
          <p:cNvSpPr>
            <a:spLocks noChangeShapeType="1"/>
          </p:cNvSpPr>
          <p:nvPr/>
        </p:nvSpPr>
        <p:spPr bwMode="auto">
          <a:xfrm flipV="1">
            <a:off x="2619942" y="1908549"/>
            <a:ext cx="581398" cy="563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 type="triangle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0" name="Text Box 3"/>
          <p:cNvSpPr txBox="1">
            <a:spLocks noChangeArrowheads="1"/>
          </p:cNvSpPr>
          <p:nvPr/>
        </p:nvSpPr>
        <p:spPr bwMode="auto">
          <a:xfrm>
            <a:off x="2886089" y="1571955"/>
            <a:ext cx="375684" cy="421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1600" b="1" i="1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1</a:t>
            </a:r>
            <a:r>
              <a:rPr kumimoji="0" lang="cs-CZ" alt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.</a:t>
            </a:r>
            <a:endParaRPr kumimoji="0" lang="cs-CZ" altLang="cs-CZ" sz="16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</a:endParaRPr>
          </a:p>
        </p:txBody>
      </p: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2480174" y="2538055"/>
            <a:ext cx="43110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000000"/>
                </a:solidFill>
              </a:rPr>
              <a:t>E</a:t>
            </a:r>
            <a:r>
              <a:rPr lang="cs-CZ" altLang="sk-SK" sz="1600" b="1" baseline="-25000" dirty="0" smtClean="0">
                <a:solidFill>
                  <a:srgbClr val="000000"/>
                </a:solidFill>
              </a:rPr>
              <a:t>0</a:t>
            </a:r>
            <a:endParaRPr lang="cs-CZ" altLang="sk-SK" sz="1600" b="1" dirty="0">
              <a:solidFill>
                <a:srgbClr val="000000"/>
              </a:solidFill>
            </a:endParaRPr>
          </a:p>
        </p:txBody>
      </p:sp>
      <p:sp>
        <p:nvSpPr>
          <p:cNvPr id="37" name="Text Box 16"/>
          <p:cNvSpPr txBox="1">
            <a:spLocks noChangeArrowheads="1"/>
          </p:cNvSpPr>
          <p:nvPr/>
        </p:nvSpPr>
        <p:spPr bwMode="auto">
          <a:xfrm>
            <a:off x="2107526" y="1521734"/>
            <a:ext cx="43110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000000"/>
                </a:solidFill>
              </a:rPr>
              <a:t>E</a:t>
            </a:r>
            <a:r>
              <a:rPr lang="cs-CZ" altLang="sk-SK" sz="1600" b="1" baseline="-25000" dirty="0" smtClean="0">
                <a:solidFill>
                  <a:srgbClr val="000000"/>
                </a:solidFill>
              </a:rPr>
              <a:t>2</a:t>
            </a:r>
            <a:endParaRPr lang="cs-CZ" altLang="sk-SK" sz="16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722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82505" y="849593"/>
            <a:ext cx="8280920" cy="4007744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100" dirty="0">
                <a:solidFill>
                  <a:srgbClr val="000000"/>
                </a:solidFill>
              </a:rPr>
              <a:t>V</a:t>
            </a:r>
            <a:r>
              <a:rPr lang="cs-CZ" sz="2100" dirty="0" smtClean="0">
                <a:solidFill>
                  <a:srgbClr val="000000"/>
                </a:solidFill>
              </a:rPr>
              <a:t> </a:t>
            </a:r>
            <a:r>
              <a:rPr lang="cs-CZ" sz="2100" dirty="0">
                <a:solidFill>
                  <a:srgbClr val="000000"/>
                </a:solidFill>
              </a:rPr>
              <a:t>okamžiku, kdy vláda v rámci své hospodářské politiky učiní jakékoli kroky, jež mohou ekonomické subjekty očekávat, přesouvá se rovnováha v ekonomice z pozice </a:t>
            </a:r>
            <a:r>
              <a:rPr lang="cs-CZ" sz="2100" dirty="0" smtClean="0">
                <a:solidFill>
                  <a:srgbClr val="000000"/>
                </a:solidFill>
              </a:rPr>
              <a:t>E</a:t>
            </a:r>
            <a:r>
              <a:rPr lang="cs-CZ" sz="2100" baseline="-25000" dirty="0" smtClean="0">
                <a:solidFill>
                  <a:srgbClr val="000000"/>
                </a:solidFill>
              </a:rPr>
              <a:t>0</a:t>
            </a:r>
            <a:r>
              <a:rPr lang="cs-CZ" sz="2100" dirty="0" smtClean="0">
                <a:solidFill>
                  <a:srgbClr val="000000"/>
                </a:solidFill>
              </a:rPr>
              <a:t> </a:t>
            </a:r>
            <a:r>
              <a:rPr lang="cs-CZ" sz="2100" dirty="0">
                <a:solidFill>
                  <a:srgbClr val="000000"/>
                </a:solidFill>
              </a:rPr>
              <a:t>přímo do pozice </a:t>
            </a:r>
            <a:r>
              <a:rPr lang="cs-CZ" sz="2100" dirty="0" smtClean="0">
                <a:solidFill>
                  <a:srgbClr val="000000"/>
                </a:solidFill>
              </a:rPr>
              <a:t>E</a:t>
            </a:r>
            <a:r>
              <a:rPr lang="cs-CZ" sz="2100" baseline="-25000" dirty="0" smtClean="0">
                <a:solidFill>
                  <a:srgbClr val="000000"/>
                </a:solidFill>
              </a:rPr>
              <a:t>2 </a:t>
            </a:r>
            <a:r>
              <a:rPr lang="cs-CZ" sz="2100" dirty="0" smtClean="0">
                <a:solidFill>
                  <a:srgbClr val="000000"/>
                </a:solidFill>
              </a:rPr>
              <a:t> </a:t>
            </a:r>
            <a:r>
              <a:rPr lang="cs-CZ" sz="2100" dirty="0">
                <a:solidFill>
                  <a:srgbClr val="000000"/>
                </a:solidFill>
              </a:rPr>
              <a:t>a výsledný efekt realizované hospodářské politiky je, z hlediska původního záměru vlády, nulový. </a:t>
            </a:r>
            <a:endParaRPr lang="cs-CZ" sz="21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100" dirty="0" smtClean="0">
                <a:solidFill>
                  <a:srgbClr val="000000"/>
                </a:solidFill>
              </a:rPr>
              <a:t>Produkce </a:t>
            </a:r>
            <a:r>
              <a:rPr lang="cs-CZ" sz="2100" dirty="0">
                <a:solidFill>
                  <a:srgbClr val="000000"/>
                </a:solidFill>
              </a:rPr>
              <a:t>ani zaměstnanost se nezmění, tj. reálný produkt před fiskální expanzí a po ní je totožný s úrovní potenciálního produktu (Y=Y*). </a:t>
            </a:r>
            <a:endParaRPr lang="cs-CZ" sz="21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100" dirty="0" smtClean="0">
                <a:solidFill>
                  <a:srgbClr val="000000"/>
                </a:solidFill>
              </a:rPr>
              <a:t>Očekávaná </a:t>
            </a:r>
            <a:r>
              <a:rPr lang="cs-CZ" sz="2100" dirty="0">
                <a:solidFill>
                  <a:srgbClr val="000000"/>
                </a:solidFill>
              </a:rPr>
              <a:t>hospodářská politika tak vede jedině k růstu cenové hladiny z původní úrovně P</a:t>
            </a:r>
            <a:r>
              <a:rPr lang="cs-CZ" sz="2100" baseline="-25000" dirty="0">
                <a:solidFill>
                  <a:srgbClr val="000000"/>
                </a:solidFill>
              </a:rPr>
              <a:t>0</a:t>
            </a:r>
            <a:r>
              <a:rPr lang="cs-CZ" sz="2100" dirty="0">
                <a:solidFill>
                  <a:srgbClr val="000000"/>
                </a:solidFill>
              </a:rPr>
              <a:t> na novou úroveň P</a:t>
            </a:r>
            <a:r>
              <a:rPr lang="cs-CZ" sz="2100" baseline="-25000" dirty="0">
                <a:solidFill>
                  <a:srgbClr val="000000"/>
                </a:solidFill>
              </a:rPr>
              <a:t>2</a:t>
            </a:r>
            <a:r>
              <a:rPr lang="cs-CZ" sz="2100" dirty="0">
                <a:solidFill>
                  <a:srgbClr val="000000"/>
                </a:solidFill>
              </a:rPr>
              <a:t> a růstu nominálních mezd v takovém poměru, aby výše reálné mzdy zůstala beze změny</a:t>
            </a:r>
            <a:r>
              <a:rPr lang="cs-CZ" sz="2100" dirty="0" smtClean="0">
                <a:solidFill>
                  <a:srgbClr val="000000"/>
                </a:solidFill>
              </a:rPr>
              <a:t>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100" b="1" dirty="0" smtClean="0"/>
              <a:t>Očekávaná hospodářská politika </a:t>
            </a:r>
            <a:r>
              <a:rPr lang="cs-CZ" sz="2100" dirty="0" smtClean="0">
                <a:solidFill>
                  <a:srgbClr val="000000"/>
                </a:solidFill>
              </a:rPr>
              <a:t>je v tomto případě </a:t>
            </a:r>
            <a:r>
              <a:rPr lang="cs-CZ" sz="2100" b="1" dirty="0" smtClean="0"/>
              <a:t>neúčinná</a:t>
            </a: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r>
              <a:rPr lang="cs-CZ" sz="2000" b="1" dirty="0">
                <a:solidFill>
                  <a:srgbClr val="307871"/>
                </a:solidFill>
              </a:rPr>
              <a:t>		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71500" y="195486"/>
            <a:ext cx="8028892" cy="507703"/>
          </a:xfrm>
        </p:spPr>
        <p:txBody>
          <a:bodyPr/>
          <a:lstStyle/>
          <a:p>
            <a:r>
              <a:rPr lang="cs-CZ" altLang="sk-SK" sz="2600" b="1" dirty="0">
                <a:solidFill>
                  <a:srgbClr val="307871"/>
                </a:solidFill>
              </a:rPr>
              <a:t>Očekáváná HP v modelu nové klasické makroekonomie</a:t>
            </a:r>
            <a:endParaRPr lang="cs-CZ" sz="2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463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95486"/>
            <a:ext cx="8532440" cy="507703"/>
          </a:xfrm>
        </p:spPr>
        <p:txBody>
          <a:bodyPr/>
          <a:lstStyle/>
          <a:p>
            <a:r>
              <a:rPr lang="cs-CZ" altLang="sk-SK" sz="2600" b="1" dirty="0" smtClean="0">
                <a:solidFill>
                  <a:srgbClr val="307871"/>
                </a:solidFill>
              </a:rPr>
              <a:t>Neočekáváná </a:t>
            </a:r>
            <a:r>
              <a:rPr lang="cs-CZ" altLang="sk-SK" sz="2600" b="1" dirty="0">
                <a:solidFill>
                  <a:srgbClr val="307871"/>
                </a:solidFill>
              </a:rPr>
              <a:t>HP v modelu nové klasické makroekonomie</a:t>
            </a:r>
            <a:r>
              <a:rPr lang="cs-CZ" altLang="sk-SK" sz="2800" b="1" dirty="0" smtClean="0"/>
              <a:t> </a:t>
            </a:r>
            <a:endParaRPr lang="cs-CZ" altLang="sk-SK" sz="2800" b="1" dirty="0"/>
          </a:p>
        </p:txBody>
      </p:sp>
      <p:sp>
        <p:nvSpPr>
          <p:cNvPr id="117764" name="Line 4"/>
          <p:cNvSpPr>
            <a:spLocks noChangeShapeType="1"/>
          </p:cNvSpPr>
          <p:nvPr/>
        </p:nvSpPr>
        <p:spPr bwMode="auto">
          <a:xfrm>
            <a:off x="1187624" y="940292"/>
            <a:ext cx="0" cy="30789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117765" name="Line 5"/>
          <p:cNvSpPr>
            <a:spLocks noChangeShapeType="1"/>
          </p:cNvSpPr>
          <p:nvPr/>
        </p:nvSpPr>
        <p:spPr bwMode="auto">
          <a:xfrm>
            <a:off x="1187624" y="4028597"/>
            <a:ext cx="3070216" cy="2156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117766" name="Text Box 6"/>
          <p:cNvSpPr txBox="1">
            <a:spLocks noChangeArrowheads="1"/>
          </p:cNvSpPr>
          <p:nvPr/>
        </p:nvSpPr>
        <p:spPr bwMode="auto">
          <a:xfrm>
            <a:off x="4042582" y="4071434"/>
            <a:ext cx="105832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/>
              <a:t>Y</a:t>
            </a:r>
            <a:endParaRPr lang="cs-CZ" altLang="sk-SK" sz="1600" b="1" dirty="0"/>
          </a:p>
        </p:txBody>
      </p:sp>
      <p:sp>
        <p:nvSpPr>
          <p:cNvPr id="117767" name="Text Box 7"/>
          <p:cNvSpPr txBox="1">
            <a:spLocks noChangeArrowheads="1"/>
          </p:cNvSpPr>
          <p:nvPr/>
        </p:nvSpPr>
        <p:spPr bwMode="auto">
          <a:xfrm>
            <a:off x="805612" y="907943"/>
            <a:ext cx="41226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/>
              <a:t>P</a:t>
            </a:r>
            <a:endParaRPr lang="cs-CZ" altLang="sk-SK" sz="1600" b="1" dirty="0"/>
          </a:p>
        </p:txBody>
      </p:sp>
      <p:sp>
        <p:nvSpPr>
          <p:cNvPr id="117768" name="Line 8"/>
          <p:cNvSpPr>
            <a:spLocks noChangeShapeType="1"/>
          </p:cNvSpPr>
          <p:nvPr/>
        </p:nvSpPr>
        <p:spPr bwMode="auto">
          <a:xfrm>
            <a:off x="1443923" y="1842752"/>
            <a:ext cx="2051136" cy="1817663"/>
          </a:xfrm>
          <a:prstGeom prst="line">
            <a:avLst/>
          </a:prstGeom>
          <a:noFill/>
          <a:ln w="5080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117769" name="Text Box 9"/>
          <p:cNvSpPr txBox="1">
            <a:spLocks noChangeArrowheads="1"/>
          </p:cNvSpPr>
          <p:nvPr/>
        </p:nvSpPr>
        <p:spPr bwMode="auto">
          <a:xfrm>
            <a:off x="2952304" y="3517371"/>
            <a:ext cx="70437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0066FF"/>
                </a:solidFill>
              </a:rPr>
              <a:t>AD</a:t>
            </a:r>
            <a:r>
              <a:rPr lang="cs-CZ" altLang="sk-SK" sz="1600" b="1" baseline="-25000" dirty="0" smtClean="0">
                <a:solidFill>
                  <a:srgbClr val="0066FF"/>
                </a:solidFill>
              </a:rPr>
              <a:t>0</a:t>
            </a:r>
            <a:r>
              <a:rPr lang="cs-CZ" altLang="sk-SK" sz="1600" b="1" dirty="0" smtClean="0">
                <a:solidFill>
                  <a:srgbClr val="0066FF"/>
                </a:solidFill>
              </a:rPr>
              <a:t> </a:t>
            </a:r>
            <a:endParaRPr lang="cs-CZ" altLang="sk-SK" sz="1600" b="1" dirty="0">
              <a:solidFill>
                <a:srgbClr val="0066FF"/>
              </a:solidFill>
            </a:endParaRPr>
          </a:p>
        </p:txBody>
      </p:sp>
      <p:sp>
        <p:nvSpPr>
          <p:cNvPr id="117774" name="Text Box 14"/>
          <p:cNvSpPr txBox="1">
            <a:spLocks noChangeArrowheads="1"/>
          </p:cNvSpPr>
          <p:nvPr/>
        </p:nvSpPr>
        <p:spPr bwMode="auto">
          <a:xfrm>
            <a:off x="2033588" y="3489722"/>
            <a:ext cx="54054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k-SK" altLang="sk-SK" sz="1350"/>
          </a:p>
        </p:txBody>
      </p:sp>
      <p:sp>
        <p:nvSpPr>
          <p:cNvPr id="117776" name="Text Box 16"/>
          <p:cNvSpPr txBox="1">
            <a:spLocks noChangeArrowheads="1"/>
          </p:cNvSpPr>
          <p:nvPr/>
        </p:nvSpPr>
        <p:spPr bwMode="auto">
          <a:xfrm>
            <a:off x="777185" y="2604789"/>
            <a:ext cx="45898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/>
              <a:t>P</a:t>
            </a:r>
            <a:r>
              <a:rPr lang="cs-CZ" altLang="sk-SK" sz="1600" b="1" baseline="-25000" dirty="0" smtClean="0"/>
              <a:t>0</a:t>
            </a:r>
            <a:endParaRPr lang="cs-CZ" altLang="sk-SK" sz="1600" b="1" dirty="0"/>
          </a:p>
        </p:txBody>
      </p:sp>
      <p:sp>
        <p:nvSpPr>
          <p:cNvPr id="117779" name="Line 19"/>
          <p:cNvSpPr>
            <a:spLocks noChangeShapeType="1"/>
          </p:cNvSpPr>
          <p:nvPr/>
        </p:nvSpPr>
        <p:spPr bwMode="auto">
          <a:xfrm>
            <a:off x="695725" y="2165329"/>
            <a:ext cx="0" cy="49312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117780" name="Line 20"/>
          <p:cNvSpPr>
            <a:spLocks noChangeShapeType="1"/>
          </p:cNvSpPr>
          <p:nvPr/>
        </p:nvSpPr>
        <p:spPr bwMode="auto">
          <a:xfrm flipV="1">
            <a:off x="2368212" y="4428783"/>
            <a:ext cx="458986" cy="9054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cxnSp>
        <p:nvCxnSpPr>
          <p:cNvPr id="3" name="Přímá spojnice 2"/>
          <p:cNvCxnSpPr/>
          <p:nvPr/>
        </p:nvCxnSpPr>
        <p:spPr>
          <a:xfrm flipV="1">
            <a:off x="1475656" y="1842752"/>
            <a:ext cx="1872208" cy="179701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H="1">
            <a:off x="1187624" y="2741257"/>
            <a:ext cx="1224136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3233517" y="1916680"/>
            <a:ext cx="83236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FF0000"/>
                </a:solidFill>
              </a:rPr>
              <a:t>SRAS</a:t>
            </a:r>
            <a:r>
              <a:rPr lang="cs-CZ" altLang="sk-SK" sz="1600" b="1" baseline="-25000" dirty="0" smtClean="0">
                <a:solidFill>
                  <a:srgbClr val="FF0000"/>
                </a:solidFill>
              </a:rPr>
              <a:t>0</a:t>
            </a:r>
            <a:r>
              <a:rPr lang="cs-CZ" altLang="sk-SK" sz="1600" b="1" dirty="0" smtClean="0">
                <a:solidFill>
                  <a:srgbClr val="FF0000"/>
                </a:solidFill>
              </a:rPr>
              <a:t> </a:t>
            </a:r>
            <a:endParaRPr lang="cs-CZ" altLang="sk-SK" sz="1600" b="1" dirty="0">
              <a:solidFill>
                <a:srgbClr val="FF0000"/>
              </a:solidFill>
            </a:endParaRPr>
          </a:p>
        </p:txBody>
      </p:sp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2175189" y="4067460"/>
            <a:ext cx="39894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/>
              <a:t>Y</a:t>
            </a:r>
            <a:r>
              <a:rPr lang="cs-CZ" altLang="sk-SK" sz="1600" b="1" baseline="30000" dirty="0" smtClean="0"/>
              <a:t>*</a:t>
            </a:r>
            <a:endParaRPr lang="cs-CZ" altLang="sk-SK" sz="1600" b="1" dirty="0"/>
          </a:p>
        </p:txBody>
      </p:sp>
      <p:sp>
        <p:nvSpPr>
          <p:cNvPr id="40" name="Text Box 16"/>
          <p:cNvSpPr txBox="1">
            <a:spLocks noChangeArrowheads="1"/>
          </p:cNvSpPr>
          <p:nvPr/>
        </p:nvSpPr>
        <p:spPr bwMode="auto">
          <a:xfrm>
            <a:off x="2480174" y="2538055"/>
            <a:ext cx="43110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000000"/>
                </a:solidFill>
              </a:rPr>
              <a:t>E</a:t>
            </a:r>
            <a:r>
              <a:rPr lang="cs-CZ" altLang="sk-SK" sz="1600" b="1" baseline="-25000" dirty="0" smtClean="0">
                <a:solidFill>
                  <a:srgbClr val="000000"/>
                </a:solidFill>
              </a:rPr>
              <a:t>0</a:t>
            </a:r>
            <a:endParaRPr lang="cs-CZ" altLang="sk-SK" sz="1600" b="1" dirty="0">
              <a:solidFill>
                <a:srgbClr val="000000"/>
              </a:solidFill>
            </a:endParaRPr>
          </a:p>
        </p:txBody>
      </p:sp>
      <p:sp>
        <p:nvSpPr>
          <p:cNvPr id="43" name="Text Box 17"/>
          <p:cNvSpPr txBox="1">
            <a:spLocks noChangeArrowheads="1"/>
          </p:cNvSpPr>
          <p:nvPr/>
        </p:nvSpPr>
        <p:spPr bwMode="auto">
          <a:xfrm>
            <a:off x="4961901" y="791807"/>
            <a:ext cx="393058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cs-CZ" altLang="sk-SK" sz="1600" b="1" dirty="0" smtClean="0">
                <a:solidFill>
                  <a:srgbClr val="C00000"/>
                </a:solidFill>
              </a:rPr>
              <a:t>Očekávání racionální</a:t>
            </a:r>
          </a:p>
          <a:p>
            <a:r>
              <a:rPr lang="cs-CZ" altLang="sk-SK" sz="1600" b="1" dirty="0" smtClean="0">
                <a:solidFill>
                  <a:srgbClr val="C00000"/>
                </a:solidFill>
              </a:rPr>
              <a:t>Mzdy a ceny – pružné</a:t>
            </a:r>
          </a:p>
          <a:p>
            <a:pPr algn="just"/>
            <a:r>
              <a:rPr lang="cs-CZ" altLang="sk-SK" sz="1600" dirty="0" smtClean="0">
                <a:solidFill>
                  <a:srgbClr val="000000"/>
                </a:solidFill>
              </a:rPr>
              <a:t>V případě neočekáváné hospodářské politiky dojde v případě fiskální expanze k růstu výstupu (Y</a:t>
            </a:r>
            <a:r>
              <a:rPr lang="cs-CZ" altLang="sk-SK" sz="1600" baseline="-25000" dirty="0" smtClean="0">
                <a:solidFill>
                  <a:srgbClr val="000000"/>
                </a:solidFill>
              </a:rPr>
              <a:t>1</a:t>
            </a:r>
            <a:r>
              <a:rPr lang="cs-CZ" altLang="sk-SK" sz="1600" dirty="0" smtClean="0">
                <a:solidFill>
                  <a:srgbClr val="000000"/>
                </a:solidFill>
              </a:rPr>
              <a:t>) a cenové hladiny (P</a:t>
            </a:r>
            <a:r>
              <a:rPr lang="cs-CZ" altLang="sk-SK" sz="1600" baseline="-25000" dirty="0" smtClean="0">
                <a:solidFill>
                  <a:srgbClr val="000000"/>
                </a:solidFill>
              </a:rPr>
              <a:t>1</a:t>
            </a:r>
            <a:r>
              <a:rPr lang="cs-CZ" altLang="sk-SK" sz="1600" dirty="0" smtClean="0">
                <a:solidFill>
                  <a:srgbClr val="000000"/>
                </a:solidFill>
              </a:rPr>
              <a:t>) a křivka AD se posouvá AD</a:t>
            </a:r>
            <a:r>
              <a:rPr lang="cs-CZ" altLang="sk-SK" sz="1600" baseline="-25000" dirty="0" smtClean="0">
                <a:solidFill>
                  <a:srgbClr val="000000"/>
                </a:solidFill>
              </a:rPr>
              <a:t>0</a:t>
            </a:r>
            <a:r>
              <a:rPr lang="cs-CZ" altLang="sk-SK" sz="1600" dirty="0" smtClean="0">
                <a:solidFill>
                  <a:srgbClr val="000000"/>
                </a:solidFill>
              </a:rPr>
              <a:t> →AD</a:t>
            </a:r>
            <a:r>
              <a:rPr lang="cs-CZ" altLang="sk-SK" sz="1600" baseline="-25000" dirty="0" smtClean="0">
                <a:solidFill>
                  <a:srgbClr val="000000"/>
                </a:solidFill>
              </a:rPr>
              <a:t>1</a:t>
            </a:r>
            <a:r>
              <a:rPr lang="cs-CZ" altLang="sk-SK" sz="16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r>
              <a:rPr lang="cs-CZ" altLang="sk-SK" sz="1600" dirty="0" smtClean="0">
                <a:solidFill>
                  <a:srgbClr val="000000"/>
                </a:solidFill>
              </a:rPr>
              <a:t>Vzhledem k tomu, že ekonomické subjekty nemohly zohlednit své předpoklady o vývoji, neprojeví se růst cen do mzdových kontraktů hned, ale až s určitým zpožděním.</a:t>
            </a:r>
          </a:p>
          <a:p>
            <a:pPr algn="just"/>
            <a:r>
              <a:rPr lang="cs-CZ" altLang="sk-SK" sz="1600" dirty="0" smtClean="0">
                <a:solidFill>
                  <a:srgbClr val="000000"/>
                </a:solidFill>
              </a:rPr>
              <a:t>Může tak dojít ke krátkodobému růstu produktu (Y</a:t>
            </a:r>
            <a:r>
              <a:rPr lang="cs-CZ" altLang="sk-SK" sz="1600" baseline="-25000" dirty="0" smtClean="0">
                <a:solidFill>
                  <a:srgbClr val="000000"/>
                </a:solidFill>
              </a:rPr>
              <a:t>1</a:t>
            </a:r>
            <a:r>
              <a:rPr lang="cs-CZ" altLang="sk-SK" sz="1600" dirty="0" smtClean="0">
                <a:solidFill>
                  <a:srgbClr val="000000"/>
                </a:solidFill>
              </a:rPr>
              <a:t>).</a:t>
            </a:r>
          </a:p>
          <a:p>
            <a:pPr algn="just"/>
            <a:r>
              <a:rPr lang="cs-CZ" altLang="sk-SK" sz="1600" dirty="0" smtClean="0">
                <a:solidFill>
                  <a:srgbClr val="000000"/>
                </a:solidFill>
              </a:rPr>
              <a:t>Jakmile si </a:t>
            </a:r>
            <a:r>
              <a:rPr lang="cs-CZ" altLang="sk-SK" sz="1600" dirty="0" err="1" smtClean="0">
                <a:solidFill>
                  <a:srgbClr val="000000"/>
                </a:solidFill>
              </a:rPr>
              <a:t>zamci</a:t>
            </a:r>
            <a:r>
              <a:rPr lang="cs-CZ" altLang="sk-SK" sz="1600" dirty="0" smtClean="0">
                <a:solidFill>
                  <a:srgbClr val="000000"/>
                </a:solidFill>
              </a:rPr>
              <a:t> uvědomí, co se stalo, požadují růst mezd → ↑ nákladů firem → posun SRAS</a:t>
            </a:r>
            <a:r>
              <a:rPr lang="cs-CZ" altLang="sk-SK" sz="1600" baseline="-25000" dirty="0" smtClean="0">
                <a:solidFill>
                  <a:srgbClr val="000000"/>
                </a:solidFill>
              </a:rPr>
              <a:t>0</a:t>
            </a:r>
            <a:r>
              <a:rPr lang="cs-CZ" altLang="sk-SK" sz="1600" dirty="0" smtClean="0">
                <a:solidFill>
                  <a:srgbClr val="000000"/>
                </a:solidFill>
              </a:rPr>
              <a:t> do SRAS</a:t>
            </a:r>
            <a:r>
              <a:rPr lang="cs-CZ" altLang="sk-SK" sz="1600" baseline="-25000" dirty="0" smtClean="0">
                <a:solidFill>
                  <a:srgbClr val="000000"/>
                </a:solidFill>
              </a:rPr>
              <a:t>1</a:t>
            </a:r>
            <a:r>
              <a:rPr lang="cs-CZ" altLang="sk-SK" sz="1600" dirty="0" smtClean="0">
                <a:solidFill>
                  <a:srgbClr val="000000"/>
                </a:solidFill>
              </a:rPr>
              <a:t> (E</a:t>
            </a:r>
            <a:r>
              <a:rPr lang="cs-CZ" altLang="sk-SK" sz="1600" baseline="-25000" dirty="0" smtClean="0">
                <a:solidFill>
                  <a:srgbClr val="000000"/>
                </a:solidFill>
              </a:rPr>
              <a:t>2</a:t>
            </a:r>
            <a:r>
              <a:rPr lang="cs-CZ" altLang="sk-SK" sz="1600" dirty="0" smtClean="0">
                <a:solidFill>
                  <a:srgbClr val="000000"/>
                </a:solidFill>
              </a:rPr>
              <a:t>, Y* a P</a:t>
            </a:r>
            <a:r>
              <a:rPr lang="cs-CZ" altLang="sk-SK" sz="1600" baseline="-25000" dirty="0" smtClean="0">
                <a:solidFill>
                  <a:srgbClr val="000000"/>
                </a:solidFill>
              </a:rPr>
              <a:t>2</a:t>
            </a:r>
            <a:r>
              <a:rPr lang="cs-CZ" altLang="sk-SK" sz="1600" dirty="0" smtClean="0">
                <a:solidFill>
                  <a:srgbClr val="000000"/>
                </a:solidFill>
              </a:rPr>
              <a:t>)</a:t>
            </a:r>
            <a:endParaRPr lang="cs-CZ" altLang="sk-SK" sz="1600" dirty="0">
              <a:solidFill>
                <a:srgbClr val="000000"/>
              </a:solidFill>
            </a:endParaRPr>
          </a:p>
        </p:txBody>
      </p:sp>
      <p:sp>
        <p:nvSpPr>
          <p:cNvPr id="44" name="Line 8"/>
          <p:cNvSpPr>
            <a:spLocks noChangeShapeType="1"/>
          </p:cNvSpPr>
          <p:nvPr/>
        </p:nvSpPr>
        <p:spPr bwMode="auto">
          <a:xfrm>
            <a:off x="1918354" y="1571955"/>
            <a:ext cx="2051136" cy="1817663"/>
          </a:xfrm>
          <a:prstGeom prst="line">
            <a:avLst/>
          </a:prstGeom>
          <a:noFill/>
          <a:ln w="5080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3814247" y="2958209"/>
            <a:ext cx="56415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0066FF"/>
                </a:solidFill>
              </a:rPr>
              <a:t>AD</a:t>
            </a:r>
            <a:r>
              <a:rPr lang="cs-CZ" altLang="sk-SK" sz="1600" b="1" baseline="-25000" dirty="0" smtClean="0">
                <a:solidFill>
                  <a:srgbClr val="0066FF"/>
                </a:solidFill>
              </a:rPr>
              <a:t>1</a:t>
            </a:r>
            <a:r>
              <a:rPr lang="cs-CZ" altLang="sk-SK" sz="1600" b="1" dirty="0" smtClean="0">
                <a:solidFill>
                  <a:srgbClr val="0066FF"/>
                </a:solidFill>
              </a:rPr>
              <a:t> </a:t>
            </a:r>
            <a:endParaRPr lang="cs-CZ" altLang="sk-SK" sz="1600" b="1" dirty="0">
              <a:solidFill>
                <a:srgbClr val="0066FF"/>
              </a:solidFill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2843808" y="2407345"/>
            <a:ext cx="26938" cy="1642813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 flipH="1">
            <a:off x="1187306" y="2407345"/>
            <a:ext cx="1639892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Line 20"/>
          <p:cNvSpPr>
            <a:spLocks noChangeShapeType="1"/>
          </p:cNvSpPr>
          <p:nvPr/>
        </p:nvSpPr>
        <p:spPr bwMode="auto">
          <a:xfrm flipV="1">
            <a:off x="2917734" y="3055576"/>
            <a:ext cx="535273" cy="7149"/>
          </a:xfrm>
          <a:prstGeom prst="line">
            <a:avLst/>
          </a:prstGeom>
          <a:noFill/>
          <a:ln w="28575">
            <a:solidFill>
              <a:schemeClr val="bg2">
                <a:lumMod val="10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cxnSp>
        <p:nvCxnSpPr>
          <p:cNvPr id="4" name="Přímá spojnice 3"/>
          <p:cNvCxnSpPr/>
          <p:nvPr/>
        </p:nvCxnSpPr>
        <p:spPr>
          <a:xfrm>
            <a:off x="2411760" y="1190330"/>
            <a:ext cx="0" cy="28289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 Box 9"/>
          <p:cNvSpPr txBox="1">
            <a:spLocks noChangeArrowheads="1"/>
          </p:cNvSpPr>
          <p:nvPr/>
        </p:nvSpPr>
        <p:spPr bwMode="auto">
          <a:xfrm>
            <a:off x="2411853" y="1053764"/>
            <a:ext cx="83236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/>
              <a:t>LRAS</a:t>
            </a:r>
            <a:r>
              <a:rPr lang="cs-CZ" altLang="sk-SK" sz="1600" b="1" baseline="-25000" dirty="0" smtClean="0"/>
              <a:t>0</a:t>
            </a:r>
            <a:r>
              <a:rPr lang="cs-CZ" altLang="sk-SK" sz="1600" b="1" dirty="0" smtClean="0"/>
              <a:t> </a:t>
            </a:r>
            <a:endParaRPr lang="cs-CZ" altLang="sk-SK" sz="1600" b="1" dirty="0"/>
          </a:p>
        </p:txBody>
      </p:sp>
      <p:sp>
        <p:nvSpPr>
          <p:cNvPr id="49" name="Text Box 9"/>
          <p:cNvSpPr txBox="1">
            <a:spLocks noChangeArrowheads="1"/>
          </p:cNvSpPr>
          <p:nvPr/>
        </p:nvSpPr>
        <p:spPr bwMode="auto">
          <a:xfrm>
            <a:off x="3185322" y="1263635"/>
            <a:ext cx="83236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FF0000"/>
                </a:solidFill>
              </a:rPr>
              <a:t>SRAS</a:t>
            </a:r>
            <a:r>
              <a:rPr lang="cs-CZ" altLang="sk-SK" sz="1600" b="1" baseline="-25000" dirty="0" smtClean="0">
                <a:solidFill>
                  <a:srgbClr val="FF0000"/>
                </a:solidFill>
              </a:rPr>
              <a:t>1</a:t>
            </a:r>
            <a:r>
              <a:rPr lang="cs-CZ" altLang="sk-SK" sz="1600" b="1" dirty="0" smtClean="0">
                <a:solidFill>
                  <a:srgbClr val="FF0000"/>
                </a:solidFill>
              </a:rPr>
              <a:t> </a:t>
            </a:r>
            <a:endParaRPr lang="cs-CZ" altLang="sk-SK" sz="1600" b="1" dirty="0">
              <a:solidFill>
                <a:srgbClr val="FF0000"/>
              </a:solidFill>
            </a:endParaRPr>
          </a:p>
        </p:txBody>
      </p:sp>
      <p:cxnSp>
        <p:nvCxnSpPr>
          <p:cNvPr id="50" name="Přímá spojnice 49"/>
          <p:cNvCxnSpPr/>
          <p:nvPr/>
        </p:nvCxnSpPr>
        <p:spPr>
          <a:xfrm flipV="1">
            <a:off x="1419350" y="1226235"/>
            <a:ext cx="1872208" cy="179701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50"/>
          <p:cNvCxnSpPr/>
          <p:nvPr/>
        </p:nvCxnSpPr>
        <p:spPr>
          <a:xfrm flipH="1">
            <a:off x="1187624" y="1995686"/>
            <a:ext cx="1224136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 Box 16"/>
          <p:cNvSpPr txBox="1">
            <a:spLocks noChangeArrowheads="1"/>
          </p:cNvSpPr>
          <p:nvPr/>
        </p:nvSpPr>
        <p:spPr bwMode="auto">
          <a:xfrm>
            <a:off x="777185" y="2197156"/>
            <a:ext cx="45898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/>
              <a:t>P</a:t>
            </a:r>
            <a:r>
              <a:rPr lang="cs-CZ" altLang="sk-SK" sz="1600" b="1" baseline="-25000" dirty="0" smtClean="0"/>
              <a:t>1</a:t>
            </a:r>
            <a:endParaRPr lang="cs-CZ" altLang="sk-SK" sz="1600" b="1" dirty="0"/>
          </a:p>
        </p:txBody>
      </p:sp>
      <p:sp>
        <p:nvSpPr>
          <p:cNvPr id="53" name="Text Box 16"/>
          <p:cNvSpPr txBox="1">
            <a:spLocks noChangeArrowheads="1"/>
          </p:cNvSpPr>
          <p:nvPr/>
        </p:nvSpPr>
        <p:spPr bwMode="auto">
          <a:xfrm>
            <a:off x="795323" y="1790932"/>
            <a:ext cx="45898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/>
              <a:t>P</a:t>
            </a:r>
            <a:r>
              <a:rPr lang="cs-CZ" altLang="sk-SK" sz="1600" b="1" baseline="-25000" dirty="0"/>
              <a:t>2</a:t>
            </a:r>
            <a:endParaRPr lang="cs-CZ" altLang="sk-SK" sz="1600" b="1" dirty="0"/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2981578" y="2751583"/>
            <a:ext cx="450068" cy="355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</a:t>
            </a: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.</a:t>
            </a:r>
            <a:endParaRPr kumimoji="0" lang="cs-CZ" altLang="cs-CZ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55" name="Line 4"/>
          <p:cNvSpPr>
            <a:spLocks noChangeShapeType="1"/>
          </p:cNvSpPr>
          <p:nvPr/>
        </p:nvSpPr>
        <p:spPr bwMode="auto">
          <a:xfrm flipV="1">
            <a:off x="2619942" y="1908549"/>
            <a:ext cx="581398" cy="563"/>
          </a:xfrm>
          <a:prstGeom prst="line">
            <a:avLst/>
          </a:prstGeom>
          <a:noFill/>
          <a:ln w="44450">
            <a:solidFill>
              <a:srgbClr val="A50363"/>
            </a:solidFill>
            <a:round/>
            <a:headEnd type="triangle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0" name="Text Box 3"/>
          <p:cNvSpPr txBox="1">
            <a:spLocks noChangeArrowheads="1"/>
          </p:cNvSpPr>
          <p:nvPr/>
        </p:nvSpPr>
        <p:spPr bwMode="auto">
          <a:xfrm>
            <a:off x="2886089" y="1571955"/>
            <a:ext cx="375684" cy="421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1" u="none" strike="noStrike" cap="none" normalizeH="0" baseline="0" dirty="0" smtClean="0">
                <a:ln>
                  <a:noFill/>
                </a:ln>
                <a:solidFill>
                  <a:srgbClr val="A50363"/>
                </a:solidFill>
                <a:effectLst/>
                <a:latin typeface="+mj-lt"/>
                <a:ea typeface="Times New Roman" panose="02020603050405020304" pitchFamily="18" charset="0"/>
              </a:rPr>
              <a:t>2.</a:t>
            </a:r>
            <a:endParaRPr kumimoji="0" lang="cs-CZ" altLang="cs-CZ" sz="1600" b="1" i="1" u="none" strike="noStrike" cap="none" normalizeH="0" baseline="0" dirty="0" smtClean="0">
              <a:ln>
                <a:noFill/>
              </a:ln>
              <a:solidFill>
                <a:srgbClr val="A50363"/>
              </a:solidFill>
              <a:effectLst/>
              <a:latin typeface="+mj-lt"/>
            </a:endParaRPr>
          </a:p>
        </p:txBody>
      </p:sp>
      <p:sp>
        <p:nvSpPr>
          <p:cNvPr id="61" name="Text Box 6"/>
          <p:cNvSpPr txBox="1">
            <a:spLocks noChangeArrowheads="1"/>
          </p:cNvSpPr>
          <p:nvPr/>
        </p:nvSpPr>
        <p:spPr bwMode="auto">
          <a:xfrm>
            <a:off x="2709941" y="4067460"/>
            <a:ext cx="39894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/>
              <a:t>Y</a:t>
            </a:r>
            <a:r>
              <a:rPr lang="cs-CZ" altLang="sk-SK" sz="1600" b="1" baseline="-25000" dirty="0"/>
              <a:t>1</a:t>
            </a:r>
            <a:endParaRPr lang="cs-CZ" altLang="sk-SK" sz="1600" b="1" dirty="0"/>
          </a:p>
        </p:txBody>
      </p:sp>
      <p:sp>
        <p:nvSpPr>
          <p:cNvPr id="62" name="Line 4"/>
          <p:cNvSpPr>
            <a:spLocks noChangeShapeType="1"/>
          </p:cNvSpPr>
          <p:nvPr/>
        </p:nvSpPr>
        <p:spPr bwMode="auto">
          <a:xfrm flipV="1">
            <a:off x="2328015" y="4564937"/>
            <a:ext cx="581398" cy="563"/>
          </a:xfrm>
          <a:prstGeom prst="line">
            <a:avLst/>
          </a:prstGeom>
          <a:noFill/>
          <a:ln w="44450">
            <a:solidFill>
              <a:srgbClr val="A50363"/>
            </a:solidFill>
            <a:round/>
            <a:headEnd type="triangle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3" name="Text Box 16"/>
          <p:cNvSpPr txBox="1">
            <a:spLocks noChangeArrowheads="1"/>
          </p:cNvSpPr>
          <p:nvPr/>
        </p:nvSpPr>
        <p:spPr bwMode="auto">
          <a:xfrm>
            <a:off x="2918342" y="2180609"/>
            <a:ext cx="43110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000000"/>
                </a:solidFill>
              </a:rPr>
              <a:t>E</a:t>
            </a:r>
            <a:r>
              <a:rPr lang="cs-CZ" altLang="sk-SK" sz="1600" b="1" baseline="-25000" dirty="0" smtClean="0">
                <a:solidFill>
                  <a:srgbClr val="000000"/>
                </a:solidFill>
              </a:rPr>
              <a:t>1</a:t>
            </a:r>
            <a:endParaRPr lang="cs-CZ" altLang="sk-SK" sz="1600" b="1" dirty="0">
              <a:solidFill>
                <a:srgbClr val="000000"/>
              </a:solidFill>
            </a:endParaRPr>
          </a:p>
        </p:txBody>
      </p:sp>
      <p:sp>
        <p:nvSpPr>
          <p:cNvPr id="64" name="Text Box 16"/>
          <p:cNvSpPr txBox="1">
            <a:spLocks noChangeArrowheads="1"/>
          </p:cNvSpPr>
          <p:nvPr/>
        </p:nvSpPr>
        <p:spPr bwMode="auto">
          <a:xfrm>
            <a:off x="2107526" y="1521734"/>
            <a:ext cx="43110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000000"/>
                </a:solidFill>
              </a:rPr>
              <a:t>E</a:t>
            </a:r>
            <a:r>
              <a:rPr lang="cs-CZ" altLang="sk-SK" sz="1600" b="1" baseline="-25000" dirty="0" smtClean="0">
                <a:solidFill>
                  <a:srgbClr val="000000"/>
                </a:solidFill>
              </a:rPr>
              <a:t>2</a:t>
            </a:r>
            <a:endParaRPr lang="cs-CZ" altLang="sk-SK" sz="16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426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4116" y="841126"/>
            <a:ext cx="8280920" cy="4007744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100" dirty="0">
                <a:solidFill>
                  <a:srgbClr val="000000"/>
                </a:solidFill>
              </a:rPr>
              <a:t>Vzhledem k tomu, že hospodářská politika byla neočekávána, neovlivnil růst cenové hladiny očekávání ekonomických subjektů ohledně jeho pohybu a nedošlo tak k posunu křivky agregátní nabídky (</a:t>
            </a:r>
            <a:r>
              <a:rPr lang="cs-CZ" sz="2100" dirty="0" smtClean="0">
                <a:solidFill>
                  <a:srgbClr val="000000"/>
                </a:solidFill>
              </a:rPr>
              <a:t>SRAS</a:t>
            </a:r>
            <a:r>
              <a:rPr lang="cs-CZ" sz="2100" baseline="-25000" dirty="0" smtClean="0">
                <a:solidFill>
                  <a:srgbClr val="000000"/>
                </a:solidFill>
              </a:rPr>
              <a:t>0</a:t>
            </a:r>
            <a:r>
              <a:rPr lang="cs-CZ" sz="2100" dirty="0" smtClean="0">
                <a:solidFill>
                  <a:srgbClr val="000000"/>
                </a:solidFill>
              </a:rPr>
              <a:t>), </a:t>
            </a:r>
            <a:r>
              <a:rPr lang="cs-CZ" sz="2100" dirty="0">
                <a:solidFill>
                  <a:srgbClr val="000000"/>
                </a:solidFill>
              </a:rPr>
              <a:t>která tak prozatím setrvala na své původní úrovni</a:t>
            </a:r>
            <a:r>
              <a:rPr lang="cs-CZ" sz="2100" dirty="0" smtClean="0">
                <a:solidFill>
                  <a:srgbClr val="000000"/>
                </a:solidFill>
              </a:rPr>
              <a:t>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100" dirty="0">
                <a:solidFill>
                  <a:srgbClr val="000000"/>
                </a:solidFill>
              </a:rPr>
              <a:t>N</a:t>
            </a:r>
            <a:r>
              <a:rPr lang="cs-CZ" sz="2100" dirty="0" smtClean="0">
                <a:solidFill>
                  <a:srgbClr val="000000"/>
                </a:solidFill>
              </a:rPr>
              <a:t>eanticipovaná </a:t>
            </a:r>
            <a:r>
              <a:rPr lang="cs-CZ" sz="2100" dirty="0">
                <a:solidFill>
                  <a:srgbClr val="000000"/>
                </a:solidFill>
              </a:rPr>
              <a:t>– </a:t>
            </a:r>
            <a:r>
              <a:rPr lang="cs-CZ" sz="2100" dirty="0" smtClean="0">
                <a:solidFill>
                  <a:srgbClr val="000000"/>
                </a:solidFill>
              </a:rPr>
              <a:t>šoková hospodářská politika je v </a:t>
            </a:r>
            <a:r>
              <a:rPr lang="cs-CZ" sz="2100" dirty="0">
                <a:solidFill>
                  <a:srgbClr val="000000"/>
                </a:solidFill>
              </a:rPr>
              <a:t>krátkém období schopna </a:t>
            </a:r>
            <a:r>
              <a:rPr lang="cs-CZ" sz="2100" dirty="0" smtClean="0">
                <a:solidFill>
                  <a:srgbClr val="000000"/>
                </a:solidFill>
              </a:rPr>
              <a:t>prostřednictvím neočekávaných diskrečních opatření </a:t>
            </a:r>
            <a:r>
              <a:rPr lang="cs-CZ" sz="2100" dirty="0">
                <a:solidFill>
                  <a:srgbClr val="000000"/>
                </a:solidFill>
              </a:rPr>
              <a:t>změnit objem vyráběné produkce a </a:t>
            </a:r>
            <a:r>
              <a:rPr lang="cs-CZ" sz="2100" dirty="0" smtClean="0">
                <a:solidFill>
                  <a:srgbClr val="000000"/>
                </a:solidFill>
              </a:rPr>
              <a:t>zaměstnanost </a:t>
            </a:r>
            <a:r>
              <a:rPr lang="cs-CZ" sz="2100" dirty="0">
                <a:solidFill>
                  <a:srgbClr val="000000"/>
                </a:solidFill>
              </a:rPr>
              <a:t>v ekonomice</a:t>
            </a:r>
            <a:r>
              <a:rPr lang="cs-CZ" sz="2100" dirty="0" smtClean="0">
                <a:solidFill>
                  <a:srgbClr val="000000"/>
                </a:solidFill>
              </a:rPr>
              <a:t>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100" dirty="0">
                <a:solidFill>
                  <a:srgbClr val="000000"/>
                </a:solidFill>
              </a:rPr>
              <a:t>V dlouhém období převis agregátní poptávky nad agregátní nabídkou a také zvýšená cenová hladina vyvolaná růstem vládních výdajů, povedou k tlakům na růst cen a mezd, což se projeví růstem krátkodobé agregátní nabídky a ekonomika se dlouhodobě ustálí v rovnováze determinované průsečíkem LRAS, </a:t>
            </a:r>
            <a:r>
              <a:rPr lang="cs-CZ" sz="2100" dirty="0" smtClean="0">
                <a:solidFill>
                  <a:srgbClr val="000000"/>
                </a:solidFill>
              </a:rPr>
              <a:t>AD</a:t>
            </a:r>
            <a:r>
              <a:rPr lang="cs-CZ" sz="2100" baseline="-25000" dirty="0" smtClean="0">
                <a:solidFill>
                  <a:srgbClr val="000000"/>
                </a:solidFill>
              </a:rPr>
              <a:t>1</a:t>
            </a:r>
            <a:r>
              <a:rPr lang="cs-CZ" sz="2100" dirty="0" smtClean="0">
                <a:solidFill>
                  <a:srgbClr val="000000"/>
                </a:solidFill>
              </a:rPr>
              <a:t> </a:t>
            </a:r>
            <a:r>
              <a:rPr lang="cs-CZ" sz="2100" dirty="0">
                <a:solidFill>
                  <a:srgbClr val="000000"/>
                </a:solidFill>
              </a:rPr>
              <a:t>a „zvýšené“ </a:t>
            </a:r>
            <a:r>
              <a:rPr lang="cs-CZ" sz="2100" dirty="0" smtClean="0">
                <a:solidFill>
                  <a:srgbClr val="000000"/>
                </a:solidFill>
              </a:rPr>
              <a:t>SRAS</a:t>
            </a:r>
            <a:r>
              <a:rPr lang="cs-CZ" sz="2100" baseline="-25000" dirty="0" smtClean="0">
                <a:solidFill>
                  <a:srgbClr val="000000"/>
                </a:solidFill>
              </a:rPr>
              <a:t>1</a:t>
            </a:r>
            <a:r>
              <a:rPr lang="cs-CZ" sz="2100" dirty="0" smtClean="0">
                <a:solidFill>
                  <a:srgbClr val="000000"/>
                </a:solidFill>
              </a:rPr>
              <a:t>.</a:t>
            </a: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r>
              <a:rPr lang="cs-CZ" sz="2000" b="1" dirty="0">
                <a:solidFill>
                  <a:srgbClr val="307871"/>
                </a:solidFill>
              </a:rPr>
              <a:t>		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71499" y="195486"/>
            <a:ext cx="8291925" cy="507703"/>
          </a:xfrm>
        </p:spPr>
        <p:txBody>
          <a:bodyPr/>
          <a:lstStyle/>
          <a:p>
            <a:r>
              <a:rPr lang="cs-CZ" altLang="sk-SK" sz="2600" b="1" dirty="0" smtClean="0">
                <a:solidFill>
                  <a:srgbClr val="307871"/>
                </a:solidFill>
              </a:rPr>
              <a:t>Neočekáváná </a:t>
            </a:r>
            <a:r>
              <a:rPr lang="cs-CZ" altLang="sk-SK" sz="2600" b="1" dirty="0">
                <a:solidFill>
                  <a:srgbClr val="307871"/>
                </a:solidFill>
              </a:rPr>
              <a:t>HP v modelu nové klasické makroekonomie</a:t>
            </a:r>
            <a:endParaRPr lang="cs-CZ" sz="2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582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195486"/>
            <a:ext cx="8064896" cy="507703"/>
          </a:xfrm>
        </p:spPr>
        <p:txBody>
          <a:bodyPr/>
          <a:lstStyle/>
          <a:p>
            <a:r>
              <a:rPr lang="cs-CZ" altLang="sk-SK" sz="2600" b="1" dirty="0" smtClean="0"/>
              <a:t>Nesprávně očekáváná HP v modelu NKM</a:t>
            </a:r>
            <a:endParaRPr lang="cs-CZ" altLang="sk-SK" sz="2600" b="1" dirty="0"/>
          </a:p>
        </p:txBody>
      </p:sp>
      <p:sp>
        <p:nvSpPr>
          <p:cNvPr id="117764" name="Line 4"/>
          <p:cNvSpPr>
            <a:spLocks noChangeShapeType="1"/>
          </p:cNvSpPr>
          <p:nvPr/>
        </p:nvSpPr>
        <p:spPr bwMode="auto">
          <a:xfrm>
            <a:off x="1187624" y="940292"/>
            <a:ext cx="0" cy="30789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117765" name="Line 5"/>
          <p:cNvSpPr>
            <a:spLocks noChangeShapeType="1"/>
          </p:cNvSpPr>
          <p:nvPr/>
        </p:nvSpPr>
        <p:spPr bwMode="auto">
          <a:xfrm>
            <a:off x="1187624" y="4028597"/>
            <a:ext cx="3070216" cy="2156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117766" name="Text Box 6"/>
          <p:cNvSpPr txBox="1">
            <a:spLocks noChangeArrowheads="1"/>
          </p:cNvSpPr>
          <p:nvPr/>
        </p:nvSpPr>
        <p:spPr bwMode="auto">
          <a:xfrm>
            <a:off x="4042582" y="4071434"/>
            <a:ext cx="105832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/>
              <a:t>Y</a:t>
            </a:r>
            <a:endParaRPr lang="cs-CZ" altLang="sk-SK" sz="1600" b="1" dirty="0"/>
          </a:p>
        </p:txBody>
      </p:sp>
      <p:sp>
        <p:nvSpPr>
          <p:cNvPr id="117767" name="Text Box 7"/>
          <p:cNvSpPr txBox="1">
            <a:spLocks noChangeArrowheads="1"/>
          </p:cNvSpPr>
          <p:nvPr/>
        </p:nvSpPr>
        <p:spPr bwMode="auto">
          <a:xfrm>
            <a:off x="811618" y="917106"/>
            <a:ext cx="2961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/>
              <a:t>P</a:t>
            </a:r>
            <a:endParaRPr lang="cs-CZ" altLang="sk-SK" sz="1600" b="1" dirty="0"/>
          </a:p>
        </p:txBody>
      </p:sp>
      <p:sp>
        <p:nvSpPr>
          <p:cNvPr id="117768" name="Line 8"/>
          <p:cNvSpPr>
            <a:spLocks noChangeShapeType="1"/>
          </p:cNvSpPr>
          <p:nvPr/>
        </p:nvSpPr>
        <p:spPr bwMode="auto">
          <a:xfrm>
            <a:off x="1443923" y="1842752"/>
            <a:ext cx="2051136" cy="1817663"/>
          </a:xfrm>
          <a:prstGeom prst="line">
            <a:avLst/>
          </a:prstGeom>
          <a:noFill/>
          <a:ln w="5080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117769" name="Text Box 9"/>
          <p:cNvSpPr txBox="1">
            <a:spLocks noChangeArrowheads="1"/>
          </p:cNvSpPr>
          <p:nvPr/>
        </p:nvSpPr>
        <p:spPr bwMode="auto">
          <a:xfrm>
            <a:off x="2952304" y="3517371"/>
            <a:ext cx="70437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0066FF"/>
                </a:solidFill>
              </a:rPr>
              <a:t>AD</a:t>
            </a:r>
            <a:r>
              <a:rPr lang="cs-CZ" altLang="sk-SK" sz="1600" b="1" baseline="-25000" dirty="0" smtClean="0">
                <a:solidFill>
                  <a:srgbClr val="0066FF"/>
                </a:solidFill>
              </a:rPr>
              <a:t>0</a:t>
            </a:r>
            <a:r>
              <a:rPr lang="cs-CZ" altLang="sk-SK" sz="1600" b="1" dirty="0" smtClean="0">
                <a:solidFill>
                  <a:srgbClr val="0066FF"/>
                </a:solidFill>
              </a:rPr>
              <a:t> </a:t>
            </a:r>
            <a:endParaRPr lang="cs-CZ" altLang="sk-SK" sz="1600" b="1" dirty="0">
              <a:solidFill>
                <a:srgbClr val="0066FF"/>
              </a:solidFill>
            </a:endParaRPr>
          </a:p>
        </p:txBody>
      </p:sp>
      <p:sp>
        <p:nvSpPr>
          <p:cNvPr id="117774" name="Text Box 14"/>
          <p:cNvSpPr txBox="1">
            <a:spLocks noChangeArrowheads="1"/>
          </p:cNvSpPr>
          <p:nvPr/>
        </p:nvSpPr>
        <p:spPr bwMode="auto">
          <a:xfrm>
            <a:off x="2033588" y="3489722"/>
            <a:ext cx="54054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k-SK" altLang="sk-SK" sz="1350"/>
          </a:p>
        </p:txBody>
      </p:sp>
      <p:sp>
        <p:nvSpPr>
          <p:cNvPr id="117776" name="Text Box 16"/>
          <p:cNvSpPr txBox="1">
            <a:spLocks noChangeArrowheads="1"/>
          </p:cNvSpPr>
          <p:nvPr/>
        </p:nvSpPr>
        <p:spPr bwMode="auto">
          <a:xfrm>
            <a:off x="777185" y="2604789"/>
            <a:ext cx="45898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/>
              <a:t>P</a:t>
            </a:r>
            <a:r>
              <a:rPr lang="cs-CZ" altLang="sk-SK" sz="1600" b="1" baseline="-25000" dirty="0" smtClean="0"/>
              <a:t>0</a:t>
            </a:r>
            <a:endParaRPr lang="cs-CZ" altLang="sk-SK" sz="1600" b="1" dirty="0"/>
          </a:p>
        </p:txBody>
      </p:sp>
      <p:sp>
        <p:nvSpPr>
          <p:cNvPr id="117779" name="Line 19"/>
          <p:cNvSpPr>
            <a:spLocks noChangeShapeType="1"/>
          </p:cNvSpPr>
          <p:nvPr/>
        </p:nvSpPr>
        <p:spPr bwMode="auto">
          <a:xfrm>
            <a:off x="695725" y="2165329"/>
            <a:ext cx="0" cy="49312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cxnSp>
        <p:nvCxnSpPr>
          <p:cNvPr id="3" name="Přímá spojnice 2"/>
          <p:cNvCxnSpPr/>
          <p:nvPr/>
        </p:nvCxnSpPr>
        <p:spPr>
          <a:xfrm flipV="1">
            <a:off x="1925323" y="1382511"/>
            <a:ext cx="1872208" cy="179701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H="1">
            <a:off x="1187624" y="2741257"/>
            <a:ext cx="1224136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3751547" y="1230092"/>
            <a:ext cx="83236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FF0000"/>
                </a:solidFill>
              </a:rPr>
              <a:t>SRAS</a:t>
            </a:r>
            <a:r>
              <a:rPr lang="cs-CZ" altLang="sk-SK" sz="1600" b="1" baseline="-25000" dirty="0" smtClean="0">
                <a:solidFill>
                  <a:srgbClr val="FF0000"/>
                </a:solidFill>
              </a:rPr>
              <a:t>0</a:t>
            </a:r>
            <a:r>
              <a:rPr lang="cs-CZ" altLang="sk-SK" sz="1600" b="1" dirty="0" smtClean="0">
                <a:solidFill>
                  <a:srgbClr val="FF0000"/>
                </a:solidFill>
              </a:rPr>
              <a:t> </a:t>
            </a:r>
            <a:endParaRPr lang="cs-CZ" altLang="sk-SK" sz="1600" b="1" dirty="0">
              <a:solidFill>
                <a:srgbClr val="FF0000"/>
              </a:solidFill>
            </a:endParaRPr>
          </a:p>
        </p:txBody>
      </p:sp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2323640" y="4042904"/>
            <a:ext cx="4438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/>
              <a:t>Y</a:t>
            </a:r>
            <a:r>
              <a:rPr lang="cs-CZ" altLang="sk-SK" sz="1600" b="1" baseline="30000" dirty="0" smtClean="0"/>
              <a:t>*</a:t>
            </a:r>
            <a:r>
              <a:rPr lang="cs-CZ" altLang="sk-SK" sz="1600" b="1" dirty="0" smtClean="0"/>
              <a:t> </a:t>
            </a:r>
            <a:endParaRPr lang="cs-CZ" altLang="sk-SK" sz="1600" b="1" baseline="-25000" dirty="0"/>
          </a:p>
        </p:txBody>
      </p:sp>
      <p:sp>
        <p:nvSpPr>
          <p:cNvPr id="43" name="Text Box 17"/>
          <p:cNvSpPr txBox="1">
            <a:spLocks noChangeArrowheads="1"/>
          </p:cNvSpPr>
          <p:nvPr/>
        </p:nvSpPr>
        <p:spPr bwMode="auto">
          <a:xfrm>
            <a:off x="4961901" y="791807"/>
            <a:ext cx="3930580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cs-CZ" altLang="sk-SK" sz="1600" b="1" dirty="0" smtClean="0">
                <a:solidFill>
                  <a:srgbClr val="C00000"/>
                </a:solidFill>
              </a:rPr>
              <a:t>Očekávání racionální</a:t>
            </a:r>
          </a:p>
          <a:p>
            <a:r>
              <a:rPr lang="cs-CZ" altLang="sk-SK" sz="1600" b="1" dirty="0" smtClean="0">
                <a:solidFill>
                  <a:srgbClr val="C00000"/>
                </a:solidFill>
              </a:rPr>
              <a:t>Mzdy a ceny – pružné</a:t>
            </a:r>
          </a:p>
          <a:p>
            <a:pPr algn="just"/>
            <a:r>
              <a:rPr lang="cs-CZ" altLang="sk-SK" sz="1600" dirty="0">
                <a:solidFill>
                  <a:srgbClr val="000000"/>
                </a:solidFill>
              </a:rPr>
              <a:t>Fiskální </a:t>
            </a:r>
            <a:r>
              <a:rPr lang="cs-CZ" altLang="sk-SK" sz="1600" dirty="0" smtClean="0">
                <a:solidFill>
                  <a:srgbClr val="000000"/>
                </a:solidFill>
              </a:rPr>
              <a:t>autorita ↑ G. </a:t>
            </a:r>
            <a:endParaRPr lang="en-GB" altLang="sk-SK" sz="1600" dirty="0" smtClean="0">
              <a:solidFill>
                <a:srgbClr val="000000"/>
              </a:solidFill>
            </a:endParaRPr>
          </a:p>
          <a:p>
            <a:pPr algn="just"/>
            <a:r>
              <a:rPr lang="en-GB" altLang="sk-SK" sz="1600" dirty="0" err="1" smtClean="0">
                <a:solidFill>
                  <a:srgbClr val="000000"/>
                </a:solidFill>
              </a:rPr>
              <a:t>Ek</a:t>
            </a:r>
            <a:r>
              <a:rPr lang="en-GB" altLang="sk-SK" sz="1600" dirty="0" smtClean="0">
                <a:solidFill>
                  <a:srgbClr val="000000"/>
                </a:solidFill>
              </a:rPr>
              <a:t>. </a:t>
            </a:r>
            <a:r>
              <a:rPr lang="cs-CZ" altLang="sk-SK" sz="1600" dirty="0" err="1" smtClean="0">
                <a:solidFill>
                  <a:srgbClr val="000000"/>
                </a:solidFill>
              </a:rPr>
              <a:t>su</a:t>
            </a:r>
            <a:r>
              <a:rPr lang="en-GB" altLang="sk-SK" sz="1600" dirty="0" err="1" smtClean="0">
                <a:solidFill>
                  <a:srgbClr val="000000"/>
                </a:solidFill>
              </a:rPr>
              <a:t>bjekt</a:t>
            </a:r>
            <a:r>
              <a:rPr lang="cs-CZ" altLang="sk-SK" sz="1600" dirty="0" smtClean="0">
                <a:solidFill>
                  <a:srgbClr val="000000"/>
                </a:solidFill>
              </a:rPr>
              <a:t>y tento </a:t>
            </a:r>
            <a:r>
              <a:rPr lang="cs-CZ" altLang="sk-SK" sz="1600" dirty="0">
                <a:solidFill>
                  <a:srgbClr val="000000"/>
                </a:solidFill>
              </a:rPr>
              <a:t>zásah </a:t>
            </a:r>
            <a:r>
              <a:rPr lang="cs-CZ" altLang="sk-SK" sz="1600" dirty="0" smtClean="0">
                <a:solidFill>
                  <a:srgbClr val="000000"/>
                </a:solidFill>
              </a:rPr>
              <a:t>očekávají (</a:t>
            </a:r>
            <a:r>
              <a:rPr lang="cs-CZ" altLang="sk-SK" sz="1600" dirty="0">
                <a:solidFill>
                  <a:srgbClr val="000000"/>
                </a:solidFill>
              </a:rPr>
              <a:t>AD</a:t>
            </a:r>
            <a:r>
              <a:rPr lang="cs-CZ" altLang="sk-SK" sz="1600" baseline="-25000" dirty="0">
                <a:solidFill>
                  <a:srgbClr val="000000"/>
                </a:solidFill>
              </a:rPr>
              <a:t>0</a:t>
            </a:r>
            <a:r>
              <a:rPr lang="cs-CZ" altLang="sk-SK" sz="1600" dirty="0">
                <a:solidFill>
                  <a:srgbClr val="000000"/>
                </a:solidFill>
              </a:rPr>
              <a:t> →</a:t>
            </a:r>
            <a:r>
              <a:rPr lang="cs-CZ" altLang="sk-SK" sz="1600" dirty="0" smtClean="0">
                <a:solidFill>
                  <a:srgbClr val="000000"/>
                </a:solidFill>
              </a:rPr>
              <a:t>AD</a:t>
            </a:r>
            <a:r>
              <a:rPr lang="en-GB" altLang="sk-SK" sz="1600" dirty="0" smtClean="0">
                <a:solidFill>
                  <a:srgbClr val="000000"/>
                </a:solidFill>
              </a:rPr>
              <a:t>’</a:t>
            </a:r>
            <a:r>
              <a:rPr lang="cs-CZ" altLang="sk-SK" sz="1600" baseline="-25000" dirty="0" smtClean="0">
                <a:solidFill>
                  <a:srgbClr val="000000"/>
                </a:solidFill>
              </a:rPr>
              <a:t>1)</a:t>
            </a:r>
            <a:r>
              <a:rPr lang="cs-CZ" altLang="sk-SK" sz="1600" dirty="0" smtClean="0">
                <a:solidFill>
                  <a:srgbClr val="000000"/>
                </a:solidFill>
              </a:rPr>
              <a:t> a přizpůsobí své požadavky na růst mezd při očekávané cenové hladině </a:t>
            </a:r>
            <a:r>
              <a:rPr lang="cs-CZ" altLang="sk-SK" sz="1600" dirty="0">
                <a:solidFill>
                  <a:schemeClr val="bg2">
                    <a:lumMod val="10000"/>
                  </a:schemeClr>
                </a:solidFill>
              </a:rPr>
              <a:t>P</a:t>
            </a:r>
            <a:r>
              <a:rPr lang="en-GB" altLang="sk-SK" sz="1600" dirty="0">
                <a:solidFill>
                  <a:schemeClr val="bg2">
                    <a:lumMod val="10000"/>
                  </a:schemeClr>
                </a:solidFill>
              </a:rPr>
              <a:t>’</a:t>
            </a:r>
            <a:r>
              <a:rPr lang="cs-CZ" altLang="sk-SK" sz="1600" baseline="-25000" dirty="0">
                <a:solidFill>
                  <a:schemeClr val="bg2">
                    <a:lumMod val="10000"/>
                  </a:schemeClr>
                </a:solidFill>
              </a:rPr>
              <a:t>1</a:t>
            </a:r>
            <a:endParaRPr lang="cs-CZ" altLang="sk-SK" sz="1600" dirty="0">
              <a:solidFill>
                <a:schemeClr val="bg2">
                  <a:lumMod val="10000"/>
                </a:schemeClr>
              </a:solidFill>
            </a:endParaRPr>
          </a:p>
          <a:p>
            <a:pPr algn="just"/>
            <a:r>
              <a:rPr lang="cs-CZ" altLang="sk-SK" sz="1600" dirty="0" smtClean="0">
                <a:solidFill>
                  <a:srgbClr val="000000"/>
                </a:solidFill>
              </a:rPr>
              <a:t>  </a:t>
            </a:r>
            <a:r>
              <a:rPr lang="cs-CZ" altLang="sk-SK" sz="1600" dirty="0">
                <a:solidFill>
                  <a:srgbClr val="000000"/>
                </a:solidFill>
              </a:rPr>
              <a:t>→ posun SRAS</a:t>
            </a:r>
            <a:r>
              <a:rPr lang="cs-CZ" altLang="sk-SK" sz="1600" baseline="-25000" dirty="0">
                <a:solidFill>
                  <a:srgbClr val="000000"/>
                </a:solidFill>
              </a:rPr>
              <a:t>0</a:t>
            </a:r>
            <a:r>
              <a:rPr lang="cs-CZ" altLang="sk-SK" sz="1600" dirty="0">
                <a:solidFill>
                  <a:srgbClr val="000000"/>
                </a:solidFill>
              </a:rPr>
              <a:t> do </a:t>
            </a:r>
            <a:r>
              <a:rPr lang="cs-CZ" altLang="sk-SK" sz="1600" dirty="0" smtClean="0">
                <a:solidFill>
                  <a:srgbClr val="000000"/>
                </a:solidFill>
              </a:rPr>
              <a:t>SRAS</a:t>
            </a:r>
            <a:r>
              <a:rPr lang="cs-CZ" altLang="sk-SK" sz="1600" baseline="-25000" dirty="0" smtClean="0">
                <a:solidFill>
                  <a:srgbClr val="000000"/>
                </a:solidFill>
              </a:rPr>
              <a:t>1.</a:t>
            </a:r>
          </a:p>
          <a:p>
            <a:pPr algn="just"/>
            <a:r>
              <a:rPr lang="cs-CZ" altLang="sk-SK" sz="1600" dirty="0">
                <a:solidFill>
                  <a:srgbClr val="000000"/>
                </a:solidFill>
              </a:rPr>
              <a:t>Co se však </a:t>
            </a:r>
            <a:r>
              <a:rPr lang="cs-CZ" altLang="sk-SK" sz="1600" dirty="0" smtClean="0">
                <a:solidFill>
                  <a:srgbClr val="000000"/>
                </a:solidFill>
              </a:rPr>
              <a:t>stane</a:t>
            </a:r>
            <a:r>
              <a:rPr lang="cs-CZ" altLang="sk-SK" sz="1600" dirty="0">
                <a:solidFill>
                  <a:srgbClr val="000000"/>
                </a:solidFill>
              </a:rPr>
              <a:t>, bude-li realizovaná fiskální expanze menší, než kolik ekonomické subjekty očekávaly? </a:t>
            </a:r>
            <a:endParaRPr lang="cs-CZ" altLang="sk-SK" sz="1600" dirty="0" smtClean="0">
              <a:solidFill>
                <a:srgbClr val="000000"/>
              </a:solidFill>
            </a:endParaRPr>
          </a:p>
          <a:p>
            <a:pPr algn="just"/>
            <a:r>
              <a:rPr lang="cs-CZ" altLang="sk-SK" sz="1600" dirty="0" smtClean="0">
                <a:solidFill>
                  <a:srgbClr val="000000"/>
                </a:solidFill>
              </a:rPr>
              <a:t>Jestliže </a:t>
            </a:r>
            <a:r>
              <a:rPr lang="cs-CZ" altLang="sk-SK" sz="1600" dirty="0">
                <a:solidFill>
                  <a:srgbClr val="000000"/>
                </a:solidFill>
              </a:rPr>
              <a:t>vláda zvýšila své nákupy v menším rozsahu, než bylo subjekty racionálně anticipováno, a agregátní poptávka se zvýšila pouze v rozsahu </a:t>
            </a:r>
            <a:r>
              <a:rPr lang="cs-CZ" altLang="sk-SK" sz="1600" dirty="0" smtClean="0">
                <a:solidFill>
                  <a:srgbClr val="000000"/>
                </a:solidFill>
              </a:rPr>
              <a:t>AD</a:t>
            </a:r>
            <a:r>
              <a:rPr lang="cs-CZ" altLang="sk-SK" sz="1600" baseline="-25000" dirty="0" smtClean="0">
                <a:solidFill>
                  <a:srgbClr val="000000"/>
                </a:solidFill>
              </a:rPr>
              <a:t>0</a:t>
            </a:r>
            <a:r>
              <a:rPr lang="cs-CZ" altLang="sk-SK" sz="1600" dirty="0" smtClean="0">
                <a:solidFill>
                  <a:srgbClr val="000000"/>
                </a:solidFill>
              </a:rPr>
              <a:t> </a:t>
            </a:r>
            <a:r>
              <a:rPr lang="cs-CZ" altLang="sk-SK" sz="1600" dirty="0">
                <a:solidFill>
                  <a:srgbClr val="000000"/>
                </a:solidFill>
              </a:rPr>
              <a:t>– </a:t>
            </a:r>
            <a:r>
              <a:rPr lang="cs-CZ" altLang="sk-SK" sz="1600" dirty="0" smtClean="0">
                <a:solidFill>
                  <a:srgbClr val="000000"/>
                </a:solidFill>
              </a:rPr>
              <a:t>AD</a:t>
            </a:r>
            <a:r>
              <a:rPr lang="cs-CZ" altLang="sk-SK" sz="1600" baseline="-25000" dirty="0" smtClean="0">
                <a:solidFill>
                  <a:srgbClr val="000000"/>
                </a:solidFill>
              </a:rPr>
              <a:t>1</a:t>
            </a:r>
            <a:r>
              <a:rPr lang="cs-CZ" altLang="sk-SK" sz="1600" dirty="0" smtClean="0">
                <a:solidFill>
                  <a:srgbClr val="000000"/>
                </a:solidFill>
              </a:rPr>
              <a:t>. </a:t>
            </a:r>
            <a:r>
              <a:rPr lang="cs-CZ" altLang="sk-SK" sz="1600" dirty="0">
                <a:solidFill>
                  <a:srgbClr val="000000"/>
                </a:solidFill>
              </a:rPr>
              <a:t>Novým bodem rovnováhy ve skutečnosti není bod </a:t>
            </a:r>
            <a:r>
              <a:rPr lang="cs-CZ" altLang="sk-SK" sz="1600" dirty="0">
                <a:solidFill>
                  <a:schemeClr val="bg2">
                    <a:lumMod val="10000"/>
                  </a:schemeClr>
                </a:solidFill>
              </a:rPr>
              <a:t>E</a:t>
            </a:r>
            <a:r>
              <a:rPr lang="en-GB" altLang="sk-SK" sz="1600" baseline="-25000" dirty="0" smtClean="0">
                <a:solidFill>
                  <a:schemeClr val="bg2">
                    <a:lumMod val="10000"/>
                  </a:schemeClr>
                </a:solidFill>
              </a:rPr>
              <a:t>1</a:t>
            </a:r>
            <a:r>
              <a:rPr lang="cs-CZ" altLang="sk-SK" sz="1600" dirty="0" smtClean="0">
                <a:solidFill>
                  <a:schemeClr val="bg2">
                    <a:lumMod val="10000"/>
                  </a:schemeClr>
                </a:solidFill>
              </a:rPr>
              <a:t>,</a:t>
            </a:r>
            <a:r>
              <a:rPr lang="cs-CZ" altLang="sk-SK" sz="1600" dirty="0" smtClean="0">
                <a:solidFill>
                  <a:srgbClr val="000000"/>
                </a:solidFill>
              </a:rPr>
              <a:t> </a:t>
            </a:r>
            <a:r>
              <a:rPr lang="cs-CZ" altLang="sk-SK" sz="1600" dirty="0">
                <a:solidFill>
                  <a:srgbClr val="000000"/>
                </a:solidFill>
              </a:rPr>
              <a:t>ale bod </a:t>
            </a:r>
            <a:r>
              <a:rPr lang="cs-CZ" altLang="sk-SK" sz="1600" dirty="0" smtClean="0">
                <a:solidFill>
                  <a:srgbClr val="000000"/>
                </a:solidFill>
              </a:rPr>
              <a:t>E</a:t>
            </a:r>
            <a:r>
              <a:rPr lang="cs-CZ" altLang="sk-SK" sz="1600" baseline="-25000" dirty="0" smtClean="0">
                <a:solidFill>
                  <a:srgbClr val="000000"/>
                </a:solidFill>
              </a:rPr>
              <a:t>2 </a:t>
            </a:r>
            <a:r>
              <a:rPr lang="cs-CZ" altLang="sk-SK" sz="1600" dirty="0" smtClean="0">
                <a:solidFill>
                  <a:srgbClr val="000000"/>
                </a:solidFill>
              </a:rPr>
              <a:t> </a:t>
            </a:r>
            <a:r>
              <a:rPr lang="cs-CZ" altLang="sk-SK" sz="1600" dirty="0">
                <a:solidFill>
                  <a:srgbClr val="000000"/>
                </a:solidFill>
              </a:rPr>
              <a:t>charakterizovaný menší produkcí Y</a:t>
            </a:r>
            <a:r>
              <a:rPr lang="cs-CZ" altLang="sk-SK" sz="1600" baseline="-25000" dirty="0">
                <a:solidFill>
                  <a:srgbClr val="000000"/>
                </a:solidFill>
              </a:rPr>
              <a:t>1</a:t>
            </a:r>
            <a:r>
              <a:rPr lang="cs-CZ" altLang="sk-SK" sz="1600" dirty="0">
                <a:solidFill>
                  <a:srgbClr val="000000"/>
                </a:solidFill>
              </a:rPr>
              <a:t> a nižší cenovou hladinou P</a:t>
            </a:r>
            <a:r>
              <a:rPr lang="cs-CZ" altLang="sk-SK" sz="1600" baseline="-25000" dirty="0">
                <a:solidFill>
                  <a:srgbClr val="000000"/>
                </a:solidFill>
              </a:rPr>
              <a:t>1</a:t>
            </a:r>
            <a:r>
              <a:rPr lang="cs-CZ" altLang="sk-SK" sz="1600" dirty="0">
                <a:solidFill>
                  <a:srgbClr val="000000"/>
                </a:solidFill>
              </a:rPr>
              <a:t> </a:t>
            </a:r>
            <a:r>
              <a:rPr lang="cs-CZ" altLang="sk-SK" sz="1600" dirty="0" smtClean="0">
                <a:solidFill>
                  <a:srgbClr val="000000"/>
                </a:solidFill>
              </a:rPr>
              <a:t>.</a:t>
            </a:r>
            <a:endParaRPr lang="cs-CZ" altLang="sk-SK" sz="1600" dirty="0">
              <a:solidFill>
                <a:srgbClr val="000000"/>
              </a:solidFill>
            </a:endParaRPr>
          </a:p>
        </p:txBody>
      </p:sp>
      <p:sp>
        <p:nvSpPr>
          <p:cNvPr id="44" name="Line 8"/>
          <p:cNvSpPr>
            <a:spLocks noChangeShapeType="1"/>
          </p:cNvSpPr>
          <p:nvPr/>
        </p:nvSpPr>
        <p:spPr bwMode="auto">
          <a:xfrm>
            <a:off x="2075594" y="1357448"/>
            <a:ext cx="2051136" cy="1817663"/>
          </a:xfrm>
          <a:prstGeom prst="line">
            <a:avLst/>
          </a:prstGeom>
          <a:noFill/>
          <a:ln w="5080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4099083" y="3017883"/>
            <a:ext cx="7098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0066FF"/>
                </a:solidFill>
              </a:rPr>
              <a:t>AD</a:t>
            </a:r>
            <a:r>
              <a:rPr lang="en-GB" altLang="sk-SK" sz="1600" b="1" dirty="0" smtClean="0">
                <a:solidFill>
                  <a:srgbClr val="0066FF"/>
                </a:solidFill>
              </a:rPr>
              <a:t>’</a:t>
            </a:r>
            <a:r>
              <a:rPr lang="cs-CZ" altLang="sk-SK" sz="1600" b="1" baseline="-25000" dirty="0" smtClean="0">
                <a:solidFill>
                  <a:srgbClr val="0066FF"/>
                </a:solidFill>
              </a:rPr>
              <a:t>1</a:t>
            </a:r>
            <a:r>
              <a:rPr lang="cs-CZ" altLang="sk-SK" sz="1600" b="1" dirty="0" smtClean="0">
                <a:solidFill>
                  <a:srgbClr val="0066FF"/>
                </a:solidFill>
              </a:rPr>
              <a:t> </a:t>
            </a:r>
            <a:endParaRPr lang="cs-CZ" altLang="sk-SK" sz="1600" b="1" dirty="0">
              <a:solidFill>
                <a:srgbClr val="0066FF"/>
              </a:solidFill>
            </a:endParaRPr>
          </a:p>
        </p:txBody>
      </p:sp>
      <p:sp>
        <p:nvSpPr>
          <p:cNvPr id="57" name="Line 20"/>
          <p:cNvSpPr>
            <a:spLocks noChangeShapeType="1"/>
          </p:cNvSpPr>
          <p:nvPr/>
        </p:nvSpPr>
        <p:spPr bwMode="auto">
          <a:xfrm>
            <a:off x="2917734" y="3062724"/>
            <a:ext cx="955497" cy="2277"/>
          </a:xfrm>
          <a:prstGeom prst="line">
            <a:avLst/>
          </a:prstGeom>
          <a:noFill/>
          <a:ln w="38100">
            <a:solidFill>
              <a:schemeClr val="bg2">
                <a:lumMod val="10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cxnSp>
        <p:nvCxnSpPr>
          <p:cNvPr id="4" name="Přímá spojnice 3"/>
          <p:cNvCxnSpPr/>
          <p:nvPr/>
        </p:nvCxnSpPr>
        <p:spPr>
          <a:xfrm>
            <a:off x="2411760" y="1190330"/>
            <a:ext cx="0" cy="28289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 Box 9"/>
          <p:cNvSpPr txBox="1">
            <a:spLocks noChangeArrowheads="1"/>
          </p:cNvSpPr>
          <p:nvPr/>
        </p:nvSpPr>
        <p:spPr bwMode="auto">
          <a:xfrm>
            <a:off x="2004049" y="857209"/>
            <a:ext cx="83236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/>
              <a:t>LRAS</a:t>
            </a:r>
            <a:r>
              <a:rPr lang="cs-CZ" altLang="sk-SK" sz="1600" b="1" baseline="-25000" dirty="0" smtClean="0"/>
              <a:t>0</a:t>
            </a:r>
            <a:r>
              <a:rPr lang="cs-CZ" altLang="sk-SK" sz="1600" b="1" dirty="0" smtClean="0"/>
              <a:t> </a:t>
            </a:r>
            <a:endParaRPr lang="cs-CZ" altLang="sk-SK" sz="1600" b="1" dirty="0"/>
          </a:p>
        </p:txBody>
      </p:sp>
      <p:sp>
        <p:nvSpPr>
          <p:cNvPr id="49" name="Text Box 9"/>
          <p:cNvSpPr txBox="1">
            <a:spLocks noChangeArrowheads="1"/>
          </p:cNvSpPr>
          <p:nvPr/>
        </p:nvSpPr>
        <p:spPr bwMode="auto">
          <a:xfrm>
            <a:off x="3240499" y="797009"/>
            <a:ext cx="83236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FF0000"/>
                </a:solidFill>
              </a:rPr>
              <a:t>SRAS</a:t>
            </a:r>
            <a:r>
              <a:rPr lang="cs-CZ" altLang="sk-SK" sz="1600" b="1" baseline="-25000" dirty="0" smtClean="0">
                <a:solidFill>
                  <a:srgbClr val="FF0000"/>
                </a:solidFill>
              </a:rPr>
              <a:t>1</a:t>
            </a:r>
            <a:r>
              <a:rPr lang="cs-CZ" altLang="sk-SK" sz="1600" b="1" dirty="0" smtClean="0">
                <a:solidFill>
                  <a:srgbClr val="FF0000"/>
                </a:solidFill>
              </a:rPr>
              <a:t> </a:t>
            </a:r>
            <a:endParaRPr lang="cs-CZ" altLang="sk-SK" sz="1600" b="1" dirty="0">
              <a:solidFill>
                <a:srgbClr val="FF0000"/>
              </a:solidFill>
            </a:endParaRPr>
          </a:p>
        </p:txBody>
      </p:sp>
      <p:cxnSp>
        <p:nvCxnSpPr>
          <p:cNvPr id="50" name="Přímá spojnice 49"/>
          <p:cNvCxnSpPr/>
          <p:nvPr/>
        </p:nvCxnSpPr>
        <p:spPr>
          <a:xfrm flipV="1">
            <a:off x="1419350" y="843558"/>
            <a:ext cx="1872208" cy="179701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50"/>
          <p:cNvCxnSpPr/>
          <p:nvPr/>
        </p:nvCxnSpPr>
        <p:spPr>
          <a:xfrm flipH="1">
            <a:off x="1187624" y="1647242"/>
            <a:ext cx="1224136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 Box 16"/>
          <p:cNvSpPr txBox="1">
            <a:spLocks noChangeArrowheads="1"/>
          </p:cNvSpPr>
          <p:nvPr/>
        </p:nvSpPr>
        <p:spPr bwMode="auto">
          <a:xfrm>
            <a:off x="811867" y="1428332"/>
            <a:ext cx="45898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/>
              <a:t>P</a:t>
            </a:r>
            <a:r>
              <a:rPr lang="en-GB" altLang="sk-SK" sz="1600" b="1" dirty="0" smtClean="0"/>
              <a:t>’</a:t>
            </a:r>
            <a:r>
              <a:rPr lang="cs-CZ" altLang="sk-SK" sz="1600" b="1" baseline="-25000" dirty="0" smtClean="0"/>
              <a:t>1</a:t>
            </a:r>
            <a:endParaRPr lang="cs-CZ" altLang="sk-SK" sz="1600" b="1" dirty="0"/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3347463" y="2734709"/>
            <a:ext cx="450068" cy="355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</a:t>
            </a: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.</a:t>
            </a:r>
            <a:endParaRPr kumimoji="0" lang="cs-CZ" altLang="cs-CZ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55" name="Line 4"/>
          <p:cNvSpPr>
            <a:spLocks noChangeShapeType="1"/>
          </p:cNvSpPr>
          <p:nvPr/>
        </p:nvSpPr>
        <p:spPr bwMode="auto">
          <a:xfrm flipV="1">
            <a:off x="2695725" y="1612592"/>
            <a:ext cx="581398" cy="563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 type="triangle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0" name="Text Box 3"/>
          <p:cNvSpPr txBox="1">
            <a:spLocks noChangeArrowheads="1"/>
          </p:cNvSpPr>
          <p:nvPr/>
        </p:nvSpPr>
        <p:spPr bwMode="auto">
          <a:xfrm>
            <a:off x="2952833" y="1225540"/>
            <a:ext cx="375684" cy="421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1600" b="1" i="1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1</a:t>
            </a:r>
            <a:r>
              <a:rPr kumimoji="0" lang="cs-CZ" alt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.</a:t>
            </a:r>
            <a:endParaRPr kumimoji="0" lang="cs-CZ" altLang="cs-CZ" sz="16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</a:endParaRPr>
          </a:p>
        </p:txBody>
      </p: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2480174" y="2538055"/>
            <a:ext cx="43110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000000"/>
                </a:solidFill>
              </a:rPr>
              <a:t>E</a:t>
            </a:r>
            <a:r>
              <a:rPr lang="cs-CZ" altLang="sk-SK" sz="1600" b="1" baseline="-25000" dirty="0" smtClean="0">
                <a:solidFill>
                  <a:srgbClr val="000000"/>
                </a:solidFill>
              </a:rPr>
              <a:t>0</a:t>
            </a:r>
            <a:endParaRPr lang="cs-CZ" altLang="sk-SK" sz="1600" b="1" dirty="0">
              <a:solidFill>
                <a:srgbClr val="000000"/>
              </a:solidFill>
            </a:endParaRPr>
          </a:p>
        </p:txBody>
      </p:sp>
      <p:sp>
        <p:nvSpPr>
          <p:cNvPr id="37" name="Text Box 16"/>
          <p:cNvSpPr txBox="1">
            <a:spLocks noChangeArrowheads="1"/>
          </p:cNvSpPr>
          <p:nvPr/>
        </p:nvSpPr>
        <p:spPr bwMode="auto">
          <a:xfrm>
            <a:off x="1590171" y="1650401"/>
            <a:ext cx="388096" cy="33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000000"/>
                </a:solidFill>
              </a:rPr>
              <a:t>E</a:t>
            </a:r>
            <a:r>
              <a:rPr lang="cs-CZ" altLang="sk-SK" sz="1600" b="1" baseline="-25000" dirty="0" smtClean="0">
                <a:solidFill>
                  <a:srgbClr val="000000"/>
                </a:solidFill>
              </a:rPr>
              <a:t>2</a:t>
            </a:r>
            <a:endParaRPr lang="cs-CZ" altLang="sk-SK" sz="1600" b="1" dirty="0">
              <a:solidFill>
                <a:srgbClr val="000000"/>
              </a:solidFill>
            </a:endParaRPr>
          </a:p>
        </p:txBody>
      </p:sp>
      <p:sp>
        <p:nvSpPr>
          <p:cNvPr id="31" name="Line 8"/>
          <p:cNvSpPr>
            <a:spLocks noChangeShapeType="1"/>
          </p:cNvSpPr>
          <p:nvPr/>
        </p:nvSpPr>
        <p:spPr bwMode="auto">
          <a:xfrm>
            <a:off x="1719864" y="1577745"/>
            <a:ext cx="2051136" cy="1817663"/>
          </a:xfrm>
          <a:prstGeom prst="line">
            <a:avLst/>
          </a:prstGeom>
          <a:noFill/>
          <a:ln w="5080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32" name="Text Box 9"/>
          <p:cNvSpPr txBox="1">
            <a:spLocks noChangeArrowheads="1"/>
          </p:cNvSpPr>
          <p:nvPr/>
        </p:nvSpPr>
        <p:spPr bwMode="auto">
          <a:xfrm>
            <a:off x="3233952" y="4249063"/>
            <a:ext cx="1487793" cy="33855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400" b="1" dirty="0" smtClean="0">
                <a:solidFill>
                  <a:srgbClr val="FF33CC"/>
                </a:solidFill>
              </a:rPr>
              <a:t>Skutečný posun</a:t>
            </a:r>
            <a:r>
              <a:rPr lang="cs-CZ" altLang="sk-SK" sz="1600" b="1" dirty="0" smtClean="0">
                <a:solidFill>
                  <a:srgbClr val="FF33CC"/>
                </a:solidFill>
              </a:rPr>
              <a:t> </a:t>
            </a:r>
            <a:endParaRPr lang="cs-CZ" altLang="sk-SK" sz="1600" b="1" dirty="0">
              <a:solidFill>
                <a:srgbClr val="FF33CC"/>
              </a:solidFill>
            </a:endParaRPr>
          </a:p>
        </p:txBody>
      </p:sp>
      <p:cxnSp>
        <p:nvCxnSpPr>
          <p:cNvPr id="5" name="Přímá spojnice 4"/>
          <p:cNvCxnSpPr/>
          <p:nvPr/>
        </p:nvCxnSpPr>
        <p:spPr>
          <a:xfrm flipH="1">
            <a:off x="1187624" y="1954573"/>
            <a:ext cx="940172" cy="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2175188" y="1923678"/>
            <a:ext cx="0" cy="209557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Line 4"/>
          <p:cNvSpPr>
            <a:spLocks noChangeShapeType="1"/>
          </p:cNvSpPr>
          <p:nvPr/>
        </p:nvSpPr>
        <p:spPr bwMode="auto">
          <a:xfrm flipV="1">
            <a:off x="3075391" y="3289628"/>
            <a:ext cx="581398" cy="563"/>
          </a:xfrm>
          <a:prstGeom prst="line">
            <a:avLst/>
          </a:prstGeom>
          <a:noFill/>
          <a:ln w="44450">
            <a:solidFill>
              <a:srgbClr val="A50363"/>
            </a:solidFill>
            <a:round/>
            <a:headEnd type="non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9" name="Text Box 6"/>
          <p:cNvSpPr txBox="1">
            <a:spLocks noChangeArrowheads="1"/>
          </p:cNvSpPr>
          <p:nvPr/>
        </p:nvSpPr>
        <p:spPr bwMode="auto">
          <a:xfrm>
            <a:off x="1983418" y="4024186"/>
            <a:ext cx="4438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/>
              <a:t>Y</a:t>
            </a:r>
            <a:r>
              <a:rPr lang="cs-CZ" altLang="sk-SK" sz="1600" b="1" baseline="-25000" dirty="0" smtClean="0"/>
              <a:t>1</a:t>
            </a:r>
            <a:r>
              <a:rPr lang="cs-CZ" altLang="sk-SK" sz="1600" b="1" dirty="0" smtClean="0"/>
              <a:t> </a:t>
            </a:r>
            <a:endParaRPr lang="cs-CZ" altLang="sk-SK" sz="1600" b="1" baseline="-25000" dirty="0"/>
          </a:p>
        </p:txBody>
      </p:sp>
      <p:sp>
        <p:nvSpPr>
          <p:cNvPr id="8" name="Obdélníkový bublinový popisek 7"/>
          <p:cNvSpPr/>
          <p:nvPr/>
        </p:nvSpPr>
        <p:spPr>
          <a:xfrm>
            <a:off x="3291558" y="4297378"/>
            <a:ext cx="1444622" cy="276508"/>
          </a:xfrm>
          <a:prstGeom prst="wedgeRectCallout">
            <a:avLst>
              <a:gd name="adj1" fmla="val -36261"/>
              <a:gd name="adj2" fmla="val -387240"/>
            </a:avLst>
          </a:prstGeom>
          <a:noFill/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3522500" y="2033324"/>
            <a:ext cx="1491401" cy="33855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400" b="1" dirty="0" smtClean="0">
                <a:solidFill>
                  <a:schemeClr val="bg2">
                    <a:lumMod val="10000"/>
                  </a:schemeClr>
                </a:solidFill>
              </a:rPr>
              <a:t>očekávaný posun</a:t>
            </a:r>
            <a:r>
              <a:rPr lang="cs-CZ" altLang="sk-SK" sz="16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endParaRPr lang="cs-CZ" altLang="sk-SK" sz="16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2" name="Obdélníkový bublinový popisek 41"/>
          <p:cNvSpPr/>
          <p:nvPr/>
        </p:nvSpPr>
        <p:spPr>
          <a:xfrm>
            <a:off x="3535046" y="2095549"/>
            <a:ext cx="1444622" cy="276508"/>
          </a:xfrm>
          <a:prstGeom prst="wedgeRectCallout">
            <a:avLst>
              <a:gd name="adj1" fmla="val -43880"/>
              <a:gd name="adj2" fmla="val 274151"/>
            </a:avLst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6" name="Text Box 9"/>
          <p:cNvSpPr txBox="1">
            <a:spLocks noChangeArrowheads="1"/>
          </p:cNvSpPr>
          <p:nvPr/>
        </p:nvSpPr>
        <p:spPr bwMode="auto">
          <a:xfrm>
            <a:off x="3707843" y="3291799"/>
            <a:ext cx="56415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FF33CC"/>
                </a:solidFill>
              </a:rPr>
              <a:t>AD</a:t>
            </a:r>
            <a:r>
              <a:rPr lang="cs-CZ" altLang="sk-SK" sz="1600" b="1" baseline="-25000" dirty="0" smtClean="0">
                <a:solidFill>
                  <a:srgbClr val="FF33CC"/>
                </a:solidFill>
              </a:rPr>
              <a:t>1</a:t>
            </a:r>
            <a:r>
              <a:rPr lang="cs-CZ" altLang="sk-SK" sz="1600" b="1" dirty="0" smtClean="0">
                <a:solidFill>
                  <a:srgbClr val="FF33CC"/>
                </a:solidFill>
              </a:rPr>
              <a:t> </a:t>
            </a:r>
            <a:endParaRPr lang="cs-CZ" altLang="sk-SK" sz="1600" b="1" dirty="0">
              <a:solidFill>
                <a:srgbClr val="FF33CC"/>
              </a:solidFill>
            </a:endParaRPr>
          </a:p>
        </p:txBody>
      </p:sp>
      <p:sp>
        <p:nvSpPr>
          <p:cNvPr id="47" name="Text Box 16"/>
          <p:cNvSpPr txBox="1">
            <a:spLocks noChangeArrowheads="1"/>
          </p:cNvSpPr>
          <p:nvPr/>
        </p:nvSpPr>
        <p:spPr bwMode="auto">
          <a:xfrm>
            <a:off x="819262" y="1793607"/>
            <a:ext cx="45898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FF33CC"/>
                </a:solidFill>
              </a:rPr>
              <a:t>P</a:t>
            </a:r>
            <a:r>
              <a:rPr lang="en-GB" altLang="sk-SK" sz="1600" b="1" baseline="-25000" dirty="0" smtClean="0">
                <a:solidFill>
                  <a:srgbClr val="FF33CC"/>
                </a:solidFill>
              </a:rPr>
              <a:t>1</a:t>
            </a:r>
            <a:endParaRPr lang="cs-CZ" altLang="sk-SK" sz="1600" b="1" dirty="0">
              <a:solidFill>
                <a:srgbClr val="FF33CC"/>
              </a:solidFill>
            </a:endParaRPr>
          </a:p>
        </p:txBody>
      </p:sp>
      <p:sp>
        <p:nvSpPr>
          <p:cNvPr id="52" name="Text Box 16"/>
          <p:cNvSpPr txBox="1">
            <a:spLocks noChangeArrowheads="1"/>
          </p:cNvSpPr>
          <p:nvPr/>
        </p:nvSpPr>
        <p:spPr bwMode="auto">
          <a:xfrm>
            <a:off x="2108238" y="1123106"/>
            <a:ext cx="43110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000000"/>
                </a:solidFill>
              </a:rPr>
              <a:t>E</a:t>
            </a:r>
            <a:r>
              <a:rPr lang="en-GB" altLang="sk-SK" sz="1600" b="1" baseline="-25000" dirty="0" smtClean="0">
                <a:solidFill>
                  <a:srgbClr val="000000"/>
                </a:solidFill>
              </a:rPr>
              <a:t>1</a:t>
            </a:r>
            <a:endParaRPr lang="cs-CZ" altLang="sk-SK" sz="16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6773" y="1135756"/>
            <a:ext cx="8280920" cy="4007744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100" dirty="0">
                <a:solidFill>
                  <a:srgbClr val="000000"/>
                </a:solidFill>
              </a:rPr>
              <a:t>Ekonomika se v důsledku realizované </a:t>
            </a:r>
            <a:r>
              <a:rPr lang="cs-CZ" sz="2100" dirty="0" smtClean="0">
                <a:solidFill>
                  <a:srgbClr val="000000"/>
                </a:solidFill>
              </a:rPr>
              <a:t>nesprávně očekávané hospodářské </a:t>
            </a:r>
            <a:r>
              <a:rPr lang="cs-CZ" sz="2100" dirty="0">
                <a:solidFill>
                  <a:srgbClr val="000000"/>
                </a:solidFill>
              </a:rPr>
              <a:t>politiky dostala, </a:t>
            </a:r>
            <a:r>
              <a:rPr lang="cs-CZ" sz="2100" dirty="0" smtClean="0">
                <a:solidFill>
                  <a:srgbClr val="000000"/>
                </a:solidFill>
              </a:rPr>
              <a:t>do </a:t>
            </a:r>
            <a:r>
              <a:rPr lang="cs-CZ" sz="2100" dirty="0">
                <a:solidFill>
                  <a:srgbClr val="000000"/>
                </a:solidFill>
              </a:rPr>
              <a:t>stavu </a:t>
            </a:r>
            <a:r>
              <a:rPr lang="cs-CZ" sz="2100" dirty="0" err="1" smtClean="0">
                <a:solidFill>
                  <a:srgbClr val="000000"/>
                </a:solidFill>
              </a:rPr>
              <a:t>slumpflace</a:t>
            </a:r>
            <a:r>
              <a:rPr lang="cs-CZ" sz="2100" dirty="0">
                <a:solidFill>
                  <a:srgbClr val="000000"/>
                </a:solidFill>
              </a:rPr>
              <a:t>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100" dirty="0">
                <a:solidFill>
                  <a:srgbClr val="000000"/>
                </a:solidFill>
              </a:rPr>
              <a:t>Zohledníme-li tedy předpoklady školy racionálních očekávání, pak aktivistická hospodářská politika může mít někdy výrazně negativní charakter a nositelé hospodářské politiky si nikdy nemůžou být jisti tím, zda jimi realizované záměry budou v ekonomice působit žádoucím směrem.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100" dirty="0" smtClean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r>
              <a:rPr lang="cs-CZ" sz="2000" b="1" dirty="0">
                <a:solidFill>
                  <a:srgbClr val="307871"/>
                </a:solidFill>
              </a:rPr>
              <a:t>		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71499" y="195486"/>
            <a:ext cx="8291925" cy="507703"/>
          </a:xfrm>
        </p:spPr>
        <p:txBody>
          <a:bodyPr/>
          <a:lstStyle/>
          <a:p>
            <a:r>
              <a:rPr lang="cs-CZ" altLang="sk-SK" sz="2600" b="1" dirty="0">
                <a:solidFill>
                  <a:srgbClr val="307871"/>
                </a:solidFill>
              </a:rPr>
              <a:t>Nesprávně očekáváná HP v modelu NKM</a:t>
            </a:r>
            <a:endParaRPr lang="cs-CZ" sz="2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997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1500" y="861168"/>
            <a:ext cx="8280920" cy="40077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r>
              <a:rPr lang="cs-CZ" sz="2000" b="1" dirty="0">
                <a:solidFill>
                  <a:srgbClr val="307871"/>
                </a:solidFill>
              </a:rPr>
              <a:t>		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71499" y="195486"/>
            <a:ext cx="8291925" cy="507703"/>
          </a:xfrm>
        </p:spPr>
        <p:txBody>
          <a:bodyPr/>
          <a:lstStyle/>
          <a:p>
            <a:r>
              <a:rPr lang="cs-CZ" altLang="sk-SK" sz="2600" b="1" dirty="0" smtClean="0">
                <a:solidFill>
                  <a:srgbClr val="307871"/>
                </a:solidFill>
              </a:rPr>
              <a:t>Shrnutí účinnosti HP v modelu NKM</a:t>
            </a:r>
            <a:endParaRPr lang="cs-CZ" sz="2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26</a:t>
            </a:fld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1154832"/>
              </p:ext>
            </p:extLst>
          </p:nvPr>
        </p:nvGraphicFramePr>
        <p:xfrm>
          <a:off x="539552" y="1347612"/>
          <a:ext cx="7704855" cy="2768889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745023">
                  <a:extLst>
                    <a:ext uri="{9D8B030D-6E8A-4147-A177-3AD203B41FA5}">
                      <a16:colId xmlns:a16="http://schemas.microsoft.com/office/drawing/2014/main" val="9483721"/>
                    </a:ext>
                  </a:extLst>
                </a:gridCol>
                <a:gridCol w="1745023">
                  <a:extLst>
                    <a:ext uri="{9D8B030D-6E8A-4147-A177-3AD203B41FA5}">
                      <a16:colId xmlns:a16="http://schemas.microsoft.com/office/drawing/2014/main" val="1623137749"/>
                    </a:ext>
                  </a:extLst>
                </a:gridCol>
                <a:gridCol w="1280448">
                  <a:extLst>
                    <a:ext uri="{9D8B030D-6E8A-4147-A177-3AD203B41FA5}">
                      <a16:colId xmlns:a16="http://schemas.microsoft.com/office/drawing/2014/main" val="508616712"/>
                    </a:ext>
                  </a:extLst>
                </a:gridCol>
                <a:gridCol w="1046520">
                  <a:extLst>
                    <a:ext uri="{9D8B030D-6E8A-4147-A177-3AD203B41FA5}">
                      <a16:colId xmlns:a16="http://schemas.microsoft.com/office/drawing/2014/main" val="3920670358"/>
                    </a:ext>
                  </a:extLst>
                </a:gridCol>
                <a:gridCol w="1887841">
                  <a:extLst>
                    <a:ext uri="{9D8B030D-6E8A-4147-A177-3AD203B41FA5}">
                      <a16:colId xmlns:a16="http://schemas.microsoft.com/office/drawing/2014/main" val="2706463672"/>
                    </a:ext>
                  </a:extLst>
                </a:gridCol>
              </a:tblGrid>
              <a:tr h="444050"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1800" b="1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typ </a:t>
                      </a:r>
                      <a:r>
                        <a:rPr lang="cs-C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fiskální expanze</a:t>
                      </a:r>
                      <a:endParaRPr lang="sk-SK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2159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vliv fiskální expanze na:</a:t>
                      </a:r>
                      <a:endParaRPr lang="sk-SK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indent="190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je fiskální expanze účinná?</a:t>
                      </a:r>
                      <a:endParaRPr lang="sk-SK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127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je aktivistická hospodářská politika prospěšná?</a:t>
                      </a:r>
                      <a:endParaRPr lang="sk-SK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8577300"/>
                  </a:ext>
                </a:extLst>
              </a:tr>
              <a:tr h="888099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159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reálný produkt (Y) a zaměstnanost</a:t>
                      </a:r>
                      <a:endParaRPr lang="sk-SK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cenovou hladinu (P)</a:t>
                      </a:r>
                      <a:endParaRPr lang="sk-SK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1597710"/>
                  </a:ext>
                </a:extLst>
              </a:tr>
              <a:tr h="444050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neočekávána</a:t>
                      </a:r>
                      <a:endParaRPr lang="sk-SK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zvyšuje</a:t>
                      </a:r>
                      <a:endParaRPr lang="sk-SK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zvyšuje</a:t>
                      </a:r>
                      <a:endParaRPr lang="sk-SK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ano</a:t>
                      </a:r>
                      <a:endParaRPr lang="sk-SK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sk-SK" sz="1800" b="1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NE </a:t>
                      </a:r>
                      <a:endParaRPr lang="sk-SK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6633964"/>
                  </a:ext>
                </a:extLst>
              </a:tr>
              <a:tr h="444050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očekávána </a:t>
                      </a:r>
                      <a:endParaRPr lang="sk-SK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nemění</a:t>
                      </a:r>
                      <a:endParaRPr lang="sk-SK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zvyšuje</a:t>
                      </a:r>
                      <a:endParaRPr lang="sk-SK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ne</a:t>
                      </a:r>
                      <a:endParaRPr lang="sk-SK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052713"/>
                  </a:ext>
                </a:extLst>
              </a:tr>
              <a:tr h="444050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špatně očekávaná</a:t>
                      </a:r>
                      <a:endParaRPr lang="sk-SK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snižuje</a:t>
                      </a:r>
                      <a:endParaRPr lang="sk-SK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zvyšuje</a:t>
                      </a:r>
                      <a:endParaRPr lang="sk-SK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ne</a:t>
                      </a:r>
                      <a:endParaRPr lang="sk-SK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72631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933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1500" y="861168"/>
            <a:ext cx="8280920" cy="4007744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100" dirty="0">
                <a:solidFill>
                  <a:srgbClr val="000000"/>
                </a:solidFill>
              </a:rPr>
              <a:t>jediná hospodářská </a:t>
            </a:r>
            <a:r>
              <a:rPr lang="cs-CZ" sz="2100" dirty="0" smtClean="0">
                <a:solidFill>
                  <a:srgbClr val="000000"/>
                </a:solidFill>
              </a:rPr>
              <a:t>politika, která má </a:t>
            </a:r>
            <a:r>
              <a:rPr lang="cs-CZ" sz="2100" dirty="0">
                <a:solidFill>
                  <a:srgbClr val="000000"/>
                </a:solidFill>
              </a:rPr>
              <a:t>pozitivní vliv na produkci a zaměstnanost, je aktivistická hospodářská politika neočekávaná </a:t>
            </a:r>
            <a:r>
              <a:rPr lang="cs-CZ" sz="2100" dirty="0" smtClean="0">
                <a:solidFill>
                  <a:srgbClr val="000000"/>
                </a:solidFill>
              </a:rPr>
              <a:t>– šoková</a:t>
            </a:r>
            <a:r>
              <a:rPr lang="cs-CZ" sz="2100" dirty="0">
                <a:solidFill>
                  <a:srgbClr val="000000"/>
                </a:solidFill>
              </a:rPr>
              <a:t> </a:t>
            </a:r>
            <a:r>
              <a:rPr lang="cs-CZ" sz="2100" dirty="0" smtClean="0">
                <a:solidFill>
                  <a:srgbClr val="000000"/>
                </a:solidFill>
              </a:rPr>
              <a:t>(je ale nesystémová </a:t>
            </a:r>
            <a:r>
              <a:rPr lang="cs-CZ" sz="2100" dirty="0">
                <a:solidFill>
                  <a:srgbClr val="000000"/>
                </a:solidFill>
              </a:rPr>
              <a:t>a narušuje stabilní řád ekonomického </a:t>
            </a:r>
            <a:r>
              <a:rPr lang="cs-CZ" sz="2100" dirty="0" smtClean="0">
                <a:solidFill>
                  <a:srgbClr val="000000"/>
                </a:solidFill>
              </a:rPr>
              <a:t>systému) 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100" dirty="0" smtClean="0">
                <a:solidFill>
                  <a:srgbClr val="000000"/>
                </a:solidFill>
              </a:rPr>
              <a:t>Nejsou-li </a:t>
            </a:r>
            <a:r>
              <a:rPr lang="cs-CZ" sz="2100" dirty="0">
                <a:solidFill>
                  <a:srgbClr val="000000"/>
                </a:solidFill>
              </a:rPr>
              <a:t>si hospodářské autority jisty správností v očekávání lidí, pak nejsou schopny nikdy přesně určit, k jakým výsledkům a důsledkům jejich rozhodnutí povedou a proto představitelé školy racionálních očekávání nedoporučují používat k stabilizaci hospodářství diskreční, tj. záměrná či jednorázová, opatření. </a:t>
            </a:r>
            <a:endParaRPr lang="cs-CZ" sz="21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100" dirty="0" smtClean="0">
                <a:solidFill>
                  <a:srgbClr val="000000"/>
                </a:solidFill>
              </a:rPr>
              <a:t>Hospodářská politika měla </a:t>
            </a:r>
            <a:r>
              <a:rPr lang="cs-CZ" sz="2100" dirty="0">
                <a:solidFill>
                  <a:srgbClr val="000000"/>
                </a:solidFill>
              </a:rPr>
              <a:t>mít podobu jednoduchých, jasných, dlouhodobě platných a důvěryhodných </a:t>
            </a:r>
            <a:r>
              <a:rPr lang="cs-CZ" sz="2100" dirty="0" smtClean="0">
                <a:solidFill>
                  <a:srgbClr val="000000"/>
                </a:solidFill>
              </a:rPr>
              <a:t>pravidel</a:t>
            </a:r>
            <a:r>
              <a:rPr lang="cs-CZ" sz="2000" b="1" dirty="0">
                <a:solidFill>
                  <a:srgbClr val="307871"/>
                </a:solidFill>
              </a:rPr>
              <a:t>		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71499" y="195486"/>
            <a:ext cx="8291925" cy="507703"/>
          </a:xfrm>
        </p:spPr>
        <p:txBody>
          <a:bodyPr/>
          <a:lstStyle/>
          <a:p>
            <a:r>
              <a:rPr lang="cs-CZ" altLang="sk-SK" sz="2600" b="1" dirty="0" smtClean="0">
                <a:solidFill>
                  <a:srgbClr val="307871"/>
                </a:solidFill>
              </a:rPr>
              <a:t>Doporučení NKM pro hospodářskou politiku</a:t>
            </a:r>
            <a:endParaRPr lang="cs-CZ" sz="2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5054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95486"/>
            <a:ext cx="8532440" cy="507703"/>
          </a:xfrm>
        </p:spPr>
        <p:txBody>
          <a:bodyPr/>
          <a:lstStyle/>
          <a:p>
            <a:r>
              <a:rPr lang="cs-CZ" altLang="sk-SK" sz="2600" b="1" dirty="0">
                <a:solidFill>
                  <a:srgbClr val="307871"/>
                </a:solidFill>
              </a:rPr>
              <a:t>O</a:t>
            </a:r>
            <a:r>
              <a:rPr lang="cs-CZ" altLang="sk-SK" sz="2600" b="1" dirty="0" smtClean="0">
                <a:solidFill>
                  <a:srgbClr val="307871"/>
                </a:solidFill>
              </a:rPr>
              <a:t>čekáváná </a:t>
            </a:r>
            <a:r>
              <a:rPr lang="cs-CZ" altLang="sk-SK" sz="2600" b="1" dirty="0">
                <a:solidFill>
                  <a:srgbClr val="307871"/>
                </a:solidFill>
              </a:rPr>
              <a:t>HP v </a:t>
            </a:r>
            <a:r>
              <a:rPr lang="cs-CZ" altLang="sk-SK" sz="2600" b="1" dirty="0" smtClean="0">
                <a:solidFill>
                  <a:srgbClr val="307871"/>
                </a:solidFill>
              </a:rPr>
              <a:t>neklasickém modelu </a:t>
            </a:r>
            <a:r>
              <a:rPr lang="cs-CZ" altLang="sk-SK" sz="2600" b="1" dirty="0" err="1" smtClean="0">
                <a:solidFill>
                  <a:srgbClr val="307871"/>
                </a:solidFill>
              </a:rPr>
              <a:t>racio</a:t>
            </a:r>
            <a:r>
              <a:rPr lang="cs-CZ" altLang="sk-SK" sz="2600" b="1" dirty="0" smtClean="0">
                <a:solidFill>
                  <a:srgbClr val="307871"/>
                </a:solidFill>
              </a:rPr>
              <a:t> očekávání</a:t>
            </a:r>
            <a:r>
              <a:rPr lang="cs-CZ" altLang="sk-SK" sz="2800" b="1" dirty="0" smtClean="0"/>
              <a:t> </a:t>
            </a:r>
            <a:endParaRPr lang="cs-CZ" altLang="sk-SK" sz="2800" b="1" dirty="0"/>
          </a:p>
        </p:txBody>
      </p:sp>
      <p:sp>
        <p:nvSpPr>
          <p:cNvPr id="117764" name="Line 4"/>
          <p:cNvSpPr>
            <a:spLocks noChangeShapeType="1"/>
          </p:cNvSpPr>
          <p:nvPr/>
        </p:nvSpPr>
        <p:spPr bwMode="auto">
          <a:xfrm>
            <a:off x="1187624" y="940292"/>
            <a:ext cx="0" cy="30789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117765" name="Line 5"/>
          <p:cNvSpPr>
            <a:spLocks noChangeShapeType="1"/>
          </p:cNvSpPr>
          <p:nvPr/>
        </p:nvSpPr>
        <p:spPr bwMode="auto">
          <a:xfrm>
            <a:off x="1187624" y="4028597"/>
            <a:ext cx="3070216" cy="2156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117766" name="Text Box 6"/>
          <p:cNvSpPr txBox="1">
            <a:spLocks noChangeArrowheads="1"/>
          </p:cNvSpPr>
          <p:nvPr/>
        </p:nvSpPr>
        <p:spPr bwMode="auto">
          <a:xfrm>
            <a:off x="4042582" y="4071434"/>
            <a:ext cx="105832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/>
              <a:t>Y</a:t>
            </a:r>
            <a:endParaRPr lang="cs-CZ" altLang="sk-SK" sz="1600" b="1" dirty="0"/>
          </a:p>
        </p:txBody>
      </p:sp>
      <p:sp>
        <p:nvSpPr>
          <p:cNvPr id="117767" name="Text Box 7"/>
          <p:cNvSpPr txBox="1">
            <a:spLocks noChangeArrowheads="1"/>
          </p:cNvSpPr>
          <p:nvPr/>
        </p:nvSpPr>
        <p:spPr bwMode="auto">
          <a:xfrm>
            <a:off x="805612" y="907943"/>
            <a:ext cx="41226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/>
              <a:t>P</a:t>
            </a:r>
            <a:endParaRPr lang="cs-CZ" altLang="sk-SK" sz="1600" b="1" dirty="0"/>
          </a:p>
        </p:txBody>
      </p:sp>
      <p:sp>
        <p:nvSpPr>
          <p:cNvPr id="117768" name="Line 8"/>
          <p:cNvSpPr>
            <a:spLocks noChangeShapeType="1"/>
          </p:cNvSpPr>
          <p:nvPr/>
        </p:nvSpPr>
        <p:spPr bwMode="auto">
          <a:xfrm>
            <a:off x="1254307" y="2190522"/>
            <a:ext cx="2051136" cy="1817663"/>
          </a:xfrm>
          <a:prstGeom prst="line">
            <a:avLst/>
          </a:prstGeom>
          <a:noFill/>
          <a:ln w="5080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117769" name="Text Box 9"/>
          <p:cNvSpPr txBox="1">
            <a:spLocks noChangeArrowheads="1"/>
          </p:cNvSpPr>
          <p:nvPr/>
        </p:nvSpPr>
        <p:spPr bwMode="auto">
          <a:xfrm>
            <a:off x="3324183" y="3609800"/>
            <a:ext cx="70437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0066FF"/>
                </a:solidFill>
              </a:rPr>
              <a:t>AD</a:t>
            </a:r>
            <a:r>
              <a:rPr lang="cs-CZ" altLang="sk-SK" sz="1600" b="1" baseline="-25000" dirty="0" smtClean="0">
                <a:solidFill>
                  <a:srgbClr val="0066FF"/>
                </a:solidFill>
              </a:rPr>
              <a:t>0</a:t>
            </a:r>
            <a:r>
              <a:rPr lang="cs-CZ" altLang="sk-SK" sz="1600" b="1" dirty="0" smtClean="0">
                <a:solidFill>
                  <a:srgbClr val="0066FF"/>
                </a:solidFill>
              </a:rPr>
              <a:t> </a:t>
            </a:r>
            <a:endParaRPr lang="cs-CZ" altLang="sk-SK" sz="1600" b="1" dirty="0">
              <a:solidFill>
                <a:srgbClr val="0066FF"/>
              </a:solidFill>
            </a:endParaRPr>
          </a:p>
        </p:txBody>
      </p:sp>
      <p:sp>
        <p:nvSpPr>
          <p:cNvPr id="117774" name="Text Box 14"/>
          <p:cNvSpPr txBox="1">
            <a:spLocks noChangeArrowheads="1"/>
          </p:cNvSpPr>
          <p:nvPr/>
        </p:nvSpPr>
        <p:spPr bwMode="auto">
          <a:xfrm>
            <a:off x="2033588" y="3489722"/>
            <a:ext cx="54054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k-SK" altLang="sk-SK" sz="1350"/>
          </a:p>
        </p:txBody>
      </p:sp>
      <p:sp>
        <p:nvSpPr>
          <p:cNvPr id="117776" name="Text Box 16"/>
          <p:cNvSpPr txBox="1">
            <a:spLocks noChangeArrowheads="1"/>
          </p:cNvSpPr>
          <p:nvPr/>
        </p:nvSpPr>
        <p:spPr bwMode="auto">
          <a:xfrm>
            <a:off x="786254" y="3046711"/>
            <a:ext cx="45898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/>
              <a:t>P</a:t>
            </a:r>
            <a:r>
              <a:rPr lang="cs-CZ" altLang="sk-SK" sz="1600" b="1" baseline="-25000" dirty="0" smtClean="0"/>
              <a:t>0</a:t>
            </a:r>
            <a:endParaRPr lang="cs-CZ" altLang="sk-SK" sz="1600" b="1" dirty="0"/>
          </a:p>
        </p:txBody>
      </p:sp>
      <p:sp>
        <p:nvSpPr>
          <p:cNvPr id="117779" name="Line 19"/>
          <p:cNvSpPr>
            <a:spLocks noChangeShapeType="1"/>
          </p:cNvSpPr>
          <p:nvPr/>
        </p:nvSpPr>
        <p:spPr bwMode="auto">
          <a:xfrm>
            <a:off x="695725" y="2165329"/>
            <a:ext cx="0" cy="49312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117780" name="Line 20"/>
          <p:cNvSpPr>
            <a:spLocks noChangeShapeType="1"/>
          </p:cNvSpPr>
          <p:nvPr/>
        </p:nvSpPr>
        <p:spPr bwMode="auto">
          <a:xfrm flipV="1">
            <a:off x="2368212" y="4428783"/>
            <a:ext cx="458986" cy="9054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cxnSp>
        <p:nvCxnSpPr>
          <p:cNvPr id="3" name="Přímá spojnice 2"/>
          <p:cNvCxnSpPr/>
          <p:nvPr/>
        </p:nvCxnSpPr>
        <p:spPr>
          <a:xfrm flipV="1">
            <a:off x="2057839" y="1759949"/>
            <a:ext cx="1872208" cy="179701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H="1">
            <a:off x="1187306" y="3228751"/>
            <a:ext cx="1224136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3837789" y="1781433"/>
            <a:ext cx="83236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FF0000"/>
                </a:solidFill>
              </a:rPr>
              <a:t>SRAS</a:t>
            </a:r>
            <a:r>
              <a:rPr lang="cs-CZ" altLang="sk-SK" sz="1600" b="1" baseline="-25000" dirty="0" smtClean="0">
                <a:solidFill>
                  <a:srgbClr val="FF0000"/>
                </a:solidFill>
              </a:rPr>
              <a:t>0</a:t>
            </a:r>
            <a:r>
              <a:rPr lang="cs-CZ" altLang="sk-SK" sz="1600" b="1" dirty="0" smtClean="0">
                <a:solidFill>
                  <a:srgbClr val="FF0000"/>
                </a:solidFill>
              </a:rPr>
              <a:t> </a:t>
            </a:r>
            <a:endParaRPr lang="cs-CZ" altLang="sk-SK" sz="1600" b="1" dirty="0">
              <a:solidFill>
                <a:srgbClr val="FF0000"/>
              </a:solidFill>
            </a:endParaRPr>
          </a:p>
        </p:txBody>
      </p:sp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2175189" y="4067460"/>
            <a:ext cx="39894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/>
              <a:t>Y</a:t>
            </a:r>
            <a:r>
              <a:rPr lang="cs-CZ" altLang="sk-SK" sz="1600" b="1" baseline="30000" dirty="0" smtClean="0"/>
              <a:t>*</a:t>
            </a:r>
            <a:endParaRPr lang="cs-CZ" altLang="sk-SK" sz="1600" b="1" dirty="0"/>
          </a:p>
        </p:txBody>
      </p:sp>
      <p:sp>
        <p:nvSpPr>
          <p:cNvPr id="40" name="Text Box 16"/>
          <p:cNvSpPr txBox="1">
            <a:spLocks noChangeArrowheads="1"/>
          </p:cNvSpPr>
          <p:nvPr/>
        </p:nvSpPr>
        <p:spPr bwMode="auto">
          <a:xfrm>
            <a:off x="2470593" y="3053376"/>
            <a:ext cx="43110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000000"/>
                </a:solidFill>
              </a:rPr>
              <a:t>E</a:t>
            </a:r>
            <a:r>
              <a:rPr lang="cs-CZ" altLang="sk-SK" sz="1600" b="1" baseline="-25000" dirty="0" smtClean="0">
                <a:solidFill>
                  <a:srgbClr val="000000"/>
                </a:solidFill>
              </a:rPr>
              <a:t>0</a:t>
            </a:r>
            <a:endParaRPr lang="cs-CZ" altLang="sk-SK" sz="1600" b="1" dirty="0">
              <a:solidFill>
                <a:srgbClr val="000000"/>
              </a:solidFill>
            </a:endParaRPr>
          </a:p>
        </p:txBody>
      </p:sp>
      <p:sp>
        <p:nvSpPr>
          <p:cNvPr id="43" name="Text Box 17"/>
          <p:cNvSpPr txBox="1">
            <a:spLocks noChangeArrowheads="1"/>
          </p:cNvSpPr>
          <p:nvPr/>
        </p:nvSpPr>
        <p:spPr bwMode="auto">
          <a:xfrm>
            <a:off x="4729011" y="791807"/>
            <a:ext cx="4163470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cs-CZ" altLang="sk-SK" sz="1600" b="1" dirty="0" smtClean="0">
                <a:solidFill>
                  <a:srgbClr val="C00000"/>
                </a:solidFill>
              </a:rPr>
              <a:t>Očekávání racionální</a:t>
            </a:r>
          </a:p>
          <a:p>
            <a:r>
              <a:rPr lang="cs-CZ" altLang="sk-SK" sz="1600" b="1" dirty="0" smtClean="0">
                <a:solidFill>
                  <a:srgbClr val="C00000"/>
                </a:solidFill>
              </a:rPr>
              <a:t>Mzdy a ceny – </a:t>
            </a:r>
            <a:r>
              <a:rPr lang="en-GB" altLang="sk-SK" sz="1600" b="1" dirty="0" smtClean="0">
                <a:solidFill>
                  <a:srgbClr val="C00000"/>
                </a:solidFill>
              </a:rPr>
              <a:t>Ne</a:t>
            </a:r>
            <a:r>
              <a:rPr lang="cs-CZ" altLang="sk-SK" sz="1600" b="1" dirty="0" smtClean="0">
                <a:solidFill>
                  <a:srgbClr val="C00000"/>
                </a:solidFill>
              </a:rPr>
              <a:t>pružné</a:t>
            </a:r>
            <a:endParaRPr lang="en-GB" altLang="sk-SK" sz="1600" b="1" dirty="0" smtClean="0">
              <a:solidFill>
                <a:srgbClr val="C00000"/>
              </a:solidFill>
            </a:endParaRPr>
          </a:p>
          <a:p>
            <a:pPr algn="just"/>
            <a:r>
              <a:rPr lang="en-GB" altLang="sk-SK" sz="1600" dirty="0" smtClean="0">
                <a:solidFill>
                  <a:srgbClr val="000000"/>
                </a:solidFill>
              </a:rPr>
              <a:t>↑G → </a:t>
            </a:r>
            <a:r>
              <a:rPr lang="en-GB" altLang="sk-SK" sz="1600" dirty="0" err="1" smtClean="0">
                <a:solidFill>
                  <a:srgbClr val="000000"/>
                </a:solidFill>
              </a:rPr>
              <a:t>posun</a:t>
            </a:r>
            <a:r>
              <a:rPr lang="en-GB" altLang="sk-SK" sz="1600" dirty="0" smtClean="0">
                <a:solidFill>
                  <a:srgbClr val="000000"/>
                </a:solidFill>
              </a:rPr>
              <a:t> </a:t>
            </a:r>
            <a:r>
              <a:rPr lang="cs-CZ" altLang="sk-SK" sz="1600" dirty="0">
                <a:solidFill>
                  <a:srgbClr val="000000"/>
                </a:solidFill>
              </a:rPr>
              <a:t>AD</a:t>
            </a:r>
            <a:r>
              <a:rPr lang="cs-CZ" altLang="sk-SK" sz="1600" baseline="-25000" dirty="0">
                <a:solidFill>
                  <a:srgbClr val="000000"/>
                </a:solidFill>
              </a:rPr>
              <a:t>0</a:t>
            </a:r>
            <a:r>
              <a:rPr lang="cs-CZ" altLang="sk-SK" sz="1600" dirty="0">
                <a:solidFill>
                  <a:srgbClr val="000000"/>
                </a:solidFill>
              </a:rPr>
              <a:t> →AD</a:t>
            </a:r>
            <a:r>
              <a:rPr lang="cs-CZ" altLang="sk-SK" sz="1600" baseline="-25000" dirty="0">
                <a:solidFill>
                  <a:srgbClr val="000000"/>
                </a:solidFill>
              </a:rPr>
              <a:t>1</a:t>
            </a:r>
            <a:r>
              <a:rPr lang="en-GB" altLang="sk-SK" sz="1600" dirty="0" smtClean="0">
                <a:solidFill>
                  <a:srgbClr val="000000"/>
                </a:solidFill>
              </a:rPr>
              <a:t>  </a:t>
            </a:r>
          </a:p>
          <a:p>
            <a:pPr algn="just"/>
            <a:r>
              <a:rPr lang="en-GB" altLang="sk-SK" sz="1600" dirty="0" err="1" smtClean="0">
                <a:solidFill>
                  <a:srgbClr val="000000"/>
                </a:solidFill>
              </a:rPr>
              <a:t>Ekonomické</a:t>
            </a:r>
            <a:r>
              <a:rPr lang="en-GB" altLang="sk-SK" sz="1600" dirty="0" smtClean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subjekty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tuto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fiskální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expanzi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doprovázenou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tlaky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na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růst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cen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 smtClean="0">
                <a:solidFill>
                  <a:srgbClr val="000000"/>
                </a:solidFill>
              </a:rPr>
              <a:t>očekávají</a:t>
            </a:r>
            <a:r>
              <a:rPr lang="en-GB" altLang="sk-SK" sz="1600" dirty="0" smtClean="0">
                <a:solidFill>
                  <a:srgbClr val="000000"/>
                </a:solidFill>
              </a:rPr>
              <a:t> a  </a:t>
            </a:r>
            <a:r>
              <a:rPr lang="en-GB" altLang="sk-SK" sz="1600" dirty="0" err="1">
                <a:solidFill>
                  <a:srgbClr val="000000"/>
                </a:solidFill>
              </a:rPr>
              <a:t>požadují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 smtClean="0">
                <a:solidFill>
                  <a:srgbClr val="000000"/>
                </a:solidFill>
              </a:rPr>
              <a:t>zohlednění</a:t>
            </a:r>
            <a:r>
              <a:rPr lang="en-GB" altLang="sk-SK" sz="1600" dirty="0" smtClean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růstu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cenové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hladiny</a:t>
            </a:r>
            <a:r>
              <a:rPr lang="en-GB" altLang="sk-SK" sz="1600" dirty="0">
                <a:solidFill>
                  <a:srgbClr val="000000"/>
                </a:solidFill>
              </a:rPr>
              <a:t> do </a:t>
            </a:r>
            <a:r>
              <a:rPr lang="en-GB" altLang="sk-SK" sz="1600" dirty="0" err="1">
                <a:solidFill>
                  <a:srgbClr val="000000"/>
                </a:solidFill>
              </a:rPr>
              <a:t>svých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mezd</a:t>
            </a:r>
            <a:r>
              <a:rPr lang="en-GB" altLang="sk-SK" sz="1600" dirty="0">
                <a:solidFill>
                  <a:srgbClr val="000000"/>
                </a:solidFill>
              </a:rPr>
              <a:t> a cen. </a:t>
            </a:r>
            <a:endParaRPr lang="en-GB" altLang="sk-SK" sz="1600" dirty="0" smtClean="0">
              <a:solidFill>
                <a:srgbClr val="000000"/>
              </a:solidFill>
            </a:endParaRPr>
          </a:p>
          <a:p>
            <a:pPr algn="just"/>
            <a:r>
              <a:rPr lang="en-GB" altLang="sk-SK" sz="1600" dirty="0" smtClean="0">
                <a:solidFill>
                  <a:srgbClr val="000000"/>
                </a:solidFill>
              </a:rPr>
              <a:t>Z </a:t>
            </a:r>
            <a:r>
              <a:rPr lang="en-GB" altLang="sk-SK" sz="1600" dirty="0" err="1">
                <a:solidFill>
                  <a:srgbClr val="000000"/>
                </a:solidFill>
              </a:rPr>
              <a:t>důvodu</a:t>
            </a:r>
            <a:r>
              <a:rPr lang="en-GB" altLang="sk-SK" sz="1600" dirty="0">
                <a:solidFill>
                  <a:srgbClr val="000000"/>
                </a:solidFill>
              </a:rPr>
              <a:t> existence </a:t>
            </a:r>
            <a:r>
              <a:rPr lang="en-GB" altLang="sk-SK" sz="1600" dirty="0" err="1">
                <a:solidFill>
                  <a:srgbClr val="000000"/>
                </a:solidFill>
              </a:rPr>
              <a:t>cenových</a:t>
            </a:r>
            <a:r>
              <a:rPr lang="en-GB" altLang="sk-SK" sz="1600" dirty="0">
                <a:solidFill>
                  <a:srgbClr val="000000"/>
                </a:solidFill>
              </a:rPr>
              <a:t> a </a:t>
            </a:r>
            <a:r>
              <a:rPr lang="en-GB" altLang="sk-SK" sz="1600" dirty="0" err="1">
                <a:solidFill>
                  <a:srgbClr val="000000"/>
                </a:solidFill>
              </a:rPr>
              <a:t>mzdových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rigidit</a:t>
            </a:r>
            <a:r>
              <a:rPr lang="en-GB" altLang="sk-SK" sz="1600" dirty="0">
                <a:solidFill>
                  <a:srgbClr val="000000"/>
                </a:solidFill>
              </a:rPr>
              <a:t> se </a:t>
            </a:r>
            <a:r>
              <a:rPr lang="en-GB" altLang="sk-SK" sz="1600" dirty="0" err="1">
                <a:solidFill>
                  <a:srgbClr val="000000"/>
                </a:solidFill>
              </a:rPr>
              <a:t>posune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křivka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krátkodobé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agregátní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nabídky</a:t>
            </a:r>
            <a:r>
              <a:rPr lang="en-GB" altLang="sk-SK" sz="1600" dirty="0">
                <a:solidFill>
                  <a:srgbClr val="000000"/>
                </a:solidFill>
              </a:rPr>
              <a:t> z </a:t>
            </a:r>
            <a:r>
              <a:rPr lang="en-GB" altLang="sk-SK" sz="1600" dirty="0" err="1">
                <a:solidFill>
                  <a:srgbClr val="000000"/>
                </a:solidFill>
              </a:rPr>
              <a:t>úrovně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smtClean="0">
                <a:solidFill>
                  <a:srgbClr val="000000"/>
                </a:solidFill>
              </a:rPr>
              <a:t>SRAS</a:t>
            </a:r>
            <a:r>
              <a:rPr lang="en-GB" altLang="sk-SK" sz="1600" baseline="-25000" dirty="0" smtClean="0">
                <a:solidFill>
                  <a:srgbClr val="000000"/>
                </a:solidFill>
              </a:rPr>
              <a:t>0</a:t>
            </a:r>
            <a:r>
              <a:rPr lang="en-GB" altLang="sk-SK" sz="1600" dirty="0" smtClean="0">
                <a:solidFill>
                  <a:srgbClr val="000000"/>
                </a:solidFill>
              </a:rPr>
              <a:t> </a:t>
            </a:r>
            <a:r>
              <a:rPr lang="cs-CZ" altLang="sk-SK" sz="1600" dirty="0">
                <a:solidFill>
                  <a:srgbClr val="000000"/>
                </a:solidFill>
              </a:rPr>
              <a:t>→ </a:t>
            </a:r>
            <a:r>
              <a:rPr lang="en-GB" altLang="sk-SK" sz="1600" dirty="0" smtClean="0">
                <a:solidFill>
                  <a:srgbClr val="000000"/>
                </a:solidFill>
              </a:rPr>
              <a:t>SRAS</a:t>
            </a:r>
            <a:r>
              <a:rPr lang="en-GB" altLang="sk-SK" sz="1600" baseline="-25000" dirty="0" smtClean="0">
                <a:solidFill>
                  <a:srgbClr val="000000"/>
                </a:solidFill>
              </a:rPr>
              <a:t>1</a:t>
            </a:r>
            <a:r>
              <a:rPr lang="en-GB" altLang="sk-SK" sz="1600" dirty="0" smtClean="0">
                <a:solidFill>
                  <a:srgbClr val="000000"/>
                </a:solidFill>
              </a:rPr>
              <a:t> </a:t>
            </a:r>
            <a:r>
              <a:rPr lang="en-GB" altLang="sk-SK" sz="1600" dirty="0">
                <a:solidFill>
                  <a:srgbClr val="000000"/>
                </a:solidFill>
              </a:rPr>
              <a:t>a </a:t>
            </a:r>
            <a:r>
              <a:rPr lang="en-GB" altLang="sk-SK" sz="1600" dirty="0" err="1">
                <a:solidFill>
                  <a:srgbClr val="000000"/>
                </a:solidFill>
              </a:rPr>
              <a:t>nikoli</a:t>
            </a:r>
            <a:r>
              <a:rPr lang="en-GB" altLang="sk-SK" sz="1600" dirty="0">
                <a:solidFill>
                  <a:srgbClr val="000000"/>
                </a:solidFill>
              </a:rPr>
              <a:t> do </a:t>
            </a:r>
            <a:r>
              <a:rPr lang="en-GB" altLang="sk-SK" sz="1600" dirty="0" err="1">
                <a:solidFill>
                  <a:srgbClr val="000000"/>
                </a:solidFill>
              </a:rPr>
              <a:t>polohy</a:t>
            </a:r>
            <a:r>
              <a:rPr lang="en-GB" altLang="sk-SK" sz="1600" dirty="0">
                <a:solidFill>
                  <a:srgbClr val="000000"/>
                </a:solidFill>
              </a:rPr>
              <a:t> SRAS´, </a:t>
            </a:r>
            <a:r>
              <a:rPr lang="en-GB" altLang="sk-SK" sz="1600" dirty="0" err="1">
                <a:solidFill>
                  <a:srgbClr val="000000"/>
                </a:solidFill>
              </a:rPr>
              <a:t>která</a:t>
            </a:r>
            <a:r>
              <a:rPr lang="en-GB" altLang="sk-SK" sz="1600" dirty="0">
                <a:solidFill>
                  <a:srgbClr val="000000"/>
                </a:solidFill>
              </a:rPr>
              <a:t> by </a:t>
            </a:r>
            <a:r>
              <a:rPr lang="en-GB" altLang="sk-SK" sz="1600" dirty="0" err="1">
                <a:solidFill>
                  <a:srgbClr val="000000"/>
                </a:solidFill>
              </a:rPr>
              <a:t>odpovídala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poloze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krátkodobé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agregátní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nabídky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za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předpokladu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dokonalé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pružnosti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mezd</a:t>
            </a:r>
            <a:r>
              <a:rPr lang="en-GB" altLang="sk-SK" sz="1600" dirty="0">
                <a:solidFill>
                  <a:srgbClr val="000000"/>
                </a:solidFill>
              </a:rPr>
              <a:t> a cen. </a:t>
            </a:r>
            <a:endParaRPr lang="en-GB" altLang="sk-SK" sz="1600" dirty="0" smtClean="0">
              <a:solidFill>
                <a:srgbClr val="000000"/>
              </a:solidFill>
            </a:endParaRPr>
          </a:p>
          <a:p>
            <a:pPr algn="just"/>
            <a:r>
              <a:rPr lang="en-GB" altLang="sk-SK" sz="1600" dirty="0" err="1" smtClean="0">
                <a:solidFill>
                  <a:srgbClr val="000000"/>
                </a:solidFill>
              </a:rPr>
              <a:t>Ekonomika</a:t>
            </a:r>
            <a:r>
              <a:rPr lang="en-GB" altLang="sk-SK" sz="1600" dirty="0" smtClean="0">
                <a:solidFill>
                  <a:srgbClr val="000000"/>
                </a:solidFill>
              </a:rPr>
              <a:t> </a:t>
            </a:r>
            <a:r>
              <a:rPr lang="en-GB" altLang="sk-SK" sz="1600" dirty="0">
                <a:solidFill>
                  <a:srgbClr val="000000"/>
                </a:solidFill>
              </a:rPr>
              <a:t>se </a:t>
            </a:r>
            <a:r>
              <a:rPr lang="en-GB" altLang="sk-SK" sz="1600" dirty="0" err="1">
                <a:solidFill>
                  <a:srgbClr val="000000"/>
                </a:solidFill>
              </a:rPr>
              <a:t>tak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bude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po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fiskální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expanzi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nacházet</a:t>
            </a:r>
            <a:r>
              <a:rPr lang="en-GB" altLang="sk-SK" sz="1600" dirty="0">
                <a:solidFill>
                  <a:srgbClr val="000000"/>
                </a:solidFill>
              </a:rPr>
              <a:t> v </a:t>
            </a:r>
            <a:r>
              <a:rPr lang="en-GB" altLang="sk-SK" sz="1600" dirty="0" err="1">
                <a:solidFill>
                  <a:srgbClr val="000000"/>
                </a:solidFill>
              </a:rPr>
              <a:t>bodě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krátkodobé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rovnováhy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definované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bodem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smtClean="0">
                <a:solidFill>
                  <a:srgbClr val="000000"/>
                </a:solidFill>
              </a:rPr>
              <a:t>E</a:t>
            </a:r>
            <a:r>
              <a:rPr lang="en-GB" altLang="sk-SK" sz="1600" baseline="-25000" dirty="0" smtClean="0">
                <a:solidFill>
                  <a:srgbClr val="000000"/>
                </a:solidFill>
              </a:rPr>
              <a:t>2</a:t>
            </a:r>
            <a:r>
              <a:rPr lang="en-GB" altLang="sk-SK" sz="1600" dirty="0" smtClean="0">
                <a:solidFill>
                  <a:srgbClr val="000000"/>
                </a:solidFill>
              </a:rPr>
              <a:t> </a:t>
            </a:r>
            <a:r>
              <a:rPr lang="en-GB" altLang="sk-SK" sz="1600" dirty="0">
                <a:solidFill>
                  <a:srgbClr val="000000"/>
                </a:solidFill>
              </a:rPr>
              <a:t>(</a:t>
            </a:r>
            <a:r>
              <a:rPr lang="en-GB" altLang="sk-SK" sz="1600" dirty="0" err="1">
                <a:solidFill>
                  <a:srgbClr val="000000"/>
                </a:solidFill>
              </a:rPr>
              <a:t>střet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smtClean="0">
                <a:solidFill>
                  <a:srgbClr val="000000"/>
                </a:solidFill>
              </a:rPr>
              <a:t>AD</a:t>
            </a:r>
            <a:r>
              <a:rPr lang="en-GB" altLang="sk-SK" sz="1600" baseline="-25000" dirty="0" smtClean="0">
                <a:solidFill>
                  <a:srgbClr val="000000"/>
                </a:solidFill>
              </a:rPr>
              <a:t>1</a:t>
            </a:r>
            <a:r>
              <a:rPr lang="en-GB" altLang="sk-SK" sz="1600" dirty="0" smtClean="0">
                <a:solidFill>
                  <a:srgbClr val="000000"/>
                </a:solidFill>
              </a:rPr>
              <a:t> s SRAS</a:t>
            </a:r>
            <a:r>
              <a:rPr lang="en-GB" altLang="sk-SK" sz="1600" baseline="-25000" dirty="0" smtClean="0">
                <a:solidFill>
                  <a:srgbClr val="000000"/>
                </a:solidFill>
              </a:rPr>
              <a:t>1</a:t>
            </a:r>
            <a:r>
              <a:rPr lang="en-GB" altLang="sk-SK" sz="1600" dirty="0" smtClean="0">
                <a:solidFill>
                  <a:srgbClr val="000000"/>
                </a:solidFill>
              </a:rPr>
              <a:t>)</a:t>
            </a:r>
            <a:endParaRPr lang="en-GB" altLang="sk-SK" sz="1600" dirty="0">
              <a:solidFill>
                <a:srgbClr val="000000"/>
              </a:solidFill>
            </a:endParaRPr>
          </a:p>
        </p:txBody>
      </p:sp>
      <p:sp>
        <p:nvSpPr>
          <p:cNvPr id="44" name="Line 8"/>
          <p:cNvSpPr>
            <a:spLocks noChangeShapeType="1"/>
          </p:cNvSpPr>
          <p:nvPr/>
        </p:nvSpPr>
        <p:spPr bwMode="auto">
          <a:xfrm>
            <a:off x="1918354" y="1571955"/>
            <a:ext cx="2051136" cy="1817663"/>
          </a:xfrm>
          <a:prstGeom prst="line">
            <a:avLst/>
          </a:prstGeom>
          <a:noFill/>
          <a:ln w="5080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3814247" y="2958209"/>
            <a:ext cx="56415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0066FF"/>
                </a:solidFill>
              </a:rPr>
              <a:t>AD</a:t>
            </a:r>
            <a:r>
              <a:rPr lang="cs-CZ" altLang="sk-SK" sz="1600" b="1" baseline="-25000" dirty="0" smtClean="0">
                <a:solidFill>
                  <a:srgbClr val="0066FF"/>
                </a:solidFill>
              </a:rPr>
              <a:t>1</a:t>
            </a:r>
            <a:r>
              <a:rPr lang="cs-CZ" altLang="sk-SK" sz="1600" b="1" dirty="0" smtClean="0">
                <a:solidFill>
                  <a:srgbClr val="0066FF"/>
                </a:solidFill>
              </a:rPr>
              <a:t> </a:t>
            </a:r>
            <a:endParaRPr lang="cs-CZ" altLang="sk-SK" sz="1600" b="1" dirty="0">
              <a:solidFill>
                <a:srgbClr val="0066FF"/>
              </a:solidFill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2843808" y="2407345"/>
            <a:ext cx="26938" cy="1642813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 flipH="1">
            <a:off x="1187306" y="2407345"/>
            <a:ext cx="1639892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Line 20"/>
          <p:cNvSpPr>
            <a:spLocks noChangeShapeType="1"/>
          </p:cNvSpPr>
          <p:nvPr/>
        </p:nvSpPr>
        <p:spPr bwMode="auto">
          <a:xfrm flipV="1">
            <a:off x="2970042" y="3231175"/>
            <a:ext cx="729266" cy="9134"/>
          </a:xfrm>
          <a:prstGeom prst="line">
            <a:avLst/>
          </a:prstGeom>
          <a:noFill/>
          <a:ln w="28575">
            <a:solidFill>
              <a:schemeClr val="bg2">
                <a:lumMod val="10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cxnSp>
        <p:nvCxnSpPr>
          <p:cNvPr id="4" name="Přímá spojnice 3"/>
          <p:cNvCxnSpPr/>
          <p:nvPr/>
        </p:nvCxnSpPr>
        <p:spPr>
          <a:xfrm>
            <a:off x="2427453" y="1190330"/>
            <a:ext cx="0" cy="28289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 Box 9"/>
          <p:cNvSpPr txBox="1">
            <a:spLocks noChangeArrowheads="1"/>
          </p:cNvSpPr>
          <p:nvPr/>
        </p:nvSpPr>
        <p:spPr bwMode="auto">
          <a:xfrm>
            <a:off x="2411853" y="1053764"/>
            <a:ext cx="83236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/>
              <a:t>LRAS</a:t>
            </a:r>
            <a:r>
              <a:rPr lang="cs-CZ" altLang="sk-SK" sz="1600" b="1" baseline="-25000" dirty="0" smtClean="0"/>
              <a:t>0</a:t>
            </a:r>
            <a:r>
              <a:rPr lang="cs-CZ" altLang="sk-SK" sz="1600" b="1" dirty="0" smtClean="0"/>
              <a:t> </a:t>
            </a:r>
            <a:endParaRPr lang="cs-CZ" altLang="sk-SK" sz="1600" b="1" dirty="0"/>
          </a:p>
        </p:txBody>
      </p:sp>
      <p:sp>
        <p:nvSpPr>
          <p:cNvPr id="49" name="Text Box 9"/>
          <p:cNvSpPr txBox="1">
            <a:spLocks noChangeArrowheads="1"/>
          </p:cNvSpPr>
          <p:nvPr/>
        </p:nvSpPr>
        <p:spPr bwMode="auto">
          <a:xfrm>
            <a:off x="3899535" y="1241376"/>
            <a:ext cx="83236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FF0000"/>
                </a:solidFill>
              </a:rPr>
              <a:t>SRAS</a:t>
            </a:r>
            <a:r>
              <a:rPr lang="cs-CZ" altLang="sk-SK" sz="1600" b="1" baseline="-25000" dirty="0" smtClean="0">
                <a:solidFill>
                  <a:srgbClr val="FF0000"/>
                </a:solidFill>
              </a:rPr>
              <a:t>1</a:t>
            </a:r>
            <a:r>
              <a:rPr lang="cs-CZ" altLang="sk-SK" sz="1600" b="1" dirty="0" smtClean="0">
                <a:solidFill>
                  <a:srgbClr val="FF0000"/>
                </a:solidFill>
              </a:rPr>
              <a:t> </a:t>
            </a:r>
            <a:endParaRPr lang="cs-CZ" altLang="sk-SK" sz="1600" b="1" dirty="0">
              <a:solidFill>
                <a:srgbClr val="FF0000"/>
              </a:solidFill>
            </a:endParaRPr>
          </a:p>
        </p:txBody>
      </p:sp>
      <p:cxnSp>
        <p:nvCxnSpPr>
          <p:cNvPr id="50" name="Přímá spojnice 49"/>
          <p:cNvCxnSpPr/>
          <p:nvPr/>
        </p:nvCxnSpPr>
        <p:spPr>
          <a:xfrm flipV="1">
            <a:off x="1419350" y="1226235"/>
            <a:ext cx="1872208" cy="1797011"/>
          </a:xfrm>
          <a:prstGeom prst="line">
            <a:avLst/>
          </a:prstGeom>
          <a:ln w="508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50"/>
          <p:cNvCxnSpPr/>
          <p:nvPr/>
        </p:nvCxnSpPr>
        <p:spPr>
          <a:xfrm flipH="1">
            <a:off x="1187624" y="1995686"/>
            <a:ext cx="1224136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 Box 16"/>
          <p:cNvSpPr txBox="1">
            <a:spLocks noChangeArrowheads="1"/>
          </p:cNvSpPr>
          <p:nvPr/>
        </p:nvSpPr>
        <p:spPr bwMode="auto">
          <a:xfrm>
            <a:off x="777185" y="2197156"/>
            <a:ext cx="45898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/>
              <a:t>P</a:t>
            </a:r>
            <a:r>
              <a:rPr lang="cs-CZ" altLang="sk-SK" sz="1600" b="1" baseline="-25000" dirty="0" smtClean="0"/>
              <a:t>1</a:t>
            </a:r>
            <a:endParaRPr lang="cs-CZ" altLang="sk-SK" sz="1600" b="1" dirty="0"/>
          </a:p>
        </p:txBody>
      </p:sp>
      <p:sp>
        <p:nvSpPr>
          <p:cNvPr id="53" name="Text Box 16"/>
          <p:cNvSpPr txBox="1">
            <a:spLocks noChangeArrowheads="1"/>
          </p:cNvSpPr>
          <p:nvPr/>
        </p:nvSpPr>
        <p:spPr bwMode="auto">
          <a:xfrm>
            <a:off x="795323" y="1790932"/>
            <a:ext cx="45898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/>
              <a:t>P</a:t>
            </a:r>
            <a:r>
              <a:rPr lang="en-GB" altLang="sk-SK" sz="1600" b="1" dirty="0" smtClean="0"/>
              <a:t>’</a:t>
            </a:r>
            <a:endParaRPr lang="cs-CZ" altLang="sk-SK" sz="1600" b="1" dirty="0"/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3073286" y="2914027"/>
            <a:ext cx="450068" cy="355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</a:t>
            </a: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.</a:t>
            </a:r>
            <a:endParaRPr kumimoji="0" lang="cs-CZ" altLang="cs-CZ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55" name="Line 4"/>
          <p:cNvSpPr>
            <a:spLocks noChangeShapeType="1"/>
          </p:cNvSpPr>
          <p:nvPr/>
        </p:nvSpPr>
        <p:spPr bwMode="auto">
          <a:xfrm flipV="1">
            <a:off x="3354225" y="1909238"/>
            <a:ext cx="334583" cy="10669"/>
          </a:xfrm>
          <a:prstGeom prst="line">
            <a:avLst/>
          </a:prstGeom>
          <a:noFill/>
          <a:ln w="44450">
            <a:solidFill>
              <a:srgbClr val="A50363"/>
            </a:solidFill>
            <a:round/>
            <a:headEnd type="triangle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0" name="Text Box 3"/>
          <p:cNvSpPr txBox="1">
            <a:spLocks noChangeArrowheads="1"/>
          </p:cNvSpPr>
          <p:nvPr/>
        </p:nvSpPr>
        <p:spPr bwMode="auto">
          <a:xfrm>
            <a:off x="3512396" y="1589972"/>
            <a:ext cx="375684" cy="421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1" u="none" strike="noStrike" cap="none" normalizeH="0" baseline="0" dirty="0" smtClean="0">
                <a:ln>
                  <a:noFill/>
                </a:ln>
                <a:solidFill>
                  <a:srgbClr val="A50363"/>
                </a:solidFill>
                <a:effectLst/>
                <a:latin typeface="+mj-lt"/>
                <a:ea typeface="Times New Roman" panose="02020603050405020304" pitchFamily="18" charset="0"/>
              </a:rPr>
              <a:t>2.</a:t>
            </a:r>
            <a:endParaRPr kumimoji="0" lang="cs-CZ" altLang="cs-CZ" sz="1600" b="1" i="1" u="none" strike="noStrike" cap="none" normalizeH="0" baseline="0" dirty="0" smtClean="0">
              <a:ln>
                <a:noFill/>
              </a:ln>
              <a:solidFill>
                <a:srgbClr val="A50363"/>
              </a:solidFill>
              <a:effectLst/>
              <a:latin typeface="+mj-lt"/>
            </a:endParaRPr>
          </a:p>
        </p:txBody>
      </p:sp>
      <p:sp>
        <p:nvSpPr>
          <p:cNvPr id="61" name="Text Box 6"/>
          <p:cNvSpPr txBox="1">
            <a:spLocks noChangeArrowheads="1"/>
          </p:cNvSpPr>
          <p:nvPr/>
        </p:nvSpPr>
        <p:spPr bwMode="auto">
          <a:xfrm>
            <a:off x="2709941" y="4067460"/>
            <a:ext cx="39894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/>
              <a:t>Y</a:t>
            </a:r>
            <a:r>
              <a:rPr lang="cs-CZ" altLang="sk-SK" sz="1600" b="1" baseline="-25000" dirty="0"/>
              <a:t>1</a:t>
            </a:r>
            <a:endParaRPr lang="cs-CZ" altLang="sk-SK" sz="1600" b="1" dirty="0"/>
          </a:p>
        </p:txBody>
      </p:sp>
      <p:sp>
        <p:nvSpPr>
          <p:cNvPr id="63" name="Text Box 16"/>
          <p:cNvSpPr txBox="1">
            <a:spLocks noChangeArrowheads="1"/>
          </p:cNvSpPr>
          <p:nvPr/>
        </p:nvSpPr>
        <p:spPr bwMode="auto">
          <a:xfrm>
            <a:off x="3153735" y="2417189"/>
            <a:ext cx="43110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000000"/>
                </a:solidFill>
              </a:rPr>
              <a:t>E</a:t>
            </a:r>
            <a:r>
              <a:rPr lang="cs-CZ" altLang="sk-SK" sz="1600" b="1" baseline="-25000" dirty="0" smtClean="0">
                <a:solidFill>
                  <a:srgbClr val="000000"/>
                </a:solidFill>
              </a:rPr>
              <a:t>1</a:t>
            </a:r>
            <a:endParaRPr lang="cs-CZ" altLang="sk-SK" sz="1600" b="1" dirty="0">
              <a:solidFill>
                <a:srgbClr val="000000"/>
              </a:solidFill>
            </a:endParaRPr>
          </a:p>
        </p:txBody>
      </p:sp>
      <p:sp>
        <p:nvSpPr>
          <p:cNvPr id="64" name="Text Box 16"/>
          <p:cNvSpPr txBox="1">
            <a:spLocks noChangeArrowheads="1"/>
          </p:cNvSpPr>
          <p:nvPr/>
        </p:nvSpPr>
        <p:spPr bwMode="auto">
          <a:xfrm>
            <a:off x="2641725" y="1954875"/>
            <a:ext cx="43110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000000"/>
                </a:solidFill>
              </a:rPr>
              <a:t>E</a:t>
            </a:r>
            <a:r>
              <a:rPr lang="cs-CZ" altLang="sk-SK" sz="1600" b="1" baseline="-25000" dirty="0" smtClean="0">
                <a:solidFill>
                  <a:srgbClr val="000000"/>
                </a:solidFill>
              </a:rPr>
              <a:t>2</a:t>
            </a:r>
            <a:endParaRPr lang="cs-CZ" altLang="sk-SK" sz="1600" b="1" dirty="0">
              <a:solidFill>
                <a:srgbClr val="000000"/>
              </a:solidFill>
            </a:endParaRPr>
          </a:p>
        </p:txBody>
      </p:sp>
      <p:cxnSp>
        <p:nvCxnSpPr>
          <p:cNvPr id="38" name="Přímá spojnice 37"/>
          <p:cNvCxnSpPr/>
          <p:nvPr/>
        </p:nvCxnSpPr>
        <p:spPr>
          <a:xfrm flipV="1">
            <a:off x="1942039" y="1453354"/>
            <a:ext cx="1872208" cy="179701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 Box 16"/>
          <p:cNvSpPr txBox="1">
            <a:spLocks noChangeArrowheads="1"/>
          </p:cNvSpPr>
          <p:nvPr/>
        </p:nvSpPr>
        <p:spPr bwMode="auto">
          <a:xfrm>
            <a:off x="2139902" y="1516427"/>
            <a:ext cx="43110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000000"/>
                </a:solidFill>
              </a:rPr>
              <a:t>E</a:t>
            </a:r>
            <a:r>
              <a:rPr lang="cs-CZ" altLang="sk-SK" sz="1600" b="1" baseline="-25000" dirty="0" smtClean="0">
                <a:solidFill>
                  <a:srgbClr val="000000"/>
                </a:solidFill>
              </a:rPr>
              <a:t>3</a:t>
            </a:r>
            <a:endParaRPr lang="cs-CZ" altLang="sk-SK" sz="1600" b="1" dirty="0">
              <a:solidFill>
                <a:srgbClr val="000000"/>
              </a:solidFill>
            </a:endParaRPr>
          </a:p>
        </p:txBody>
      </p: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3253697" y="962008"/>
            <a:ext cx="83236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FF0000"/>
                </a:solidFill>
              </a:rPr>
              <a:t>SRAS</a:t>
            </a:r>
            <a:r>
              <a:rPr lang="en-GB" altLang="sk-SK" sz="1600" b="1" dirty="0" smtClean="0">
                <a:solidFill>
                  <a:srgbClr val="FF0000"/>
                </a:solidFill>
              </a:rPr>
              <a:t>’</a:t>
            </a:r>
            <a:r>
              <a:rPr lang="cs-CZ" altLang="sk-SK" sz="1600" b="1" dirty="0" smtClean="0">
                <a:solidFill>
                  <a:srgbClr val="FF0000"/>
                </a:solidFill>
              </a:rPr>
              <a:t> </a:t>
            </a:r>
            <a:endParaRPr lang="cs-CZ" altLang="sk-SK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062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1500" y="861168"/>
            <a:ext cx="8280920" cy="4007744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 důvodů částečné akceptace změn cen a mezd na změnu cenové </a:t>
            </a:r>
            <a:r>
              <a:rPr lang="cs-CZ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hladiny</a:t>
            </a:r>
            <a:r>
              <a:rPr lang="en-GB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se </a:t>
            </a:r>
            <a:r>
              <a:rPr lang="en-GB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ekonomika</a:t>
            </a:r>
            <a:r>
              <a:rPr lang="en-GB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nedostane</a:t>
            </a:r>
            <a:r>
              <a:rPr lang="en-GB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do </a:t>
            </a:r>
            <a:r>
              <a:rPr lang="en-GB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bodu</a:t>
            </a:r>
            <a:r>
              <a:rPr lang="cs-CZ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rovnováhy </a:t>
            </a:r>
            <a:r>
              <a:rPr lang="en-GB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GB" sz="22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GB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GB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tato</a:t>
            </a:r>
            <a:r>
              <a:rPr lang="en-GB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situace</a:t>
            </a:r>
            <a:r>
              <a:rPr lang="en-GB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by </a:t>
            </a:r>
            <a:r>
              <a:rPr lang="cs-CZ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nastala při plném přizpůsobení mezd a cen změnám cenové hladiny (jako v modelu nové klasické makroekonomie</a:t>
            </a:r>
            <a:r>
              <a:rPr lang="cs-CZ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sk-SK" sz="2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Očekávaná aktivistická hospodářská politika je za předpokladu určitého stupně nepružnosti mezd a cen a za předpokladu racionálních očekávání účinná, protože vede k růstu objemu vyráběné produkce v </a:t>
            </a:r>
            <a:r>
              <a:rPr lang="cs-CZ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ekonomice</a:t>
            </a:r>
            <a:r>
              <a:rPr lang="en-GB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cs-CZ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 poklesu nezaměstnanosti, přestože se zvýší cenová </a:t>
            </a:r>
            <a:r>
              <a:rPr lang="cs-CZ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hladina</a:t>
            </a:r>
            <a:endParaRPr lang="en-GB" sz="2100" dirty="0" smtClean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r>
              <a:rPr lang="cs-CZ" sz="2000" b="1" dirty="0">
                <a:solidFill>
                  <a:srgbClr val="307871"/>
                </a:solidFill>
              </a:rPr>
              <a:t>	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16543"/>
            <a:ext cx="8291925" cy="507703"/>
          </a:xfrm>
        </p:spPr>
        <p:txBody>
          <a:bodyPr/>
          <a:lstStyle/>
          <a:p>
            <a:r>
              <a:rPr lang="cs-CZ" altLang="sk-SK" sz="2600" b="1" dirty="0">
                <a:solidFill>
                  <a:srgbClr val="307871"/>
                </a:solidFill>
              </a:rPr>
              <a:t>Očekáváná HP v neklasickém modelu </a:t>
            </a:r>
            <a:r>
              <a:rPr lang="cs-CZ" altLang="sk-SK" sz="2600" b="1" dirty="0" err="1" smtClean="0">
                <a:solidFill>
                  <a:srgbClr val="307871"/>
                </a:solidFill>
              </a:rPr>
              <a:t>rac</a:t>
            </a:r>
            <a:r>
              <a:rPr lang="en-GB" altLang="sk-SK" sz="2600" b="1" dirty="0" err="1" smtClean="0">
                <a:solidFill>
                  <a:srgbClr val="307871"/>
                </a:solidFill>
              </a:rPr>
              <a:t>io</a:t>
            </a:r>
            <a:r>
              <a:rPr lang="cs-CZ" altLang="sk-SK" sz="2600" b="1" dirty="0" smtClean="0">
                <a:solidFill>
                  <a:srgbClr val="307871"/>
                </a:solidFill>
              </a:rPr>
              <a:t> </a:t>
            </a:r>
            <a:r>
              <a:rPr lang="cs-CZ" altLang="sk-SK" sz="2600" b="1" dirty="0">
                <a:solidFill>
                  <a:srgbClr val="307871"/>
                </a:solidFill>
              </a:rPr>
              <a:t>očekávání</a:t>
            </a:r>
            <a:r>
              <a:rPr lang="cs-CZ" altLang="sk-SK" sz="2800" b="1" dirty="0">
                <a:solidFill>
                  <a:srgbClr val="307871"/>
                </a:solidFill>
              </a:rPr>
              <a:t> </a:t>
            </a:r>
            <a:endParaRPr lang="cs-CZ" sz="2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306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62790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Východiska teorie racionálních očekávání</a:t>
            </a:r>
            <a:endParaRPr lang="cs-CZ" sz="2400" dirty="0">
              <a:solidFill>
                <a:srgbClr val="000000"/>
              </a:solidFill>
            </a:endParaRPr>
          </a:p>
          <a:p>
            <a:pPr marL="457200" lvl="0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Teoretické přístupy k problematice očekávání</a:t>
            </a:r>
          </a:p>
          <a:p>
            <a:pPr marL="457200" lvl="0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Hypotéza racionálních očekávání</a:t>
            </a:r>
            <a:endParaRPr lang="cs-CZ" sz="2400" dirty="0">
              <a:solidFill>
                <a:srgbClr val="000000"/>
              </a:solidFill>
            </a:endParaRPr>
          </a:p>
          <a:p>
            <a:pPr marL="457200" lvl="0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2400" dirty="0">
                <a:solidFill>
                  <a:srgbClr val="000000"/>
                </a:solidFill>
              </a:rPr>
              <a:t>Očekávaná HP v modelu nové klasické makroekonomie</a:t>
            </a:r>
          </a:p>
          <a:p>
            <a:pPr marL="457200" lvl="0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Neočekávaná HP v modelu nové klasické makroekonomie</a:t>
            </a:r>
          </a:p>
          <a:p>
            <a:pPr marL="457200" lvl="0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2400" dirty="0">
                <a:solidFill>
                  <a:srgbClr val="000000"/>
                </a:solidFill>
              </a:rPr>
              <a:t>Očekávaná HP v neklasickém modelu racionálních očekávání</a:t>
            </a:r>
          </a:p>
          <a:p>
            <a:pPr marL="457200" lvl="0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Neočekávaná </a:t>
            </a:r>
            <a:r>
              <a:rPr lang="cs-CZ" sz="2400" dirty="0">
                <a:solidFill>
                  <a:srgbClr val="000000"/>
                </a:solidFill>
              </a:rPr>
              <a:t>HP v </a:t>
            </a:r>
            <a:r>
              <a:rPr lang="cs-CZ" sz="2400" dirty="0" smtClean="0">
                <a:solidFill>
                  <a:srgbClr val="000000"/>
                </a:solidFill>
              </a:rPr>
              <a:t>neklasickém modelu racionálních očekávání</a:t>
            </a: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sz="2800" b="1" dirty="0" smtClean="0"/>
              <a:t>Obsah prezentace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1500" y="1131590"/>
            <a:ext cx="8280920" cy="373732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2000" dirty="0">
                <a:solidFill>
                  <a:srgbClr val="000000"/>
                </a:solidFill>
              </a:rPr>
              <a:t>Krátkodobá reakce ekonomiky na neočekávanou fiskální expanzi je totožná jak v neklasickém modelu racionálních očekávání, tak v modelu nové klasické </a:t>
            </a:r>
            <a:r>
              <a:rPr lang="cs-CZ" sz="2000" dirty="0" smtClean="0">
                <a:solidFill>
                  <a:srgbClr val="000000"/>
                </a:solidFill>
              </a:rPr>
              <a:t>makroekonomie</a:t>
            </a:r>
            <a:r>
              <a:rPr lang="en-GB" sz="2000" dirty="0" smtClean="0">
                <a:solidFill>
                  <a:srgbClr val="000000"/>
                </a:solidFill>
              </a:rPr>
              <a:t> 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2000" dirty="0" smtClean="0">
                <a:solidFill>
                  <a:srgbClr val="000000"/>
                </a:solidFill>
              </a:rPr>
              <a:t>Shrnutí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000" dirty="0">
                <a:solidFill>
                  <a:srgbClr val="000000"/>
                </a:solidFill>
              </a:rPr>
              <a:t>	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16543"/>
            <a:ext cx="8291925" cy="507703"/>
          </a:xfrm>
        </p:spPr>
        <p:txBody>
          <a:bodyPr/>
          <a:lstStyle/>
          <a:p>
            <a:r>
              <a:rPr lang="en-GB" altLang="sk-SK" sz="2600" b="1" dirty="0" smtClean="0">
                <a:solidFill>
                  <a:srgbClr val="307871"/>
                </a:solidFill>
              </a:rPr>
              <a:t>Neo</a:t>
            </a:r>
            <a:r>
              <a:rPr lang="cs-CZ" altLang="sk-SK" sz="2600" b="1" dirty="0" err="1" smtClean="0">
                <a:solidFill>
                  <a:srgbClr val="307871"/>
                </a:solidFill>
              </a:rPr>
              <a:t>čekáv</a:t>
            </a:r>
            <a:r>
              <a:rPr lang="en-GB" altLang="sk-SK" sz="2600" b="1" dirty="0" smtClean="0">
                <a:solidFill>
                  <a:srgbClr val="307871"/>
                </a:solidFill>
              </a:rPr>
              <a:t>a</a:t>
            </a:r>
            <a:r>
              <a:rPr lang="cs-CZ" altLang="sk-SK" sz="2600" b="1" dirty="0" err="1" smtClean="0">
                <a:solidFill>
                  <a:srgbClr val="307871"/>
                </a:solidFill>
              </a:rPr>
              <a:t>ná</a:t>
            </a:r>
            <a:r>
              <a:rPr lang="cs-CZ" altLang="sk-SK" sz="2600" b="1" dirty="0" smtClean="0">
                <a:solidFill>
                  <a:srgbClr val="307871"/>
                </a:solidFill>
              </a:rPr>
              <a:t> </a:t>
            </a:r>
            <a:r>
              <a:rPr lang="cs-CZ" altLang="sk-SK" sz="2600" b="1" dirty="0">
                <a:solidFill>
                  <a:srgbClr val="307871"/>
                </a:solidFill>
              </a:rPr>
              <a:t>HP v neklasickém modelu </a:t>
            </a:r>
            <a:r>
              <a:rPr lang="cs-CZ" altLang="sk-SK" sz="2600" b="1" dirty="0" err="1" smtClean="0">
                <a:solidFill>
                  <a:srgbClr val="307871"/>
                </a:solidFill>
              </a:rPr>
              <a:t>rac</a:t>
            </a:r>
            <a:r>
              <a:rPr lang="en-GB" altLang="sk-SK" sz="2600" b="1" dirty="0" err="1" smtClean="0">
                <a:solidFill>
                  <a:srgbClr val="307871"/>
                </a:solidFill>
              </a:rPr>
              <a:t>io</a:t>
            </a:r>
            <a:r>
              <a:rPr lang="cs-CZ" altLang="sk-SK" sz="2600" b="1" dirty="0" smtClean="0">
                <a:solidFill>
                  <a:srgbClr val="307871"/>
                </a:solidFill>
              </a:rPr>
              <a:t> </a:t>
            </a:r>
            <a:r>
              <a:rPr lang="cs-CZ" altLang="sk-SK" sz="2600" b="1" dirty="0">
                <a:solidFill>
                  <a:srgbClr val="307871"/>
                </a:solidFill>
              </a:rPr>
              <a:t>očekávání</a:t>
            </a:r>
            <a:r>
              <a:rPr lang="cs-CZ" altLang="sk-SK" sz="2800" b="1" dirty="0">
                <a:solidFill>
                  <a:srgbClr val="307871"/>
                </a:solidFill>
              </a:rPr>
              <a:t> </a:t>
            </a:r>
            <a:endParaRPr lang="cs-CZ" sz="2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30</a:t>
            </a:fld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0443261"/>
              </p:ext>
            </p:extLst>
          </p:nvPr>
        </p:nvGraphicFramePr>
        <p:xfrm>
          <a:off x="323528" y="2571750"/>
          <a:ext cx="8147908" cy="1894195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802802">
                  <a:extLst>
                    <a:ext uri="{9D8B030D-6E8A-4147-A177-3AD203B41FA5}">
                      <a16:colId xmlns:a16="http://schemas.microsoft.com/office/drawing/2014/main" val="1023959351"/>
                    </a:ext>
                  </a:extLst>
                </a:gridCol>
                <a:gridCol w="1802802">
                  <a:extLst>
                    <a:ext uri="{9D8B030D-6E8A-4147-A177-3AD203B41FA5}">
                      <a16:colId xmlns:a16="http://schemas.microsoft.com/office/drawing/2014/main" val="96674181"/>
                    </a:ext>
                  </a:extLst>
                </a:gridCol>
                <a:gridCol w="1219948">
                  <a:extLst>
                    <a:ext uri="{9D8B030D-6E8A-4147-A177-3AD203B41FA5}">
                      <a16:colId xmlns:a16="http://schemas.microsoft.com/office/drawing/2014/main" val="3785159645"/>
                    </a:ext>
                  </a:extLst>
                </a:gridCol>
                <a:gridCol w="1342201">
                  <a:extLst>
                    <a:ext uri="{9D8B030D-6E8A-4147-A177-3AD203B41FA5}">
                      <a16:colId xmlns:a16="http://schemas.microsoft.com/office/drawing/2014/main" val="3641930767"/>
                    </a:ext>
                  </a:extLst>
                </a:gridCol>
                <a:gridCol w="1980155">
                  <a:extLst>
                    <a:ext uri="{9D8B030D-6E8A-4147-A177-3AD203B41FA5}">
                      <a16:colId xmlns:a16="http://schemas.microsoft.com/office/drawing/2014/main" val="270686910"/>
                    </a:ext>
                  </a:extLst>
                </a:gridCol>
              </a:tblGrid>
              <a:tr h="364198"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typ fiskální expanze</a:t>
                      </a:r>
                      <a:endParaRPr lang="sk-SK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vliv fiskální expanze na:</a:t>
                      </a:r>
                      <a:endParaRPr lang="sk-SK" sz="1800" b="1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je fiskální expanze účinná?</a:t>
                      </a:r>
                      <a:endParaRPr lang="sk-SK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je aktivistická hospodářská politika prospěšná?</a:t>
                      </a:r>
                      <a:endParaRPr lang="sk-SK" sz="1800" b="1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3025795"/>
                  </a:ext>
                </a:extLst>
              </a:tr>
              <a:tr h="931946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reálný produkt (Y) a zaměstnanost</a:t>
                      </a:r>
                      <a:endParaRPr lang="sk-SK" sz="1800" b="1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cenovou hladinu (P)</a:t>
                      </a:r>
                      <a:endParaRPr lang="sk-SK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182809"/>
                  </a:ext>
                </a:extLst>
              </a:tr>
              <a:tr h="242798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neočekávána</a:t>
                      </a:r>
                      <a:endParaRPr lang="sk-SK" sz="1800" b="1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zvyšuje</a:t>
                      </a:r>
                      <a:endParaRPr lang="sk-SK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zvyšuje</a:t>
                      </a:r>
                      <a:endParaRPr lang="sk-SK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ano</a:t>
                      </a:r>
                      <a:endParaRPr lang="sk-SK" sz="1800" b="1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 </a:t>
                      </a:r>
                      <a:r>
                        <a:rPr lang="cs-CZ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ANO</a:t>
                      </a:r>
                      <a:endParaRPr lang="sk-SK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3534742"/>
                  </a:ext>
                </a:extLst>
              </a:tr>
              <a:tr h="323731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očekávána</a:t>
                      </a:r>
                      <a:endParaRPr lang="sk-SK" sz="1800" b="1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zvyšuje</a:t>
                      </a:r>
                      <a:endParaRPr lang="sk-SK" sz="1800" b="1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zvyšuje</a:t>
                      </a:r>
                      <a:endParaRPr lang="sk-SK" sz="1800" b="1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ano</a:t>
                      </a:r>
                      <a:endParaRPr lang="sk-SK" sz="1800" b="1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1184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056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1500" y="987574"/>
            <a:ext cx="8280920" cy="3881338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100" dirty="0" smtClean="0">
                <a:solidFill>
                  <a:srgbClr val="000000"/>
                </a:solidFill>
              </a:rPr>
              <a:t>Představitelé </a:t>
            </a:r>
            <a:r>
              <a:rPr lang="cs-CZ" sz="2100" dirty="0">
                <a:solidFill>
                  <a:srgbClr val="000000"/>
                </a:solidFill>
              </a:rPr>
              <a:t>neklasického modelu racionálních očekávání doporučují aktivně používat diskreční opatření prováděné záměrně hospodářskými autoritami při stabilizaci ekonomiky, protože aktivistická hospodářská politika má na chod ekonomiky jednoznačně pozitivní vliv. </a:t>
            </a:r>
            <a:endParaRPr lang="cs-CZ" sz="21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100" dirty="0" smtClean="0">
                <a:solidFill>
                  <a:srgbClr val="000000"/>
                </a:solidFill>
              </a:rPr>
              <a:t>Přesto </a:t>
            </a:r>
            <a:r>
              <a:rPr lang="cs-CZ" sz="2100" dirty="0">
                <a:solidFill>
                  <a:srgbClr val="000000"/>
                </a:solidFill>
              </a:rPr>
              <a:t>je nutné při formování hospodářské politiky přihlédnout k tomu, zda jsou prováděné kroky ekonomickými subjekty předvídány či nikoli, a jaká je v ekonomickém systému míra strnulosti cen a mezd vůči změnám cenových hladin, protože obojí ovlivňuje míru úspěšnosti aktivistické hospodářské politiky. </a:t>
            </a:r>
            <a:endParaRPr lang="cs-CZ" sz="2100" dirty="0" smtClean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71499" y="195486"/>
            <a:ext cx="8291925" cy="507703"/>
          </a:xfrm>
        </p:spPr>
        <p:txBody>
          <a:bodyPr/>
          <a:lstStyle/>
          <a:p>
            <a:r>
              <a:rPr lang="cs-CZ" altLang="sk-SK" sz="2600" b="1" dirty="0" smtClean="0">
                <a:solidFill>
                  <a:srgbClr val="307871"/>
                </a:solidFill>
              </a:rPr>
              <a:t>Doporučení neklasických teorií </a:t>
            </a:r>
            <a:r>
              <a:rPr lang="cs-CZ" altLang="sk-SK" sz="2600" b="1" dirty="0" err="1" smtClean="0">
                <a:solidFill>
                  <a:srgbClr val="307871"/>
                </a:solidFill>
              </a:rPr>
              <a:t>racio</a:t>
            </a:r>
            <a:r>
              <a:rPr lang="cs-CZ" altLang="sk-SK" sz="2600" b="1" dirty="0" smtClean="0">
                <a:solidFill>
                  <a:srgbClr val="307871"/>
                </a:solidFill>
              </a:rPr>
              <a:t>. oček. pro HP</a:t>
            </a:r>
            <a:endParaRPr lang="cs-CZ" sz="2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768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800867"/>
            <a:ext cx="8280920" cy="4032448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1400" dirty="0">
                <a:solidFill>
                  <a:srgbClr val="000000"/>
                </a:solidFill>
              </a:rPr>
              <a:t>BENASSY, J., P., 2011. </a:t>
            </a:r>
            <a:r>
              <a:rPr lang="cs-CZ" sz="1400" dirty="0" err="1">
                <a:solidFill>
                  <a:srgbClr val="000000"/>
                </a:solidFill>
              </a:rPr>
              <a:t>Macroeconomic</a:t>
            </a:r>
            <a:r>
              <a:rPr lang="cs-CZ" sz="1400" dirty="0">
                <a:solidFill>
                  <a:srgbClr val="000000"/>
                </a:solidFill>
              </a:rPr>
              <a:t> </a:t>
            </a:r>
            <a:r>
              <a:rPr lang="cs-CZ" sz="1400" dirty="0" err="1">
                <a:solidFill>
                  <a:srgbClr val="000000"/>
                </a:solidFill>
              </a:rPr>
              <a:t>Theory</a:t>
            </a:r>
            <a:r>
              <a:rPr lang="cs-CZ" sz="1400" dirty="0">
                <a:solidFill>
                  <a:srgbClr val="000000"/>
                </a:solidFill>
              </a:rPr>
              <a:t>. Oxford University </a:t>
            </a:r>
            <a:r>
              <a:rPr lang="cs-CZ" sz="1400" dirty="0" err="1">
                <a:solidFill>
                  <a:srgbClr val="000000"/>
                </a:solidFill>
              </a:rPr>
              <a:t>Press</a:t>
            </a:r>
            <a:r>
              <a:rPr lang="cs-CZ" sz="1400" dirty="0">
                <a:solidFill>
                  <a:srgbClr val="000000"/>
                </a:solidFill>
              </a:rPr>
              <a:t>.  ISBN 9780199924219.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1400" dirty="0">
                <a:solidFill>
                  <a:srgbClr val="000000"/>
                </a:solidFill>
              </a:rPr>
              <a:t>CAHLÍK, T., M. HLAVÁČEK a J. SEIDLER J., 2013. Makroekonomie, 2. vydání. Praha: Karolinum. ISBN 978-80-2461-906-4.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1400" dirty="0">
                <a:solidFill>
                  <a:srgbClr val="000000"/>
                </a:solidFill>
              </a:rPr>
              <a:t>KOTLÁNOVÁ, E. a K. TUREČKOVÁ, 2014.  Makroekonomie. Karviná: OPF v Karviné. ISBN 978-80-7510-076-4.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1400" dirty="0">
                <a:solidFill>
                  <a:srgbClr val="000000"/>
                </a:solidFill>
              </a:rPr>
              <a:t>ŠEVELA, M., 2012. Makroekonomie II. Středně pokročilý kurz. Brno: Mendelova univerzita. ISBN 978-80-7375-609-3.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1400" dirty="0">
                <a:solidFill>
                  <a:srgbClr val="000000"/>
                </a:solidFill>
              </a:rPr>
              <a:t>SOUKUP, J. a KOL., 2010. Makroekonomie: moderní přístup. Praha: Management </a:t>
            </a:r>
            <a:r>
              <a:rPr lang="cs-CZ" sz="1400" dirty="0" err="1">
                <a:solidFill>
                  <a:srgbClr val="000000"/>
                </a:solidFill>
              </a:rPr>
              <a:t>Press</a:t>
            </a:r>
            <a:r>
              <a:rPr lang="cs-CZ" sz="1400" dirty="0">
                <a:solidFill>
                  <a:srgbClr val="000000"/>
                </a:solidFill>
              </a:rPr>
              <a:t>. ISBN 978-80-7261-219-2.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1400" dirty="0">
                <a:solidFill>
                  <a:srgbClr val="000000"/>
                </a:solidFill>
              </a:rPr>
              <a:t>HOLMAN, R., 2010. Makroekonomie: středně pokročilý kurz. Praha: </a:t>
            </a:r>
            <a:r>
              <a:rPr lang="cs-CZ" sz="1400" dirty="0" err="1">
                <a:solidFill>
                  <a:srgbClr val="000000"/>
                </a:solidFill>
              </a:rPr>
              <a:t>C.H.Beck</a:t>
            </a:r>
            <a:r>
              <a:rPr lang="cs-CZ" sz="1400" dirty="0">
                <a:solidFill>
                  <a:srgbClr val="000000"/>
                </a:solidFill>
              </a:rPr>
              <a:t>. ISBN 978-80-7179-861-3.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1400" dirty="0">
                <a:solidFill>
                  <a:srgbClr val="000000"/>
                </a:solidFill>
              </a:rPr>
              <a:t>MANKIW, N., G., 2015.  </a:t>
            </a:r>
            <a:r>
              <a:rPr lang="cs-CZ" sz="1400" dirty="0" err="1">
                <a:solidFill>
                  <a:srgbClr val="000000"/>
                </a:solidFill>
              </a:rPr>
              <a:t>Principles</a:t>
            </a:r>
            <a:r>
              <a:rPr lang="cs-CZ" sz="1400" dirty="0">
                <a:solidFill>
                  <a:srgbClr val="000000"/>
                </a:solidFill>
              </a:rPr>
              <a:t> </a:t>
            </a:r>
            <a:r>
              <a:rPr lang="cs-CZ" sz="1400" dirty="0" err="1">
                <a:solidFill>
                  <a:srgbClr val="000000"/>
                </a:solidFill>
              </a:rPr>
              <a:t>of</a:t>
            </a:r>
            <a:r>
              <a:rPr lang="cs-CZ" sz="1400" dirty="0">
                <a:solidFill>
                  <a:srgbClr val="000000"/>
                </a:solidFill>
              </a:rPr>
              <a:t> </a:t>
            </a:r>
            <a:r>
              <a:rPr lang="cs-CZ" sz="1400" dirty="0" err="1">
                <a:solidFill>
                  <a:srgbClr val="000000"/>
                </a:solidFill>
              </a:rPr>
              <a:t>Macroeconomics</a:t>
            </a:r>
            <a:r>
              <a:rPr lang="cs-CZ" sz="1400" dirty="0">
                <a:solidFill>
                  <a:srgbClr val="000000"/>
                </a:solidFill>
              </a:rPr>
              <a:t>. 7th </a:t>
            </a:r>
            <a:r>
              <a:rPr lang="cs-CZ" sz="1400" dirty="0" err="1">
                <a:solidFill>
                  <a:srgbClr val="000000"/>
                </a:solidFill>
              </a:rPr>
              <a:t>edition</a:t>
            </a:r>
            <a:r>
              <a:rPr lang="cs-CZ" sz="1400" dirty="0">
                <a:solidFill>
                  <a:srgbClr val="000000"/>
                </a:solidFill>
              </a:rPr>
              <a:t>. </a:t>
            </a:r>
            <a:r>
              <a:rPr lang="cs-CZ" sz="1400" dirty="0" err="1">
                <a:solidFill>
                  <a:srgbClr val="000000"/>
                </a:solidFill>
              </a:rPr>
              <a:t>Cengage</a:t>
            </a:r>
            <a:r>
              <a:rPr lang="cs-CZ" sz="1400" dirty="0">
                <a:solidFill>
                  <a:srgbClr val="000000"/>
                </a:solidFill>
              </a:rPr>
              <a:t> </a:t>
            </a:r>
            <a:r>
              <a:rPr lang="cs-CZ" sz="1400" dirty="0" err="1">
                <a:solidFill>
                  <a:srgbClr val="000000"/>
                </a:solidFill>
              </a:rPr>
              <a:t>Learning</a:t>
            </a:r>
            <a:r>
              <a:rPr lang="cs-CZ" sz="1400" dirty="0">
                <a:solidFill>
                  <a:srgbClr val="000000"/>
                </a:solidFill>
              </a:rPr>
              <a:t>. ISBN 978-0-538-4306-6</a:t>
            </a:r>
            <a:r>
              <a:rPr lang="cs-CZ" sz="1400" dirty="0" smtClean="0">
                <a:solidFill>
                  <a:srgbClr val="000000"/>
                </a:solidFill>
              </a:rPr>
              <a:t>.</a:t>
            </a: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06027"/>
            <a:ext cx="8280920" cy="507703"/>
          </a:xfrm>
        </p:spPr>
        <p:txBody>
          <a:bodyPr/>
          <a:lstStyle/>
          <a:p>
            <a:r>
              <a:rPr lang="cs-CZ" sz="2800" b="1" dirty="0" smtClean="0"/>
              <a:t>Zdroje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05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987574"/>
            <a:ext cx="8496944" cy="3672408"/>
          </a:xfrm>
        </p:spPr>
        <p:txBody>
          <a:bodyPr/>
          <a:lstStyle/>
          <a:p>
            <a:pPr algn="ctr">
              <a:spcBef>
                <a:spcPts val="1800"/>
              </a:spcBef>
              <a:spcAft>
                <a:spcPts val="3000"/>
              </a:spcAft>
            </a:pPr>
            <a:r>
              <a:rPr lang="cs-CZ" sz="3200" b="1" dirty="0" smtClean="0">
                <a:solidFill>
                  <a:srgbClr val="307871"/>
                </a:solidFill>
              </a:rPr>
              <a:t/>
            </a:r>
            <a:br>
              <a:rPr lang="cs-CZ" sz="3200" b="1" dirty="0" smtClean="0">
                <a:solidFill>
                  <a:srgbClr val="307871"/>
                </a:solidFill>
              </a:rPr>
            </a:br>
            <a:r>
              <a:rPr lang="cs-CZ" sz="3200" b="1" dirty="0">
                <a:solidFill>
                  <a:srgbClr val="307871"/>
                </a:solidFill>
              </a:rPr>
              <a:t/>
            </a:r>
            <a:br>
              <a:rPr lang="cs-CZ" sz="3200" b="1" dirty="0">
                <a:solidFill>
                  <a:srgbClr val="307871"/>
                </a:solidFill>
              </a:rPr>
            </a:br>
            <a:r>
              <a:rPr lang="cs-CZ" sz="3200" b="1" dirty="0" smtClean="0">
                <a:solidFill>
                  <a:srgbClr val="307871"/>
                </a:solidFill>
              </a:rPr>
              <a:t>Děkuji za pozornost a přeji hezký den</a:t>
            </a:r>
            <a:br>
              <a:rPr lang="cs-CZ" sz="3200" b="1" dirty="0" smtClean="0">
                <a:solidFill>
                  <a:srgbClr val="307871"/>
                </a:solidFill>
              </a:rPr>
            </a:br>
            <a:r>
              <a:rPr lang="cs-CZ" sz="3200" b="1" dirty="0" smtClean="0">
                <a:solidFill>
                  <a:srgbClr val="307871"/>
                </a:solidFill>
              </a:rPr>
              <a:t/>
            </a:r>
            <a:br>
              <a:rPr lang="cs-CZ" sz="3200" b="1" dirty="0" smtClean="0">
                <a:solidFill>
                  <a:srgbClr val="307871"/>
                </a:solidFill>
              </a:rPr>
            </a:br>
            <a:r>
              <a:rPr lang="cs-CZ" sz="4400" b="1" dirty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4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420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4881" y="1045394"/>
            <a:ext cx="8280920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Do popředí zájmu se tato teorie dostává na přelomu 70. a 80. let 20.  století v souvislosti s neschopností dosavadních ekonomických směrů (</a:t>
            </a:r>
            <a:r>
              <a:rPr lang="cs-CZ" sz="2200" dirty="0" err="1" smtClean="0">
                <a:solidFill>
                  <a:srgbClr val="000000"/>
                </a:solidFill>
              </a:rPr>
              <a:t>neokeynesiánství</a:t>
            </a:r>
            <a:r>
              <a:rPr lang="cs-CZ" sz="2200" dirty="0" smtClean="0">
                <a:solidFill>
                  <a:srgbClr val="000000"/>
                </a:solidFill>
              </a:rPr>
              <a:t>) řešit následky hospodářské krize (</a:t>
            </a:r>
            <a:r>
              <a:rPr lang="cs-CZ" sz="2200" dirty="0" err="1" smtClean="0">
                <a:solidFill>
                  <a:srgbClr val="000000"/>
                </a:solidFill>
              </a:rPr>
              <a:t>slumpflace</a:t>
            </a:r>
            <a:r>
              <a:rPr lang="cs-CZ" sz="2200" dirty="0" smtClean="0">
                <a:solidFill>
                  <a:srgbClr val="000000"/>
                </a:solidFill>
              </a:rPr>
              <a:t> – zpochybnění </a:t>
            </a:r>
            <a:r>
              <a:rPr lang="cs-CZ" sz="2200" dirty="0" err="1" smtClean="0">
                <a:solidFill>
                  <a:srgbClr val="000000"/>
                </a:solidFill>
              </a:rPr>
              <a:t>trade-off</a:t>
            </a:r>
            <a:r>
              <a:rPr lang="cs-CZ" sz="2200" dirty="0" smtClean="0">
                <a:solidFill>
                  <a:srgbClr val="000000"/>
                </a:solidFill>
              </a:rPr>
              <a:t> </a:t>
            </a:r>
            <a:r>
              <a:rPr lang="cs-CZ" sz="2200" dirty="0" err="1" smtClean="0">
                <a:solidFill>
                  <a:srgbClr val="000000"/>
                </a:solidFill>
              </a:rPr>
              <a:t>Phillipsovy</a:t>
            </a:r>
            <a:r>
              <a:rPr lang="cs-CZ" sz="2200" dirty="0" smtClean="0">
                <a:solidFill>
                  <a:srgbClr val="000000"/>
                </a:solidFill>
              </a:rPr>
              <a:t> křivky)</a:t>
            </a:r>
          </a:p>
          <a:p>
            <a:pPr algn="just">
              <a:spcAft>
                <a:spcPts val="0"/>
              </a:spcAft>
            </a:pPr>
            <a:r>
              <a:rPr lang="cs-CZ" sz="2200" dirty="0" smtClean="0">
                <a:solidFill>
                  <a:srgbClr val="000000"/>
                </a:solidFill>
              </a:rPr>
              <a:t>Dosavadní směry vycházející z keynesiánství byly nahrazeny jinak </a:t>
            </a:r>
            <a:r>
              <a:rPr lang="cs-CZ" sz="2200" dirty="0">
                <a:solidFill>
                  <a:srgbClr val="000000"/>
                </a:solidFill>
              </a:rPr>
              <a:t>orientovanými </a:t>
            </a:r>
            <a:r>
              <a:rPr lang="cs-CZ" sz="2200" dirty="0" err="1">
                <a:solidFill>
                  <a:srgbClr val="000000"/>
                </a:solidFill>
              </a:rPr>
              <a:t>ek</a:t>
            </a:r>
            <a:r>
              <a:rPr lang="cs-CZ" sz="2200" dirty="0">
                <a:solidFill>
                  <a:srgbClr val="000000"/>
                </a:solidFill>
              </a:rPr>
              <a:t>. školami </a:t>
            </a:r>
            <a:r>
              <a:rPr lang="cs-CZ" sz="2200" dirty="0" smtClean="0">
                <a:solidFill>
                  <a:srgbClr val="000000"/>
                </a:solidFill>
              </a:rPr>
              <a:t>(monetarismus </a:t>
            </a:r>
            <a:r>
              <a:rPr lang="cs-CZ" sz="2200" dirty="0" err="1">
                <a:solidFill>
                  <a:srgbClr val="000000"/>
                </a:solidFill>
              </a:rPr>
              <a:t>Miltona</a:t>
            </a:r>
            <a:r>
              <a:rPr lang="cs-CZ" sz="2200" dirty="0">
                <a:solidFill>
                  <a:srgbClr val="000000"/>
                </a:solidFill>
              </a:rPr>
              <a:t> </a:t>
            </a:r>
            <a:r>
              <a:rPr lang="cs-CZ" sz="2200" dirty="0" err="1">
                <a:solidFill>
                  <a:srgbClr val="000000"/>
                </a:solidFill>
              </a:rPr>
              <a:t>Friedmana</a:t>
            </a:r>
            <a:r>
              <a:rPr lang="cs-CZ" sz="2200" dirty="0">
                <a:solidFill>
                  <a:srgbClr val="000000"/>
                </a:solidFill>
              </a:rPr>
              <a:t> a nová klasická (makro)ekonomie, označována také jako škola racionálních očekávání či monetarismus </a:t>
            </a:r>
            <a:r>
              <a:rPr lang="cs-CZ" sz="2200" dirty="0" smtClean="0">
                <a:solidFill>
                  <a:srgbClr val="000000"/>
                </a:solidFill>
              </a:rPr>
              <a:t>II)</a:t>
            </a:r>
          </a:p>
          <a:p>
            <a:pPr algn="just">
              <a:spcAft>
                <a:spcPts val="0"/>
              </a:spcAft>
            </a:pPr>
            <a:r>
              <a:rPr lang="x-none" sz="2200" dirty="0" smtClean="0">
                <a:solidFill>
                  <a:srgbClr val="000000"/>
                </a:solidFill>
              </a:rPr>
              <a:t>Škola </a:t>
            </a:r>
            <a:r>
              <a:rPr lang="x-none" sz="2200" dirty="0">
                <a:solidFill>
                  <a:srgbClr val="000000"/>
                </a:solidFill>
              </a:rPr>
              <a:t>racionálních očekávání vychází z monetaristických tradic, ale postupem času se vyprofilovala odlišným směrem.</a:t>
            </a:r>
            <a:endParaRPr lang="cs-CZ" sz="2200" dirty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endParaRPr lang="cs-CZ" sz="2200" dirty="0" smtClean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endParaRPr lang="sk-SK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228600" algn="l"/>
              </a:tabLst>
            </a:pPr>
            <a:endParaRPr lang="sk-SK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 smtClean="0"/>
              <a:t>Východiska teorie racionálních očekávání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709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49626" y="771550"/>
            <a:ext cx="8280920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300" dirty="0">
                <a:solidFill>
                  <a:srgbClr val="000000"/>
                </a:solidFill>
              </a:rPr>
              <a:t>v</a:t>
            </a:r>
            <a:r>
              <a:rPr lang="cs-CZ" sz="2300" dirty="0" smtClean="0">
                <a:solidFill>
                  <a:srgbClr val="000000"/>
                </a:solidFill>
              </a:rPr>
              <a:t>ychází z teorie </a:t>
            </a:r>
            <a:r>
              <a:rPr lang="cs-CZ" sz="2300" dirty="0">
                <a:solidFill>
                  <a:srgbClr val="000000"/>
                </a:solidFill>
              </a:rPr>
              <a:t>všeobecné ekonomické </a:t>
            </a:r>
            <a:r>
              <a:rPr lang="cs-CZ" sz="2300" dirty="0" smtClean="0">
                <a:solidFill>
                  <a:srgbClr val="000000"/>
                </a:solidFill>
              </a:rPr>
              <a:t>rovnováhy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300" dirty="0" smtClean="0">
                <a:solidFill>
                  <a:srgbClr val="000000"/>
                </a:solidFill>
              </a:rPr>
              <a:t>předpokládá dokonalou elasticitu </a:t>
            </a:r>
            <a:r>
              <a:rPr lang="cs-CZ" sz="2300" dirty="0">
                <a:solidFill>
                  <a:srgbClr val="000000"/>
                </a:solidFill>
              </a:rPr>
              <a:t>cen a </a:t>
            </a:r>
            <a:r>
              <a:rPr lang="cs-CZ" sz="2300" dirty="0" smtClean="0">
                <a:solidFill>
                  <a:srgbClr val="000000"/>
                </a:solidFill>
              </a:rPr>
              <a:t>mezd, které umožňují permanentně obnovovat celkovou </a:t>
            </a:r>
            <a:r>
              <a:rPr lang="cs-CZ" sz="2300" smtClean="0">
                <a:solidFill>
                  <a:srgbClr val="000000"/>
                </a:solidFill>
              </a:rPr>
              <a:t>ekonomickou rovnováhu</a:t>
            </a:r>
            <a:endParaRPr lang="cs-CZ" sz="2300" dirty="0" smtClean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300" dirty="0">
                <a:solidFill>
                  <a:srgbClr val="000000"/>
                </a:solidFill>
              </a:rPr>
              <a:t>t</a:t>
            </a:r>
            <a:r>
              <a:rPr lang="cs-CZ" sz="2300" dirty="0" smtClean="0">
                <a:solidFill>
                  <a:srgbClr val="000000"/>
                </a:solidFill>
              </a:rPr>
              <a:t>rvá na přísné neutralitě peněz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300" dirty="0" smtClean="0">
                <a:solidFill>
                  <a:srgbClr val="000000"/>
                </a:solidFill>
              </a:rPr>
              <a:t>Odmítají zásahy státu do ekonomiky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300" dirty="0">
                <a:solidFill>
                  <a:srgbClr val="000000"/>
                </a:solidFill>
              </a:rPr>
              <a:t>p</a:t>
            </a:r>
            <a:r>
              <a:rPr lang="cs-CZ" sz="2300" dirty="0" smtClean="0">
                <a:solidFill>
                  <a:srgbClr val="000000"/>
                </a:solidFill>
              </a:rPr>
              <a:t>racuje s hypotézou </a:t>
            </a:r>
            <a:r>
              <a:rPr lang="cs-CZ" sz="2300" dirty="0">
                <a:solidFill>
                  <a:srgbClr val="000000"/>
                </a:solidFill>
              </a:rPr>
              <a:t>racionálních očekávání, </a:t>
            </a:r>
            <a:r>
              <a:rPr lang="cs-CZ" sz="2300" dirty="0" smtClean="0">
                <a:solidFill>
                  <a:srgbClr val="000000"/>
                </a:solidFill>
              </a:rPr>
              <a:t>kterou </a:t>
            </a:r>
            <a:r>
              <a:rPr lang="cs-CZ" sz="2300" dirty="0">
                <a:solidFill>
                  <a:srgbClr val="000000"/>
                </a:solidFill>
              </a:rPr>
              <a:t>zformuloval </a:t>
            </a:r>
            <a:r>
              <a:rPr lang="cs-CZ" sz="2300" dirty="0" smtClean="0">
                <a:solidFill>
                  <a:srgbClr val="000000"/>
                </a:solidFill>
              </a:rPr>
              <a:t>v </a:t>
            </a:r>
            <a:r>
              <a:rPr lang="cs-CZ" sz="2300" dirty="0">
                <a:solidFill>
                  <a:srgbClr val="000000"/>
                </a:solidFill>
              </a:rPr>
              <a:t>roce 1961 </a:t>
            </a:r>
            <a:r>
              <a:rPr lang="cs-CZ" sz="2300" dirty="0" smtClean="0">
                <a:solidFill>
                  <a:srgbClr val="000000"/>
                </a:solidFill>
              </a:rPr>
              <a:t>John </a:t>
            </a:r>
            <a:r>
              <a:rPr lang="cs-CZ" sz="2300" dirty="0">
                <a:solidFill>
                  <a:srgbClr val="000000"/>
                </a:solidFill>
              </a:rPr>
              <a:t>F. </a:t>
            </a:r>
            <a:r>
              <a:rPr lang="cs-CZ" sz="2300" dirty="0" err="1" smtClean="0">
                <a:solidFill>
                  <a:srgbClr val="000000"/>
                </a:solidFill>
              </a:rPr>
              <a:t>Muth</a:t>
            </a:r>
            <a:endParaRPr lang="cs-CZ" sz="2300" dirty="0" smtClean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300" dirty="0">
                <a:solidFill>
                  <a:srgbClr val="000000"/>
                </a:solidFill>
              </a:rPr>
              <a:t>n</a:t>
            </a:r>
            <a:r>
              <a:rPr lang="cs-CZ" sz="2300" dirty="0" smtClean="0">
                <a:solidFill>
                  <a:srgbClr val="000000"/>
                </a:solidFill>
              </a:rPr>
              <a:t>a jeho práci později </a:t>
            </a:r>
            <a:r>
              <a:rPr lang="cs-CZ" sz="2300" dirty="0">
                <a:solidFill>
                  <a:srgbClr val="000000"/>
                </a:solidFill>
              </a:rPr>
              <a:t>navázali Robert E. Lucas Jr., Thomas J. </a:t>
            </a:r>
            <a:r>
              <a:rPr lang="cs-CZ" sz="2300" dirty="0" err="1">
                <a:solidFill>
                  <a:srgbClr val="000000"/>
                </a:solidFill>
              </a:rPr>
              <a:t>Sargent</a:t>
            </a:r>
            <a:r>
              <a:rPr lang="cs-CZ" sz="2300" dirty="0">
                <a:solidFill>
                  <a:srgbClr val="000000"/>
                </a:solidFill>
              </a:rPr>
              <a:t>, Neil </a:t>
            </a:r>
            <a:r>
              <a:rPr lang="cs-CZ" sz="2300" dirty="0" err="1">
                <a:solidFill>
                  <a:srgbClr val="000000"/>
                </a:solidFill>
              </a:rPr>
              <a:t>Walleca</a:t>
            </a:r>
            <a:r>
              <a:rPr lang="cs-CZ" sz="2300" dirty="0">
                <a:solidFill>
                  <a:srgbClr val="000000"/>
                </a:solidFill>
              </a:rPr>
              <a:t>, Robert J. </a:t>
            </a:r>
            <a:r>
              <a:rPr lang="cs-CZ" sz="2300" dirty="0" err="1">
                <a:solidFill>
                  <a:srgbClr val="000000"/>
                </a:solidFill>
              </a:rPr>
              <a:t>Barro</a:t>
            </a:r>
            <a:r>
              <a:rPr lang="cs-CZ" sz="2300" dirty="0">
                <a:solidFill>
                  <a:srgbClr val="000000"/>
                </a:solidFill>
              </a:rPr>
              <a:t> či Edward C. </a:t>
            </a:r>
            <a:r>
              <a:rPr lang="cs-CZ" sz="2300" dirty="0" err="1">
                <a:solidFill>
                  <a:srgbClr val="000000"/>
                </a:solidFill>
              </a:rPr>
              <a:t>Prescott</a:t>
            </a:r>
            <a:r>
              <a:rPr lang="cs-CZ" sz="2300" dirty="0">
                <a:solidFill>
                  <a:srgbClr val="000000"/>
                </a:solidFill>
              </a:rPr>
              <a:t>, kteří ji rozpracovali v rámci školy racionálních </a:t>
            </a:r>
            <a:r>
              <a:rPr lang="cs-CZ" sz="2300" dirty="0" smtClean="0">
                <a:solidFill>
                  <a:srgbClr val="000000"/>
                </a:solidFill>
              </a:rPr>
              <a:t>očekávání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 smtClean="0"/>
              <a:t>Nová klasická makroekonomie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640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86321" y="973386"/>
            <a:ext cx="8280920" cy="4032448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>
                <a:solidFill>
                  <a:srgbClr val="000000"/>
                </a:solidFill>
              </a:rPr>
              <a:t>Očekávání je určitá domněnka o možných budoucích projevech a hodnotách analyzovaných a uvažovaných veličin a </a:t>
            </a:r>
            <a:r>
              <a:rPr lang="cs-CZ" sz="2400" dirty="0" smtClean="0">
                <a:solidFill>
                  <a:srgbClr val="000000"/>
                </a:solidFill>
              </a:rPr>
              <a:t>jevů</a:t>
            </a:r>
            <a:endParaRPr lang="cs-CZ" sz="24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V ekonomické teorii rozlišujeme očekávání:</a:t>
            </a:r>
          </a:p>
          <a:p>
            <a:pPr marL="1254125" indent="-357188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000000"/>
                </a:solidFill>
              </a:rPr>
              <a:t>Behaviorální </a:t>
            </a:r>
          </a:p>
          <a:p>
            <a:pPr marL="1254125" indent="-357188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000000"/>
                </a:solidFill>
              </a:rPr>
              <a:t>E</a:t>
            </a:r>
            <a:r>
              <a:rPr lang="cs-CZ" sz="2400" dirty="0" smtClean="0">
                <a:solidFill>
                  <a:srgbClr val="000000"/>
                </a:solidFill>
              </a:rPr>
              <a:t>xtrapolační</a:t>
            </a:r>
          </a:p>
          <a:p>
            <a:pPr marL="1254125" indent="-357188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400" dirty="0" smtClean="0">
                <a:solidFill>
                  <a:srgbClr val="000000"/>
                </a:solidFill>
              </a:rPr>
              <a:t>Adaptivní</a:t>
            </a:r>
          </a:p>
          <a:p>
            <a:pPr marL="1254125" indent="-357188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000000"/>
                </a:solidFill>
              </a:rPr>
              <a:t>R</a:t>
            </a:r>
            <a:r>
              <a:rPr lang="cs-CZ" sz="2400" dirty="0" smtClean="0">
                <a:solidFill>
                  <a:srgbClr val="000000"/>
                </a:solidFill>
              </a:rPr>
              <a:t>acionální</a:t>
            </a:r>
            <a:endParaRPr lang="cs-CZ" sz="24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 smtClean="0"/>
              <a:t>Typy očekávání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75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96975" y="771550"/>
            <a:ext cx="8280920" cy="403244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300" b="1" i="1" u="sng" dirty="0"/>
              <a:t>Behaviorální </a:t>
            </a:r>
            <a:endParaRPr lang="cs-CZ" sz="2000" b="1" i="1" u="sng" dirty="0" smtClean="0"/>
          </a:p>
          <a:p>
            <a:pPr marL="896938" indent="-35718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200" dirty="0" smtClean="0">
                <a:solidFill>
                  <a:srgbClr val="000000"/>
                </a:solidFill>
              </a:rPr>
              <a:t>je </a:t>
            </a:r>
            <a:r>
              <a:rPr lang="cs-CZ" sz="2200" dirty="0">
                <a:solidFill>
                  <a:srgbClr val="000000"/>
                </a:solidFill>
              </a:rPr>
              <a:t>založeno na psychologických, společenských a sociálních faktorech a podnětech, </a:t>
            </a:r>
            <a:r>
              <a:rPr lang="cs-CZ" sz="2200" dirty="0" smtClean="0">
                <a:solidFill>
                  <a:srgbClr val="000000"/>
                </a:solidFill>
              </a:rPr>
              <a:t>které </a:t>
            </a:r>
            <a:r>
              <a:rPr lang="cs-CZ" sz="2200" dirty="0">
                <a:solidFill>
                  <a:srgbClr val="000000"/>
                </a:solidFill>
              </a:rPr>
              <a:t>umožňují subjektu tvořit svá </a:t>
            </a:r>
            <a:r>
              <a:rPr lang="cs-CZ" sz="2200" dirty="0" smtClean="0">
                <a:solidFill>
                  <a:srgbClr val="000000"/>
                </a:solidFill>
              </a:rPr>
              <a:t>očekávání</a:t>
            </a:r>
          </a:p>
          <a:p>
            <a:pPr marL="896938" indent="-35718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200" dirty="0" smtClean="0">
                <a:solidFill>
                  <a:srgbClr val="000000"/>
                </a:solidFill>
              </a:rPr>
              <a:t>významnou </a:t>
            </a:r>
            <a:r>
              <a:rPr lang="cs-CZ" sz="2200" dirty="0">
                <a:solidFill>
                  <a:srgbClr val="000000"/>
                </a:solidFill>
              </a:rPr>
              <a:t>roli zde také sehrávají sdělovací prostředky a interpersonální kontakty a </a:t>
            </a:r>
            <a:r>
              <a:rPr lang="cs-CZ" sz="2200" dirty="0" smtClean="0">
                <a:solidFill>
                  <a:srgbClr val="000000"/>
                </a:solidFill>
              </a:rPr>
              <a:t>vztahy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300" b="1" i="1" u="sng" dirty="0"/>
              <a:t>Extrapolační</a:t>
            </a:r>
          </a:p>
          <a:p>
            <a:pPr marL="896938" indent="-35718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200" dirty="0">
                <a:solidFill>
                  <a:srgbClr val="000000"/>
                </a:solidFill>
              </a:rPr>
              <a:t>vychází z pochopení principů a pravidelností v analyzovaných časových řadách, na jejichž základě jsme schopni predikovat budoucí složky, resp. očekávat určitý průběh ve vývoji hodnot, informací a dat, mimo rámec zkoumaného období.</a:t>
            </a: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 smtClean="0"/>
              <a:t>Typy očekávání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555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96975" y="771550"/>
            <a:ext cx="8280920" cy="403244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Autorem </a:t>
            </a:r>
            <a:r>
              <a:rPr lang="cs-CZ" sz="2200" dirty="0" err="1" smtClean="0">
                <a:solidFill>
                  <a:srgbClr val="000000"/>
                </a:solidFill>
              </a:rPr>
              <a:t>Milton</a:t>
            </a:r>
            <a:r>
              <a:rPr lang="cs-CZ" sz="2200" dirty="0" smtClean="0">
                <a:solidFill>
                  <a:srgbClr val="000000"/>
                </a:solidFill>
              </a:rPr>
              <a:t> </a:t>
            </a:r>
            <a:r>
              <a:rPr lang="cs-CZ" sz="2200" dirty="0" err="1" smtClean="0">
                <a:solidFill>
                  <a:srgbClr val="000000"/>
                </a:solidFill>
              </a:rPr>
              <a:t>Friedman</a:t>
            </a:r>
            <a:endParaRPr lang="cs-CZ" sz="2200" dirty="0" smtClean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Ekonomické subjekty  </a:t>
            </a:r>
            <a:r>
              <a:rPr lang="cs-CZ" sz="2200" dirty="0">
                <a:solidFill>
                  <a:srgbClr val="000000"/>
                </a:solidFill>
              </a:rPr>
              <a:t>vychází pouze a jedině ze zkušeností, které </a:t>
            </a:r>
            <a:r>
              <a:rPr lang="cs-CZ" sz="2200" dirty="0" smtClean="0">
                <a:solidFill>
                  <a:srgbClr val="000000"/>
                </a:solidFill>
              </a:rPr>
              <a:t>nabyly </a:t>
            </a:r>
            <a:r>
              <a:rPr lang="cs-CZ" sz="2200" dirty="0">
                <a:solidFill>
                  <a:srgbClr val="000000"/>
                </a:solidFill>
              </a:rPr>
              <a:t>v minulosti, přičemž lidé jsou schopni se poučit z předešlých chyb a omylů a na jejich základě opravit své odhady do </a:t>
            </a:r>
            <a:r>
              <a:rPr lang="cs-CZ" sz="2200" dirty="0" smtClean="0">
                <a:solidFill>
                  <a:srgbClr val="000000"/>
                </a:solidFill>
              </a:rPr>
              <a:t>budoucnosti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Z výše uvedeného  </a:t>
            </a:r>
            <a:r>
              <a:rPr lang="cs-CZ" sz="2200" dirty="0">
                <a:solidFill>
                  <a:srgbClr val="000000"/>
                </a:solidFill>
              </a:rPr>
              <a:t>důvodu bude v adaptivních očekáváních docházet k dílčím změnám, a to v závislosti na vývoji příslušných proměnných v předchozím </a:t>
            </a:r>
            <a:r>
              <a:rPr lang="cs-CZ" sz="2200" dirty="0" smtClean="0">
                <a:solidFill>
                  <a:srgbClr val="000000"/>
                </a:solidFill>
              </a:rPr>
              <a:t>období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Slabou </a:t>
            </a:r>
            <a:r>
              <a:rPr lang="cs-CZ" sz="2200" dirty="0">
                <a:solidFill>
                  <a:srgbClr val="000000"/>
                </a:solidFill>
              </a:rPr>
              <a:t>stránkou </a:t>
            </a:r>
            <a:r>
              <a:rPr lang="cs-CZ" sz="2200" dirty="0" smtClean="0">
                <a:solidFill>
                  <a:srgbClr val="000000"/>
                </a:solidFill>
              </a:rPr>
              <a:t>koncepce </a:t>
            </a:r>
            <a:r>
              <a:rPr lang="cs-CZ" sz="2200" dirty="0">
                <a:solidFill>
                  <a:srgbClr val="000000"/>
                </a:solidFill>
              </a:rPr>
              <a:t>je neschopnost utvářet přesná očekávání v kontextu nevylučitelnosti existence systematické chyby a nezahrnutí aktuálních informací a dat, stejně jako jejich předpokládaných odhadů v </a:t>
            </a:r>
            <a:r>
              <a:rPr lang="cs-CZ" sz="2200" dirty="0" smtClean="0">
                <a:solidFill>
                  <a:srgbClr val="000000"/>
                </a:solidFill>
              </a:rPr>
              <a:t>budoucnosti</a:t>
            </a:r>
            <a:endParaRPr lang="cs-CZ" sz="2000" dirty="0" smtClean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 smtClean="0"/>
              <a:t>Koncepce adaptivních očekávání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826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1500" y="771550"/>
            <a:ext cx="8280920" cy="4234284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Počátek </a:t>
            </a:r>
            <a:r>
              <a:rPr lang="cs-CZ" sz="2000" dirty="0">
                <a:solidFill>
                  <a:srgbClr val="000000"/>
                </a:solidFill>
              </a:rPr>
              <a:t>70. let 20. </a:t>
            </a:r>
            <a:r>
              <a:rPr lang="cs-CZ" sz="2000" dirty="0" smtClean="0">
                <a:solidFill>
                  <a:srgbClr val="000000"/>
                </a:solidFill>
              </a:rPr>
              <a:t>století – kritika adaptivních očekávání 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Robert </a:t>
            </a:r>
            <a:r>
              <a:rPr lang="cs-CZ" sz="2000" dirty="0">
                <a:solidFill>
                  <a:srgbClr val="000000"/>
                </a:solidFill>
              </a:rPr>
              <a:t>Lucas a Thomas </a:t>
            </a:r>
            <a:r>
              <a:rPr lang="cs-CZ" sz="2000" dirty="0" err="1" smtClean="0">
                <a:solidFill>
                  <a:srgbClr val="000000"/>
                </a:solidFill>
              </a:rPr>
              <a:t>Sargent</a:t>
            </a:r>
            <a:r>
              <a:rPr lang="cs-CZ" sz="2000" dirty="0" smtClean="0">
                <a:solidFill>
                  <a:srgbClr val="000000"/>
                </a:solidFill>
              </a:rPr>
              <a:t> (nová klasická makroekonomie)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vlastní hypotéza </a:t>
            </a:r>
            <a:r>
              <a:rPr lang="cs-CZ" sz="2000" dirty="0">
                <a:solidFill>
                  <a:srgbClr val="000000"/>
                </a:solidFill>
              </a:rPr>
              <a:t>racionálních </a:t>
            </a:r>
            <a:r>
              <a:rPr lang="cs-CZ" sz="2000" dirty="0" smtClean="0">
                <a:solidFill>
                  <a:srgbClr val="000000"/>
                </a:solidFill>
              </a:rPr>
              <a:t>očekávání 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Podle </a:t>
            </a:r>
            <a:r>
              <a:rPr lang="cs-CZ" sz="2000" dirty="0">
                <a:solidFill>
                  <a:srgbClr val="000000"/>
                </a:solidFill>
              </a:rPr>
              <a:t>této hypotézy lidé zkoumají nejen, co se již stalo, ale zároveň i to, co se právě děje a co se </a:t>
            </a:r>
            <a:r>
              <a:rPr lang="cs-CZ" sz="2000" dirty="0" smtClean="0">
                <a:solidFill>
                  <a:srgbClr val="000000"/>
                </a:solidFill>
              </a:rPr>
              <a:t>stane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racionální </a:t>
            </a:r>
            <a:r>
              <a:rPr lang="cs-CZ" sz="2000" dirty="0">
                <a:solidFill>
                  <a:srgbClr val="000000"/>
                </a:solidFill>
              </a:rPr>
              <a:t>očekávání jsou založena na znalosti všech současných dostupných </a:t>
            </a:r>
            <a:r>
              <a:rPr lang="cs-CZ" sz="2000" dirty="0" smtClean="0">
                <a:solidFill>
                  <a:srgbClr val="000000"/>
                </a:solidFill>
              </a:rPr>
              <a:t>informací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 </a:t>
            </a:r>
            <a:r>
              <a:rPr lang="cs-CZ" sz="2000" dirty="0">
                <a:solidFill>
                  <a:srgbClr val="000000"/>
                </a:solidFill>
              </a:rPr>
              <a:t>Tato teorie nepředpokládá neomylnost očekávání, ale předpokládá, že se ekonomické subjekty poučí ze svých </a:t>
            </a:r>
            <a:r>
              <a:rPr lang="cs-CZ" sz="2000" dirty="0" smtClean="0">
                <a:solidFill>
                  <a:srgbClr val="000000"/>
                </a:solidFill>
              </a:rPr>
              <a:t>omylů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Hypotéza </a:t>
            </a:r>
            <a:r>
              <a:rPr lang="cs-CZ" sz="2000" dirty="0">
                <a:solidFill>
                  <a:srgbClr val="000000"/>
                </a:solidFill>
              </a:rPr>
              <a:t>racionálních očekávání tvrdí, že lidská očekávání jsou správná pouze v průměru. To znamená, že lidé nebudou dělat stále tytéž chyby, tzv. systematické chyby.	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r>
              <a:rPr lang="cs-CZ" sz="2000" b="1" dirty="0">
                <a:solidFill>
                  <a:srgbClr val="307871"/>
                </a:solidFill>
              </a:rPr>
              <a:t>		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 smtClean="0"/>
              <a:t>Koncepce racionálních očekávání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872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Mi_4_TEORIE SPOTŘEBITELSKÉ POPTÁVKY</Template>
  <TotalTime>6649</TotalTime>
  <Words>2818</Words>
  <Application>Microsoft Office PowerPoint</Application>
  <PresentationFormat>Předvádění na obrazovce (16:9)</PresentationFormat>
  <Paragraphs>494</Paragraphs>
  <Slides>33</Slides>
  <Notes>25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33</vt:i4>
      </vt:variant>
    </vt:vector>
  </HeadingPairs>
  <TitlesOfParts>
    <vt:vector size="39" baseType="lpstr">
      <vt:lpstr>Arial</vt:lpstr>
      <vt:lpstr>Calibri</vt:lpstr>
      <vt:lpstr>Times New Roman</vt:lpstr>
      <vt:lpstr>Wingdings</vt:lpstr>
      <vt:lpstr>SLU</vt:lpstr>
      <vt:lpstr>1_SLU</vt:lpstr>
      <vt:lpstr>Název prezentace</vt:lpstr>
      <vt:lpstr> TEORIE RACIONÁLNÍCH OČEKÁVÁNÍ</vt:lpstr>
      <vt:lpstr>Obsah prezentace</vt:lpstr>
      <vt:lpstr>Východiska teorie racionálních očekávání</vt:lpstr>
      <vt:lpstr>Nová klasická makroekonomie</vt:lpstr>
      <vt:lpstr>Typy očekávání</vt:lpstr>
      <vt:lpstr>Typy očekávání</vt:lpstr>
      <vt:lpstr>Koncepce adaptivních očekávání</vt:lpstr>
      <vt:lpstr>Koncepce racionálních očekávání</vt:lpstr>
      <vt:lpstr>Hypotéza racionálních očekávání</vt:lpstr>
      <vt:lpstr>Hypotéza racionálních očekávání</vt:lpstr>
      <vt:lpstr>Závěry plynoucí z teorie racionálních očekávání</vt:lpstr>
      <vt:lpstr>Koncepce racionálních očekávání</vt:lpstr>
      <vt:lpstr>Lucasova kritika ekonometrických modelů</vt:lpstr>
      <vt:lpstr>Teze o neúčinnosti hospodářské politiky</vt:lpstr>
      <vt:lpstr>Teze o neúčinnosti hospodářské politiky</vt:lpstr>
      <vt:lpstr>Účinnost hospodářské politiky z pohledu ek. teorií</vt:lpstr>
      <vt:lpstr>Očekáváná HP a přístup monetaristů </vt:lpstr>
      <vt:lpstr>Očekáváná HP a přístup monetaristů </vt:lpstr>
      <vt:lpstr>Očekáváná HP v modelu nové klasické makroekonomie</vt:lpstr>
      <vt:lpstr>Očekáváná HP v modelu nové klasické makroekonomie</vt:lpstr>
      <vt:lpstr>Neočekáváná HP v modelu nové klasické makroekonomie </vt:lpstr>
      <vt:lpstr>Neočekáváná HP v modelu nové klasické makroekonomie</vt:lpstr>
      <vt:lpstr>Nesprávně očekáváná HP v modelu NKM</vt:lpstr>
      <vt:lpstr>Nesprávně očekáváná HP v modelu NKM</vt:lpstr>
      <vt:lpstr>Shrnutí účinnosti HP v modelu NKM</vt:lpstr>
      <vt:lpstr>Doporučení NKM pro hospodářskou politiku</vt:lpstr>
      <vt:lpstr>Očekáváná HP v neklasickém modelu racio očekávání </vt:lpstr>
      <vt:lpstr>Očekáváná HP v neklasickém modelu racio očekávání </vt:lpstr>
      <vt:lpstr>Neočekávaná HP v neklasickém modelu racio očekávání </vt:lpstr>
      <vt:lpstr>Doporučení neklasických teorií racio. oček. pro HP</vt:lpstr>
      <vt:lpstr>Zdroje</vt:lpstr>
      <vt:lpstr>  Děkuji za pozornost a přeji hezký den  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Používateľ systému Windows</cp:lastModifiedBy>
  <cp:revision>675</cp:revision>
  <dcterms:created xsi:type="dcterms:W3CDTF">2016-07-06T15:42:34Z</dcterms:created>
  <dcterms:modified xsi:type="dcterms:W3CDTF">2018-04-29T22:23:26Z</dcterms:modified>
</cp:coreProperties>
</file>