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1"/>
  </p:sldMasterIdLst>
  <p:notesMasterIdLst>
    <p:notesMasterId r:id="rId31"/>
  </p:notesMasterIdLst>
  <p:sldIdLst>
    <p:sldId id="257" r:id="rId2"/>
    <p:sldId id="258" r:id="rId3"/>
    <p:sldId id="439" r:id="rId4"/>
    <p:sldId id="440" r:id="rId5"/>
    <p:sldId id="369" r:id="rId6"/>
    <p:sldId id="370" r:id="rId7"/>
    <p:sldId id="441" r:id="rId8"/>
    <p:sldId id="371" r:id="rId9"/>
    <p:sldId id="442" r:id="rId10"/>
    <p:sldId id="444" r:id="rId11"/>
    <p:sldId id="443" r:id="rId12"/>
    <p:sldId id="445" r:id="rId13"/>
    <p:sldId id="446" r:id="rId14"/>
    <p:sldId id="447" r:id="rId15"/>
    <p:sldId id="448" r:id="rId16"/>
    <p:sldId id="449" r:id="rId17"/>
    <p:sldId id="450" r:id="rId18"/>
    <p:sldId id="451" r:id="rId19"/>
    <p:sldId id="452" r:id="rId20"/>
    <p:sldId id="453" r:id="rId21"/>
    <p:sldId id="454" r:id="rId22"/>
    <p:sldId id="455" r:id="rId23"/>
    <p:sldId id="456" r:id="rId24"/>
    <p:sldId id="457" r:id="rId25"/>
    <p:sldId id="458" r:id="rId26"/>
    <p:sldId id="459" r:id="rId27"/>
    <p:sldId id="460" r:id="rId28"/>
    <p:sldId id="461" r:id="rId29"/>
    <p:sldId id="316" r:id="rId3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50363"/>
    <a:srgbClr val="A10763"/>
    <a:srgbClr val="9F2B2B"/>
    <a:srgbClr val="307871"/>
    <a:srgbClr val="981E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0" autoAdjust="0"/>
    <p:restoredTop sz="94306" autoAdjust="0"/>
  </p:normalViewPr>
  <p:slideViewPr>
    <p:cSldViewPr>
      <p:cViewPr varScale="1">
        <p:scale>
          <a:sx n="137" d="100"/>
          <a:sy n="137" d="100"/>
        </p:scale>
        <p:origin x="306"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15.02.2024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475810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521028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563899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91695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4104816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6901902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069587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8198756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41512800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635820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255349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6301186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4990273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8594984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39231314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32637015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40002104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42556854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583936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3</a:t>
            </a:fld>
            <a:endParaRPr lang="cs-CZ">
              <a:solidFill>
                <a:prstClr val="black"/>
              </a:solidFill>
            </a:endParaRPr>
          </a:p>
        </p:txBody>
      </p:sp>
    </p:spTree>
    <p:extLst>
      <p:ext uri="{BB962C8B-B14F-4D97-AF65-F5344CB8AC3E}">
        <p14:creationId xmlns:p14="http://schemas.microsoft.com/office/powerpoint/2010/main" val="1118767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4</a:t>
            </a:fld>
            <a:endParaRPr lang="cs-CZ">
              <a:solidFill>
                <a:prstClr val="black"/>
              </a:solidFill>
            </a:endParaRPr>
          </a:p>
        </p:txBody>
      </p:sp>
    </p:spTree>
    <p:extLst>
      <p:ext uri="{BB962C8B-B14F-4D97-AF65-F5344CB8AC3E}">
        <p14:creationId xmlns:p14="http://schemas.microsoft.com/office/powerpoint/2010/main" val="3189467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581352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92709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160710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785743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896314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B6B442-D09A-44AA-9322-BFC1BDE11C29}"/>
              </a:ext>
            </a:extLst>
          </p:cNvPr>
          <p:cNvSpPr>
            <a:spLocks noGrp="1"/>
          </p:cNvSpPr>
          <p:nvPr>
            <p:ph type="ctrTitle"/>
          </p:nvPr>
        </p:nvSpPr>
        <p:spPr>
          <a:xfrm>
            <a:off x="1143000" y="841772"/>
            <a:ext cx="6858000" cy="1790700"/>
          </a:xfrm>
        </p:spPr>
        <p:txBody>
          <a:bodyPr anchor="b"/>
          <a:lstStyle>
            <a:lvl1pPr algn="ctr">
              <a:defRPr sz="4500"/>
            </a:lvl1pPr>
          </a:lstStyle>
          <a:p>
            <a:r>
              <a:rPr lang="cs-CZ"/>
              <a:t>Kliknutím lze upravit styl.</a:t>
            </a:r>
          </a:p>
        </p:txBody>
      </p:sp>
      <p:sp>
        <p:nvSpPr>
          <p:cNvPr id="3" name="Podnadpis 2">
            <a:extLst>
              <a:ext uri="{FF2B5EF4-FFF2-40B4-BE49-F238E27FC236}">
                <a16:creationId xmlns:a16="http://schemas.microsoft.com/office/drawing/2014/main" id="{CA22918E-F142-426A-8D50-5289FE4881CB}"/>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4759BE0-D8B8-49A3-A38A-B8C165186F89}"/>
              </a:ext>
            </a:extLst>
          </p:cNvPr>
          <p:cNvSpPr>
            <a:spLocks noGrp="1"/>
          </p:cNvSpPr>
          <p:nvPr>
            <p:ph type="dt" sz="half" idx="10"/>
          </p:nvPr>
        </p:nvSpPr>
        <p:spPr/>
        <p:txBody>
          <a:bodyPr/>
          <a:lstStyle/>
          <a:p>
            <a:fld id="{BBA06F3C-BF10-4FF2-9DF0-876A2E65EEE8}" type="datetimeFigureOut">
              <a:rPr lang="cs-CZ" smtClean="0"/>
              <a:t>15.02.2024</a:t>
            </a:fld>
            <a:endParaRPr lang="cs-CZ"/>
          </a:p>
        </p:txBody>
      </p:sp>
      <p:sp>
        <p:nvSpPr>
          <p:cNvPr id="5" name="Zástupný symbol pro zápatí 4">
            <a:extLst>
              <a:ext uri="{FF2B5EF4-FFF2-40B4-BE49-F238E27FC236}">
                <a16:creationId xmlns:a16="http://schemas.microsoft.com/office/drawing/2014/main" id="{FB6FB438-8E2E-454F-A427-4433849CF6D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8AB8F05-3F81-4D65-8178-E6A797CD1D8C}"/>
              </a:ext>
            </a:extLst>
          </p:cNvPr>
          <p:cNvSpPr>
            <a:spLocks noGrp="1"/>
          </p:cNvSpPr>
          <p:nvPr>
            <p:ph type="sldNum" sz="quarter" idx="12"/>
          </p:nvPr>
        </p:nvSpPr>
        <p:spPr/>
        <p:txBody>
          <a:bodyPr/>
          <a:lstStyle/>
          <a:p>
            <a:fld id="{0C9CAC5A-F5D9-40EA-A086-F767F79EBC13}" type="slidenum">
              <a:rPr lang="cs-CZ" smtClean="0"/>
              <a:t>‹#›</a:t>
            </a:fld>
            <a:endParaRPr lang="cs-CZ"/>
          </a:p>
        </p:txBody>
      </p:sp>
    </p:spTree>
    <p:extLst>
      <p:ext uri="{BB962C8B-B14F-4D97-AF65-F5344CB8AC3E}">
        <p14:creationId xmlns:p14="http://schemas.microsoft.com/office/powerpoint/2010/main" val="13777030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68C80B-ABA1-47D9-9BFF-C4F8A63F29F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283A320-77AD-40FD-A7C1-140EC83DCA4D}"/>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172D917-BA3D-4288-AB21-1BA95654DEC1}"/>
              </a:ext>
            </a:extLst>
          </p:cNvPr>
          <p:cNvSpPr>
            <a:spLocks noGrp="1"/>
          </p:cNvSpPr>
          <p:nvPr>
            <p:ph type="dt" sz="half" idx="10"/>
          </p:nvPr>
        </p:nvSpPr>
        <p:spPr/>
        <p:txBody>
          <a:bodyPr/>
          <a:lstStyle/>
          <a:p>
            <a:fld id="{BBA06F3C-BF10-4FF2-9DF0-876A2E65EEE8}" type="datetimeFigureOut">
              <a:rPr lang="cs-CZ" smtClean="0"/>
              <a:t>15.02.2024</a:t>
            </a:fld>
            <a:endParaRPr lang="cs-CZ"/>
          </a:p>
        </p:txBody>
      </p:sp>
      <p:sp>
        <p:nvSpPr>
          <p:cNvPr id="5" name="Zástupný symbol pro zápatí 4">
            <a:extLst>
              <a:ext uri="{FF2B5EF4-FFF2-40B4-BE49-F238E27FC236}">
                <a16:creationId xmlns:a16="http://schemas.microsoft.com/office/drawing/2014/main" id="{137623C8-A3B5-4DCC-A0CB-87773594D71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16FA234-BBBD-4ED7-95CF-9F0E2AF8A269}"/>
              </a:ext>
            </a:extLst>
          </p:cNvPr>
          <p:cNvSpPr>
            <a:spLocks noGrp="1"/>
          </p:cNvSpPr>
          <p:nvPr>
            <p:ph type="sldNum" sz="quarter" idx="12"/>
          </p:nvPr>
        </p:nvSpPr>
        <p:spPr/>
        <p:txBody>
          <a:bodyPr/>
          <a:lstStyle/>
          <a:p>
            <a:fld id="{0C9CAC5A-F5D9-40EA-A086-F767F79EBC13}" type="slidenum">
              <a:rPr lang="cs-CZ" smtClean="0"/>
              <a:t>‹#›</a:t>
            </a:fld>
            <a:endParaRPr lang="cs-CZ"/>
          </a:p>
        </p:txBody>
      </p:sp>
    </p:spTree>
    <p:extLst>
      <p:ext uri="{BB962C8B-B14F-4D97-AF65-F5344CB8AC3E}">
        <p14:creationId xmlns:p14="http://schemas.microsoft.com/office/powerpoint/2010/main" val="196599726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D9BD0B5-B4AA-4DB2-B76E-DF7981020F8E}"/>
              </a:ext>
            </a:extLst>
          </p:cNvPr>
          <p:cNvSpPr>
            <a:spLocks noGrp="1"/>
          </p:cNvSpPr>
          <p:nvPr>
            <p:ph type="title" orient="vert"/>
          </p:nvPr>
        </p:nvSpPr>
        <p:spPr>
          <a:xfrm>
            <a:off x="6543675" y="273844"/>
            <a:ext cx="1971675" cy="4358879"/>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9E28E615-96A1-4CBF-BACB-7832B9653225}"/>
              </a:ext>
            </a:extLst>
          </p:cNvPr>
          <p:cNvSpPr>
            <a:spLocks noGrp="1"/>
          </p:cNvSpPr>
          <p:nvPr>
            <p:ph type="body" orient="vert" idx="1"/>
          </p:nvPr>
        </p:nvSpPr>
        <p:spPr>
          <a:xfrm>
            <a:off x="628650" y="273844"/>
            <a:ext cx="5800725" cy="4358879"/>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9FF3BBC-A97C-4935-97AD-D0B24CC83FCF}"/>
              </a:ext>
            </a:extLst>
          </p:cNvPr>
          <p:cNvSpPr>
            <a:spLocks noGrp="1"/>
          </p:cNvSpPr>
          <p:nvPr>
            <p:ph type="dt" sz="half" idx="10"/>
          </p:nvPr>
        </p:nvSpPr>
        <p:spPr/>
        <p:txBody>
          <a:bodyPr/>
          <a:lstStyle/>
          <a:p>
            <a:fld id="{BBA06F3C-BF10-4FF2-9DF0-876A2E65EEE8}" type="datetimeFigureOut">
              <a:rPr lang="cs-CZ" smtClean="0"/>
              <a:t>15.02.2024</a:t>
            </a:fld>
            <a:endParaRPr lang="cs-CZ"/>
          </a:p>
        </p:txBody>
      </p:sp>
      <p:sp>
        <p:nvSpPr>
          <p:cNvPr id="5" name="Zástupný symbol pro zápatí 4">
            <a:extLst>
              <a:ext uri="{FF2B5EF4-FFF2-40B4-BE49-F238E27FC236}">
                <a16:creationId xmlns:a16="http://schemas.microsoft.com/office/drawing/2014/main" id="{617ED216-B5BE-44D2-ABE0-69DC0C609C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22E97CD-9DE5-4591-89B0-5694DE90AF4C}"/>
              </a:ext>
            </a:extLst>
          </p:cNvPr>
          <p:cNvSpPr>
            <a:spLocks noGrp="1"/>
          </p:cNvSpPr>
          <p:nvPr>
            <p:ph type="sldNum" sz="quarter" idx="12"/>
          </p:nvPr>
        </p:nvSpPr>
        <p:spPr/>
        <p:txBody>
          <a:bodyPr/>
          <a:lstStyle/>
          <a:p>
            <a:fld id="{0C9CAC5A-F5D9-40EA-A086-F767F79EBC13}" type="slidenum">
              <a:rPr lang="cs-CZ" smtClean="0"/>
              <a:t>‹#›</a:t>
            </a:fld>
            <a:endParaRPr lang="cs-CZ"/>
          </a:p>
        </p:txBody>
      </p:sp>
    </p:spTree>
    <p:extLst>
      <p:ext uri="{BB962C8B-B14F-4D97-AF65-F5344CB8AC3E}">
        <p14:creationId xmlns:p14="http://schemas.microsoft.com/office/powerpoint/2010/main" val="1014653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3260289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553D1B-6151-4998-953C-18474DA0141A}"/>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02C14A7-4D60-43F0-BFFE-726058BDEDD0}"/>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211F12C-7DFC-44DA-8C7C-BC3BF3CB60D5}"/>
              </a:ext>
            </a:extLst>
          </p:cNvPr>
          <p:cNvSpPr>
            <a:spLocks noGrp="1"/>
          </p:cNvSpPr>
          <p:nvPr>
            <p:ph type="dt" sz="half" idx="10"/>
          </p:nvPr>
        </p:nvSpPr>
        <p:spPr/>
        <p:txBody>
          <a:bodyPr/>
          <a:lstStyle/>
          <a:p>
            <a:pPr>
              <a:defRPr/>
            </a:pPr>
            <a:fld id="{6018982A-FBDE-41CB-9796-214EA1C7BA3F}" type="datetime1">
              <a:rPr lang="cs-CZ" smtClean="0"/>
              <a:pPr>
                <a:defRPr/>
              </a:pPr>
              <a:t>15.02.2024</a:t>
            </a:fld>
            <a:endParaRPr lang="cs-CZ"/>
          </a:p>
        </p:txBody>
      </p:sp>
      <p:sp>
        <p:nvSpPr>
          <p:cNvPr id="5" name="Zástupný symbol pro zápatí 4">
            <a:extLst>
              <a:ext uri="{FF2B5EF4-FFF2-40B4-BE49-F238E27FC236}">
                <a16:creationId xmlns:a16="http://schemas.microsoft.com/office/drawing/2014/main" id="{525E7405-10AA-43E8-ADD2-3F38C6A28516}"/>
              </a:ext>
            </a:extLst>
          </p:cNvPr>
          <p:cNvSpPr>
            <a:spLocks noGrp="1"/>
          </p:cNvSpPr>
          <p:nvPr>
            <p:ph type="ftr" sz="quarter" idx="11"/>
          </p:nvPr>
        </p:nvSpPr>
        <p:spPr/>
        <p:txBody>
          <a:bodyPr/>
          <a:lstStyle/>
          <a:p>
            <a:pPr>
              <a:defRPr/>
            </a:pPr>
            <a:endParaRPr lang="cs-CZ"/>
          </a:p>
        </p:txBody>
      </p:sp>
      <p:sp>
        <p:nvSpPr>
          <p:cNvPr id="6" name="Zástupný symbol pro číslo snímku 5">
            <a:extLst>
              <a:ext uri="{FF2B5EF4-FFF2-40B4-BE49-F238E27FC236}">
                <a16:creationId xmlns:a16="http://schemas.microsoft.com/office/drawing/2014/main" id="{09635B83-46D0-45E2-B817-37A24C3C4AA9}"/>
              </a:ext>
            </a:extLst>
          </p:cNvPr>
          <p:cNvSpPr>
            <a:spLocks noGrp="1"/>
          </p:cNvSpPr>
          <p:nvPr>
            <p:ph type="sldNum" sz="quarter" idx="12"/>
          </p:nvPr>
        </p:nvSpPr>
        <p:spPr/>
        <p:txBody>
          <a:bodyPr/>
          <a:lstStyle/>
          <a:p>
            <a:pPr>
              <a:defRPr/>
            </a:pPr>
            <a:fld id="{E6DD8FEF-60B1-4B7A-9045-20685707A232}" type="slidenum">
              <a:rPr lang="cs-CZ" altLang="cs-CZ" smtClean="0"/>
              <a:pPr>
                <a:defRPr/>
              </a:pPr>
              <a:t>‹#›</a:t>
            </a:fld>
            <a:endParaRPr lang="cs-CZ" altLang="cs-CZ"/>
          </a:p>
        </p:txBody>
      </p:sp>
    </p:spTree>
    <p:extLst>
      <p:ext uri="{BB962C8B-B14F-4D97-AF65-F5344CB8AC3E}">
        <p14:creationId xmlns:p14="http://schemas.microsoft.com/office/powerpoint/2010/main" val="4288505809"/>
      </p:ext>
    </p:extLst>
  </p:cSld>
  <p:clrMapOvr>
    <a:masterClrMapping/>
  </p:clrMapOvr>
  <p:transition spd="slow">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003607-DE18-419D-BED6-CFD2D5D4F5EC}"/>
              </a:ext>
            </a:extLst>
          </p:cNvPr>
          <p:cNvSpPr>
            <a:spLocks noGrp="1"/>
          </p:cNvSpPr>
          <p:nvPr>
            <p:ph type="title"/>
          </p:nvPr>
        </p:nvSpPr>
        <p:spPr>
          <a:xfrm>
            <a:off x="623888" y="1282304"/>
            <a:ext cx="7886700" cy="2139553"/>
          </a:xfrm>
        </p:spPr>
        <p:txBody>
          <a:bodyPr anchor="b"/>
          <a:lstStyle>
            <a:lvl1pPr>
              <a:defRPr sz="4500"/>
            </a:lvl1pPr>
          </a:lstStyle>
          <a:p>
            <a:r>
              <a:rPr lang="cs-CZ"/>
              <a:t>Kliknutím lze upravit styl.</a:t>
            </a:r>
          </a:p>
        </p:txBody>
      </p:sp>
      <p:sp>
        <p:nvSpPr>
          <p:cNvPr id="3" name="Zástupný symbol pro text 2">
            <a:extLst>
              <a:ext uri="{FF2B5EF4-FFF2-40B4-BE49-F238E27FC236}">
                <a16:creationId xmlns:a16="http://schemas.microsoft.com/office/drawing/2014/main" id="{699620DC-21EB-40EF-A6B0-5D86EF62DBA3}"/>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B0D42043-ADA2-42B7-9164-73A9A9E3C260}"/>
              </a:ext>
            </a:extLst>
          </p:cNvPr>
          <p:cNvSpPr>
            <a:spLocks noGrp="1"/>
          </p:cNvSpPr>
          <p:nvPr>
            <p:ph type="dt" sz="half" idx="10"/>
          </p:nvPr>
        </p:nvSpPr>
        <p:spPr/>
        <p:txBody>
          <a:bodyPr/>
          <a:lstStyle/>
          <a:p>
            <a:fld id="{BBA06F3C-BF10-4FF2-9DF0-876A2E65EEE8}" type="datetimeFigureOut">
              <a:rPr lang="cs-CZ" smtClean="0"/>
              <a:t>15.02.2024</a:t>
            </a:fld>
            <a:endParaRPr lang="cs-CZ"/>
          </a:p>
        </p:txBody>
      </p:sp>
      <p:sp>
        <p:nvSpPr>
          <p:cNvPr id="5" name="Zástupný symbol pro zápatí 4">
            <a:extLst>
              <a:ext uri="{FF2B5EF4-FFF2-40B4-BE49-F238E27FC236}">
                <a16:creationId xmlns:a16="http://schemas.microsoft.com/office/drawing/2014/main" id="{D56FBC0E-6033-47DA-B676-2E7BD6533D2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C5C264F-5D2B-4019-994E-124D08FBA0FD}"/>
              </a:ext>
            </a:extLst>
          </p:cNvPr>
          <p:cNvSpPr>
            <a:spLocks noGrp="1"/>
          </p:cNvSpPr>
          <p:nvPr>
            <p:ph type="sldNum" sz="quarter" idx="12"/>
          </p:nvPr>
        </p:nvSpPr>
        <p:spPr/>
        <p:txBody>
          <a:bodyPr/>
          <a:lstStyle/>
          <a:p>
            <a:fld id="{0C9CAC5A-F5D9-40EA-A086-F767F79EBC13}" type="slidenum">
              <a:rPr lang="cs-CZ" smtClean="0"/>
              <a:t>‹#›</a:t>
            </a:fld>
            <a:endParaRPr lang="cs-CZ"/>
          </a:p>
        </p:txBody>
      </p:sp>
    </p:spTree>
    <p:extLst>
      <p:ext uri="{BB962C8B-B14F-4D97-AF65-F5344CB8AC3E}">
        <p14:creationId xmlns:p14="http://schemas.microsoft.com/office/powerpoint/2010/main" val="48765037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C2ADF3-A52B-4EB6-94E1-367F50398834}"/>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82CB6A65-B849-4E4E-BBFD-C130C5A123D9}"/>
              </a:ext>
            </a:extLst>
          </p:cNvPr>
          <p:cNvSpPr>
            <a:spLocks noGrp="1"/>
          </p:cNvSpPr>
          <p:nvPr>
            <p:ph sz="half" idx="1"/>
          </p:nvPr>
        </p:nvSpPr>
        <p:spPr>
          <a:xfrm>
            <a:off x="628650" y="1369219"/>
            <a:ext cx="3886200" cy="3263504"/>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9EB1FE7-05C5-4B3E-B90F-F5727A731423}"/>
              </a:ext>
            </a:extLst>
          </p:cNvPr>
          <p:cNvSpPr>
            <a:spLocks noGrp="1"/>
          </p:cNvSpPr>
          <p:nvPr>
            <p:ph sz="half" idx="2"/>
          </p:nvPr>
        </p:nvSpPr>
        <p:spPr>
          <a:xfrm>
            <a:off x="4629150" y="1369219"/>
            <a:ext cx="3886200" cy="3263504"/>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27820AD-6550-4095-AD9D-CAE37527C837}"/>
              </a:ext>
            </a:extLst>
          </p:cNvPr>
          <p:cNvSpPr>
            <a:spLocks noGrp="1"/>
          </p:cNvSpPr>
          <p:nvPr>
            <p:ph type="dt" sz="half" idx="10"/>
          </p:nvPr>
        </p:nvSpPr>
        <p:spPr/>
        <p:txBody>
          <a:bodyPr/>
          <a:lstStyle/>
          <a:p>
            <a:fld id="{BBA06F3C-BF10-4FF2-9DF0-876A2E65EEE8}" type="datetimeFigureOut">
              <a:rPr lang="cs-CZ" smtClean="0"/>
              <a:t>15.02.2024</a:t>
            </a:fld>
            <a:endParaRPr lang="cs-CZ"/>
          </a:p>
        </p:txBody>
      </p:sp>
      <p:sp>
        <p:nvSpPr>
          <p:cNvPr id="6" name="Zástupný symbol pro zápatí 5">
            <a:extLst>
              <a:ext uri="{FF2B5EF4-FFF2-40B4-BE49-F238E27FC236}">
                <a16:creationId xmlns:a16="http://schemas.microsoft.com/office/drawing/2014/main" id="{D9459B65-325C-458A-8EAF-D5331275E9E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585220F-A854-4D52-8C87-0297C831B289}"/>
              </a:ext>
            </a:extLst>
          </p:cNvPr>
          <p:cNvSpPr>
            <a:spLocks noGrp="1"/>
          </p:cNvSpPr>
          <p:nvPr>
            <p:ph type="sldNum" sz="quarter" idx="12"/>
          </p:nvPr>
        </p:nvSpPr>
        <p:spPr/>
        <p:txBody>
          <a:bodyPr/>
          <a:lstStyle/>
          <a:p>
            <a:fld id="{0C9CAC5A-F5D9-40EA-A086-F767F79EBC13}" type="slidenum">
              <a:rPr lang="cs-CZ" smtClean="0"/>
              <a:t>‹#›</a:t>
            </a:fld>
            <a:endParaRPr lang="cs-CZ"/>
          </a:p>
        </p:txBody>
      </p:sp>
    </p:spTree>
    <p:extLst>
      <p:ext uri="{BB962C8B-B14F-4D97-AF65-F5344CB8AC3E}">
        <p14:creationId xmlns:p14="http://schemas.microsoft.com/office/powerpoint/2010/main" val="73026217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5785EB-371C-46EA-B20C-E0AEDFA8BACE}"/>
              </a:ext>
            </a:extLst>
          </p:cNvPr>
          <p:cNvSpPr>
            <a:spLocks noGrp="1"/>
          </p:cNvSpPr>
          <p:nvPr>
            <p:ph type="title"/>
          </p:nvPr>
        </p:nvSpPr>
        <p:spPr>
          <a:xfrm>
            <a:off x="629841" y="273844"/>
            <a:ext cx="7886700" cy="994172"/>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31244DA2-368A-4101-8419-07B7E991A4A4}"/>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0C688F2A-FDCE-4252-9578-F00B87D1DD89}"/>
              </a:ext>
            </a:extLst>
          </p:cNvPr>
          <p:cNvSpPr>
            <a:spLocks noGrp="1"/>
          </p:cNvSpPr>
          <p:nvPr>
            <p:ph sz="half" idx="2"/>
          </p:nvPr>
        </p:nvSpPr>
        <p:spPr>
          <a:xfrm>
            <a:off x="629842" y="1878806"/>
            <a:ext cx="3868340" cy="2763441"/>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B0CE4CF3-A408-4856-B50A-7DC250C2913C}"/>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B5F89054-6F43-4954-8806-53E94E6C68FF}"/>
              </a:ext>
            </a:extLst>
          </p:cNvPr>
          <p:cNvSpPr>
            <a:spLocks noGrp="1"/>
          </p:cNvSpPr>
          <p:nvPr>
            <p:ph sz="quarter" idx="4"/>
          </p:nvPr>
        </p:nvSpPr>
        <p:spPr>
          <a:xfrm>
            <a:off x="4629150" y="1878806"/>
            <a:ext cx="3887391" cy="2763441"/>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D4E2513-DB50-4081-8126-B89659925BB0}"/>
              </a:ext>
            </a:extLst>
          </p:cNvPr>
          <p:cNvSpPr>
            <a:spLocks noGrp="1"/>
          </p:cNvSpPr>
          <p:nvPr>
            <p:ph type="dt" sz="half" idx="10"/>
          </p:nvPr>
        </p:nvSpPr>
        <p:spPr/>
        <p:txBody>
          <a:bodyPr/>
          <a:lstStyle/>
          <a:p>
            <a:fld id="{BBA06F3C-BF10-4FF2-9DF0-876A2E65EEE8}" type="datetimeFigureOut">
              <a:rPr lang="cs-CZ" smtClean="0"/>
              <a:t>15.02.2024</a:t>
            </a:fld>
            <a:endParaRPr lang="cs-CZ"/>
          </a:p>
        </p:txBody>
      </p:sp>
      <p:sp>
        <p:nvSpPr>
          <p:cNvPr id="8" name="Zástupný symbol pro zápatí 7">
            <a:extLst>
              <a:ext uri="{FF2B5EF4-FFF2-40B4-BE49-F238E27FC236}">
                <a16:creationId xmlns:a16="http://schemas.microsoft.com/office/drawing/2014/main" id="{BCAD99FF-A8E3-4F98-92DA-92A60592DEF6}"/>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A7FEBE5-C6E5-4228-A933-D878B1BD90AA}"/>
              </a:ext>
            </a:extLst>
          </p:cNvPr>
          <p:cNvSpPr>
            <a:spLocks noGrp="1"/>
          </p:cNvSpPr>
          <p:nvPr>
            <p:ph type="sldNum" sz="quarter" idx="12"/>
          </p:nvPr>
        </p:nvSpPr>
        <p:spPr/>
        <p:txBody>
          <a:bodyPr/>
          <a:lstStyle/>
          <a:p>
            <a:fld id="{0C9CAC5A-F5D9-40EA-A086-F767F79EBC13}" type="slidenum">
              <a:rPr lang="cs-CZ" smtClean="0"/>
              <a:t>‹#›</a:t>
            </a:fld>
            <a:endParaRPr lang="cs-CZ"/>
          </a:p>
        </p:txBody>
      </p:sp>
    </p:spTree>
    <p:extLst>
      <p:ext uri="{BB962C8B-B14F-4D97-AF65-F5344CB8AC3E}">
        <p14:creationId xmlns:p14="http://schemas.microsoft.com/office/powerpoint/2010/main" val="357190984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BBA819-C65B-4FE7-8811-0CFD5C7806B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62F0A65-32A1-4B7E-AA48-75329F251DC2}"/>
              </a:ext>
            </a:extLst>
          </p:cNvPr>
          <p:cNvSpPr>
            <a:spLocks noGrp="1"/>
          </p:cNvSpPr>
          <p:nvPr>
            <p:ph type="dt" sz="half" idx="10"/>
          </p:nvPr>
        </p:nvSpPr>
        <p:spPr/>
        <p:txBody>
          <a:bodyPr/>
          <a:lstStyle/>
          <a:p>
            <a:fld id="{BBA06F3C-BF10-4FF2-9DF0-876A2E65EEE8}" type="datetimeFigureOut">
              <a:rPr lang="cs-CZ" smtClean="0"/>
              <a:t>15.02.2024</a:t>
            </a:fld>
            <a:endParaRPr lang="cs-CZ"/>
          </a:p>
        </p:txBody>
      </p:sp>
      <p:sp>
        <p:nvSpPr>
          <p:cNvPr id="4" name="Zástupný symbol pro zápatí 3">
            <a:extLst>
              <a:ext uri="{FF2B5EF4-FFF2-40B4-BE49-F238E27FC236}">
                <a16:creationId xmlns:a16="http://schemas.microsoft.com/office/drawing/2014/main" id="{CDE82906-687E-4432-B089-89419E612D61}"/>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D7B2FFBB-5DEC-4016-89C4-027A9EA3B829}"/>
              </a:ext>
            </a:extLst>
          </p:cNvPr>
          <p:cNvSpPr>
            <a:spLocks noGrp="1"/>
          </p:cNvSpPr>
          <p:nvPr>
            <p:ph type="sldNum" sz="quarter" idx="12"/>
          </p:nvPr>
        </p:nvSpPr>
        <p:spPr/>
        <p:txBody>
          <a:bodyPr/>
          <a:lstStyle/>
          <a:p>
            <a:fld id="{0C9CAC5A-F5D9-40EA-A086-F767F79EBC13}" type="slidenum">
              <a:rPr lang="cs-CZ" smtClean="0"/>
              <a:t>‹#›</a:t>
            </a:fld>
            <a:endParaRPr lang="cs-CZ"/>
          </a:p>
        </p:txBody>
      </p:sp>
    </p:spTree>
    <p:extLst>
      <p:ext uri="{BB962C8B-B14F-4D97-AF65-F5344CB8AC3E}">
        <p14:creationId xmlns:p14="http://schemas.microsoft.com/office/powerpoint/2010/main" val="140803194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C32E5D4-B122-4784-B8B7-04117737478B}"/>
              </a:ext>
            </a:extLst>
          </p:cNvPr>
          <p:cNvSpPr>
            <a:spLocks noGrp="1"/>
          </p:cNvSpPr>
          <p:nvPr>
            <p:ph type="dt" sz="half" idx="10"/>
          </p:nvPr>
        </p:nvSpPr>
        <p:spPr/>
        <p:txBody>
          <a:bodyPr/>
          <a:lstStyle/>
          <a:p>
            <a:pPr>
              <a:defRPr/>
            </a:pPr>
            <a:fld id="{AFD57BCC-0727-421C-B8AD-629D840AE53D}" type="datetimeFigureOut">
              <a:rPr lang="cs-CZ" smtClean="0"/>
              <a:pPr>
                <a:defRPr/>
              </a:pPr>
              <a:t>15.02.2024</a:t>
            </a:fld>
            <a:endParaRPr lang="cs-CZ"/>
          </a:p>
        </p:txBody>
      </p:sp>
      <p:sp>
        <p:nvSpPr>
          <p:cNvPr id="3" name="Zástupný symbol pro zápatí 2">
            <a:extLst>
              <a:ext uri="{FF2B5EF4-FFF2-40B4-BE49-F238E27FC236}">
                <a16:creationId xmlns:a16="http://schemas.microsoft.com/office/drawing/2014/main" id="{10FFAF5E-3AAB-4C2D-812B-AA0B1397E064}"/>
              </a:ext>
            </a:extLst>
          </p:cNvPr>
          <p:cNvSpPr>
            <a:spLocks noGrp="1"/>
          </p:cNvSpPr>
          <p:nvPr>
            <p:ph type="ftr" sz="quarter" idx="11"/>
          </p:nvPr>
        </p:nvSpPr>
        <p:spPr/>
        <p:txBody>
          <a:bodyPr/>
          <a:lstStyle/>
          <a:p>
            <a:pPr>
              <a:defRPr/>
            </a:pPr>
            <a:endParaRPr lang="cs-CZ"/>
          </a:p>
        </p:txBody>
      </p:sp>
      <p:sp>
        <p:nvSpPr>
          <p:cNvPr id="4" name="Zástupný symbol pro číslo snímku 3">
            <a:extLst>
              <a:ext uri="{FF2B5EF4-FFF2-40B4-BE49-F238E27FC236}">
                <a16:creationId xmlns:a16="http://schemas.microsoft.com/office/drawing/2014/main" id="{A3FC7787-6624-4378-8C0D-0C6FAEFEE440}"/>
              </a:ext>
            </a:extLst>
          </p:cNvPr>
          <p:cNvSpPr>
            <a:spLocks noGrp="1"/>
          </p:cNvSpPr>
          <p:nvPr>
            <p:ph type="sldNum" sz="quarter" idx="12"/>
          </p:nvPr>
        </p:nvSpPr>
        <p:spPr/>
        <p:txBody>
          <a:bodyPr/>
          <a:lstStyle/>
          <a:p>
            <a:pPr>
              <a:defRPr/>
            </a:pPr>
            <a:fld id="{4F60904C-BB62-4DC1-90DD-58305DB20B21}" type="slidenum">
              <a:rPr lang="cs-CZ" altLang="cs-CZ" smtClean="0"/>
              <a:pPr>
                <a:defRPr/>
              </a:pPr>
              <a:t>‹#›</a:t>
            </a:fld>
            <a:endParaRPr lang="cs-CZ" altLang="cs-CZ"/>
          </a:p>
        </p:txBody>
      </p:sp>
    </p:spTree>
    <p:extLst>
      <p:ext uri="{BB962C8B-B14F-4D97-AF65-F5344CB8AC3E}">
        <p14:creationId xmlns:p14="http://schemas.microsoft.com/office/powerpoint/2010/main" val="389101351"/>
      </p:ext>
    </p:extLst>
  </p:cSld>
  <p:clrMapOvr>
    <a:masterClrMapping/>
  </p:clrMapOvr>
  <p:transition>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B8FF48-0A87-4162-9C7B-850B4F8D43E0}"/>
              </a:ext>
            </a:extLst>
          </p:cNvPr>
          <p:cNvSpPr>
            <a:spLocks noGrp="1"/>
          </p:cNvSpPr>
          <p:nvPr>
            <p:ph type="title"/>
          </p:nvPr>
        </p:nvSpPr>
        <p:spPr>
          <a:xfrm>
            <a:off x="629841" y="342900"/>
            <a:ext cx="2949178" cy="1200150"/>
          </a:xfrm>
        </p:spPr>
        <p:txBody>
          <a:bodyPr anchor="b"/>
          <a:lstStyle>
            <a:lvl1pPr>
              <a:defRPr sz="2400"/>
            </a:lvl1pPr>
          </a:lstStyle>
          <a:p>
            <a:r>
              <a:rPr lang="cs-CZ"/>
              <a:t>Kliknutím lze upravit styl.</a:t>
            </a:r>
          </a:p>
        </p:txBody>
      </p:sp>
      <p:sp>
        <p:nvSpPr>
          <p:cNvPr id="3" name="Zástupný symbol pro obsah 2">
            <a:extLst>
              <a:ext uri="{FF2B5EF4-FFF2-40B4-BE49-F238E27FC236}">
                <a16:creationId xmlns:a16="http://schemas.microsoft.com/office/drawing/2014/main" id="{2980D29E-9FB5-44E7-891A-DB187C7DF7B9}"/>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628E8DF3-4C29-4F1A-900E-E9A439AF3615}"/>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Zástupný symbol pro datum 4">
            <a:extLst>
              <a:ext uri="{FF2B5EF4-FFF2-40B4-BE49-F238E27FC236}">
                <a16:creationId xmlns:a16="http://schemas.microsoft.com/office/drawing/2014/main" id="{64F53B94-5B7B-4A41-B099-978642DE6164}"/>
              </a:ext>
            </a:extLst>
          </p:cNvPr>
          <p:cNvSpPr>
            <a:spLocks noGrp="1"/>
          </p:cNvSpPr>
          <p:nvPr>
            <p:ph type="dt" sz="half" idx="10"/>
          </p:nvPr>
        </p:nvSpPr>
        <p:spPr/>
        <p:txBody>
          <a:bodyPr/>
          <a:lstStyle/>
          <a:p>
            <a:fld id="{BBA06F3C-BF10-4FF2-9DF0-876A2E65EEE8}" type="datetimeFigureOut">
              <a:rPr lang="cs-CZ" smtClean="0"/>
              <a:t>15.02.2024</a:t>
            </a:fld>
            <a:endParaRPr lang="cs-CZ"/>
          </a:p>
        </p:txBody>
      </p:sp>
      <p:sp>
        <p:nvSpPr>
          <p:cNvPr id="6" name="Zástupný symbol pro zápatí 5">
            <a:extLst>
              <a:ext uri="{FF2B5EF4-FFF2-40B4-BE49-F238E27FC236}">
                <a16:creationId xmlns:a16="http://schemas.microsoft.com/office/drawing/2014/main" id="{D8192DED-9F6C-4FF4-A811-111A95CA4F9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C568C7B-0E11-41FA-9578-3DD5D53840B3}"/>
              </a:ext>
            </a:extLst>
          </p:cNvPr>
          <p:cNvSpPr>
            <a:spLocks noGrp="1"/>
          </p:cNvSpPr>
          <p:nvPr>
            <p:ph type="sldNum" sz="quarter" idx="12"/>
          </p:nvPr>
        </p:nvSpPr>
        <p:spPr/>
        <p:txBody>
          <a:bodyPr/>
          <a:lstStyle/>
          <a:p>
            <a:fld id="{0C9CAC5A-F5D9-40EA-A086-F767F79EBC13}" type="slidenum">
              <a:rPr lang="cs-CZ" smtClean="0"/>
              <a:t>‹#›</a:t>
            </a:fld>
            <a:endParaRPr lang="cs-CZ"/>
          </a:p>
        </p:txBody>
      </p:sp>
    </p:spTree>
    <p:extLst>
      <p:ext uri="{BB962C8B-B14F-4D97-AF65-F5344CB8AC3E}">
        <p14:creationId xmlns:p14="http://schemas.microsoft.com/office/powerpoint/2010/main" val="223456804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872716-D27B-4FDC-8225-F056849148F7}"/>
              </a:ext>
            </a:extLst>
          </p:cNvPr>
          <p:cNvSpPr>
            <a:spLocks noGrp="1"/>
          </p:cNvSpPr>
          <p:nvPr>
            <p:ph type="title"/>
          </p:nvPr>
        </p:nvSpPr>
        <p:spPr>
          <a:xfrm>
            <a:off x="629841" y="342900"/>
            <a:ext cx="2949178" cy="1200150"/>
          </a:xfrm>
        </p:spPr>
        <p:txBody>
          <a:bodyPr anchor="b"/>
          <a:lstStyle>
            <a:lvl1pPr>
              <a:defRPr sz="2400"/>
            </a:lvl1pPr>
          </a:lstStyle>
          <a:p>
            <a:r>
              <a:rPr lang="cs-CZ"/>
              <a:t>Kliknutím lze upravit styl.</a:t>
            </a:r>
          </a:p>
        </p:txBody>
      </p:sp>
      <p:sp>
        <p:nvSpPr>
          <p:cNvPr id="3" name="Zástupný symbol obrázku 2">
            <a:extLst>
              <a:ext uri="{FF2B5EF4-FFF2-40B4-BE49-F238E27FC236}">
                <a16:creationId xmlns:a16="http://schemas.microsoft.com/office/drawing/2014/main" id="{AFB5A594-360D-4EBA-9D33-35843A01D058}"/>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symbol pro text 3">
            <a:extLst>
              <a:ext uri="{FF2B5EF4-FFF2-40B4-BE49-F238E27FC236}">
                <a16:creationId xmlns:a16="http://schemas.microsoft.com/office/drawing/2014/main" id="{1B848D70-E4DC-40B3-B8A1-0F3AB5EF6987}"/>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Zástupný symbol pro datum 4">
            <a:extLst>
              <a:ext uri="{FF2B5EF4-FFF2-40B4-BE49-F238E27FC236}">
                <a16:creationId xmlns:a16="http://schemas.microsoft.com/office/drawing/2014/main" id="{9955AE3E-ABE4-4D02-99AB-B61B27CBD8BC}"/>
              </a:ext>
            </a:extLst>
          </p:cNvPr>
          <p:cNvSpPr>
            <a:spLocks noGrp="1"/>
          </p:cNvSpPr>
          <p:nvPr>
            <p:ph type="dt" sz="half" idx="10"/>
          </p:nvPr>
        </p:nvSpPr>
        <p:spPr/>
        <p:txBody>
          <a:bodyPr/>
          <a:lstStyle/>
          <a:p>
            <a:fld id="{BBA06F3C-BF10-4FF2-9DF0-876A2E65EEE8}" type="datetimeFigureOut">
              <a:rPr lang="cs-CZ" smtClean="0"/>
              <a:t>15.02.2024</a:t>
            </a:fld>
            <a:endParaRPr lang="cs-CZ"/>
          </a:p>
        </p:txBody>
      </p:sp>
      <p:sp>
        <p:nvSpPr>
          <p:cNvPr id="6" name="Zástupný symbol pro zápatí 5">
            <a:extLst>
              <a:ext uri="{FF2B5EF4-FFF2-40B4-BE49-F238E27FC236}">
                <a16:creationId xmlns:a16="http://schemas.microsoft.com/office/drawing/2014/main" id="{AE5D85A0-6952-4C63-9B67-2AE4A8A847C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572867F-0903-4E81-B759-AB0F8AB56FBA}"/>
              </a:ext>
            </a:extLst>
          </p:cNvPr>
          <p:cNvSpPr>
            <a:spLocks noGrp="1"/>
          </p:cNvSpPr>
          <p:nvPr>
            <p:ph type="sldNum" sz="quarter" idx="12"/>
          </p:nvPr>
        </p:nvSpPr>
        <p:spPr/>
        <p:txBody>
          <a:bodyPr/>
          <a:lstStyle/>
          <a:p>
            <a:fld id="{0C9CAC5A-F5D9-40EA-A086-F767F79EBC13}" type="slidenum">
              <a:rPr lang="cs-CZ" smtClean="0"/>
              <a:t>‹#›</a:t>
            </a:fld>
            <a:endParaRPr lang="cs-CZ"/>
          </a:p>
        </p:txBody>
      </p:sp>
    </p:spTree>
    <p:extLst>
      <p:ext uri="{BB962C8B-B14F-4D97-AF65-F5344CB8AC3E}">
        <p14:creationId xmlns:p14="http://schemas.microsoft.com/office/powerpoint/2010/main" val="136623123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D8CD195-53B4-42F0-9481-81874FF71E00}"/>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12573F36-9715-4BAD-A7C9-B3F9F3BF1DC5}"/>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19D5104-62BB-4CFC-BF18-F5BD8FFFE3F8}"/>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BA06F3C-BF10-4FF2-9DF0-876A2E65EEE8}" type="datetimeFigureOut">
              <a:rPr lang="cs-CZ" smtClean="0"/>
              <a:t>15.02.2024</a:t>
            </a:fld>
            <a:endParaRPr lang="cs-CZ"/>
          </a:p>
        </p:txBody>
      </p:sp>
      <p:sp>
        <p:nvSpPr>
          <p:cNvPr id="5" name="Zástupný symbol pro zápatí 4">
            <a:extLst>
              <a:ext uri="{FF2B5EF4-FFF2-40B4-BE49-F238E27FC236}">
                <a16:creationId xmlns:a16="http://schemas.microsoft.com/office/drawing/2014/main" id="{CBE085FE-1C23-4B78-B41F-43BF178AA6EA}"/>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C223751-3B53-448F-88EC-A459592FB758}"/>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0C9CAC5A-F5D9-40EA-A086-F767F79EBC13}" type="slidenum">
              <a:rPr lang="cs-CZ" smtClean="0"/>
              <a:t>‹#›</a:t>
            </a:fld>
            <a:endParaRPr lang="cs-CZ"/>
          </a:p>
        </p:txBody>
      </p:sp>
    </p:spTree>
    <p:extLst>
      <p:ext uri="{BB962C8B-B14F-4D97-AF65-F5344CB8AC3E}">
        <p14:creationId xmlns:p14="http://schemas.microsoft.com/office/powerpoint/2010/main" val="91182106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9" r:id="rId12"/>
    <p:sldLayoutId id="2147483651" r:id="rId13"/>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3888432" cy="507703"/>
          </a:xfrm>
        </p:spPr>
        <p:txBody>
          <a:bodyPr/>
          <a:lstStyle/>
          <a:p>
            <a:endParaRPr lang="cs-CZ" sz="2800" b="1" dirty="0"/>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a:t>
            </a:fld>
            <a:endParaRPr lang="cs-CZ" dirty="0"/>
          </a:p>
        </p:txBody>
      </p:sp>
      <p:sp>
        <p:nvSpPr>
          <p:cNvPr id="3" name="Zástupný symbol pro obsah 2"/>
          <p:cNvSpPr>
            <a:spLocks noGrp="1"/>
          </p:cNvSpPr>
          <p:nvPr>
            <p:ph idx="4294967295"/>
          </p:nvPr>
        </p:nvSpPr>
        <p:spPr>
          <a:xfrm>
            <a:off x="0" y="1203325"/>
            <a:ext cx="8280400" cy="3096617"/>
          </a:xfrm>
          <a:prstGeom prst="rect">
            <a:avLst/>
          </a:prstGeom>
        </p:spPr>
        <p:txBody>
          <a:bodyPr>
            <a:noAutofit/>
          </a:bodyPr>
          <a:lstStyle/>
          <a:p>
            <a:pPr marL="0" indent="0" algn="ctr">
              <a:spcBef>
                <a:spcPts val="0"/>
              </a:spcBef>
              <a:spcAft>
                <a:spcPts val="1200"/>
              </a:spcAft>
              <a:buNone/>
            </a:pPr>
            <a:endParaRPr lang="cs-CZ" sz="2400" b="1" dirty="0"/>
          </a:p>
          <a:p>
            <a:pPr marL="0" indent="0" algn="ctr">
              <a:spcBef>
                <a:spcPts val="0"/>
              </a:spcBef>
              <a:spcAft>
                <a:spcPts val="1200"/>
              </a:spcAft>
              <a:buNone/>
            </a:pPr>
            <a:r>
              <a:rPr lang="cs-CZ" sz="2800" b="1" dirty="0"/>
              <a:t>MAKROEKONOMIE</a:t>
            </a:r>
          </a:p>
          <a:p>
            <a:pPr marL="0" indent="0" algn="ctr">
              <a:spcBef>
                <a:spcPts val="0"/>
              </a:spcBef>
              <a:spcAft>
                <a:spcPts val="1200"/>
              </a:spcAft>
              <a:buNone/>
            </a:pPr>
            <a:endParaRPr lang="cs-CZ" sz="2400" b="1" dirty="0"/>
          </a:p>
          <a:p>
            <a:pPr marL="0" indent="0" algn="ctr">
              <a:spcBef>
                <a:spcPts val="0"/>
              </a:spcBef>
              <a:spcAft>
                <a:spcPts val="1200"/>
              </a:spcAft>
              <a:buNone/>
            </a:pPr>
            <a:r>
              <a:rPr lang="cs-CZ" sz="2400" b="1" dirty="0"/>
              <a:t>MODEL IS-LM-BP                    </a:t>
            </a:r>
            <a:br>
              <a:rPr lang="cs-CZ" sz="2400" b="1" dirty="0"/>
            </a:br>
            <a:endParaRPr lang="cs-CZ" sz="2400" dirty="0"/>
          </a:p>
        </p:txBody>
      </p:sp>
      <p:sp>
        <p:nvSpPr>
          <p:cNvPr id="4" name="Obdélník 3">
            <a:extLst>
              <a:ext uri="{FF2B5EF4-FFF2-40B4-BE49-F238E27FC236}">
                <a16:creationId xmlns:a16="http://schemas.microsoft.com/office/drawing/2014/main" id="{1FE3F2E5-2D1A-46C8-8434-AFB48BCF3D04}"/>
              </a:ext>
            </a:extLst>
          </p:cNvPr>
          <p:cNvSpPr/>
          <p:nvPr/>
        </p:nvSpPr>
        <p:spPr>
          <a:xfrm>
            <a:off x="3570539" y="2387084"/>
            <a:ext cx="2002921" cy="369332"/>
          </a:xfrm>
          <a:prstGeom prst="rect">
            <a:avLst/>
          </a:prstGeom>
        </p:spPr>
        <p:txBody>
          <a:bodyPr wrap="none">
            <a:spAutoFit/>
          </a:bodyPr>
          <a:lstStyle/>
          <a:p>
            <a:r>
              <a:rPr lang="cs-CZ" b="1" dirty="0">
                <a:solidFill>
                  <a:schemeClr val="bg1"/>
                </a:solidFill>
              </a:rPr>
              <a:t>MAKROEKONOMIE</a:t>
            </a:r>
            <a:endParaRPr lang="cs-CZ" dirty="0"/>
          </a:p>
        </p:txBody>
      </p:sp>
    </p:spTree>
    <p:extLst>
      <p:ext uri="{BB962C8B-B14F-4D97-AF65-F5344CB8AC3E}">
        <p14:creationId xmlns:p14="http://schemas.microsoft.com/office/powerpoint/2010/main" val="2997543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920880" cy="507703"/>
          </a:xfrm>
        </p:spPr>
        <p:txBody>
          <a:bodyPr/>
          <a:lstStyle/>
          <a:p>
            <a:r>
              <a:rPr lang="cs-CZ" sz="2800" b="1" dirty="0"/>
              <a:t>Čisté vývozy  v systému plovoucích kurzů</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10</a:t>
            </a:fld>
            <a:endParaRPr lang="cs-CZ" dirty="0"/>
          </a:p>
        </p:txBody>
      </p:sp>
      <p:sp>
        <p:nvSpPr>
          <p:cNvPr id="3" name="Zástupný symbol pro obsah 2"/>
          <p:cNvSpPr>
            <a:spLocks noGrp="1"/>
          </p:cNvSpPr>
          <p:nvPr>
            <p:ph idx="4294967295"/>
          </p:nvPr>
        </p:nvSpPr>
        <p:spPr>
          <a:xfrm>
            <a:off x="0" y="915988"/>
            <a:ext cx="8280400" cy="3973512"/>
          </a:xfrm>
          <a:prstGeom prst="rect">
            <a:avLst/>
          </a:prstGeom>
        </p:spPr>
        <p:txBody>
          <a:bodyPr>
            <a:noAutofit/>
          </a:bodyPr>
          <a:lstStyle/>
          <a:p>
            <a:pPr algn="just">
              <a:spcBef>
                <a:spcPts val="0"/>
              </a:spcBef>
              <a:spcAft>
                <a:spcPts val="600"/>
              </a:spcAft>
              <a:buClr>
                <a:schemeClr val="tx1"/>
              </a:buClr>
              <a:buSzPct val="120000"/>
            </a:pPr>
            <a:r>
              <a:rPr lang="cs-CZ" sz="2000" dirty="0">
                <a:solidFill>
                  <a:srgbClr val="000000"/>
                </a:solidFill>
              </a:rPr>
              <a:t>V souvislosti s působením reálného devizového kurzu je třeba si uvědomit, že:</a:t>
            </a:r>
          </a:p>
          <a:p>
            <a:pPr marL="896938" indent="-357188" algn="just">
              <a:spcBef>
                <a:spcPts val="0"/>
              </a:spcBef>
              <a:spcAft>
                <a:spcPts val="600"/>
              </a:spcAft>
              <a:buClr>
                <a:schemeClr val="tx1"/>
              </a:buClr>
              <a:buSzPct val="120000"/>
              <a:buFont typeface="Wingdings" panose="05000000000000000000" pitchFamily="2" charset="2"/>
              <a:buChar char="Ø"/>
            </a:pPr>
            <a:r>
              <a:rPr lang="cs-CZ" sz="2000" i="1" dirty="0"/>
              <a:t>Při růstu reálného devizového kurzu </a:t>
            </a:r>
            <a:r>
              <a:rPr lang="cs-CZ" sz="2000" dirty="0">
                <a:solidFill>
                  <a:srgbClr val="000000"/>
                </a:solidFill>
              </a:rPr>
              <a:t>dochází k reálnému znehodnocení, domácí měna oslabuje, zboží domácí země se stává v zahraničí levnější, export roste a tím pádem roste také čistý export a roste AD.</a:t>
            </a:r>
          </a:p>
          <a:p>
            <a:pPr marL="896938" indent="-357188" algn="just">
              <a:spcBef>
                <a:spcPts val="0"/>
              </a:spcBef>
              <a:spcAft>
                <a:spcPts val="600"/>
              </a:spcAft>
              <a:buClr>
                <a:schemeClr val="tx1"/>
              </a:buClr>
              <a:buSzPct val="120000"/>
              <a:buFont typeface="Wingdings" panose="05000000000000000000" pitchFamily="2" charset="2"/>
              <a:buChar char="Ø"/>
            </a:pPr>
            <a:r>
              <a:rPr lang="cs-CZ" sz="2000" dirty="0">
                <a:solidFill>
                  <a:srgbClr val="000000"/>
                </a:solidFill>
              </a:rPr>
              <a:t>Při poklesu </a:t>
            </a:r>
            <a:r>
              <a:rPr lang="cs-CZ" sz="2000" i="1" dirty="0">
                <a:solidFill>
                  <a:srgbClr val="307871"/>
                </a:solidFill>
              </a:rPr>
              <a:t>reálného devizového kurzu </a:t>
            </a:r>
            <a:r>
              <a:rPr lang="cs-CZ" sz="2000" dirty="0">
                <a:solidFill>
                  <a:srgbClr val="000000"/>
                </a:solidFill>
              </a:rPr>
              <a:t>dochází k reálnému zhodnocení, domácí měna posiluje, zboží domácí země sestává pro zahraničí dražší, export klesá, část domácí poptávky se přesouvá k levnějšímu zboží ze zahraničí (import roste) a čistý export klesá a klesá také AD.</a:t>
            </a: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p14="http://schemas.microsoft.com/office/powerpoint/2010/main" val="3611198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920880" cy="507703"/>
          </a:xfrm>
        </p:spPr>
        <p:txBody>
          <a:bodyPr/>
          <a:lstStyle/>
          <a:p>
            <a:r>
              <a:rPr lang="cs-CZ" sz="2600" b="1" dirty="0"/>
              <a:t>Rovnice IS v otevřené ekonomice s plovoucím kurzem</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11</a:t>
            </a:fld>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0" y="857250"/>
                <a:ext cx="8280400" cy="4032250"/>
              </a:xfrm>
              <a:prstGeom prst="rect">
                <a:avLst/>
              </a:prstGeom>
            </p:spPr>
            <p:txBody>
              <a:bodyPr>
                <a:noAutofit/>
              </a:bodyPr>
              <a:lstStyle/>
              <a:p>
                <a:pPr algn="just">
                  <a:spcBef>
                    <a:spcPts val="0"/>
                  </a:spcBef>
                  <a:spcAft>
                    <a:spcPts val="1200"/>
                  </a:spcAft>
                  <a:buClr>
                    <a:schemeClr val="tx1"/>
                  </a:buClr>
                  <a:buSzPct val="120000"/>
                </a:pPr>
                <a:r>
                  <a:rPr lang="cs-CZ" sz="2000" dirty="0">
                    <a:solidFill>
                      <a:srgbClr val="000000"/>
                    </a:solidFill>
                  </a:rPr>
                  <a:t>Rovnici rovnovážné produkce v otevřené ekonomice s fixním kurzem,  rozšíříme o vliv plovoucího měnového kurzu a dostaneme:</a:t>
                </a:r>
              </a:p>
              <a:p>
                <a:pPr marL="355600" lvl="0" indent="0" algn="ctr">
                  <a:spcBef>
                    <a:spcPts val="0"/>
                  </a:spcBef>
                  <a:spcAft>
                    <a:spcPts val="1200"/>
                  </a:spcAft>
                  <a:buClr>
                    <a:srgbClr val="307871"/>
                  </a:buClr>
                  <a:buSzPct val="120000"/>
                  <a:buNone/>
                </a:pPr>
                <a:r>
                  <a:rPr lang="cs-CZ" sz="2000" b="1" dirty="0">
                    <a:solidFill>
                      <a:srgbClr val="307871"/>
                    </a:solidFill>
                  </a:rPr>
                  <a:t>AD = A + c*(1 – t)Y - </a:t>
                </a:r>
                <a:r>
                  <a:rPr lang="cs-CZ" sz="2000" b="1" dirty="0" err="1">
                    <a:solidFill>
                      <a:srgbClr val="307871"/>
                    </a:solidFill>
                  </a:rPr>
                  <a:t>bi</a:t>
                </a:r>
                <a:r>
                  <a:rPr lang="cs-CZ" sz="2000" b="1" dirty="0">
                    <a:solidFill>
                      <a:srgbClr val="307871"/>
                    </a:solidFill>
                  </a:rPr>
                  <a:t> – m*Y + v*R</a:t>
                </a:r>
              </a:p>
              <a:p>
                <a:pPr lvl="0" algn="just">
                  <a:spcBef>
                    <a:spcPts val="0"/>
                  </a:spcBef>
                  <a:spcAft>
                    <a:spcPts val="1200"/>
                  </a:spcAft>
                  <a:buClr>
                    <a:srgbClr val="307871"/>
                  </a:buClr>
                  <a:buSzPct val="120000"/>
                </a:pPr>
                <a:r>
                  <a:rPr lang="cs-CZ" sz="2000" dirty="0">
                    <a:solidFill>
                      <a:srgbClr val="000000"/>
                    </a:solidFill>
                  </a:rPr>
                  <a:t>Vyjdeme-li z předpokladu, že </a:t>
                </a:r>
                <a:r>
                  <a:rPr lang="cs-CZ" sz="2000" b="1" dirty="0">
                    <a:solidFill>
                      <a:srgbClr val="307871"/>
                    </a:solidFill>
                  </a:rPr>
                  <a:t>AD = Y</a:t>
                </a:r>
                <a:r>
                  <a:rPr lang="cs-CZ" sz="2000" dirty="0">
                    <a:solidFill>
                      <a:srgbClr val="307871"/>
                    </a:solidFill>
                  </a:rPr>
                  <a:t>, </a:t>
                </a:r>
                <a:r>
                  <a:rPr lang="cs-CZ" sz="2000" dirty="0">
                    <a:solidFill>
                      <a:srgbClr val="000000"/>
                    </a:solidFill>
                  </a:rPr>
                  <a:t>potom dostaneme:</a:t>
                </a:r>
              </a:p>
              <a:p>
                <a:pPr marL="0" lvl="0" indent="0" algn="ctr">
                  <a:spcBef>
                    <a:spcPts val="0"/>
                  </a:spcBef>
                  <a:spcAft>
                    <a:spcPts val="1200"/>
                  </a:spcAft>
                  <a:buClr>
                    <a:srgbClr val="307871"/>
                  </a:buClr>
                  <a:buSzPct val="120000"/>
                  <a:buNone/>
                </a:pPr>
                <a:r>
                  <a:rPr lang="cs-CZ" sz="2400" dirty="0">
                    <a:solidFill>
                      <a:srgbClr val="000000"/>
                    </a:solidFill>
                  </a:rPr>
                  <a:t> </a:t>
                </a:r>
                <a:r>
                  <a:rPr lang="cs-CZ" sz="2400" b="1" dirty="0">
                    <a:solidFill>
                      <a:srgbClr val="307871"/>
                    </a:solidFill>
                  </a:rPr>
                  <a:t>Y = </a:t>
                </a:r>
                <a14:m>
                  <m:oMath xmlns:m="http://schemas.openxmlformats.org/officeDocument/2006/math">
                    <m:f>
                      <m:fPr>
                        <m:ctrlPr>
                          <a:rPr lang="cs-CZ" sz="2400" b="1" i="1">
                            <a:solidFill>
                              <a:srgbClr val="307871"/>
                            </a:solidFill>
                            <a:latin typeface="Cambria Math" panose="02040503050406030204" pitchFamily="18" charset="0"/>
                          </a:rPr>
                        </m:ctrlPr>
                      </m:fPr>
                      <m:num>
                        <m:r>
                          <a:rPr lang="cs-CZ" sz="2400" b="1" i="1">
                            <a:solidFill>
                              <a:srgbClr val="307871"/>
                            </a:solidFill>
                            <a:latin typeface="Cambria Math" panose="02040503050406030204" pitchFamily="18" charset="0"/>
                          </a:rPr>
                          <m:t>𝟏</m:t>
                        </m:r>
                      </m:num>
                      <m:den>
                        <m:r>
                          <a:rPr lang="cs-CZ" sz="2400" b="1" i="1">
                            <a:solidFill>
                              <a:srgbClr val="307871"/>
                            </a:solidFill>
                            <a:latin typeface="Cambria Math" panose="02040503050406030204" pitchFamily="18" charset="0"/>
                          </a:rPr>
                          <m:t>𝟏</m:t>
                        </m:r>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𝒄</m:t>
                        </m:r>
                        <m:r>
                          <a:rPr lang="cs-CZ" sz="2400" b="1" i="1">
                            <a:solidFill>
                              <a:srgbClr val="307871"/>
                            </a:solidFill>
                            <a:latin typeface="Cambria Math" panose="02040503050406030204" pitchFamily="18" charset="0"/>
                          </a:rPr>
                          <m:t> ∗</m:t>
                        </m:r>
                        <m:d>
                          <m:dPr>
                            <m:ctrlPr>
                              <a:rPr lang="cs-CZ" sz="2400" b="1" i="1">
                                <a:solidFill>
                                  <a:srgbClr val="307871"/>
                                </a:solidFill>
                                <a:latin typeface="Cambria Math" panose="02040503050406030204" pitchFamily="18" charset="0"/>
                              </a:rPr>
                            </m:ctrlPr>
                          </m:dPr>
                          <m:e>
                            <m:r>
                              <a:rPr lang="cs-CZ" sz="2400" b="1" i="1">
                                <a:solidFill>
                                  <a:srgbClr val="307871"/>
                                </a:solidFill>
                                <a:latin typeface="Cambria Math" panose="02040503050406030204" pitchFamily="18" charset="0"/>
                              </a:rPr>
                              <m:t>𝟏</m:t>
                            </m:r>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𝒕</m:t>
                            </m:r>
                          </m:e>
                        </m:d>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𝒎</m:t>
                        </m:r>
                      </m:den>
                    </m:f>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𝑨</m:t>
                    </m:r>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𝒃𝒊</m:t>
                    </m:r>
                    <m:r>
                      <a:rPr lang="cs-CZ" sz="2400" b="1" i="1" smtClean="0">
                        <a:solidFill>
                          <a:srgbClr val="307871"/>
                        </a:solidFill>
                        <a:latin typeface="Cambria Math" panose="02040503050406030204" pitchFamily="18" charset="0"/>
                      </a:rPr>
                      <m:t>+</m:t>
                    </m:r>
                    <m:r>
                      <a:rPr lang="cs-CZ" sz="2400" b="1" i="1" smtClean="0">
                        <a:solidFill>
                          <a:srgbClr val="307871"/>
                        </a:solidFill>
                        <a:latin typeface="Cambria Math" panose="02040503050406030204" pitchFamily="18" charset="0"/>
                      </a:rPr>
                      <m:t>𝒗𝑹</m:t>
                    </m:r>
                    <m:r>
                      <a:rPr lang="cs-CZ" sz="2400" b="1" i="1">
                        <a:solidFill>
                          <a:srgbClr val="307871"/>
                        </a:solidFill>
                        <a:latin typeface="Cambria Math" panose="02040503050406030204" pitchFamily="18" charset="0"/>
                      </a:rPr>
                      <m:t>)</m:t>
                    </m:r>
                  </m:oMath>
                </a14:m>
                <a:endParaRPr lang="cs-CZ" sz="2400" b="1" dirty="0">
                  <a:solidFill>
                    <a:srgbClr val="307871"/>
                  </a:solidFill>
                </a:endParaRPr>
              </a:p>
              <a:p>
                <a:pPr lvl="0" algn="just">
                  <a:spcBef>
                    <a:spcPts val="0"/>
                  </a:spcBef>
                  <a:spcAft>
                    <a:spcPts val="600"/>
                  </a:spcAft>
                  <a:buClr>
                    <a:srgbClr val="307871"/>
                  </a:buClr>
                  <a:buSzPct val="120000"/>
                </a:pPr>
                <a:r>
                  <a:rPr lang="cs-CZ" sz="2000" dirty="0">
                    <a:solidFill>
                      <a:srgbClr val="000000"/>
                    </a:solidFill>
                  </a:rPr>
                  <a:t>Konečná rovnice pro určení rovnovážného produktu v otevřené ekonomice s plovoucím kurzem bude mít tvar:</a:t>
                </a:r>
              </a:p>
              <a:p>
                <a:pPr marL="0" lvl="0" indent="0" algn="ctr">
                  <a:spcBef>
                    <a:spcPts val="0"/>
                  </a:spcBef>
                  <a:spcAft>
                    <a:spcPts val="600"/>
                  </a:spcAft>
                  <a:buClr>
                    <a:srgbClr val="307871"/>
                  </a:buClr>
                  <a:buSzPct val="120000"/>
                  <a:buNone/>
                </a:pPr>
                <a:r>
                  <a:rPr lang="cs-CZ" sz="2400" b="1" dirty="0">
                    <a:solidFill>
                      <a:srgbClr val="307871"/>
                    </a:solidFill>
                  </a:rPr>
                  <a:t>Y = α</a:t>
                </a:r>
                <a:r>
                  <a:rPr lang="cs-CZ" sz="2400" b="1" baseline="-25000" dirty="0">
                    <a:solidFill>
                      <a:srgbClr val="307871"/>
                    </a:solidFill>
                  </a:rPr>
                  <a:t>F</a:t>
                </a:r>
                <a:r>
                  <a:rPr lang="cs-CZ" sz="2400" b="1" dirty="0">
                    <a:solidFill>
                      <a:srgbClr val="307871"/>
                    </a:solidFill>
                  </a:rPr>
                  <a:t>*(A – </a:t>
                </a:r>
                <a:r>
                  <a:rPr lang="cs-CZ" sz="2400" b="1" dirty="0" err="1">
                    <a:solidFill>
                      <a:srgbClr val="307871"/>
                    </a:solidFill>
                  </a:rPr>
                  <a:t>bi</a:t>
                </a:r>
                <a:r>
                  <a:rPr lang="cs-CZ" sz="2400" b="1" dirty="0">
                    <a:solidFill>
                      <a:srgbClr val="307871"/>
                    </a:solidFill>
                  </a:rPr>
                  <a:t> + </a:t>
                </a:r>
                <a:r>
                  <a:rPr lang="cs-CZ" sz="2400" b="1" dirty="0" err="1">
                    <a:solidFill>
                      <a:srgbClr val="307871"/>
                    </a:solidFill>
                  </a:rPr>
                  <a:t>vR</a:t>
                </a:r>
                <a:r>
                  <a:rPr lang="cs-CZ" sz="2400" b="1" dirty="0">
                    <a:solidFill>
                      <a:srgbClr val="307871"/>
                    </a:solidFill>
                  </a:rPr>
                  <a:t>)</a:t>
                </a:r>
              </a:p>
              <a:p>
                <a:pPr marL="0" lvl="0" indent="0" algn="ctr">
                  <a:spcBef>
                    <a:spcPts val="0"/>
                  </a:spcBef>
                  <a:spcAft>
                    <a:spcPts val="1200"/>
                  </a:spcAft>
                  <a:buClr>
                    <a:srgbClr val="307871"/>
                  </a:buClr>
                  <a:buSzPct val="120000"/>
                  <a:buNone/>
                </a:pPr>
                <a:endParaRPr lang="es-ES" sz="2400" b="1" dirty="0">
                  <a:solidFill>
                    <a:srgbClr val="307871"/>
                  </a:solidFill>
                </a:endParaRP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0" y="857387"/>
                <a:ext cx="8280920" cy="4032448"/>
              </a:xfrm>
              <a:prstGeom prst="rect">
                <a:avLst/>
              </a:prstGeom>
              <a:blipFill rotWithShape="0">
                <a:blip r:embed="rId3"/>
                <a:stretch>
                  <a:fillRect l="-957" t="-1815" r="-736"/>
                </a:stretch>
              </a:blipFill>
            </p:spPr>
            <p:txBody>
              <a:bodyPr/>
              <a:lstStyle/>
              <a:p>
                <a:r>
                  <a:rPr lang="cs-CZ">
                    <a:noFill/>
                  </a:rPr>
                  <a:t> </a:t>
                </a:r>
              </a:p>
            </p:txBody>
          </p:sp>
        </mc:Fallback>
      </mc:AlternateContent>
    </p:spTree>
    <p:extLst>
      <p:ext uri="{BB962C8B-B14F-4D97-AF65-F5344CB8AC3E}">
        <p14:creationId xmlns:p14="http://schemas.microsoft.com/office/powerpoint/2010/main" val="3710155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920880" cy="507703"/>
          </a:xfrm>
        </p:spPr>
        <p:txBody>
          <a:bodyPr/>
          <a:lstStyle/>
          <a:p>
            <a:r>
              <a:rPr lang="cs-CZ" sz="2600" b="1" dirty="0"/>
              <a:t>Rovnice IS v otevřené ekonomice s plovoucím kurzem</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12</a:t>
            </a:fld>
            <a:endParaRPr lang="cs-CZ" dirty="0"/>
          </a:p>
        </p:txBody>
      </p:sp>
      <p:sp>
        <p:nvSpPr>
          <p:cNvPr id="3" name="Zástupný symbol pro obsah 2"/>
          <p:cNvSpPr>
            <a:spLocks noGrp="1"/>
          </p:cNvSpPr>
          <p:nvPr>
            <p:ph idx="4294967295"/>
          </p:nvPr>
        </p:nvSpPr>
        <p:spPr>
          <a:xfrm>
            <a:off x="0" y="857250"/>
            <a:ext cx="8280400" cy="4032250"/>
          </a:xfrm>
          <a:prstGeom prst="rect">
            <a:avLst/>
          </a:prstGeom>
        </p:spPr>
        <p:txBody>
          <a:bodyPr>
            <a:noAutofit/>
          </a:bodyPr>
          <a:lstStyle/>
          <a:p>
            <a:pPr algn="just">
              <a:spcBef>
                <a:spcPts val="0"/>
              </a:spcBef>
              <a:spcAft>
                <a:spcPts val="600"/>
              </a:spcAft>
              <a:buClr>
                <a:schemeClr val="tx1"/>
              </a:buClr>
              <a:buSzPct val="120000"/>
            </a:pPr>
            <a:r>
              <a:rPr lang="cs-CZ" sz="2000" dirty="0">
                <a:solidFill>
                  <a:srgbClr val="000000"/>
                </a:solidFill>
              </a:rPr>
              <a:t>Rovnováha na trhu zboží a služeb v otevřené ekonomice s plovoucím kursem je determinována domácími autonomními výdaji (A), čistým autonomním exportem (NX), citlivostí poptávky po autonomních výdajích na úrokovou míru (b), koeficientem citlivosti čistých vývozů na reálný měnový kurz (v), reálným měnovým kurzem (R) a velikostí multiplikátoru otevřené ekonomiky (</a:t>
            </a:r>
            <a:r>
              <a:rPr lang="el-GR" sz="2000" dirty="0">
                <a:solidFill>
                  <a:srgbClr val="000000"/>
                </a:solidFill>
              </a:rPr>
              <a:t>α</a:t>
            </a:r>
            <a:r>
              <a:rPr lang="cs-CZ" sz="2000" dirty="0">
                <a:solidFill>
                  <a:srgbClr val="000000"/>
                </a:solidFill>
              </a:rPr>
              <a:t>F).</a:t>
            </a:r>
          </a:p>
          <a:p>
            <a:pPr algn="just">
              <a:spcBef>
                <a:spcPts val="0"/>
              </a:spcBef>
              <a:spcAft>
                <a:spcPts val="600"/>
              </a:spcAft>
              <a:buClr>
                <a:schemeClr val="tx1"/>
              </a:buClr>
              <a:buSzPct val="120000"/>
            </a:pPr>
            <a:r>
              <a:rPr lang="cs-CZ" sz="2000" dirty="0">
                <a:solidFill>
                  <a:srgbClr val="000000"/>
                </a:solidFill>
              </a:rPr>
              <a:t>Čím menší (větší) je mezní sklon k dovozu (m), tím větší (menší) je úroveň rovnovážné produkce. </a:t>
            </a:r>
          </a:p>
          <a:p>
            <a:pPr algn="just">
              <a:spcBef>
                <a:spcPts val="0"/>
              </a:spcBef>
              <a:spcAft>
                <a:spcPts val="600"/>
              </a:spcAft>
              <a:buClr>
                <a:schemeClr val="tx1"/>
              </a:buClr>
              <a:buSzPct val="120000"/>
            </a:pPr>
            <a:r>
              <a:rPr lang="cs-CZ" sz="2000" dirty="0">
                <a:solidFill>
                  <a:srgbClr val="000000"/>
                </a:solidFill>
              </a:rPr>
              <a:t>Růst (pokles) rovnovážného důchodu v  důsledku růstu (poklesu) reálného měnového kurzu je tím větší, čím větší je citlivost čistých vývozů na reálný měnový kurz, a čím větší je multiplikátor otevřené ekonomiky.</a:t>
            </a: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p14="http://schemas.microsoft.com/office/powerpoint/2010/main" val="4286105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80020" y="-50700"/>
            <a:ext cx="7920880" cy="792088"/>
          </a:xfrm>
        </p:spPr>
        <p:txBody>
          <a:bodyPr/>
          <a:lstStyle/>
          <a:p>
            <a:r>
              <a:rPr lang="cs-CZ" sz="2600" b="1" dirty="0"/>
              <a:t>Posuny křivky IS v otevřené ekonomice s plovoucím kurzem</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13</a:t>
            </a:fld>
            <a:endParaRPr lang="cs-CZ" dirty="0"/>
          </a:p>
        </p:txBody>
      </p:sp>
      <p:sp>
        <p:nvSpPr>
          <p:cNvPr id="3" name="Zástupný symbol pro obsah 2"/>
          <p:cNvSpPr>
            <a:spLocks noGrp="1"/>
          </p:cNvSpPr>
          <p:nvPr>
            <p:ph idx="4294967295"/>
          </p:nvPr>
        </p:nvSpPr>
        <p:spPr>
          <a:xfrm>
            <a:off x="0" y="963613"/>
            <a:ext cx="8280400" cy="4032250"/>
          </a:xfrm>
          <a:prstGeom prst="rect">
            <a:avLst/>
          </a:prstGeom>
        </p:spPr>
        <p:txBody>
          <a:bodyPr>
            <a:noAutofit/>
          </a:bodyPr>
          <a:lstStyle/>
          <a:p>
            <a:pPr algn="just">
              <a:spcBef>
                <a:spcPts val="0"/>
              </a:spcBef>
              <a:spcAft>
                <a:spcPts val="1200"/>
              </a:spcAft>
              <a:buClr>
                <a:schemeClr val="tx1"/>
              </a:buClr>
              <a:buSzPct val="120000"/>
            </a:pPr>
            <a:r>
              <a:rPr lang="cs-CZ" sz="2400" dirty="0">
                <a:solidFill>
                  <a:srgbClr val="000000"/>
                </a:solidFill>
              </a:rPr>
              <a:t>Jsou-li čisté vývozy (NX) pozitivní, křivka IS se posunuje doprava o </a:t>
            </a:r>
            <a:r>
              <a:rPr lang="el-GR" sz="2400" dirty="0">
                <a:solidFill>
                  <a:srgbClr val="000000"/>
                </a:solidFill>
              </a:rPr>
              <a:t>α</a:t>
            </a:r>
            <a:r>
              <a:rPr lang="cs-CZ" sz="2400" dirty="0">
                <a:solidFill>
                  <a:srgbClr val="000000"/>
                </a:solidFill>
              </a:rPr>
              <a:t>F · </a:t>
            </a:r>
            <a:r>
              <a:rPr lang="el-GR" sz="2400" dirty="0">
                <a:solidFill>
                  <a:srgbClr val="000000"/>
                </a:solidFill>
              </a:rPr>
              <a:t>Δ</a:t>
            </a:r>
            <a:r>
              <a:rPr lang="cs-CZ" sz="2400" dirty="0">
                <a:solidFill>
                  <a:srgbClr val="000000"/>
                </a:solidFill>
              </a:rPr>
              <a:t>NX </a:t>
            </a:r>
          </a:p>
          <a:p>
            <a:pPr algn="just">
              <a:spcBef>
                <a:spcPts val="0"/>
              </a:spcBef>
              <a:spcAft>
                <a:spcPts val="1200"/>
              </a:spcAft>
              <a:buClr>
                <a:schemeClr val="tx1"/>
              </a:buClr>
              <a:buSzPct val="120000"/>
            </a:pPr>
            <a:r>
              <a:rPr lang="cs-CZ" sz="2400" dirty="0">
                <a:solidFill>
                  <a:srgbClr val="000000"/>
                </a:solidFill>
              </a:rPr>
              <a:t>Jsou-li čisté vývozy negativní (schodek bilance zboží a služeb), posunuje se křivka IS doleva</a:t>
            </a:r>
          </a:p>
          <a:p>
            <a:pPr algn="just">
              <a:spcBef>
                <a:spcPts val="0"/>
              </a:spcBef>
              <a:spcAft>
                <a:spcPts val="1200"/>
              </a:spcAft>
              <a:buClr>
                <a:schemeClr val="tx1"/>
              </a:buClr>
              <a:buSzPct val="120000"/>
            </a:pPr>
            <a:r>
              <a:rPr lang="cs-CZ" sz="2400" dirty="0">
                <a:solidFill>
                  <a:srgbClr val="000000"/>
                </a:solidFill>
              </a:rPr>
              <a:t>Růst reálného měnového kurzu posouvá křivku IS doprava o </a:t>
            </a:r>
            <a:r>
              <a:rPr lang="el-GR" sz="2400" dirty="0">
                <a:solidFill>
                  <a:srgbClr val="000000"/>
                </a:solidFill>
              </a:rPr>
              <a:t>α</a:t>
            </a:r>
            <a:r>
              <a:rPr lang="cs-CZ" sz="2400" dirty="0">
                <a:solidFill>
                  <a:srgbClr val="000000"/>
                </a:solidFill>
              </a:rPr>
              <a:t>F · v · </a:t>
            </a:r>
            <a:r>
              <a:rPr lang="el-GR" sz="2400" dirty="0">
                <a:solidFill>
                  <a:srgbClr val="000000"/>
                </a:solidFill>
              </a:rPr>
              <a:t>Δ</a:t>
            </a:r>
            <a:r>
              <a:rPr lang="cs-CZ" sz="2400" dirty="0">
                <a:solidFill>
                  <a:srgbClr val="000000"/>
                </a:solidFill>
              </a:rPr>
              <a:t>R a  jeho pokles posouvá křivku IS doleva.</a:t>
            </a: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p14="http://schemas.microsoft.com/office/powerpoint/2010/main" val="44230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Křivka LM v otevřené ekonomice</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14</a:t>
            </a:fld>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0" y="1058863"/>
                <a:ext cx="8280400" cy="3673475"/>
              </a:xfrm>
              <a:prstGeom prst="rect">
                <a:avLst/>
              </a:prstGeom>
            </p:spPr>
            <p:txBody>
              <a:bodyPr>
                <a:noAutofit/>
              </a:bodyPr>
              <a:lstStyle/>
              <a:p>
                <a:pPr algn="just">
                  <a:spcBef>
                    <a:spcPts val="0"/>
                  </a:spcBef>
                  <a:spcAft>
                    <a:spcPts val="1200"/>
                  </a:spcAft>
                  <a:buClr>
                    <a:schemeClr val="tx1"/>
                  </a:buClr>
                  <a:buSzPct val="120000"/>
                  <a:tabLst>
                    <a:tab pos="228600" algn="l"/>
                  </a:tabLst>
                </a:pPr>
                <a:r>
                  <a:rPr lang="cs-CZ" sz="2200" dirty="0">
                    <a:solidFill>
                      <a:srgbClr val="000000"/>
                    </a:solidFill>
                  </a:rPr>
                  <a:t>Křivka LM zobrazuje rovnováhu na trhu peněz a ostatních finančních aktiv a  můžeme ji zapsat ve tvaru:</a:t>
                </a:r>
                <a:endParaRPr lang="cs-CZ" sz="2200" b="1" dirty="0">
                  <a:solidFill>
                    <a:srgbClr val="000000"/>
                  </a:solidFill>
                </a:endParaRPr>
              </a:p>
              <a:p>
                <a:pPr marL="0" lvl="0" indent="0" algn="ctr">
                  <a:spcBef>
                    <a:spcPts val="0"/>
                  </a:spcBef>
                  <a:spcAft>
                    <a:spcPts val="1200"/>
                  </a:spcAft>
                  <a:buClr>
                    <a:srgbClr val="307871"/>
                  </a:buClr>
                  <a:buSzPct val="120000"/>
                  <a:buNone/>
                </a:pPr>
                <a:r>
                  <a:rPr lang="cs-CZ" sz="2400" b="1" dirty="0">
                    <a:solidFill>
                      <a:srgbClr val="307871"/>
                    </a:solidFill>
                  </a:rPr>
                  <a:t>i = </a:t>
                </a:r>
                <a14:m>
                  <m:oMath xmlns:m="http://schemas.openxmlformats.org/officeDocument/2006/math">
                    <m:f>
                      <m:fPr>
                        <m:ctrlPr>
                          <a:rPr lang="cs-CZ" sz="2400" b="1" i="1">
                            <a:solidFill>
                              <a:srgbClr val="307871"/>
                            </a:solidFill>
                            <a:latin typeface="Cambria Math" panose="02040503050406030204" pitchFamily="18" charset="0"/>
                          </a:rPr>
                        </m:ctrlPr>
                      </m:fPr>
                      <m:num>
                        <m:r>
                          <a:rPr lang="cs-CZ" sz="2400" b="1" i="1">
                            <a:solidFill>
                              <a:srgbClr val="307871"/>
                            </a:solidFill>
                            <a:latin typeface="Cambria Math" panose="02040503050406030204" pitchFamily="18" charset="0"/>
                          </a:rPr>
                          <m:t>𝟏</m:t>
                        </m:r>
                      </m:num>
                      <m:den>
                        <m:r>
                          <a:rPr lang="cs-CZ" sz="2400" b="1" i="1">
                            <a:solidFill>
                              <a:srgbClr val="307871"/>
                            </a:solidFill>
                            <a:latin typeface="Cambria Math" panose="02040503050406030204" pitchFamily="18" charset="0"/>
                          </a:rPr>
                          <m:t>𝒉</m:t>
                        </m:r>
                      </m:den>
                    </m:f>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𝒌</m:t>
                    </m:r>
                    <m:r>
                      <a:rPr lang="cs-CZ" sz="2400" b="1" i="1">
                        <a:solidFill>
                          <a:srgbClr val="307871"/>
                        </a:solidFill>
                        <a:latin typeface="Cambria Math" panose="02040503050406030204" pitchFamily="18" charset="0"/>
                      </a:rPr>
                      <m:t>∗</m:t>
                    </m:r>
                    <m:r>
                      <a:rPr lang="cs-CZ" sz="2400" b="1" i="1">
                        <a:solidFill>
                          <a:srgbClr val="307871"/>
                        </a:solidFill>
                        <a:latin typeface="Cambria Math" panose="02040503050406030204" pitchFamily="18" charset="0"/>
                      </a:rPr>
                      <m:t>𝒀</m:t>
                    </m:r>
                    <m:r>
                      <a:rPr lang="cs-CZ" sz="2400" b="1" i="1">
                        <a:solidFill>
                          <a:srgbClr val="307871"/>
                        </a:solidFill>
                        <a:latin typeface="Cambria Math" panose="02040503050406030204" pitchFamily="18" charset="0"/>
                      </a:rPr>
                      <m:t> −</m:t>
                    </m:r>
                    <m:f>
                      <m:fPr>
                        <m:ctrlPr>
                          <a:rPr lang="cs-CZ" sz="2400" b="1" i="1">
                            <a:solidFill>
                              <a:srgbClr val="307871"/>
                            </a:solidFill>
                            <a:latin typeface="Cambria Math" panose="02040503050406030204" pitchFamily="18" charset="0"/>
                          </a:rPr>
                        </m:ctrlPr>
                      </m:fPr>
                      <m:num>
                        <m:r>
                          <a:rPr lang="cs-CZ" sz="2400" b="1" i="1">
                            <a:solidFill>
                              <a:srgbClr val="307871"/>
                            </a:solidFill>
                            <a:latin typeface="Cambria Math" panose="02040503050406030204" pitchFamily="18" charset="0"/>
                          </a:rPr>
                          <m:t>𝑴</m:t>
                        </m:r>
                      </m:num>
                      <m:den>
                        <m:r>
                          <a:rPr lang="cs-CZ" sz="2400" b="1" i="1">
                            <a:solidFill>
                              <a:srgbClr val="307871"/>
                            </a:solidFill>
                            <a:latin typeface="Cambria Math" panose="02040503050406030204" pitchFamily="18" charset="0"/>
                          </a:rPr>
                          <m:t>𝑷</m:t>
                        </m:r>
                      </m:den>
                    </m:f>
                    <m:r>
                      <a:rPr lang="cs-CZ" sz="2400" b="1" i="1">
                        <a:solidFill>
                          <a:srgbClr val="307871"/>
                        </a:solidFill>
                        <a:latin typeface="Cambria Math" panose="02040503050406030204" pitchFamily="18" charset="0"/>
                      </a:rPr>
                      <m:t>)</m:t>
                    </m:r>
                  </m:oMath>
                </a14:m>
                <a:endParaRPr lang="cs-CZ" sz="2400" b="1" dirty="0">
                  <a:solidFill>
                    <a:srgbClr val="307871"/>
                  </a:solidFill>
                </a:endParaRPr>
              </a:p>
              <a:p>
                <a:pPr lvl="0" algn="just">
                  <a:spcBef>
                    <a:spcPts val="0"/>
                  </a:spcBef>
                  <a:spcAft>
                    <a:spcPts val="1200"/>
                  </a:spcAft>
                  <a:buClr>
                    <a:schemeClr val="tx1"/>
                  </a:buClr>
                  <a:buSzPct val="120000"/>
                  <a:tabLst>
                    <a:tab pos="228600" algn="l"/>
                  </a:tabLst>
                </a:pPr>
                <a:r>
                  <a:rPr lang="cs-CZ" sz="2200" dirty="0">
                    <a:solidFill>
                      <a:srgbClr val="000000"/>
                    </a:solidFill>
                  </a:rPr>
                  <a:t>Pro rovnovážný produkt pak:</a:t>
                </a:r>
              </a:p>
              <a:p>
                <a:pPr marL="0" lvl="0" indent="0" algn="ctr">
                  <a:spcBef>
                    <a:spcPts val="0"/>
                  </a:spcBef>
                  <a:spcAft>
                    <a:spcPts val="1200"/>
                  </a:spcAft>
                  <a:buClr>
                    <a:srgbClr val="307871"/>
                  </a:buClr>
                  <a:buSzPct val="120000"/>
                  <a:buNone/>
                </a:pPr>
                <a:r>
                  <a:rPr lang="cs-CZ" sz="2400" b="1" dirty="0">
                    <a:solidFill>
                      <a:srgbClr val="307871"/>
                    </a:solidFill>
                  </a:rPr>
                  <a:t>Y = </a:t>
                </a:r>
                <a14:m>
                  <m:oMath xmlns:m="http://schemas.openxmlformats.org/officeDocument/2006/math">
                    <m:f>
                      <m:fPr>
                        <m:ctrlPr>
                          <a:rPr lang="cs-CZ" sz="2400" b="1" i="1">
                            <a:solidFill>
                              <a:srgbClr val="307871"/>
                            </a:solidFill>
                            <a:latin typeface="Cambria Math" panose="02040503050406030204" pitchFamily="18" charset="0"/>
                          </a:rPr>
                        </m:ctrlPr>
                      </m:fPr>
                      <m:num>
                        <m:r>
                          <a:rPr lang="cs-CZ" sz="2400" b="1" i="1">
                            <a:solidFill>
                              <a:srgbClr val="307871"/>
                            </a:solidFill>
                            <a:latin typeface="Cambria Math" panose="02040503050406030204" pitchFamily="18" charset="0"/>
                          </a:rPr>
                          <m:t>𝟏</m:t>
                        </m:r>
                      </m:num>
                      <m:den>
                        <m:r>
                          <a:rPr lang="cs-CZ" sz="2400" b="1" i="1" smtClean="0">
                            <a:solidFill>
                              <a:srgbClr val="307871"/>
                            </a:solidFill>
                            <a:latin typeface="Cambria Math" panose="02040503050406030204" pitchFamily="18" charset="0"/>
                          </a:rPr>
                          <m:t>𝒌</m:t>
                        </m:r>
                      </m:den>
                    </m:f>
                    <m:r>
                      <a:rPr lang="cs-CZ" sz="2400" b="1" i="1">
                        <a:solidFill>
                          <a:srgbClr val="307871"/>
                        </a:solidFill>
                        <a:latin typeface="Cambria Math" panose="02040503050406030204" pitchFamily="18" charset="0"/>
                      </a:rPr>
                      <m:t>∗(</m:t>
                    </m:r>
                    <m:r>
                      <a:rPr lang="cs-CZ" sz="2400" b="1" i="1" smtClean="0">
                        <a:solidFill>
                          <a:srgbClr val="307871"/>
                        </a:solidFill>
                        <a:latin typeface="Cambria Math" panose="02040503050406030204" pitchFamily="18" charset="0"/>
                      </a:rPr>
                      <m:t>𝒉</m:t>
                    </m:r>
                    <m:r>
                      <a:rPr lang="cs-CZ" sz="2400" b="1" i="1">
                        <a:solidFill>
                          <a:srgbClr val="307871"/>
                        </a:solidFill>
                        <a:latin typeface="Cambria Math" panose="02040503050406030204" pitchFamily="18" charset="0"/>
                      </a:rPr>
                      <m:t>∗</m:t>
                    </m:r>
                    <m:r>
                      <a:rPr lang="cs-CZ" sz="2400" b="1" i="1" smtClean="0">
                        <a:solidFill>
                          <a:srgbClr val="307871"/>
                        </a:solidFill>
                        <a:latin typeface="Cambria Math" panose="02040503050406030204" pitchFamily="18" charset="0"/>
                      </a:rPr>
                      <m:t>𝒊</m:t>
                    </m:r>
                    <m:r>
                      <a:rPr lang="cs-CZ" sz="2400" b="1" i="1" smtClean="0">
                        <a:solidFill>
                          <a:srgbClr val="307871"/>
                        </a:solidFill>
                        <a:latin typeface="Cambria Math" panose="02040503050406030204" pitchFamily="18" charset="0"/>
                      </a:rPr>
                      <m:t>+</m:t>
                    </m:r>
                    <m:f>
                      <m:fPr>
                        <m:ctrlPr>
                          <a:rPr lang="cs-CZ" sz="2400" b="1" i="1">
                            <a:solidFill>
                              <a:srgbClr val="307871"/>
                            </a:solidFill>
                            <a:latin typeface="Cambria Math" panose="02040503050406030204" pitchFamily="18" charset="0"/>
                          </a:rPr>
                        </m:ctrlPr>
                      </m:fPr>
                      <m:num>
                        <m:r>
                          <a:rPr lang="cs-CZ" sz="2400" b="1" i="1">
                            <a:solidFill>
                              <a:srgbClr val="307871"/>
                            </a:solidFill>
                            <a:latin typeface="Cambria Math" panose="02040503050406030204" pitchFamily="18" charset="0"/>
                          </a:rPr>
                          <m:t>𝑴</m:t>
                        </m:r>
                      </m:num>
                      <m:den>
                        <m:r>
                          <a:rPr lang="cs-CZ" sz="2400" b="1" i="1">
                            <a:solidFill>
                              <a:srgbClr val="307871"/>
                            </a:solidFill>
                            <a:latin typeface="Cambria Math" panose="02040503050406030204" pitchFamily="18" charset="0"/>
                          </a:rPr>
                          <m:t>𝑷</m:t>
                        </m:r>
                      </m:den>
                    </m:f>
                    <m:r>
                      <a:rPr lang="cs-CZ" sz="2400" b="1" i="1">
                        <a:solidFill>
                          <a:srgbClr val="307871"/>
                        </a:solidFill>
                        <a:latin typeface="Cambria Math" panose="02040503050406030204" pitchFamily="18" charset="0"/>
                      </a:rPr>
                      <m:t>)</m:t>
                    </m:r>
                  </m:oMath>
                </a14:m>
                <a:endParaRPr lang="cs-CZ" sz="2400" b="1" dirty="0">
                  <a:solidFill>
                    <a:srgbClr val="307871"/>
                  </a:solidFill>
                </a:endParaRPr>
              </a:p>
              <a:p>
                <a:pPr algn="just">
                  <a:spcBef>
                    <a:spcPts val="0"/>
                  </a:spcBef>
                  <a:spcAft>
                    <a:spcPts val="1200"/>
                  </a:spcAft>
                  <a:buClr>
                    <a:schemeClr val="tx1"/>
                  </a:buClr>
                  <a:buSzPct val="120000"/>
                  <a:tabLst>
                    <a:tab pos="228600" algn="l"/>
                  </a:tabLst>
                </a:pPr>
                <a:r>
                  <a:rPr lang="cs-CZ" sz="2200" dirty="0">
                    <a:solidFill>
                      <a:srgbClr val="000000"/>
                    </a:solidFill>
                  </a:rPr>
                  <a:t>Tyto rovnice odpovídají křivce LM v uzavřené ekonomice, nicméně vlivy zahraničí se na rovnici LM nijak neprojeví, proto zůstává stejná</a:t>
                </a:r>
              </a:p>
              <a:p>
                <a:pPr lvl="0" algn="just">
                  <a:spcBef>
                    <a:spcPts val="0"/>
                  </a:spcBef>
                  <a:spcAft>
                    <a:spcPts val="1200"/>
                  </a:spcAft>
                  <a:buClr>
                    <a:schemeClr val="tx1"/>
                  </a:buClr>
                  <a:buSzPct val="120000"/>
                </a:pP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179512" y="1059582"/>
                <a:ext cx="8280920" cy="3672408"/>
              </a:xfrm>
              <a:prstGeom prst="rect">
                <a:avLst/>
              </a:prstGeom>
              <a:blipFill rotWithShape="0">
                <a:blip r:embed="rId3"/>
                <a:stretch>
                  <a:fillRect l="-1177" t="-2492" r="-883" b="-6146"/>
                </a:stretch>
              </a:blipFill>
            </p:spPr>
            <p:txBody>
              <a:bodyPr/>
              <a:lstStyle/>
              <a:p>
                <a:r>
                  <a:rPr lang="cs-CZ">
                    <a:noFill/>
                  </a:rPr>
                  <a:t> </a:t>
                </a:r>
              </a:p>
            </p:txBody>
          </p:sp>
        </mc:Fallback>
      </mc:AlternateContent>
    </p:spTree>
    <p:extLst>
      <p:ext uri="{BB962C8B-B14F-4D97-AF65-F5344CB8AC3E}">
        <p14:creationId xmlns:p14="http://schemas.microsoft.com/office/powerpoint/2010/main" val="889011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Rovnováha PB – křivka BP - předpoklady</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15</a:t>
            </a:fld>
            <a:endParaRPr lang="cs-CZ" dirty="0"/>
          </a:p>
        </p:txBody>
      </p:sp>
      <p:sp>
        <p:nvSpPr>
          <p:cNvPr id="3" name="Zástupný symbol pro obsah 2"/>
          <p:cNvSpPr>
            <a:spLocks noGrp="1"/>
          </p:cNvSpPr>
          <p:nvPr>
            <p:ph idx="4294967295"/>
          </p:nvPr>
        </p:nvSpPr>
        <p:spPr>
          <a:xfrm>
            <a:off x="0" y="908050"/>
            <a:ext cx="8280400" cy="3960813"/>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000" dirty="0">
                <a:solidFill>
                  <a:srgbClr val="000000"/>
                </a:solidFill>
              </a:rPr>
              <a:t>Vycházíme ze zjednodušeného předpokladu, že platební bilance je složena pouze z běžného účtu (BÚ) a finančního účtu (FÚ) – ostatní jsou rovny nule</a:t>
            </a:r>
          </a:p>
          <a:p>
            <a:pPr algn="just">
              <a:spcBef>
                <a:spcPts val="0"/>
              </a:spcBef>
              <a:spcAft>
                <a:spcPts val="600"/>
              </a:spcAft>
              <a:buClr>
                <a:schemeClr val="tx1"/>
              </a:buClr>
              <a:buSzPct val="120000"/>
              <a:tabLst>
                <a:tab pos="228600" algn="l"/>
              </a:tabLst>
            </a:pPr>
            <a:r>
              <a:rPr lang="cs-CZ" sz="2000" b="1" i="1" dirty="0"/>
              <a:t>Běžný účet: </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a:solidFill>
                  <a:srgbClr val="000000"/>
                </a:solidFill>
              </a:rPr>
              <a:t>Analyzujeme pomocí funkce čistého exportu (NX)</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a:solidFill>
                  <a:srgbClr val="000000"/>
                </a:solidFill>
              </a:rPr>
              <a:t>Hlavní faktor, který ho ovlivňuje je domácí a zahraniční důchod</a:t>
            </a:r>
          </a:p>
          <a:p>
            <a:pPr algn="just">
              <a:spcBef>
                <a:spcPts val="0"/>
              </a:spcBef>
              <a:spcAft>
                <a:spcPts val="600"/>
              </a:spcAft>
              <a:buClr>
                <a:schemeClr val="tx1"/>
              </a:buClr>
              <a:buSzPct val="120000"/>
              <a:tabLst>
                <a:tab pos="228600" algn="l"/>
              </a:tabLst>
            </a:pPr>
            <a:r>
              <a:rPr lang="cs-CZ" sz="2000" b="1" i="1" dirty="0"/>
              <a:t>Finanční účet:</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a:solidFill>
                  <a:srgbClr val="000000"/>
                </a:solidFill>
              </a:rPr>
              <a:t>hlavním faktorem, který jej ovlivňuje je úroková míra, tj. výnos finančních aktiv</a:t>
            </a:r>
          </a:p>
          <a:p>
            <a:pPr marL="896938" indent="-357188" algn="just">
              <a:spcBef>
                <a:spcPts val="0"/>
              </a:spcBef>
              <a:spcAft>
                <a:spcPts val="600"/>
              </a:spcAft>
              <a:buClr>
                <a:schemeClr val="tx1"/>
              </a:buClr>
              <a:buSzPct val="120000"/>
              <a:buFont typeface="Wingdings" panose="05000000000000000000" pitchFamily="2" charset="2"/>
              <a:buChar char="Ø"/>
              <a:tabLst>
                <a:tab pos="228600" algn="l"/>
              </a:tabLst>
            </a:pPr>
            <a:r>
              <a:rPr lang="cs-CZ" sz="2000" dirty="0">
                <a:solidFill>
                  <a:srgbClr val="000000"/>
                </a:solidFill>
              </a:rPr>
              <a:t>investoři se rozhodují na základě výnosu (pokud jsou stejné podmínky)</a:t>
            </a:r>
          </a:p>
          <a:p>
            <a:pPr algn="just">
              <a:spcBef>
                <a:spcPts val="0"/>
              </a:spcBef>
              <a:spcAft>
                <a:spcPts val="1200"/>
              </a:spcAft>
              <a:buClr>
                <a:schemeClr val="tx1"/>
              </a:buClr>
              <a:buSzPct val="120000"/>
              <a:tabLst>
                <a:tab pos="228600" algn="l"/>
              </a:tabLst>
            </a:pPr>
            <a:endParaRPr lang="cs-CZ" sz="2200" dirty="0">
              <a:solidFill>
                <a:srgbClr val="000000"/>
              </a:solidFill>
            </a:endParaRPr>
          </a:p>
          <a:p>
            <a:pPr marL="0" lvl="0" indent="0" algn="just">
              <a:spcBef>
                <a:spcPts val="0"/>
              </a:spcBef>
              <a:spcAft>
                <a:spcPts val="1200"/>
              </a:spcAft>
              <a:buClr>
                <a:schemeClr val="tx1"/>
              </a:buClr>
              <a:buSzPct val="120000"/>
              <a:buNone/>
            </a:pP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p14="http://schemas.microsoft.com/office/powerpoint/2010/main" val="4081054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Rovnováha PB – křivka BP </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16</a:t>
            </a:fld>
            <a:endParaRPr lang="cs-CZ" dirty="0"/>
          </a:p>
        </p:txBody>
      </p:sp>
      <p:sp>
        <p:nvSpPr>
          <p:cNvPr id="3" name="Zástupný symbol pro obsah 2"/>
          <p:cNvSpPr>
            <a:spLocks noGrp="1"/>
          </p:cNvSpPr>
          <p:nvPr>
            <p:ph idx="4294967295"/>
          </p:nvPr>
        </p:nvSpPr>
        <p:spPr>
          <a:xfrm>
            <a:off x="0" y="703263"/>
            <a:ext cx="8281988" cy="4244975"/>
          </a:xfrm>
          <a:prstGeom prst="rect">
            <a:avLst/>
          </a:prstGeom>
        </p:spPr>
        <p:txBody>
          <a:bodyPr>
            <a:noAutofit/>
          </a:bodyPr>
          <a:lstStyle/>
          <a:p>
            <a:pPr lvl="0" algn="just">
              <a:spcBef>
                <a:spcPts val="0"/>
              </a:spcBef>
              <a:spcAft>
                <a:spcPts val="1200"/>
              </a:spcAft>
              <a:buClr>
                <a:srgbClr val="307871"/>
              </a:buClr>
              <a:buSzPct val="120000"/>
              <a:tabLst>
                <a:tab pos="228600" algn="l"/>
              </a:tabLst>
            </a:pPr>
            <a:r>
              <a:rPr lang="cs-CZ" sz="2400" dirty="0">
                <a:solidFill>
                  <a:srgbClr val="000000"/>
                </a:solidFill>
              </a:rPr>
              <a:t>Pokud je na běžném účtu přebytek (CA) a pokud má být platební bilance za této situace vyrovnaná, musí být finanční účet deficitní (a naopak)</a:t>
            </a:r>
          </a:p>
          <a:p>
            <a:pPr algn="just">
              <a:spcBef>
                <a:spcPts val="0"/>
              </a:spcBef>
              <a:spcAft>
                <a:spcPts val="1200"/>
              </a:spcAft>
              <a:buClr>
                <a:schemeClr val="tx1"/>
              </a:buClr>
              <a:buSzPct val="120000"/>
              <a:tabLst>
                <a:tab pos="228600" algn="l"/>
              </a:tabLst>
            </a:pPr>
            <a:r>
              <a:rPr lang="cs-CZ" sz="2400" dirty="0">
                <a:solidFill>
                  <a:srgbClr val="000000"/>
                </a:solidFill>
              </a:rPr>
              <a:t>Rovnováhu platební bilance tedy zapíšeme ve tvaru:</a:t>
            </a:r>
          </a:p>
          <a:p>
            <a:pPr marL="0" indent="0" algn="ctr">
              <a:spcBef>
                <a:spcPts val="0"/>
              </a:spcBef>
              <a:spcAft>
                <a:spcPts val="600"/>
              </a:spcAft>
              <a:buClr>
                <a:schemeClr val="tx1"/>
              </a:buClr>
              <a:buSzPct val="120000"/>
              <a:buNone/>
              <a:tabLst>
                <a:tab pos="228600" algn="l"/>
              </a:tabLst>
            </a:pPr>
            <a:r>
              <a:rPr lang="cs-CZ" sz="2400" b="1" dirty="0"/>
              <a:t>BP = BÚ + FÚ</a:t>
            </a: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p14="http://schemas.microsoft.com/office/powerpoint/2010/main" val="2397843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Kapitálová mobilita</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17</a:t>
            </a:fld>
            <a:endParaRPr lang="cs-CZ" dirty="0"/>
          </a:p>
        </p:txBody>
      </p:sp>
      <p:sp>
        <p:nvSpPr>
          <p:cNvPr id="3" name="Zástupný symbol pro obsah 2"/>
          <p:cNvSpPr>
            <a:spLocks noGrp="1"/>
          </p:cNvSpPr>
          <p:nvPr>
            <p:ph idx="4294967295"/>
          </p:nvPr>
        </p:nvSpPr>
        <p:spPr>
          <a:xfrm>
            <a:off x="0" y="703263"/>
            <a:ext cx="8281988" cy="4244975"/>
          </a:xfrm>
          <a:prstGeom prst="rect">
            <a:avLst/>
          </a:prstGeom>
        </p:spPr>
        <p:txBody>
          <a:bodyPr>
            <a:noAutofit/>
          </a:bodyPr>
          <a:lstStyle/>
          <a:p>
            <a:pPr lvl="0" algn="just">
              <a:spcBef>
                <a:spcPts val="0"/>
              </a:spcBef>
              <a:spcAft>
                <a:spcPts val="600"/>
              </a:spcAft>
              <a:buClr>
                <a:srgbClr val="307871"/>
              </a:buClr>
              <a:buSzPct val="120000"/>
              <a:tabLst>
                <a:tab pos="228600" algn="l"/>
              </a:tabLst>
            </a:pPr>
            <a:r>
              <a:rPr lang="cs-CZ" sz="2000" b="1" i="1" dirty="0"/>
              <a:t>Dokonalá kapitálová mobilita:</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000" dirty="0">
                <a:solidFill>
                  <a:srgbClr val="000000"/>
                </a:solidFill>
              </a:rPr>
              <a:t>investoři mohou nakupovat nebo prodávat finanční aktiva bez jakýchkoliv omezení s nízkým náklady</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000" dirty="0">
                <a:solidFill>
                  <a:srgbClr val="000000"/>
                </a:solidFill>
              </a:rPr>
              <a:t>Předpoklady:</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000" dirty="0">
                <a:solidFill>
                  <a:srgbClr val="000000"/>
                </a:solidFill>
              </a:rPr>
              <a:t>neexistuje politické riziko</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000" dirty="0">
                <a:solidFill>
                  <a:srgbClr val="000000"/>
                </a:solidFill>
              </a:rPr>
              <a:t>měly by mít podobné daňové zatížení</a:t>
            </a:r>
          </a:p>
          <a:p>
            <a:pPr marL="896938" lvl="0" indent="-357188" algn="just">
              <a:spcBef>
                <a:spcPts val="0"/>
              </a:spcBef>
              <a:spcAft>
                <a:spcPts val="600"/>
              </a:spcAft>
              <a:buClr>
                <a:srgbClr val="307871"/>
              </a:buClr>
              <a:buSzPct val="120000"/>
              <a:buFont typeface="Wingdings" panose="05000000000000000000" pitchFamily="2" charset="2"/>
              <a:buChar char="Ø"/>
              <a:tabLst>
                <a:tab pos="228600" algn="l"/>
              </a:tabLst>
            </a:pPr>
            <a:r>
              <a:rPr lang="cs-CZ" sz="2000" dirty="0">
                <a:solidFill>
                  <a:srgbClr val="000000"/>
                </a:solidFill>
              </a:rPr>
              <a:t>stabilní měnový kurs</a:t>
            </a:r>
          </a:p>
          <a:p>
            <a:pPr marL="896938" lvl="0" indent="-357188" algn="just">
              <a:spcBef>
                <a:spcPts val="0"/>
              </a:spcBef>
              <a:spcAft>
                <a:spcPts val="1200"/>
              </a:spcAft>
              <a:buClr>
                <a:srgbClr val="307871"/>
              </a:buClr>
              <a:buSzPct val="120000"/>
              <a:buFont typeface="Wingdings" panose="05000000000000000000" pitchFamily="2" charset="2"/>
              <a:buChar char="Ø"/>
              <a:tabLst>
                <a:tab pos="228600" algn="l"/>
              </a:tabLst>
            </a:pPr>
            <a:r>
              <a:rPr lang="cs-CZ" sz="2000" dirty="0">
                <a:solidFill>
                  <a:srgbClr val="000000"/>
                </a:solidFill>
              </a:rPr>
              <a:t>domácí úroková míra se rovná zahraniční </a:t>
            </a:r>
            <a:r>
              <a:rPr lang="cs-CZ" sz="2000" b="1" dirty="0"/>
              <a:t>i = </a:t>
            </a:r>
            <a:r>
              <a:rPr lang="cs-CZ" sz="2000" b="1" dirty="0" err="1"/>
              <a:t>i</a:t>
            </a:r>
            <a:r>
              <a:rPr lang="cs-CZ" sz="2000" b="1" baseline="-25000" dirty="0" err="1"/>
              <a:t>f</a:t>
            </a:r>
            <a:endParaRPr lang="cs-CZ" sz="2000" b="1" baseline="-25000" dirty="0"/>
          </a:p>
          <a:p>
            <a:pPr algn="just">
              <a:spcBef>
                <a:spcPts val="0"/>
              </a:spcBef>
              <a:spcAft>
                <a:spcPts val="600"/>
              </a:spcAft>
              <a:buClr>
                <a:srgbClr val="307871"/>
              </a:buClr>
              <a:buSzPct val="120000"/>
              <a:tabLst>
                <a:tab pos="228600" algn="l"/>
              </a:tabLst>
            </a:pPr>
            <a:r>
              <a:rPr lang="cs-CZ" sz="2000" b="1" i="1" dirty="0"/>
              <a:t>Dokonalá kapitálová imobilita:</a:t>
            </a:r>
          </a:p>
          <a:p>
            <a:pPr marL="896938" indent="-357188" algn="just">
              <a:spcBef>
                <a:spcPts val="0"/>
              </a:spcBef>
              <a:spcAft>
                <a:spcPts val="1200"/>
              </a:spcAft>
              <a:buClr>
                <a:srgbClr val="307871"/>
              </a:buClr>
              <a:buSzPct val="120000"/>
              <a:buFont typeface="Wingdings" panose="05000000000000000000" pitchFamily="2" charset="2"/>
              <a:buChar char="Ø"/>
              <a:tabLst>
                <a:tab pos="228600" algn="l"/>
              </a:tabLst>
            </a:pPr>
            <a:r>
              <a:rPr lang="cs-CZ" sz="2000" dirty="0">
                <a:solidFill>
                  <a:srgbClr val="000000"/>
                </a:solidFill>
              </a:rPr>
              <a:t>kapitál se nemůže vůbec mezi zeměmi pohybovat</a:t>
            </a:r>
          </a:p>
          <a:p>
            <a:pPr lvl="0" algn="just">
              <a:spcBef>
                <a:spcPts val="0"/>
              </a:spcBef>
              <a:spcAft>
                <a:spcPts val="1200"/>
              </a:spcAft>
              <a:buClr>
                <a:srgbClr val="307871"/>
              </a:buClr>
              <a:buSzPct val="120000"/>
              <a:tabLst>
                <a:tab pos="228600" algn="l"/>
              </a:tabLst>
            </a:pPr>
            <a:endParaRPr lang="cs-CZ" sz="2400" dirty="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p14="http://schemas.microsoft.com/office/powerpoint/2010/main" val="2116978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30" name="Line 18"/>
          <p:cNvSpPr>
            <a:spLocks noChangeShapeType="1"/>
          </p:cNvSpPr>
          <p:nvPr/>
        </p:nvSpPr>
        <p:spPr bwMode="auto">
          <a:xfrm>
            <a:off x="5660231" y="2209800"/>
            <a:ext cx="0" cy="2656285"/>
          </a:xfrm>
          <a:prstGeom prst="line">
            <a:avLst/>
          </a:prstGeom>
          <a:noFill/>
          <a:ln w="28575">
            <a:solidFill>
              <a:schemeClr val="accent2"/>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17" name="Rectangle 5"/>
          <p:cNvSpPr>
            <a:spLocks noGrp="1" noChangeArrowheads="1"/>
          </p:cNvSpPr>
          <p:nvPr>
            <p:ph type="title"/>
          </p:nvPr>
        </p:nvSpPr>
        <p:spPr/>
        <p:txBody>
          <a:bodyPr/>
          <a:lstStyle/>
          <a:p>
            <a:pPr eaLnBrk="1" hangingPunct="1">
              <a:defRPr/>
            </a:pPr>
            <a:r>
              <a:rPr lang="cs-CZ"/>
              <a:t>Odvození křivky BP</a:t>
            </a:r>
          </a:p>
        </p:txBody>
      </p:sp>
      <p:sp>
        <p:nvSpPr>
          <p:cNvPr id="115727" name="Line 15"/>
          <p:cNvSpPr>
            <a:spLocks noChangeShapeType="1"/>
          </p:cNvSpPr>
          <p:nvPr/>
        </p:nvSpPr>
        <p:spPr bwMode="auto">
          <a:xfrm>
            <a:off x="2122885" y="1566863"/>
            <a:ext cx="1513284" cy="1154906"/>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29" name="Line 17"/>
          <p:cNvSpPr>
            <a:spLocks noChangeShapeType="1"/>
          </p:cNvSpPr>
          <p:nvPr/>
        </p:nvSpPr>
        <p:spPr bwMode="auto">
          <a:xfrm>
            <a:off x="4093369" y="2220516"/>
            <a:ext cx="1565672" cy="0"/>
          </a:xfrm>
          <a:prstGeom prst="line">
            <a:avLst/>
          </a:prstGeom>
          <a:noFill/>
          <a:ln w="28575">
            <a:solidFill>
              <a:schemeClr val="accent2"/>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grpSp>
        <p:nvGrpSpPr>
          <p:cNvPr id="2" name="Group 34"/>
          <p:cNvGrpSpPr>
            <a:grpSpLocks/>
          </p:cNvGrpSpPr>
          <p:nvPr/>
        </p:nvGrpSpPr>
        <p:grpSpPr bwMode="auto">
          <a:xfrm>
            <a:off x="4473178" y="1119187"/>
            <a:ext cx="3527822" cy="2195513"/>
            <a:chOff x="2797" y="940"/>
            <a:chExt cx="2963" cy="1844"/>
          </a:xfrm>
        </p:grpSpPr>
        <p:sp>
          <p:nvSpPr>
            <p:cNvPr id="18495" name="Line 11"/>
            <p:cNvSpPr>
              <a:spLocks noChangeShapeType="1"/>
            </p:cNvSpPr>
            <p:nvPr/>
          </p:nvSpPr>
          <p:spPr bwMode="auto">
            <a:xfrm>
              <a:off x="3173" y="1006"/>
              <a:ext cx="0" cy="14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96" name="Line 12"/>
            <p:cNvSpPr>
              <a:spLocks noChangeShapeType="1"/>
            </p:cNvSpPr>
            <p:nvPr/>
          </p:nvSpPr>
          <p:spPr bwMode="auto">
            <a:xfrm>
              <a:off x="3173" y="2478"/>
              <a:ext cx="2249"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97" name="Line 16"/>
            <p:cNvSpPr>
              <a:spLocks noChangeShapeType="1"/>
            </p:cNvSpPr>
            <p:nvPr/>
          </p:nvSpPr>
          <p:spPr bwMode="auto">
            <a:xfrm flipV="1">
              <a:off x="3173" y="997"/>
              <a:ext cx="1481" cy="1481"/>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98" name="Text Box 20"/>
            <p:cNvSpPr txBox="1">
              <a:spLocks noChangeArrowheads="1"/>
            </p:cNvSpPr>
            <p:nvPr/>
          </p:nvSpPr>
          <p:spPr bwMode="auto">
            <a:xfrm>
              <a:off x="2797" y="987"/>
              <a:ext cx="43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BÚ</a:t>
              </a:r>
            </a:p>
          </p:txBody>
        </p:sp>
        <p:sp>
          <p:nvSpPr>
            <p:cNvPr id="18499" name="Text Box 21"/>
            <p:cNvSpPr txBox="1">
              <a:spLocks noChangeArrowheads="1"/>
            </p:cNvSpPr>
            <p:nvPr/>
          </p:nvSpPr>
          <p:spPr bwMode="auto">
            <a:xfrm>
              <a:off x="5330" y="2532"/>
              <a:ext cx="43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FÚ</a:t>
              </a:r>
            </a:p>
          </p:txBody>
        </p:sp>
        <p:sp>
          <p:nvSpPr>
            <p:cNvPr id="18500" name="Text Box 23"/>
            <p:cNvSpPr txBox="1">
              <a:spLocks noChangeArrowheads="1"/>
            </p:cNvSpPr>
            <p:nvPr/>
          </p:nvSpPr>
          <p:spPr bwMode="auto">
            <a:xfrm>
              <a:off x="4671" y="940"/>
              <a:ext cx="43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45°</a:t>
              </a:r>
            </a:p>
          </p:txBody>
        </p:sp>
      </p:grpSp>
      <p:grpSp>
        <p:nvGrpSpPr>
          <p:cNvPr id="3" name="Group 35"/>
          <p:cNvGrpSpPr>
            <a:grpSpLocks/>
          </p:cNvGrpSpPr>
          <p:nvPr/>
        </p:nvGrpSpPr>
        <p:grpSpPr bwMode="auto">
          <a:xfrm>
            <a:off x="1445419" y="3121818"/>
            <a:ext cx="2993231" cy="2046684"/>
            <a:chOff x="254" y="2622"/>
            <a:chExt cx="2514" cy="1719"/>
          </a:xfrm>
        </p:grpSpPr>
        <p:sp>
          <p:nvSpPr>
            <p:cNvPr id="18491" name="Line 9"/>
            <p:cNvSpPr>
              <a:spLocks noChangeShapeType="1"/>
            </p:cNvSpPr>
            <p:nvPr/>
          </p:nvSpPr>
          <p:spPr bwMode="auto">
            <a:xfrm>
              <a:off x="503" y="2642"/>
              <a:ext cx="0" cy="142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92" name="Line 10"/>
            <p:cNvSpPr>
              <a:spLocks noChangeShapeType="1"/>
            </p:cNvSpPr>
            <p:nvPr/>
          </p:nvSpPr>
          <p:spPr bwMode="auto">
            <a:xfrm>
              <a:off x="494" y="4087"/>
              <a:ext cx="1947"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93" name="Text Box 24"/>
            <p:cNvSpPr txBox="1">
              <a:spLocks noChangeArrowheads="1"/>
            </p:cNvSpPr>
            <p:nvPr/>
          </p:nvSpPr>
          <p:spPr bwMode="auto">
            <a:xfrm>
              <a:off x="254" y="2622"/>
              <a:ext cx="293"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i</a:t>
              </a:r>
            </a:p>
          </p:txBody>
        </p:sp>
        <p:sp>
          <p:nvSpPr>
            <p:cNvPr id="18494" name="Text Box 25"/>
            <p:cNvSpPr txBox="1">
              <a:spLocks noChangeArrowheads="1"/>
            </p:cNvSpPr>
            <p:nvPr/>
          </p:nvSpPr>
          <p:spPr bwMode="auto">
            <a:xfrm>
              <a:off x="2338" y="4089"/>
              <a:ext cx="43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Y</a:t>
              </a:r>
            </a:p>
          </p:txBody>
        </p:sp>
      </p:grpSp>
      <p:grpSp>
        <p:nvGrpSpPr>
          <p:cNvPr id="4" name="Group 33"/>
          <p:cNvGrpSpPr>
            <a:grpSpLocks/>
          </p:cNvGrpSpPr>
          <p:nvPr/>
        </p:nvGrpSpPr>
        <p:grpSpPr bwMode="auto">
          <a:xfrm>
            <a:off x="1082279" y="1121569"/>
            <a:ext cx="3311128" cy="1828800"/>
            <a:chOff x="-51" y="942"/>
            <a:chExt cx="2781" cy="1536"/>
          </a:xfrm>
        </p:grpSpPr>
        <p:sp>
          <p:nvSpPr>
            <p:cNvPr id="18485" name="Line 7"/>
            <p:cNvSpPr>
              <a:spLocks noChangeShapeType="1"/>
            </p:cNvSpPr>
            <p:nvPr/>
          </p:nvSpPr>
          <p:spPr bwMode="auto">
            <a:xfrm>
              <a:off x="503" y="1006"/>
              <a:ext cx="0" cy="147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86" name="Line 8"/>
            <p:cNvSpPr>
              <a:spLocks noChangeShapeType="1"/>
            </p:cNvSpPr>
            <p:nvPr/>
          </p:nvSpPr>
          <p:spPr bwMode="auto">
            <a:xfrm>
              <a:off x="503" y="1865"/>
              <a:ext cx="196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87" name="Text Box 19"/>
            <p:cNvSpPr txBox="1">
              <a:spLocks noChangeArrowheads="1"/>
            </p:cNvSpPr>
            <p:nvPr/>
          </p:nvSpPr>
          <p:spPr bwMode="auto">
            <a:xfrm>
              <a:off x="-51" y="942"/>
              <a:ext cx="526"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dirty="0">
                  <a:latin typeface="+mj-lt"/>
                </a:rPr>
                <a:t>BÚ</a:t>
              </a:r>
            </a:p>
            <a:p>
              <a:pPr eaLnBrk="1" hangingPunct="1">
                <a:spcBef>
                  <a:spcPct val="50000"/>
                </a:spcBef>
                <a:buClrTx/>
                <a:buSzTx/>
                <a:buFontTx/>
                <a:buNone/>
              </a:pPr>
              <a:r>
                <a:rPr lang="cs-CZ" altLang="cs-CZ" sz="1350" b="1" dirty="0">
                  <a:latin typeface="+mj-lt"/>
                </a:rPr>
                <a:t>(NX)</a:t>
              </a:r>
            </a:p>
          </p:txBody>
        </p:sp>
        <p:sp>
          <p:nvSpPr>
            <p:cNvPr id="18488" name="Text Box 26"/>
            <p:cNvSpPr txBox="1">
              <a:spLocks noChangeArrowheads="1"/>
            </p:cNvSpPr>
            <p:nvPr/>
          </p:nvSpPr>
          <p:spPr bwMode="auto">
            <a:xfrm>
              <a:off x="2300" y="1903"/>
              <a:ext cx="43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Y</a:t>
              </a:r>
            </a:p>
          </p:txBody>
        </p:sp>
        <p:sp>
          <p:nvSpPr>
            <p:cNvPr id="18489" name="Text Box 27"/>
            <p:cNvSpPr txBox="1">
              <a:spLocks noChangeArrowheads="1"/>
            </p:cNvSpPr>
            <p:nvPr/>
          </p:nvSpPr>
          <p:spPr bwMode="auto">
            <a:xfrm>
              <a:off x="178" y="1437"/>
              <a:ext cx="430"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sp>
          <p:nvSpPr>
            <p:cNvPr id="18490" name="Text Box 28"/>
            <p:cNvSpPr txBox="1">
              <a:spLocks noChangeArrowheads="1"/>
            </p:cNvSpPr>
            <p:nvPr/>
          </p:nvSpPr>
          <p:spPr bwMode="auto">
            <a:xfrm>
              <a:off x="197" y="1976"/>
              <a:ext cx="302"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grpSp>
      <p:sp>
        <p:nvSpPr>
          <p:cNvPr id="115741" name="Text Box 29"/>
          <p:cNvSpPr txBox="1">
            <a:spLocks noChangeArrowheads="1"/>
          </p:cNvSpPr>
          <p:nvPr/>
        </p:nvSpPr>
        <p:spPr bwMode="auto">
          <a:xfrm>
            <a:off x="5099448" y="2981325"/>
            <a:ext cx="5119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sp>
        <p:nvSpPr>
          <p:cNvPr id="115742" name="Text Box 30"/>
          <p:cNvSpPr txBox="1">
            <a:spLocks noChangeArrowheads="1"/>
          </p:cNvSpPr>
          <p:nvPr/>
        </p:nvSpPr>
        <p:spPr bwMode="auto">
          <a:xfrm>
            <a:off x="4510088" y="1685925"/>
            <a:ext cx="5119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sp>
        <p:nvSpPr>
          <p:cNvPr id="115743" name="Text Box 31"/>
          <p:cNvSpPr txBox="1">
            <a:spLocks noChangeArrowheads="1"/>
          </p:cNvSpPr>
          <p:nvPr/>
        </p:nvSpPr>
        <p:spPr bwMode="auto">
          <a:xfrm>
            <a:off x="5894785" y="2949179"/>
            <a:ext cx="3595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sp>
        <p:nvSpPr>
          <p:cNvPr id="115744" name="Text Box 32"/>
          <p:cNvSpPr txBox="1">
            <a:spLocks noChangeArrowheads="1"/>
          </p:cNvSpPr>
          <p:nvPr/>
        </p:nvSpPr>
        <p:spPr bwMode="auto">
          <a:xfrm>
            <a:off x="4520804" y="2425304"/>
            <a:ext cx="35956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sp>
        <p:nvSpPr>
          <p:cNvPr id="115750" name="Oval 38"/>
          <p:cNvSpPr>
            <a:spLocks noChangeArrowheads="1"/>
          </p:cNvSpPr>
          <p:nvPr/>
        </p:nvSpPr>
        <p:spPr bwMode="auto">
          <a:xfrm>
            <a:off x="2188369" y="1600200"/>
            <a:ext cx="129779" cy="129779"/>
          </a:xfrm>
          <a:prstGeom prst="ellipse">
            <a:avLst/>
          </a:prstGeom>
          <a:solidFill>
            <a:srgbClr val="FF0000"/>
          </a:solidFill>
          <a:ln w="9525">
            <a:solidFill>
              <a:srgbClr val="FF0000"/>
            </a:solidFill>
            <a:round/>
            <a:headEnd/>
            <a:tailEnd/>
          </a:ln>
        </p:spPr>
        <p:txBody>
          <a:bodyPr wrap="none" anchor="ct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endParaRPr lang="cs-CZ" altLang="cs-CZ" sz="1350">
              <a:latin typeface="+mj-lt"/>
            </a:endParaRPr>
          </a:p>
        </p:txBody>
      </p:sp>
      <p:sp>
        <p:nvSpPr>
          <p:cNvPr id="115753" name="Line 41"/>
          <p:cNvSpPr>
            <a:spLocks noChangeShapeType="1"/>
          </p:cNvSpPr>
          <p:nvPr/>
        </p:nvSpPr>
        <p:spPr bwMode="auto">
          <a:xfrm>
            <a:off x="2253854" y="1676400"/>
            <a:ext cx="0" cy="3178969"/>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54" name="Line 42"/>
          <p:cNvSpPr>
            <a:spLocks noChangeShapeType="1"/>
          </p:cNvSpPr>
          <p:nvPr/>
        </p:nvSpPr>
        <p:spPr bwMode="auto">
          <a:xfrm>
            <a:off x="2253854" y="1676400"/>
            <a:ext cx="3950494"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55" name="Line 43"/>
          <p:cNvSpPr>
            <a:spLocks noChangeShapeType="1"/>
          </p:cNvSpPr>
          <p:nvPr/>
        </p:nvSpPr>
        <p:spPr bwMode="auto">
          <a:xfrm>
            <a:off x="5149454" y="3396854"/>
            <a:ext cx="1545431" cy="1207294"/>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56" name="Line 44"/>
          <p:cNvSpPr>
            <a:spLocks noChangeShapeType="1"/>
          </p:cNvSpPr>
          <p:nvPr/>
        </p:nvSpPr>
        <p:spPr bwMode="auto">
          <a:xfrm>
            <a:off x="6193631" y="1676400"/>
            <a:ext cx="0" cy="2525316"/>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57" name="Line 45"/>
          <p:cNvSpPr>
            <a:spLocks noChangeShapeType="1"/>
          </p:cNvSpPr>
          <p:nvPr/>
        </p:nvSpPr>
        <p:spPr bwMode="auto">
          <a:xfrm flipH="1">
            <a:off x="1731169" y="4223147"/>
            <a:ext cx="4462463"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52" name="Oval 40"/>
          <p:cNvSpPr>
            <a:spLocks noChangeArrowheads="1"/>
          </p:cNvSpPr>
          <p:nvPr/>
        </p:nvSpPr>
        <p:spPr bwMode="auto">
          <a:xfrm>
            <a:off x="2196704" y="4144566"/>
            <a:ext cx="129778" cy="129778"/>
          </a:xfrm>
          <a:prstGeom prst="ellipse">
            <a:avLst/>
          </a:prstGeom>
          <a:solidFill>
            <a:srgbClr val="00FF00"/>
          </a:solidFill>
          <a:ln w="9525">
            <a:solidFill>
              <a:srgbClr val="00FF00"/>
            </a:solidFill>
            <a:round/>
            <a:headEnd/>
            <a:tailEnd/>
          </a:ln>
        </p:spPr>
        <p:txBody>
          <a:bodyPr wrap="none" anchor="ct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endParaRPr lang="cs-CZ" altLang="cs-CZ" sz="1350">
              <a:latin typeface="+mj-lt"/>
            </a:endParaRPr>
          </a:p>
        </p:txBody>
      </p:sp>
      <p:sp>
        <p:nvSpPr>
          <p:cNvPr id="115759" name="Line 47"/>
          <p:cNvSpPr>
            <a:spLocks noChangeShapeType="1"/>
          </p:cNvSpPr>
          <p:nvPr/>
        </p:nvSpPr>
        <p:spPr bwMode="auto">
          <a:xfrm>
            <a:off x="3352800" y="2514600"/>
            <a:ext cx="1991916"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60" name="Line 48"/>
          <p:cNvSpPr>
            <a:spLocks noChangeShapeType="1"/>
          </p:cNvSpPr>
          <p:nvPr/>
        </p:nvSpPr>
        <p:spPr bwMode="auto">
          <a:xfrm>
            <a:off x="5355431" y="2514600"/>
            <a:ext cx="0" cy="1034654"/>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61" name="Line 49"/>
          <p:cNvSpPr>
            <a:spLocks noChangeShapeType="1"/>
          </p:cNvSpPr>
          <p:nvPr/>
        </p:nvSpPr>
        <p:spPr bwMode="auto">
          <a:xfrm flipH="1">
            <a:off x="1741885" y="3559969"/>
            <a:ext cx="3613547" cy="0"/>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62" name="Line 50"/>
          <p:cNvSpPr>
            <a:spLocks noChangeShapeType="1"/>
          </p:cNvSpPr>
          <p:nvPr/>
        </p:nvSpPr>
        <p:spPr bwMode="auto">
          <a:xfrm>
            <a:off x="3352800" y="2209800"/>
            <a:ext cx="0" cy="2645569"/>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63" name="Oval 51"/>
          <p:cNvSpPr>
            <a:spLocks noChangeArrowheads="1"/>
          </p:cNvSpPr>
          <p:nvPr/>
        </p:nvSpPr>
        <p:spPr bwMode="auto">
          <a:xfrm>
            <a:off x="3283744" y="3489723"/>
            <a:ext cx="129779" cy="129778"/>
          </a:xfrm>
          <a:prstGeom prst="ellipse">
            <a:avLst/>
          </a:prstGeom>
          <a:solidFill>
            <a:srgbClr val="00FF00"/>
          </a:solidFill>
          <a:ln w="9525">
            <a:solidFill>
              <a:srgbClr val="00FF00"/>
            </a:solidFill>
            <a:round/>
            <a:headEnd/>
            <a:tailEnd/>
          </a:ln>
        </p:spPr>
        <p:txBody>
          <a:bodyPr wrap="none" anchor="ct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endParaRPr lang="cs-CZ" altLang="cs-CZ" sz="1350">
              <a:latin typeface="+mj-lt"/>
            </a:endParaRPr>
          </a:p>
        </p:txBody>
      </p:sp>
      <p:sp>
        <p:nvSpPr>
          <p:cNvPr id="115764" name="Line 52"/>
          <p:cNvSpPr>
            <a:spLocks noChangeShapeType="1"/>
          </p:cNvSpPr>
          <p:nvPr/>
        </p:nvSpPr>
        <p:spPr bwMode="auto">
          <a:xfrm flipV="1">
            <a:off x="2003823" y="3439717"/>
            <a:ext cx="1545431" cy="935831"/>
          </a:xfrm>
          <a:prstGeom prst="line">
            <a:avLst/>
          </a:prstGeom>
          <a:noFill/>
          <a:ln w="38100">
            <a:solidFill>
              <a:srgbClr val="00FF00"/>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15765" name="Text Box 53"/>
          <p:cNvSpPr txBox="1">
            <a:spLocks noChangeArrowheads="1"/>
          </p:cNvSpPr>
          <p:nvPr/>
        </p:nvSpPr>
        <p:spPr bwMode="auto">
          <a:xfrm>
            <a:off x="2253854" y="2244328"/>
            <a:ext cx="348853"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Y</a:t>
            </a:r>
            <a:r>
              <a:rPr lang="cs-CZ" altLang="cs-CZ" sz="1350" b="1" baseline="-25000">
                <a:latin typeface="+mj-lt"/>
              </a:rPr>
              <a:t>1</a:t>
            </a:r>
          </a:p>
        </p:txBody>
      </p:sp>
      <p:sp>
        <p:nvSpPr>
          <p:cNvPr id="115766" name="Text Box 54"/>
          <p:cNvSpPr txBox="1">
            <a:spLocks noChangeArrowheads="1"/>
          </p:cNvSpPr>
          <p:nvPr/>
        </p:nvSpPr>
        <p:spPr bwMode="auto">
          <a:xfrm>
            <a:off x="2057400" y="4868466"/>
            <a:ext cx="435769"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Y</a:t>
            </a:r>
            <a:r>
              <a:rPr lang="cs-CZ" altLang="cs-CZ" sz="1350" b="1" baseline="-25000">
                <a:latin typeface="+mj-lt"/>
              </a:rPr>
              <a:t>1</a:t>
            </a:r>
          </a:p>
        </p:txBody>
      </p:sp>
      <p:sp>
        <p:nvSpPr>
          <p:cNvPr id="115767" name="Text Box 55"/>
          <p:cNvSpPr txBox="1">
            <a:spLocks noChangeArrowheads="1"/>
          </p:cNvSpPr>
          <p:nvPr/>
        </p:nvSpPr>
        <p:spPr bwMode="auto">
          <a:xfrm>
            <a:off x="3184922" y="4868466"/>
            <a:ext cx="38576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dirty="0">
                <a:latin typeface="+mj-lt"/>
              </a:rPr>
              <a:t>Y</a:t>
            </a:r>
            <a:r>
              <a:rPr lang="cs-CZ" altLang="cs-CZ" sz="1350" b="1" baseline="-25000" dirty="0">
                <a:latin typeface="+mj-lt"/>
              </a:rPr>
              <a:t>2</a:t>
            </a:r>
          </a:p>
        </p:txBody>
      </p:sp>
      <p:sp>
        <p:nvSpPr>
          <p:cNvPr id="115768" name="Text Box 56"/>
          <p:cNvSpPr txBox="1">
            <a:spLocks noChangeArrowheads="1"/>
          </p:cNvSpPr>
          <p:nvPr/>
        </p:nvSpPr>
        <p:spPr bwMode="auto">
          <a:xfrm>
            <a:off x="3351610" y="2231231"/>
            <a:ext cx="348853"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Y</a:t>
            </a:r>
            <a:r>
              <a:rPr lang="cs-CZ" altLang="cs-CZ" sz="1350" b="1" baseline="-25000">
                <a:latin typeface="+mj-lt"/>
              </a:rPr>
              <a:t>2</a:t>
            </a:r>
          </a:p>
        </p:txBody>
      </p:sp>
      <p:sp>
        <p:nvSpPr>
          <p:cNvPr id="115769" name="Text Box 57"/>
          <p:cNvSpPr txBox="1">
            <a:spLocks noChangeArrowheads="1"/>
          </p:cNvSpPr>
          <p:nvPr/>
        </p:nvSpPr>
        <p:spPr bwMode="auto">
          <a:xfrm>
            <a:off x="4647010" y="3549253"/>
            <a:ext cx="34885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i</a:t>
            </a:r>
            <a:r>
              <a:rPr lang="cs-CZ" altLang="cs-CZ" sz="1350" b="1" baseline="-25000">
                <a:latin typeface="+mj-lt"/>
              </a:rPr>
              <a:t>2</a:t>
            </a:r>
          </a:p>
        </p:txBody>
      </p:sp>
      <p:sp>
        <p:nvSpPr>
          <p:cNvPr id="115770" name="Text Box 58"/>
          <p:cNvSpPr txBox="1">
            <a:spLocks noChangeArrowheads="1"/>
          </p:cNvSpPr>
          <p:nvPr/>
        </p:nvSpPr>
        <p:spPr bwMode="auto">
          <a:xfrm>
            <a:off x="4657725" y="4235053"/>
            <a:ext cx="34885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i</a:t>
            </a:r>
            <a:r>
              <a:rPr lang="cs-CZ" altLang="cs-CZ" sz="1350" b="1" baseline="-25000">
                <a:latin typeface="+mj-lt"/>
              </a:rPr>
              <a:t>1</a:t>
            </a:r>
          </a:p>
        </p:txBody>
      </p:sp>
      <p:sp>
        <p:nvSpPr>
          <p:cNvPr id="115771" name="Text Box 59"/>
          <p:cNvSpPr txBox="1">
            <a:spLocks noChangeArrowheads="1"/>
          </p:cNvSpPr>
          <p:nvPr/>
        </p:nvSpPr>
        <p:spPr bwMode="auto">
          <a:xfrm>
            <a:off x="1413273" y="3417094"/>
            <a:ext cx="34885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i</a:t>
            </a:r>
            <a:r>
              <a:rPr lang="cs-CZ" altLang="cs-CZ" sz="1350" b="1" baseline="-25000">
                <a:latin typeface="+mj-lt"/>
              </a:rPr>
              <a:t>2</a:t>
            </a:r>
          </a:p>
        </p:txBody>
      </p:sp>
      <p:sp>
        <p:nvSpPr>
          <p:cNvPr id="115772" name="Text Box 60"/>
          <p:cNvSpPr txBox="1">
            <a:spLocks noChangeArrowheads="1"/>
          </p:cNvSpPr>
          <p:nvPr/>
        </p:nvSpPr>
        <p:spPr bwMode="auto">
          <a:xfrm>
            <a:off x="1413273" y="4069556"/>
            <a:ext cx="34885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i</a:t>
            </a:r>
            <a:r>
              <a:rPr lang="cs-CZ" altLang="cs-CZ" sz="1350" b="1" baseline="-25000">
                <a:latin typeface="+mj-lt"/>
              </a:rPr>
              <a:t>1</a:t>
            </a:r>
          </a:p>
        </p:txBody>
      </p:sp>
      <p:sp>
        <p:nvSpPr>
          <p:cNvPr id="115773" name="Text Box 61"/>
          <p:cNvSpPr txBox="1">
            <a:spLocks noChangeArrowheads="1"/>
          </p:cNvSpPr>
          <p:nvPr/>
        </p:nvSpPr>
        <p:spPr bwMode="auto">
          <a:xfrm>
            <a:off x="3636169" y="3200400"/>
            <a:ext cx="457200"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solidFill>
                  <a:srgbClr val="00FF00"/>
                </a:solidFill>
                <a:latin typeface="+mj-lt"/>
              </a:rPr>
              <a:t>BP</a:t>
            </a:r>
          </a:p>
        </p:txBody>
      </p:sp>
      <p:grpSp>
        <p:nvGrpSpPr>
          <p:cNvPr id="5" name="Group 74"/>
          <p:cNvGrpSpPr>
            <a:grpSpLocks/>
          </p:cNvGrpSpPr>
          <p:nvPr/>
        </p:nvGrpSpPr>
        <p:grpSpPr bwMode="auto">
          <a:xfrm>
            <a:off x="4654153" y="3136108"/>
            <a:ext cx="3346847" cy="2076450"/>
            <a:chOff x="2949" y="2634"/>
            <a:chExt cx="2811" cy="1744"/>
          </a:xfrm>
        </p:grpSpPr>
        <p:sp>
          <p:nvSpPr>
            <p:cNvPr id="18477" name="Line 73"/>
            <p:cNvSpPr>
              <a:spLocks noChangeShapeType="1"/>
            </p:cNvSpPr>
            <p:nvPr/>
          </p:nvSpPr>
          <p:spPr bwMode="auto">
            <a:xfrm>
              <a:off x="3794" y="2816"/>
              <a:ext cx="0" cy="127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grpSp>
          <p:nvGrpSpPr>
            <p:cNvPr id="18478" name="Group 37"/>
            <p:cNvGrpSpPr>
              <a:grpSpLocks/>
            </p:cNvGrpSpPr>
            <p:nvPr/>
          </p:nvGrpSpPr>
          <p:grpSpPr bwMode="auto">
            <a:xfrm>
              <a:off x="2949" y="2634"/>
              <a:ext cx="2811" cy="1707"/>
              <a:chOff x="2949" y="2634"/>
              <a:chExt cx="2811" cy="1707"/>
            </a:xfrm>
          </p:grpSpPr>
          <p:sp>
            <p:nvSpPr>
              <p:cNvPr id="18481" name="Line 13"/>
              <p:cNvSpPr>
                <a:spLocks noChangeShapeType="1"/>
              </p:cNvSpPr>
              <p:nvPr/>
            </p:nvSpPr>
            <p:spPr bwMode="auto">
              <a:xfrm>
                <a:off x="3173" y="2651"/>
                <a:ext cx="0" cy="142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82" name="Line 14"/>
              <p:cNvSpPr>
                <a:spLocks noChangeShapeType="1"/>
              </p:cNvSpPr>
              <p:nvPr/>
            </p:nvSpPr>
            <p:spPr bwMode="auto">
              <a:xfrm>
                <a:off x="3182" y="4087"/>
                <a:ext cx="2221"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sz="1350">
                  <a:latin typeface="+mj-lt"/>
                </a:endParaRPr>
              </a:p>
            </p:txBody>
          </p:sp>
          <p:sp>
            <p:nvSpPr>
              <p:cNvPr id="18483" name="Text Box 22"/>
              <p:cNvSpPr txBox="1">
                <a:spLocks noChangeArrowheads="1"/>
              </p:cNvSpPr>
              <p:nvPr/>
            </p:nvSpPr>
            <p:spPr bwMode="auto">
              <a:xfrm>
                <a:off x="5330" y="4089"/>
                <a:ext cx="43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FÚ</a:t>
                </a:r>
              </a:p>
            </p:txBody>
          </p:sp>
          <p:sp>
            <p:nvSpPr>
              <p:cNvPr id="18484" name="Text Box 36"/>
              <p:cNvSpPr txBox="1">
                <a:spLocks noChangeArrowheads="1"/>
              </p:cNvSpPr>
              <p:nvPr/>
            </p:nvSpPr>
            <p:spPr bwMode="auto">
              <a:xfrm>
                <a:off x="2949" y="2634"/>
                <a:ext cx="302"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b="1">
                    <a:latin typeface="+mj-lt"/>
                  </a:rPr>
                  <a:t>i</a:t>
                </a:r>
              </a:p>
            </p:txBody>
          </p:sp>
        </p:grpSp>
        <p:sp>
          <p:nvSpPr>
            <p:cNvPr id="18479" name="Text Box 63"/>
            <p:cNvSpPr txBox="1">
              <a:spLocks noChangeArrowheads="1"/>
            </p:cNvSpPr>
            <p:nvPr/>
          </p:nvSpPr>
          <p:spPr bwMode="auto">
            <a:xfrm>
              <a:off x="3349" y="4068"/>
              <a:ext cx="430"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sp>
          <p:nvSpPr>
            <p:cNvPr id="18480" name="Text Box 64"/>
            <p:cNvSpPr txBox="1">
              <a:spLocks noChangeArrowheads="1"/>
            </p:cNvSpPr>
            <p:nvPr/>
          </p:nvSpPr>
          <p:spPr bwMode="auto">
            <a:xfrm>
              <a:off x="3989" y="4050"/>
              <a:ext cx="302"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800" b="1">
                  <a:latin typeface="+mj-lt"/>
                </a:rPr>
                <a:t>-</a:t>
              </a:r>
            </a:p>
          </p:txBody>
        </p:sp>
      </p:grpSp>
      <p:sp>
        <p:nvSpPr>
          <p:cNvPr id="115777" name="Text Box 65"/>
          <p:cNvSpPr txBox="1">
            <a:spLocks noChangeArrowheads="1"/>
          </p:cNvSpPr>
          <p:nvPr/>
        </p:nvSpPr>
        <p:spPr bwMode="auto">
          <a:xfrm>
            <a:off x="1306116" y="3084910"/>
            <a:ext cx="3609975" cy="175432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r>
              <a:rPr lang="cs-CZ" altLang="cs-CZ" sz="1350" dirty="0">
                <a:latin typeface="+mj-lt"/>
              </a:rPr>
              <a:t>Odvození křivky BP začneme na levém horním grafu, kde je zobrazena funkce běžného účtu platební bilance (BÚ). Jak už jsme uvedli, s růstem domácího důchodu dochází ke zhoršení salda běžného účtu platební bilance. Při nižších úrovních důchodu je běžný účet v přebytku, při rostoucím důchodu se postupně dostává do deficitu.</a:t>
            </a:r>
          </a:p>
        </p:txBody>
      </p:sp>
      <p:sp>
        <p:nvSpPr>
          <p:cNvPr id="115778" name="Text Box 66"/>
          <p:cNvSpPr txBox="1">
            <a:spLocks noChangeArrowheads="1"/>
          </p:cNvSpPr>
          <p:nvPr/>
        </p:nvSpPr>
        <p:spPr bwMode="auto">
          <a:xfrm>
            <a:off x="1143000" y="3364707"/>
            <a:ext cx="3614738" cy="133882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r>
              <a:rPr lang="cs-CZ" altLang="cs-CZ" sz="1350" dirty="0">
                <a:latin typeface="+mj-lt"/>
              </a:rPr>
              <a:t>Na pravém horním grafu vidíme osu 45°. Osa představuje vyrovnanou platební bilanci, kdy deficit běžného účtu je pokryt přebytkem na finančním účtu platební bilance nebo přebytek běžného účtu je kompenzován deficitem na finančním účtu. </a:t>
            </a:r>
          </a:p>
        </p:txBody>
      </p:sp>
      <p:sp>
        <p:nvSpPr>
          <p:cNvPr id="115779" name="Text Box 67"/>
          <p:cNvSpPr txBox="1">
            <a:spLocks noChangeArrowheads="1"/>
          </p:cNvSpPr>
          <p:nvPr/>
        </p:nvSpPr>
        <p:spPr bwMode="auto">
          <a:xfrm>
            <a:off x="2470547" y="3015854"/>
            <a:ext cx="2046684" cy="165045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r>
              <a:rPr lang="cs-CZ" altLang="cs-CZ" sz="1350">
                <a:latin typeface="+mj-lt"/>
              </a:rPr>
              <a:t>Pokud je důchod na úrovni Y1, na běžném účtu je přebytek. Pokud má být platební bilance za této situace vyrovnaná, musí být finanční účet deficitní.</a:t>
            </a:r>
          </a:p>
          <a:p>
            <a:pPr eaLnBrk="1" hangingPunct="1">
              <a:spcBef>
                <a:spcPct val="50000"/>
              </a:spcBef>
              <a:buClrTx/>
              <a:buSzTx/>
              <a:buFontTx/>
              <a:buNone/>
            </a:pPr>
            <a:endParaRPr lang="cs-CZ" altLang="cs-CZ" sz="1350">
              <a:latin typeface="+mj-lt"/>
            </a:endParaRPr>
          </a:p>
        </p:txBody>
      </p:sp>
      <p:sp>
        <p:nvSpPr>
          <p:cNvPr id="115780" name="Text Box 68"/>
          <p:cNvSpPr txBox="1">
            <a:spLocks noChangeArrowheads="1"/>
          </p:cNvSpPr>
          <p:nvPr/>
        </p:nvSpPr>
        <p:spPr bwMode="auto">
          <a:xfrm>
            <a:off x="2493169" y="2330054"/>
            <a:ext cx="2295525" cy="154657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dirty="0">
                <a:latin typeface="+mj-lt"/>
              </a:rPr>
              <a:t>Úrovni produktu Y</a:t>
            </a:r>
            <a:r>
              <a:rPr lang="cs-CZ" altLang="cs-CZ" sz="1350" baseline="-25000" dirty="0">
                <a:latin typeface="+mj-lt"/>
              </a:rPr>
              <a:t>1</a:t>
            </a:r>
            <a:r>
              <a:rPr lang="cs-CZ" altLang="cs-CZ" sz="1350" dirty="0">
                <a:latin typeface="+mj-lt"/>
              </a:rPr>
              <a:t> odpovídá rovnovážná úroveň úrokové míry i</a:t>
            </a:r>
            <a:r>
              <a:rPr lang="cs-CZ" altLang="cs-CZ" sz="1350" baseline="-25000" dirty="0">
                <a:latin typeface="+mj-lt"/>
              </a:rPr>
              <a:t>1</a:t>
            </a:r>
            <a:r>
              <a:rPr lang="cs-CZ" altLang="cs-CZ" sz="1350" dirty="0">
                <a:latin typeface="+mj-lt"/>
              </a:rPr>
              <a:t> (hodnotami Y</a:t>
            </a:r>
            <a:r>
              <a:rPr lang="cs-CZ" altLang="cs-CZ" sz="1350" baseline="-25000" dirty="0">
                <a:latin typeface="+mj-lt"/>
              </a:rPr>
              <a:t>1</a:t>
            </a:r>
            <a:r>
              <a:rPr lang="cs-CZ" altLang="cs-CZ" sz="1350" dirty="0">
                <a:latin typeface="+mj-lt"/>
              </a:rPr>
              <a:t> a i</a:t>
            </a:r>
            <a:r>
              <a:rPr lang="cs-CZ" altLang="cs-CZ" sz="1350" baseline="-25000" dirty="0">
                <a:latin typeface="+mj-lt"/>
              </a:rPr>
              <a:t>1</a:t>
            </a:r>
            <a:r>
              <a:rPr lang="cs-CZ" altLang="cs-CZ" sz="1350" dirty="0">
                <a:latin typeface="+mj-lt"/>
              </a:rPr>
              <a:t> je zajištěna rovnováha platební bilance). Těmito hodnotami je tedy definován první bod křivky BP.</a:t>
            </a:r>
          </a:p>
        </p:txBody>
      </p:sp>
      <p:sp>
        <p:nvSpPr>
          <p:cNvPr id="115781" name="Text Box 69"/>
          <p:cNvSpPr txBox="1">
            <a:spLocks noChangeArrowheads="1"/>
          </p:cNvSpPr>
          <p:nvPr/>
        </p:nvSpPr>
        <p:spPr bwMode="auto">
          <a:xfrm>
            <a:off x="3661173" y="0"/>
            <a:ext cx="4339828" cy="237757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0"/>
              </a:spcBef>
              <a:buClrTx/>
              <a:buSzTx/>
              <a:buFontTx/>
              <a:buNone/>
            </a:pPr>
            <a:r>
              <a:rPr lang="cs-CZ" altLang="cs-CZ" sz="1350" dirty="0">
                <a:latin typeface="+mj-lt"/>
              </a:rPr>
              <a:t>Dolní pravý graf zachycuje finanční účet platební bilance (FÚ). Různým úrokovým mírám odpovídá jiná výše salda finančního účtu. Čím vyšší je domácí úroková míra, tím vyšší je saldo finančního účtu. Pokud je domácí úroková míra stejná jako úroková míra zahraniční (</a:t>
            </a:r>
            <a:r>
              <a:rPr lang="cs-CZ" altLang="cs-CZ" sz="1350" dirty="0" err="1">
                <a:latin typeface="+mj-lt"/>
              </a:rPr>
              <a:t>i</a:t>
            </a:r>
            <a:r>
              <a:rPr lang="cs-CZ" altLang="cs-CZ" sz="1350" baseline="-25000" dirty="0" err="1">
                <a:latin typeface="+mj-lt"/>
              </a:rPr>
              <a:t>D</a:t>
            </a:r>
            <a:r>
              <a:rPr lang="cs-CZ" altLang="cs-CZ" sz="1350" dirty="0">
                <a:latin typeface="+mj-lt"/>
              </a:rPr>
              <a:t>=</a:t>
            </a:r>
            <a:r>
              <a:rPr lang="cs-CZ" altLang="cs-CZ" sz="1350" dirty="0" err="1">
                <a:latin typeface="+mj-lt"/>
              </a:rPr>
              <a:t>i</a:t>
            </a:r>
            <a:r>
              <a:rPr lang="cs-CZ" altLang="cs-CZ" sz="1350" baseline="-25000" dirty="0" err="1">
                <a:latin typeface="+mj-lt"/>
              </a:rPr>
              <a:t>F</a:t>
            </a:r>
            <a:r>
              <a:rPr lang="cs-CZ" altLang="cs-CZ" sz="1350" dirty="0">
                <a:latin typeface="+mj-lt"/>
              </a:rPr>
              <a:t>), finanční účet je vyrovnaný. Pokud bude domácí úroková míra vyšší než zahraniční úroková míra, přiláká to do země zahraniční investory a dojde k přílivu kapitálu. Domácí kapitál zůstane v zemi. Finanční účet bude přebytkový. Pokud bude domácí úroková míra naopak nižší než zahraniční, dojde k odlivu kapitálu do ciziny. Finanční účet bude směřovat k deficitu.</a:t>
            </a:r>
          </a:p>
        </p:txBody>
      </p:sp>
      <p:sp>
        <p:nvSpPr>
          <p:cNvPr id="115782" name="Text Box 70"/>
          <p:cNvSpPr txBox="1">
            <a:spLocks noChangeArrowheads="1"/>
          </p:cNvSpPr>
          <p:nvPr/>
        </p:nvSpPr>
        <p:spPr bwMode="auto">
          <a:xfrm>
            <a:off x="5083969" y="390526"/>
            <a:ext cx="2917031" cy="133882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dirty="0">
                <a:latin typeface="+mj-lt"/>
              </a:rPr>
              <a:t>Zvýšením produktu na Y</a:t>
            </a:r>
            <a:r>
              <a:rPr lang="cs-CZ" altLang="cs-CZ" sz="1350" baseline="-25000" dirty="0">
                <a:latin typeface="+mj-lt"/>
              </a:rPr>
              <a:t>2</a:t>
            </a:r>
            <a:r>
              <a:rPr lang="cs-CZ" altLang="cs-CZ" sz="1350" dirty="0">
                <a:latin typeface="+mj-lt"/>
              </a:rPr>
              <a:t> dojde k deficitu BÚ, který musí být vyrovnán přebytkem FÚ. K tomu ale dojde jen pokud se zvýší úroková míra na i</a:t>
            </a:r>
            <a:r>
              <a:rPr lang="cs-CZ" altLang="cs-CZ" sz="1350" baseline="-25000" dirty="0">
                <a:latin typeface="+mj-lt"/>
              </a:rPr>
              <a:t>2</a:t>
            </a:r>
            <a:r>
              <a:rPr lang="cs-CZ" altLang="cs-CZ" sz="1350" dirty="0">
                <a:latin typeface="+mj-lt"/>
              </a:rPr>
              <a:t>. Hodnoty Y</a:t>
            </a:r>
            <a:r>
              <a:rPr lang="cs-CZ" altLang="cs-CZ" sz="1350" baseline="-25000" dirty="0">
                <a:latin typeface="+mj-lt"/>
              </a:rPr>
              <a:t>2</a:t>
            </a:r>
            <a:r>
              <a:rPr lang="cs-CZ" altLang="cs-CZ" sz="1350" dirty="0">
                <a:latin typeface="+mj-lt"/>
              </a:rPr>
              <a:t> a i</a:t>
            </a:r>
            <a:r>
              <a:rPr lang="cs-CZ" altLang="cs-CZ" sz="1350" baseline="-25000" dirty="0">
                <a:latin typeface="+mj-lt"/>
              </a:rPr>
              <a:t>2</a:t>
            </a:r>
            <a:r>
              <a:rPr lang="cs-CZ" altLang="cs-CZ" sz="1350" dirty="0">
                <a:latin typeface="+mj-lt"/>
              </a:rPr>
              <a:t> poté definují druhý bod křivky BP.</a:t>
            </a:r>
          </a:p>
        </p:txBody>
      </p:sp>
      <p:sp>
        <p:nvSpPr>
          <p:cNvPr id="115783" name="AutoShape 71"/>
          <p:cNvSpPr>
            <a:spLocks noChangeArrowheads="1"/>
          </p:cNvSpPr>
          <p:nvPr/>
        </p:nvSpPr>
        <p:spPr bwMode="auto">
          <a:xfrm>
            <a:off x="2057400" y="0"/>
            <a:ext cx="4071938" cy="1566863"/>
          </a:xfrm>
          <a:prstGeom prst="wedgeRoundRectCallout">
            <a:avLst>
              <a:gd name="adj1" fmla="val 37250"/>
              <a:gd name="adj2" fmla="val 88449"/>
              <a:gd name="adj3" fmla="val 16667"/>
            </a:avLst>
          </a:prstGeom>
          <a:solidFill>
            <a:schemeClr val="bg2"/>
          </a:solidFill>
          <a:ln w="9525">
            <a:solidFill>
              <a:schemeClr val="tx1"/>
            </a:solidFill>
            <a:miter lim="800000"/>
            <a:headEnd/>
            <a:tailEnd/>
          </a:ln>
        </p:spPr>
        <p:txBody>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cs-CZ" altLang="cs-CZ" sz="1350" dirty="0">
                <a:latin typeface="+mj-lt"/>
              </a:rPr>
              <a:t>V tomto bodě je v rovnováze jak BÚ tak FÚ. Pro celkovou rovnováhu však není nezbytné, aby byly oba účty současně v rovnováze, ale aby byl deficit jednoho účtu kryt přebytkem druhého a celková obchodní bilance zůstane v rovnováze. Tuto rovnováhu představují všechny body na křivce 45°.</a:t>
            </a:r>
          </a:p>
        </p:txBody>
      </p:sp>
      <p:sp>
        <p:nvSpPr>
          <p:cNvPr id="115784" name="Text Box 72"/>
          <p:cNvSpPr txBox="1">
            <a:spLocks noChangeArrowheads="1"/>
          </p:cNvSpPr>
          <p:nvPr/>
        </p:nvSpPr>
        <p:spPr bwMode="auto">
          <a:xfrm>
            <a:off x="1143000" y="3494485"/>
            <a:ext cx="3180160" cy="113107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dirty="0">
                <a:latin typeface="+mj-lt"/>
              </a:rPr>
              <a:t>Levý horní graf zobrazuje závislost BÚ na vytvořeném produktu. Při růstu Y se projevuje vliv mezního sklonu k importu a BÚ se postupně dostává do deficitu. To vyjadřuje klesající křivka BÚ.</a:t>
            </a:r>
          </a:p>
        </p:txBody>
      </p:sp>
      <p:sp>
        <p:nvSpPr>
          <p:cNvPr id="115787" name="Text Box 75"/>
          <p:cNvSpPr txBox="1">
            <a:spLocks noChangeArrowheads="1"/>
          </p:cNvSpPr>
          <p:nvPr/>
        </p:nvSpPr>
        <p:spPr bwMode="auto">
          <a:xfrm>
            <a:off x="2078831" y="3243263"/>
            <a:ext cx="2220516" cy="154657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000">
                <a:solidFill>
                  <a:schemeClr val="tx1"/>
                </a:solidFill>
                <a:latin typeface="Verdana" panose="020B0604030504040204" pitchFamily="34" charset="0"/>
              </a:defRPr>
            </a:lvl1pPr>
            <a:lvl2pPr marL="742950" indent="-285750">
              <a:spcBef>
                <a:spcPct val="20000"/>
              </a:spcBef>
              <a:buClr>
                <a:schemeClr val="tx1"/>
              </a:buClr>
              <a:buChar char="•"/>
              <a:defRPr sz="26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r>
              <a:rPr lang="cs-CZ" altLang="cs-CZ" sz="1350" dirty="0">
                <a:latin typeface="+mj-lt"/>
              </a:rPr>
              <a:t>Do tohoto grafu budeme konstruovat křivku BP. Budeme sem přenášet hodnoty z osy x v horním grafu (úroveň produktu Y) a z osy y v pravém grafu (úroková míra i)</a:t>
            </a:r>
          </a:p>
        </p:txBody>
      </p:sp>
    </p:spTree>
    <p:extLst>
      <p:ext uri="{BB962C8B-B14F-4D97-AF65-F5344CB8AC3E}">
        <p14:creationId xmlns:p14="http://schemas.microsoft.com/office/powerpoint/2010/main" val="3952980248"/>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nodeType="afterGroup">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15727"/>
                                        </p:tgtEl>
                                        <p:attrNameLst>
                                          <p:attrName>style.visibility</p:attrName>
                                        </p:attrNameLst>
                                      </p:cBhvr>
                                      <p:to>
                                        <p:strVal val="visible"/>
                                      </p:to>
                                    </p:set>
                                    <p:animEffect transition="in" filter="wipe(left)">
                                      <p:cBhvr>
                                        <p:cTn id="13" dur="2000"/>
                                        <p:tgtEl>
                                          <p:spTgt spid="115727"/>
                                        </p:tgtEl>
                                      </p:cBhvr>
                                    </p:animEffect>
                                  </p:childTnLst>
                                </p:cTn>
                              </p:par>
                            </p:childTnLst>
                          </p:cTn>
                        </p:par>
                        <p:par>
                          <p:cTn id="14" fill="hold" nodeType="afterGroup">
                            <p:stCondLst>
                              <p:cond delay="2500"/>
                            </p:stCondLst>
                            <p:childTnLst>
                              <p:par>
                                <p:cTn id="15" presetID="9" presetClass="entr" presetSubtype="0" fill="hold" grpId="0" nodeType="afterEffect">
                                  <p:stCondLst>
                                    <p:cond delay="0"/>
                                  </p:stCondLst>
                                  <p:childTnLst>
                                    <p:set>
                                      <p:cBhvr>
                                        <p:cTn id="16" dur="1" fill="hold">
                                          <p:stCondLst>
                                            <p:cond delay="0"/>
                                          </p:stCondLst>
                                        </p:cTn>
                                        <p:tgtEl>
                                          <p:spTgt spid="115784"/>
                                        </p:tgtEl>
                                        <p:attrNameLst>
                                          <p:attrName>style.visibility</p:attrName>
                                        </p:attrNameLst>
                                      </p:cBhvr>
                                      <p:to>
                                        <p:strVal val="visible"/>
                                      </p:to>
                                    </p:set>
                                    <p:animEffect transition="in" filter="dissolve">
                                      <p:cBhvr>
                                        <p:cTn id="17" dur="500"/>
                                        <p:tgtEl>
                                          <p:spTgt spid="11578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childTnLst>
                          </p:cTn>
                        </p:par>
                        <p:par>
                          <p:cTn id="25" fill="hold" nodeType="afterGroup">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115781"/>
                                        </p:tgtEl>
                                        <p:attrNameLst>
                                          <p:attrName>style.visibility</p:attrName>
                                        </p:attrNameLst>
                                      </p:cBhvr>
                                      <p:to>
                                        <p:strVal val="visible"/>
                                      </p:to>
                                    </p:set>
                                    <p:animEffect transition="in" filter="dissolve">
                                      <p:cBhvr>
                                        <p:cTn id="28" dur="500"/>
                                        <p:tgtEl>
                                          <p:spTgt spid="115781"/>
                                        </p:tgtEl>
                                      </p:cBhvr>
                                    </p:animEffect>
                                  </p:childTnLst>
                                </p:cTn>
                              </p:par>
                            </p:childTnLst>
                          </p:cTn>
                        </p:par>
                        <p:par>
                          <p:cTn id="29" fill="hold" nodeType="afterGroup">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115755"/>
                                        </p:tgtEl>
                                        <p:attrNameLst>
                                          <p:attrName>style.visibility</p:attrName>
                                        </p:attrNameLst>
                                      </p:cBhvr>
                                      <p:to>
                                        <p:strVal val="visible"/>
                                      </p:to>
                                    </p:set>
                                    <p:animEffect transition="in" filter="wipe(left)">
                                      <p:cBhvr>
                                        <p:cTn id="32" dur="2000"/>
                                        <p:tgtEl>
                                          <p:spTgt spid="11575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xit" presetSubtype="0" fill="hold" grpId="1" nodeType="clickEffect">
                                  <p:stCondLst>
                                    <p:cond delay="0"/>
                                  </p:stCondLst>
                                  <p:childTnLst>
                                    <p:animEffect transition="out" filter="dissolve">
                                      <p:cBhvr>
                                        <p:cTn id="36" dur="500"/>
                                        <p:tgtEl>
                                          <p:spTgt spid="115781"/>
                                        </p:tgtEl>
                                      </p:cBhvr>
                                    </p:animEffect>
                                    <p:set>
                                      <p:cBhvr>
                                        <p:cTn id="37" dur="1" fill="hold">
                                          <p:stCondLst>
                                            <p:cond delay="499"/>
                                          </p:stCondLst>
                                        </p:cTn>
                                        <p:tgtEl>
                                          <p:spTgt spid="115781"/>
                                        </p:tgtEl>
                                        <p:attrNameLst>
                                          <p:attrName>style.visibility</p:attrName>
                                        </p:attrNameLst>
                                      </p:cBhvr>
                                      <p:to>
                                        <p:strVal val="hidden"/>
                                      </p:to>
                                    </p:set>
                                  </p:childTnLst>
                                </p:cTn>
                              </p:par>
                              <p:par>
                                <p:cTn id="38" presetID="9" presetClass="exit" presetSubtype="0" fill="hold" grpId="1" nodeType="withEffect">
                                  <p:stCondLst>
                                    <p:cond delay="0"/>
                                  </p:stCondLst>
                                  <p:childTnLst>
                                    <p:animEffect transition="out" filter="dissolve">
                                      <p:cBhvr>
                                        <p:cTn id="39" dur="500"/>
                                        <p:tgtEl>
                                          <p:spTgt spid="115784"/>
                                        </p:tgtEl>
                                      </p:cBhvr>
                                    </p:animEffect>
                                    <p:set>
                                      <p:cBhvr>
                                        <p:cTn id="40" dur="1" fill="hold">
                                          <p:stCondLst>
                                            <p:cond delay="499"/>
                                          </p:stCondLst>
                                        </p:cTn>
                                        <p:tgtEl>
                                          <p:spTgt spid="115784"/>
                                        </p:tgtEl>
                                        <p:attrNameLst>
                                          <p:attrName>style.visibility</p:attrName>
                                        </p:attrNameLst>
                                      </p:cBhvr>
                                      <p:to>
                                        <p:strVal val="hidden"/>
                                      </p:to>
                                    </p:set>
                                  </p:childTnLst>
                                </p:cTn>
                              </p:par>
                            </p:childTnLst>
                          </p:cTn>
                        </p:par>
                        <p:par>
                          <p:cTn id="41" fill="hold" nodeType="afterGroup">
                            <p:stCondLst>
                              <p:cond delay="500"/>
                            </p:stCondLst>
                            <p:childTnLst>
                              <p:par>
                                <p:cTn id="42" presetID="53" presetClass="entr" presetSubtype="0" fill="hold" nodeType="afterEffect">
                                  <p:stCondLst>
                                    <p:cond delay="0"/>
                                  </p:stCondLst>
                                  <p:childTnLst>
                                    <p:set>
                                      <p:cBhvr>
                                        <p:cTn id="43" dur="1" fill="hold">
                                          <p:stCondLst>
                                            <p:cond delay="0"/>
                                          </p:stCondLst>
                                        </p:cTn>
                                        <p:tgtEl>
                                          <p:spTgt spid="2"/>
                                        </p:tgtEl>
                                        <p:attrNameLst>
                                          <p:attrName>style.visibility</p:attrName>
                                        </p:attrNameLst>
                                      </p:cBhvr>
                                      <p:to>
                                        <p:strVal val="visible"/>
                                      </p:to>
                                    </p:set>
                                    <p:anim calcmode="lin" valueType="num">
                                      <p:cBhvr>
                                        <p:cTn id="44" dur="500" fill="hold"/>
                                        <p:tgtEl>
                                          <p:spTgt spid="2"/>
                                        </p:tgtEl>
                                        <p:attrNameLst>
                                          <p:attrName>ppt_w</p:attrName>
                                        </p:attrNameLst>
                                      </p:cBhvr>
                                      <p:tavLst>
                                        <p:tav tm="0">
                                          <p:val>
                                            <p:fltVal val="0"/>
                                          </p:val>
                                        </p:tav>
                                        <p:tav tm="100000">
                                          <p:val>
                                            <p:strVal val="#ppt_w"/>
                                          </p:val>
                                        </p:tav>
                                      </p:tavLst>
                                    </p:anim>
                                    <p:anim calcmode="lin" valueType="num">
                                      <p:cBhvr>
                                        <p:cTn id="45" dur="500" fill="hold"/>
                                        <p:tgtEl>
                                          <p:spTgt spid="2"/>
                                        </p:tgtEl>
                                        <p:attrNameLst>
                                          <p:attrName>ppt_h</p:attrName>
                                        </p:attrNameLst>
                                      </p:cBhvr>
                                      <p:tavLst>
                                        <p:tav tm="0">
                                          <p:val>
                                            <p:fltVal val="0"/>
                                          </p:val>
                                        </p:tav>
                                        <p:tav tm="100000">
                                          <p:val>
                                            <p:strVal val="#ppt_h"/>
                                          </p:val>
                                        </p:tav>
                                      </p:tavLst>
                                    </p:anim>
                                    <p:animEffect transition="in" filter="fade">
                                      <p:cBhvr>
                                        <p:cTn id="46" dur="500"/>
                                        <p:tgtEl>
                                          <p:spTgt spid="2"/>
                                        </p:tgtEl>
                                      </p:cBhvr>
                                    </p:animEffect>
                                  </p:childTnLst>
                                </p:cTn>
                              </p:par>
                            </p:childTnLst>
                          </p:cTn>
                        </p:par>
                        <p:par>
                          <p:cTn id="47" fill="hold" nodeType="afterGroup">
                            <p:stCondLst>
                              <p:cond delay="1000"/>
                            </p:stCondLst>
                            <p:childTnLst>
                              <p:par>
                                <p:cTn id="48" presetID="9" presetClass="entr" presetSubtype="0" fill="hold" grpId="0" nodeType="afterEffect">
                                  <p:stCondLst>
                                    <p:cond delay="0"/>
                                  </p:stCondLst>
                                  <p:childTnLst>
                                    <p:set>
                                      <p:cBhvr>
                                        <p:cTn id="49" dur="1" fill="hold">
                                          <p:stCondLst>
                                            <p:cond delay="0"/>
                                          </p:stCondLst>
                                        </p:cTn>
                                        <p:tgtEl>
                                          <p:spTgt spid="115778"/>
                                        </p:tgtEl>
                                        <p:attrNameLst>
                                          <p:attrName>style.visibility</p:attrName>
                                        </p:attrNameLst>
                                      </p:cBhvr>
                                      <p:to>
                                        <p:strVal val="visible"/>
                                      </p:to>
                                    </p:set>
                                    <p:animEffect transition="in" filter="dissolve">
                                      <p:cBhvr>
                                        <p:cTn id="50" dur="500"/>
                                        <p:tgtEl>
                                          <p:spTgt spid="11577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115729"/>
                                        </p:tgtEl>
                                        <p:attrNameLst>
                                          <p:attrName>style.visibility</p:attrName>
                                        </p:attrNameLst>
                                      </p:cBhvr>
                                      <p:to>
                                        <p:strVal val="visible"/>
                                      </p:to>
                                    </p:set>
                                    <p:animEffect transition="in" filter="wipe(left)">
                                      <p:cBhvr>
                                        <p:cTn id="55" dur="2000"/>
                                        <p:tgtEl>
                                          <p:spTgt spid="115729"/>
                                        </p:tgtEl>
                                      </p:cBhvr>
                                    </p:animEffect>
                                  </p:childTnLst>
                                </p:cTn>
                              </p:par>
                              <p:par>
                                <p:cTn id="56" presetID="9" presetClass="exit" presetSubtype="0" fill="hold" grpId="1" nodeType="withEffect">
                                  <p:stCondLst>
                                    <p:cond delay="0"/>
                                  </p:stCondLst>
                                  <p:childTnLst>
                                    <p:animEffect transition="out" filter="dissolve">
                                      <p:cBhvr>
                                        <p:cTn id="57" dur="500"/>
                                        <p:tgtEl>
                                          <p:spTgt spid="115778"/>
                                        </p:tgtEl>
                                      </p:cBhvr>
                                    </p:animEffect>
                                    <p:set>
                                      <p:cBhvr>
                                        <p:cTn id="58" dur="1" fill="hold">
                                          <p:stCondLst>
                                            <p:cond delay="499"/>
                                          </p:stCondLst>
                                        </p:cTn>
                                        <p:tgtEl>
                                          <p:spTgt spid="115778"/>
                                        </p:tgtEl>
                                        <p:attrNameLst>
                                          <p:attrName>style.visibility</p:attrName>
                                        </p:attrNameLst>
                                      </p:cBhvr>
                                      <p:to>
                                        <p:strVal val="hidden"/>
                                      </p:to>
                                    </p:set>
                                  </p:childTnLst>
                                </p:cTn>
                              </p:par>
                            </p:childTnLst>
                          </p:cTn>
                        </p:par>
                        <p:par>
                          <p:cTn id="59" fill="hold" nodeType="afterGroup">
                            <p:stCondLst>
                              <p:cond delay="2000"/>
                            </p:stCondLst>
                            <p:childTnLst>
                              <p:par>
                                <p:cTn id="60" presetID="22" presetClass="entr" presetSubtype="1" fill="hold" grpId="0" nodeType="afterEffect">
                                  <p:stCondLst>
                                    <p:cond delay="0"/>
                                  </p:stCondLst>
                                  <p:childTnLst>
                                    <p:set>
                                      <p:cBhvr>
                                        <p:cTn id="61" dur="1" fill="hold">
                                          <p:stCondLst>
                                            <p:cond delay="0"/>
                                          </p:stCondLst>
                                        </p:cTn>
                                        <p:tgtEl>
                                          <p:spTgt spid="115730"/>
                                        </p:tgtEl>
                                        <p:attrNameLst>
                                          <p:attrName>style.visibility</p:attrName>
                                        </p:attrNameLst>
                                      </p:cBhvr>
                                      <p:to>
                                        <p:strVal val="visible"/>
                                      </p:to>
                                    </p:set>
                                    <p:animEffect transition="in" filter="wipe(up)">
                                      <p:cBhvr>
                                        <p:cTn id="62" dur="2000"/>
                                        <p:tgtEl>
                                          <p:spTgt spid="115730"/>
                                        </p:tgtEl>
                                      </p:cBhvr>
                                    </p:animEffect>
                                  </p:childTnLst>
                                </p:cTn>
                              </p:par>
                            </p:childTnLst>
                          </p:cTn>
                        </p:par>
                        <p:par>
                          <p:cTn id="63" fill="hold" nodeType="afterGroup">
                            <p:stCondLst>
                              <p:cond delay="4000"/>
                            </p:stCondLst>
                            <p:childTnLst>
                              <p:par>
                                <p:cTn id="64" presetID="9" presetClass="entr" presetSubtype="0" fill="hold" grpId="0" nodeType="afterEffect">
                                  <p:stCondLst>
                                    <p:cond delay="0"/>
                                  </p:stCondLst>
                                  <p:childTnLst>
                                    <p:set>
                                      <p:cBhvr>
                                        <p:cTn id="65" dur="1" fill="hold">
                                          <p:stCondLst>
                                            <p:cond delay="0"/>
                                          </p:stCondLst>
                                        </p:cTn>
                                        <p:tgtEl>
                                          <p:spTgt spid="115783"/>
                                        </p:tgtEl>
                                        <p:attrNameLst>
                                          <p:attrName>style.visibility</p:attrName>
                                        </p:attrNameLst>
                                      </p:cBhvr>
                                      <p:to>
                                        <p:strVal val="visible"/>
                                      </p:to>
                                    </p:set>
                                    <p:animEffect transition="in" filter="dissolve">
                                      <p:cBhvr>
                                        <p:cTn id="66" dur="500"/>
                                        <p:tgtEl>
                                          <p:spTgt spid="115783"/>
                                        </p:tgtEl>
                                      </p:cBhvr>
                                    </p:animEffect>
                                  </p:childTnLst>
                                </p:cTn>
                              </p:par>
                            </p:childTnLst>
                          </p:cTn>
                        </p:par>
                        <p:par>
                          <p:cTn id="67" fill="hold" nodeType="afterGroup">
                            <p:stCondLst>
                              <p:cond delay="4500"/>
                            </p:stCondLst>
                            <p:childTnLst>
                              <p:par>
                                <p:cTn id="68" presetID="9" presetClass="entr" presetSubtype="0" fill="hold" grpId="0" nodeType="afterEffect">
                                  <p:stCondLst>
                                    <p:cond delay="0"/>
                                  </p:stCondLst>
                                  <p:childTnLst>
                                    <p:set>
                                      <p:cBhvr>
                                        <p:cTn id="69" dur="1" fill="hold">
                                          <p:stCondLst>
                                            <p:cond delay="0"/>
                                          </p:stCondLst>
                                        </p:cTn>
                                        <p:tgtEl>
                                          <p:spTgt spid="115742"/>
                                        </p:tgtEl>
                                        <p:attrNameLst>
                                          <p:attrName>style.visibility</p:attrName>
                                        </p:attrNameLst>
                                      </p:cBhvr>
                                      <p:to>
                                        <p:strVal val="visible"/>
                                      </p:to>
                                    </p:set>
                                    <p:animEffect transition="in" filter="dissolve">
                                      <p:cBhvr>
                                        <p:cTn id="70" dur="500"/>
                                        <p:tgtEl>
                                          <p:spTgt spid="115742"/>
                                        </p:tgtEl>
                                      </p:cBhvr>
                                    </p:animEffect>
                                  </p:childTnLst>
                                </p:cTn>
                              </p:par>
                            </p:childTnLst>
                          </p:cTn>
                        </p:par>
                        <p:par>
                          <p:cTn id="71" fill="hold" nodeType="afterGroup">
                            <p:stCondLst>
                              <p:cond delay="5000"/>
                            </p:stCondLst>
                            <p:childTnLst>
                              <p:par>
                                <p:cTn id="72" presetID="9" presetClass="entr" presetSubtype="0" fill="hold" grpId="0" nodeType="afterEffect">
                                  <p:stCondLst>
                                    <p:cond delay="0"/>
                                  </p:stCondLst>
                                  <p:childTnLst>
                                    <p:set>
                                      <p:cBhvr>
                                        <p:cTn id="73" dur="1" fill="hold">
                                          <p:stCondLst>
                                            <p:cond delay="0"/>
                                          </p:stCondLst>
                                        </p:cTn>
                                        <p:tgtEl>
                                          <p:spTgt spid="115743"/>
                                        </p:tgtEl>
                                        <p:attrNameLst>
                                          <p:attrName>style.visibility</p:attrName>
                                        </p:attrNameLst>
                                      </p:cBhvr>
                                      <p:to>
                                        <p:strVal val="visible"/>
                                      </p:to>
                                    </p:set>
                                    <p:animEffect transition="in" filter="dissolve">
                                      <p:cBhvr>
                                        <p:cTn id="74" dur="500"/>
                                        <p:tgtEl>
                                          <p:spTgt spid="115743"/>
                                        </p:tgtEl>
                                      </p:cBhvr>
                                    </p:animEffect>
                                  </p:childTnLst>
                                </p:cTn>
                              </p:par>
                            </p:childTnLst>
                          </p:cTn>
                        </p:par>
                        <p:par>
                          <p:cTn id="75" fill="hold" nodeType="afterGroup">
                            <p:stCondLst>
                              <p:cond delay="5500"/>
                            </p:stCondLst>
                            <p:childTnLst>
                              <p:par>
                                <p:cTn id="76" presetID="9" presetClass="entr" presetSubtype="0" fill="hold" grpId="0" nodeType="afterEffect">
                                  <p:stCondLst>
                                    <p:cond delay="0"/>
                                  </p:stCondLst>
                                  <p:childTnLst>
                                    <p:set>
                                      <p:cBhvr>
                                        <p:cTn id="77" dur="1" fill="hold">
                                          <p:stCondLst>
                                            <p:cond delay="0"/>
                                          </p:stCondLst>
                                        </p:cTn>
                                        <p:tgtEl>
                                          <p:spTgt spid="115744"/>
                                        </p:tgtEl>
                                        <p:attrNameLst>
                                          <p:attrName>style.visibility</p:attrName>
                                        </p:attrNameLst>
                                      </p:cBhvr>
                                      <p:to>
                                        <p:strVal val="visible"/>
                                      </p:to>
                                    </p:set>
                                    <p:animEffect transition="in" filter="dissolve">
                                      <p:cBhvr>
                                        <p:cTn id="78" dur="500"/>
                                        <p:tgtEl>
                                          <p:spTgt spid="115744"/>
                                        </p:tgtEl>
                                      </p:cBhvr>
                                    </p:animEffect>
                                  </p:childTnLst>
                                </p:cTn>
                              </p:par>
                            </p:childTnLst>
                          </p:cTn>
                        </p:par>
                        <p:par>
                          <p:cTn id="79" fill="hold" nodeType="afterGroup">
                            <p:stCondLst>
                              <p:cond delay="6000"/>
                            </p:stCondLst>
                            <p:childTnLst>
                              <p:par>
                                <p:cTn id="80" presetID="9" presetClass="entr" presetSubtype="0" fill="hold" grpId="0" nodeType="afterEffect">
                                  <p:stCondLst>
                                    <p:cond delay="0"/>
                                  </p:stCondLst>
                                  <p:childTnLst>
                                    <p:set>
                                      <p:cBhvr>
                                        <p:cTn id="81" dur="1" fill="hold">
                                          <p:stCondLst>
                                            <p:cond delay="0"/>
                                          </p:stCondLst>
                                        </p:cTn>
                                        <p:tgtEl>
                                          <p:spTgt spid="115741"/>
                                        </p:tgtEl>
                                        <p:attrNameLst>
                                          <p:attrName>style.visibility</p:attrName>
                                        </p:attrNameLst>
                                      </p:cBhvr>
                                      <p:to>
                                        <p:strVal val="visible"/>
                                      </p:to>
                                    </p:set>
                                    <p:animEffect transition="in" filter="dissolve">
                                      <p:cBhvr>
                                        <p:cTn id="82" dur="500"/>
                                        <p:tgtEl>
                                          <p:spTgt spid="115741"/>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9" presetClass="exit" presetSubtype="0" fill="hold" grpId="1" nodeType="clickEffect">
                                  <p:stCondLst>
                                    <p:cond delay="0"/>
                                  </p:stCondLst>
                                  <p:childTnLst>
                                    <p:animEffect transition="out" filter="dissolve">
                                      <p:cBhvr>
                                        <p:cTn id="86" dur="500"/>
                                        <p:tgtEl>
                                          <p:spTgt spid="115783"/>
                                        </p:tgtEl>
                                      </p:cBhvr>
                                    </p:animEffect>
                                    <p:set>
                                      <p:cBhvr>
                                        <p:cTn id="87" dur="1" fill="hold">
                                          <p:stCondLst>
                                            <p:cond delay="499"/>
                                          </p:stCondLst>
                                        </p:cTn>
                                        <p:tgtEl>
                                          <p:spTgt spid="115783"/>
                                        </p:tgtEl>
                                        <p:attrNameLst>
                                          <p:attrName>style.visibility</p:attrName>
                                        </p:attrNameLst>
                                      </p:cBhvr>
                                      <p:to>
                                        <p:strVal val="hidden"/>
                                      </p:to>
                                    </p:set>
                                  </p:childTnLst>
                                </p:cTn>
                              </p:par>
                            </p:childTnLst>
                          </p:cTn>
                        </p:par>
                      </p:childTnLst>
                    </p:cTn>
                  </p:par>
                  <p:par>
                    <p:cTn id="88" fill="hold" nodeType="clickPar">
                      <p:stCondLst>
                        <p:cond delay="indefinite"/>
                      </p:stCondLst>
                      <p:childTnLst>
                        <p:par>
                          <p:cTn id="89" fill="hold" nodeType="withGroup">
                            <p:stCondLst>
                              <p:cond delay="0"/>
                            </p:stCondLst>
                            <p:childTnLst>
                              <p:par>
                                <p:cTn id="90" presetID="53" presetClass="entr" presetSubtype="0" fill="hold" nodeType="clickEffect">
                                  <p:stCondLst>
                                    <p:cond delay="0"/>
                                  </p:stCondLst>
                                  <p:childTnLst>
                                    <p:set>
                                      <p:cBhvr>
                                        <p:cTn id="91" dur="1" fill="hold">
                                          <p:stCondLst>
                                            <p:cond delay="0"/>
                                          </p:stCondLst>
                                        </p:cTn>
                                        <p:tgtEl>
                                          <p:spTgt spid="3"/>
                                        </p:tgtEl>
                                        <p:attrNameLst>
                                          <p:attrName>style.visibility</p:attrName>
                                        </p:attrNameLst>
                                      </p:cBhvr>
                                      <p:to>
                                        <p:strVal val="visible"/>
                                      </p:to>
                                    </p:set>
                                    <p:anim calcmode="lin" valueType="num">
                                      <p:cBhvr>
                                        <p:cTn id="92" dur="500" fill="hold"/>
                                        <p:tgtEl>
                                          <p:spTgt spid="3"/>
                                        </p:tgtEl>
                                        <p:attrNameLst>
                                          <p:attrName>ppt_w</p:attrName>
                                        </p:attrNameLst>
                                      </p:cBhvr>
                                      <p:tavLst>
                                        <p:tav tm="0">
                                          <p:val>
                                            <p:fltVal val="0"/>
                                          </p:val>
                                        </p:tav>
                                        <p:tav tm="100000">
                                          <p:val>
                                            <p:strVal val="#ppt_w"/>
                                          </p:val>
                                        </p:tav>
                                      </p:tavLst>
                                    </p:anim>
                                    <p:anim calcmode="lin" valueType="num">
                                      <p:cBhvr>
                                        <p:cTn id="93" dur="500" fill="hold"/>
                                        <p:tgtEl>
                                          <p:spTgt spid="3"/>
                                        </p:tgtEl>
                                        <p:attrNameLst>
                                          <p:attrName>ppt_h</p:attrName>
                                        </p:attrNameLst>
                                      </p:cBhvr>
                                      <p:tavLst>
                                        <p:tav tm="0">
                                          <p:val>
                                            <p:fltVal val="0"/>
                                          </p:val>
                                        </p:tav>
                                        <p:tav tm="100000">
                                          <p:val>
                                            <p:strVal val="#ppt_h"/>
                                          </p:val>
                                        </p:tav>
                                      </p:tavLst>
                                    </p:anim>
                                    <p:animEffect transition="in" filter="fade">
                                      <p:cBhvr>
                                        <p:cTn id="94" dur="500"/>
                                        <p:tgtEl>
                                          <p:spTgt spid="3"/>
                                        </p:tgtEl>
                                      </p:cBhvr>
                                    </p:animEffect>
                                  </p:childTnLst>
                                </p:cTn>
                              </p:par>
                            </p:childTnLst>
                          </p:cTn>
                        </p:par>
                        <p:par>
                          <p:cTn id="95" fill="hold" nodeType="afterGroup">
                            <p:stCondLst>
                              <p:cond delay="500"/>
                            </p:stCondLst>
                            <p:childTnLst>
                              <p:par>
                                <p:cTn id="96" presetID="9" presetClass="entr" presetSubtype="0" fill="hold" grpId="0" nodeType="afterEffect">
                                  <p:stCondLst>
                                    <p:cond delay="0"/>
                                  </p:stCondLst>
                                  <p:childTnLst>
                                    <p:set>
                                      <p:cBhvr>
                                        <p:cTn id="97" dur="1" fill="hold">
                                          <p:stCondLst>
                                            <p:cond delay="0"/>
                                          </p:stCondLst>
                                        </p:cTn>
                                        <p:tgtEl>
                                          <p:spTgt spid="115787"/>
                                        </p:tgtEl>
                                        <p:attrNameLst>
                                          <p:attrName>style.visibility</p:attrName>
                                        </p:attrNameLst>
                                      </p:cBhvr>
                                      <p:to>
                                        <p:strVal val="visible"/>
                                      </p:to>
                                    </p:set>
                                    <p:animEffect transition="in" filter="dissolve">
                                      <p:cBhvr>
                                        <p:cTn id="98" dur="500"/>
                                        <p:tgtEl>
                                          <p:spTgt spid="115787"/>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9" presetClass="exit" presetSubtype="0" fill="hold" grpId="1" nodeType="clickEffect">
                                  <p:stCondLst>
                                    <p:cond delay="0"/>
                                  </p:stCondLst>
                                  <p:childTnLst>
                                    <p:animEffect transition="out" filter="dissolve">
                                      <p:cBhvr>
                                        <p:cTn id="102" dur="500"/>
                                        <p:tgtEl>
                                          <p:spTgt spid="115787"/>
                                        </p:tgtEl>
                                      </p:cBhvr>
                                    </p:animEffect>
                                    <p:set>
                                      <p:cBhvr>
                                        <p:cTn id="103" dur="1" fill="hold">
                                          <p:stCondLst>
                                            <p:cond delay="499"/>
                                          </p:stCondLst>
                                        </p:cTn>
                                        <p:tgtEl>
                                          <p:spTgt spid="115787"/>
                                        </p:tgtEl>
                                        <p:attrNameLst>
                                          <p:attrName>style.visibility</p:attrName>
                                        </p:attrNameLst>
                                      </p:cBhvr>
                                      <p:to>
                                        <p:strVal val="hidden"/>
                                      </p:to>
                                    </p:set>
                                  </p:childTnLst>
                                </p:cTn>
                              </p:par>
                            </p:childTnLst>
                          </p:cTn>
                        </p:par>
                        <p:par>
                          <p:cTn id="104" fill="hold" nodeType="afterGroup">
                            <p:stCondLst>
                              <p:cond delay="500"/>
                            </p:stCondLst>
                            <p:childTnLst>
                              <p:par>
                                <p:cTn id="105" presetID="9" presetClass="entr" presetSubtype="0" fill="hold" grpId="0" nodeType="afterEffect">
                                  <p:stCondLst>
                                    <p:cond delay="0"/>
                                  </p:stCondLst>
                                  <p:childTnLst>
                                    <p:set>
                                      <p:cBhvr>
                                        <p:cTn id="106" dur="1" fill="hold">
                                          <p:stCondLst>
                                            <p:cond delay="0"/>
                                          </p:stCondLst>
                                        </p:cTn>
                                        <p:tgtEl>
                                          <p:spTgt spid="115777"/>
                                        </p:tgtEl>
                                        <p:attrNameLst>
                                          <p:attrName>style.visibility</p:attrName>
                                        </p:attrNameLst>
                                      </p:cBhvr>
                                      <p:to>
                                        <p:strVal val="visible"/>
                                      </p:to>
                                    </p:set>
                                    <p:animEffect transition="in" filter="dissolve">
                                      <p:cBhvr>
                                        <p:cTn id="107" dur="500"/>
                                        <p:tgtEl>
                                          <p:spTgt spid="115777"/>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9" presetClass="exit" presetSubtype="0" fill="hold" grpId="1" nodeType="clickEffect">
                                  <p:stCondLst>
                                    <p:cond delay="0"/>
                                  </p:stCondLst>
                                  <p:childTnLst>
                                    <p:animEffect transition="out" filter="dissolve">
                                      <p:cBhvr>
                                        <p:cTn id="111" dur="500"/>
                                        <p:tgtEl>
                                          <p:spTgt spid="115777"/>
                                        </p:tgtEl>
                                      </p:cBhvr>
                                    </p:animEffect>
                                    <p:set>
                                      <p:cBhvr>
                                        <p:cTn id="112" dur="1" fill="hold">
                                          <p:stCondLst>
                                            <p:cond delay="499"/>
                                          </p:stCondLst>
                                        </p:cTn>
                                        <p:tgtEl>
                                          <p:spTgt spid="115777"/>
                                        </p:tgtEl>
                                        <p:attrNameLst>
                                          <p:attrName>style.visibility</p:attrName>
                                        </p:attrNameLst>
                                      </p:cBhvr>
                                      <p:to>
                                        <p:strVal val="hidden"/>
                                      </p:to>
                                    </p:set>
                                  </p:childTnLst>
                                </p:cTn>
                              </p:par>
                            </p:childTnLst>
                          </p:cTn>
                        </p:par>
                        <p:par>
                          <p:cTn id="113" fill="hold" nodeType="afterGroup">
                            <p:stCondLst>
                              <p:cond delay="500"/>
                            </p:stCondLst>
                            <p:childTnLst>
                              <p:par>
                                <p:cTn id="114" presetID="9" presetClass="entr" presetSubtype="0" fill="hold" grpId="0" nodeType="afterEffect">
                                  <p:stCondLst>
                                    <p:cond delay="0"/>
                                  </p:stCondLst>
                                  <p:childTnLst>
                                    <p:set>
                                      <p:cBhvr>
                                        <p:cTn id="115" dur="1" fill="hold">
                                          <p:stCondLst>
                                            <p:cond delay="0"/>
                                          </p:stCondLst>
                                        </p:cTn>
                                        <p:tgtEl>
                                          <p:spTgt spid="115750"/>
                                        </p:tgtEl>
                                        <p:attrNameLst>
                                          <p:attrName>style.visibility</p:attrName>
                                        </p:attrNameLst>
                                      </p:cBhvr>
                                      <p:to>
                                        <p:strVal val="visible"/>
                                      </p:to>
                                    </p:set>
                                    <p:animEffect transition="in" filter="dissolve">
                                      <p:cBhvr>
                                        <p:cTn id="116" dur="500"/>
                                        <p:tgtEl>
                                          <p:spTgt spid="115750"/>
                                        </p:tgtEl>
                                      </p:cBhvr>
                                    </p:animEffect>
                                  </p:childTnLst>
                                </p:cTn>
                              </p:par>
                              <p:par>
                                <p:cTn id="117" presetID="9" presetClass="entr" presetSubtype="0" fill="hold" grpId="0" nodeType="withEffect">
                                  <p:stCondLst>
                                    <p:cond delay="0"/>
                                  </p:stCondLst>
                                  <p:childTnLst>
                                    <p:set>
                                      <p:cBhvr>
                                        <p:cTn id="118" dur="1" fill="hold">
                                          <p:stCondLst>
                                            <p:cond delay="0"/>
                                          </p:stCondLst>
                                        </p:cTn>
                                        <p:tgtEl>
                                          <p:spTgt spid="115779"/>
                                        </p:tgtEl>
                                        <p:attrNameLst>
                                          <p:attrName>style.visibility</p:attrName>
                                        </p:attrNameLst>
                                      </p:cBhvr>
                                      <p:to>
                                        <p:strVal val="visible"/>
                                      </p:to>
                                    </p:set>
                                    <p:animEffect transition="in" filter="dissolve">
                                      <p:cBhvr>
                                        <p:cTn id="119" dur="500"/>
                                        <p:tgtEl>
                                          <p:spTgt spid="115779"/>
                                        </p:tgtEl>
                                      </p:cBhvr>
                                    </p:animEffect>
                                  </p:childTnLst>
                                </p:cTn>
                              </p:par>
                            </p:childTnLst>
                          </p:cTn>
                        </p:par>
                        <p:par>
                          <p:cTn id="120" fill="hold" nodeType="afterGroup">
                            <p:stCondLst>
                              <p:cond delay="1000"/>
                            </p:stCondLst>
                            <p:childTnLst>
                              <p:par>
                                <p:cTn id="121" presetID="22" presetClass="entr" presetSubtype="1" fill="hold" grpId="0" nodeType="afterEffect">
                                  <p:stCondLst>
                                    <p:cond delay="0"/>
                                  </p:stCondLst>
                                  <p:childTnLst>
                                    <p:set>
                                      <p:cBhvr>
                                        <p:cTn id="122" dur="1" fill="hold">
                                          <p:stCondLst>
                                            <p:cond delay="0"/>
                                          </p:stCondLst>
                                        </p:cTn>
                                        <p:tgtEl>
                                          <p:spTgt spid="115753"/>
                                        </p:tgtEl>
                                        <p:attrNameLst>
                                          <p:attrName>style.visibility</p:attrName>
                                        </p:attrNameLst>
                                      </p:cBhvr>
                                      <p:to>
                                        <p:strVal val="visible"/>
                                      </p:to>
                                    </p:set>
                                    <p:animEffect transition="in" filter="wipe(up)">
                                      <p:cBhvr>
                                        <p:cTn id="123" dur="2000"/>
                                        <p:tgtEl>
                                          <p:spTgt spid="115753"/>
                                        </p:tgtEl>
                                      </p:cBhvr>
                                    </p:animEffect>
                                  </p:childTnLst>
                                </p:cTn>
                              </p:par>
                            </p:childTnLst>
                          </p:cTn>
                        </p:par>
                        <p:par>
                          <p:cTn id="124" fill="hold" nodeType="afterGroup">
                            <p:stCondLst>
                              <p:cond delay="3000"/>
                            </p:stCondLst>
                            <p:childTnLst>
                              <p:par>
                                <p:cTn id="125" presetID="9" presetClass="entr" presetSubtype="0" fill="hold" grpId="0" nodeType="afterEffect">
                                  <p:stCondLst>
                                    <p:cond delay="0"/>
                                  </p:stCondLst>
                                  <p:childTnLst>
                                    <p:set>
                                      <p:cBhvr>
                                        <p:cTn id="126" dur="1" fill="hold">
                                          <p:stCondLst>
                                            <p:cond delay="0"/>
                                          </p:stCondLst>
                                        </p:cTn>
                                        <p:tgtEl>
                                          <p:spTgt spid="115765"/>
                                        </p:tgtEl>
                                        <p:attrNameLst>
                                          <p:attrName>style.visibility</p:attrName>
                                        </p:attrNameLst>
                                      </p:cBhvr>
                                      <p:to>
                                        <p:strVal val="visible"/>
                                      </p:to>
                                    </p:set>
                                    <p:animEffect transition="in" filter="dissolve">
                                      <p:cBhvr>
                                        <p:cTn id="127" dur="500"/>
                                        <p:tgtEl>
                                          <p:spTgt spid="115765"/>
                                        </p:tgtEl>
                                      </p:cBhvr>
                                    </p:animEffect>
                                  </p:childTnLst>
                                </p:cTn>
                              </p:par>
                            </p:childTnLst>
                          </p:cTn>
                        </p:par>
                        <p:par>
                          <p:cTn id="128" fill="hold" nodeType="afterGroup">
                            <p:stCondLst>
                              <p:cond delay="3500"/>
                            </p:stCondLst>
                            <p:childTnLst>
                              <p:par>
                                <p:cTn id="129" presetID="9" presetClass="entr" presetSubtype="0" fill="hold" grpId="0" nodeType="afterEffect">
                                  <p:stCondLst>
                                    <p:cond delay="0"/>
                                  </p:stCondLst>
                                  <p:childTnLst>
                                    <p:set>
                                      <p:cBhvr>
                                        <p:cTn id="130" dur="1" fill="hold">
                                          <p:stCondLst>
                                            <p:cond delay="0"/>
                                          </p:stCondLst>
                                        </p:cTn>
                                        <p:tgtEl>
                                          <p:spTgt spid="115766"/>
                                        </p:tgtEl>
                                        <p:attrNameLst>
                                          <p:attrName>style.visibility</p:attrName>
                                        </p:attrNameLst>
                                      </p:cBhvr>
                                      <p:to>
                                        <p:strVal val="visible"/>
                                      </p:to>
                                    </p:set>
                                    <p:animEffect transition="in" filter="dissolve">
                                      <p:cBhvr>
                                        <p:cTn id="131" dur="500"/>
                                        <p:tgtEl>
                                          <p:spTgt spid="115766"/>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8" fill="hold" grpId="0" nodeType="clickEffect">
                                  <p:stCondLst>
                                    <p:cond delay="0"/>
                                  </p:stCondLst>
                                  <p:childTnLst>
                                    <p:set>
                                      <p:cBhvr>
                                        <p:cTn id="135" dur="1" fill="hold">
                                          <p:stCondLst>
                                            <p:cond delay="0"/>
                                          </p:stCondLst>
                                        </p:cTn>
                                        <p:tgtEl>
                                          <p:spTgt spid="115754"/>
                                        </p:tgtEl>
                                        <p:attrNameLst>
                                          <p:attrName>style.visibility</p:attrName>
                                        </p:attrNameLst>
                                      </p:cBhvr>
                                      <p:to>
                                        <p:strVal val="visible"/>
                                      </p:to>
                                    </p:set>
                                    <p:animEffect transition="in" filter="wipe(left)">
                                      <p:cBhvr>
                                        <p:cTn id="136" dur="2000"/>
                                        <p:tgtEl>
                                          <p:spTgt spid="115754"/>
                                        </p:tgtEl>
                                      </p:cBhvr>
                                    </p:animEffect>
                                  </p:childTnLst>
                                </p:cTn>
                              </p:par>
                            </p:childTnLst>
                          </p:cTn>
                        </p:par>
                        <p:par>
                          <p:cTn id="137" fill="hold" nodeType="afterGroup">
                            <p:stCondLst>
                              <p:cond delay="2000"/>
                            </p:stCondLst>
                            <p:childTnLst>
                              <p:par>
                                <p:cTn id="138" presetID="22" presetClass="entr" presetSubtype="1" fill="hold" grpId="0" nodeType="afterEffect">
                                  <p:stCondLst>
                                    <p:cond delay="0"/>
                                  </p:stCondLst>
                                  <p:childTnLst>
                                    <p:set>
                                      <p:cBhvr>
                                        <p:cTn id="139" dur="1" fill="hold">
                                          <p:stCondLst>
                                            <p:cond delay="0"/>
                                          </p:stCondLst>
                                        </p:cTn>
                                        <p:tgtEl>
                                          <p:spTgt spid="115756"/>
                                        </p:tgtEl>
                                        <p:attrNameLst>
                                          <p:attrName>style.visibility</p:attrName>
                                        </p:attrNameLst>
                                      </p:cBhvr>
                                      <p:to>
                                        <p:strVal val="visible"/>
                                      </p:to>
                                    </p:set>
                                    <p:animEffect transition="in" filter="wipe(up)">
                                      <p:cBhvr>
                                        <p:cTn id="140" dur="2000"/>
                                        <p:tgtEl>
                                          <p:spTgt spid="115756"/>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2" presetClass="entr" presetSubtype="2" fill="hold" grpId="0" nodeType="clickEffect">
                                  <p:stCondLst>
                                    <p:cond delay="0"/>
                                  </p:stCondLst>
                                  <p:childTnLst>
                                    <p:set>
                                      <p:cBhvr>
                                        <p:cTn id="144" dur="1" fill="hold">
                                          <p:stCondLst>
                                            <p:cond delay="0"/>
                                          </p:stCondLst>
                                        </p:cTn>
                                        <p:tgtEl>
                                          <p:spTgt spid="115757"/>
                                        </p:tgtEl>
                                        <p:attrNameLst>
                                          <p:attrName>style.visibility</p:attrName>
                                        </p:attrNameLst>
                                      </p:cBhvr>
                                      <p:to>
                                        <p:strVal val="visible"/>
                                      </p:to>
                                    </p:set>
                                    <p:animEffect transition="in" filter="wipe(right)">
                                      <p:cBhvr>
                                        <p:cTn id="145" dur="2000"/>
                                        <p:tgtEl>
                                          <p:spTgt spid="115757"/>
                                        </p:tgtEl>
                                      </p:cBhvr>
                                    </p:animEffect>
                                  </p:childTnLst>
                                </p:cTn>
                              </p:par>
                              <p:par>
                                <p:cTn id="146" presetID="9" presetClass="exit" presetSubtype="0" fill="hold" grpId="1" nodeType="withEffect">
                                  <p:stCondLst>
                                    <p:cond delay="0"/>
                                  </p:stCondLst>
                                  <p:childTnLst>
                                    <p:animEffect transition="out" filter="dissolve">
                                      <p:cBhvr>
                                        <p:cTn id="147" dur="500"/>
                                        <p:tgtEl>
                                          <p:spTgt spid="115779"/>
                                        </p:tgtEl>
                                      </p:cBhvr>
                                    </p:animEffect>
                                    <p:set>
                                      <p:cBhvr>
                                        <p:cTn id="148" dur="1" fill="hold">
                                          <p:stCondLst>
                                            <p:cond delay="499"/>
                                          </p:stCondLst>
                                        </p:cTn>
                                        <p:tgtEl>
                                          <p:spTgt spid="115779"/>
                                        </p:tgtEl>
                                        <p:attrNameLst>
                                          <p:attrName>style.visibility</p:attrName>
                                        </p:attrNameLst>
                                      </p:cBhvr>
                                      <p:to>
                                        <p:strVal val="hidden"/>
                                      </p:to>
                                    </p:set>
                                  </p:childTnLst>
                                </p:cTn>
                              </p:par>
                            </p:childTnLst>
                          </p:cTn>
                        </p:par>
                        <p:par>
                          <p:cTn id="149" fill="hold" nodeType="afterGroup">
                            <p:stCondLst>
                              <p:cond delay="2000"/>
                            </p:stCondLst>
                            <p:childTnLst>
                              <p:par>
                                <p:cTn id="150" presetID="9" presetClass="entr" presetSubtype="0" fill="hold" grpId="0" nodeType="afterEffect">
                                  <p:stCondLst>
                                    <p:cond delay="0"/>
                                  </p:stCondLst>
                                  <p:childTnLst>
                                    <p:set>
                                      <p:cBhvr>
                                        <p:cTn id="151" dur="1" fill="hold">
                                          <p:stCondLst>
                                            <p:cond delay="0"/>
                                          </p:stCondLst>
                                        </p:cTn>
                                        <p:tgtEl>
                                          <p:spTgt spid="115770"/>
                                        </p:tgtEl>
                                        <p:attrNameLst>
                                          <p:attrName>style.visibility</p:attrName>
                                        </p:attrNameLst>
                                      </p:cBhvr>
                                      <p:to>
                                        <p:strVal val="visible"/>
                                      </p:to>
                                    </p:set>
                                    <p:animEffect transition="in" filter="dissolve">
                                      <p:cBhvr>
                                        <p:cTn id="152" dur="500"/>
                                        <p:tgtEl>
                                          <p:spTgt spid="115770"/>
                                        </p:tgtEl>
                                      </p:cBhvr>
                                    </p:animEffect>
                                  </p:childTnLst>
                                </p:cTn>
                              </p:par>
                            </p:childTnLst>
                          </p:cTn>
                        </p:par>
                        <p:par>
                          <p:cTn id="153" fill="hold" nodeType="afterGroup">
                            <p:stCondLst>
                              <p:cond delay="2500"/>
                            </p:stCondLst>
                            <p:childTnLst>
                              <p:par>
                                <p:cTn id="154" presetID="9" presetClass="entr" presetSubtype="0" fill="hold" grpId="0" nodeType="afterEffect">
                                  <p:stCondLst>
                                    <p:cond delay="0"/>
                                  </p:stCondLst>
                                  <p:childTnLst>
                                    <p:set>
                                      <p:cBhvr>
                                        <p:cTn id="155" dur="1" fill="hold">
                                          <p:stCondLst>
                                            <p:cond delay="0"/>
                                          </p:stCondLst>
                                        </p:cTn>
                                        <p:tgtEl>
                                          <p:spTgt spid="115772"/>
                                        </p:tgtEl>
                                        <p:attrNameLst>
                                          <p:attrName>style.visibility</p:attrName>
                                        </p:attrNameLst>
                                      </p:cBhvr>
                                      <p:to>
                                        <p:strVal val="visible"/>
                                      </p:to>
                                    </p:set>
                                    <p:animEffect transition="in" filter="dissolve">
                                      <p:cBhvr>
                                        <p:cTn id="156" dur="500"/>
                                        <p:tgtEl>
                                          <p:spTgt spid="115772"/>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9" presetClass="entr" presetSubtype="0" fill="hold" grpId="0" nodeType="clickEffect">
                                  <p:stCondLst>
                                    <p:cond delay="0"/>
                                  </p:stCondLst>
                                  <p:childTnLst>
                                    <p:set>
                                      <p:cBhvr>
                                        <p:cTn id="160" dur="1" fill="hold">
                                          <p:stCondLst>
                                            <p:cond delay="0"/>
                                          </p:stCondLst>
                                        </p:cTn>
                                        <p:tgtEl>
                                          <p:spTgt spid="115780"/>
                                        </p:tgtEl>
                                        <p:attrNameLst>
                                          <p:attrName>style.visibility</p:attrName>
                                        </p:attrNameLst>
                                      </p:cBhvr>
                                      <p:to>
                                        <p:strVal val="visible"/>
                                      </p:to>
                                    </p:set>
                                    <p:animEffect transition="in" filter="dissolve">
                                      <p:cBhvr>
                                        <p:cTn id="161" dur="500"/>
                                        <p:tgtEl>
                                          <p:spTgt spid="115780"/>
                                        </p:tgtEl>
                                      </p:cBhvr>
                                    </p:animEffect>
                                  </p:childTnLst>
                                </p:cTn>
                              </p:par>
                            </p:childTnLst>
                          </p:cTn>
                        </p:par>
                        <p:par>
                          <p:cTn id="162" fill="hold" nodeType="afterGroup">
                            <p:stCondLst>
                              <p:cond delay="500"/>
                            </p:stCondLst>
                            <p:childTnLst>
                              <p:par>
                                <p:cTn id="163" presetID="9" presetClass="entr" presetSubtype="0" fill="hold" grpId="0" nodeType="afterEffect">
                                  <p:stCondLst>
                                    <p:cond delay="0"/>
                                  </p:stCondLst>
                                  <p:childTnLst>
                                    <p:set>
                                      <p:cBhvr>
                                        <p:cTn id="164" dur="1" fill="hold">
                                          <p:stCondLst>
                                            <p:cond delay="0"/>
                                          </p:stCondLst>
                                        </p:cTn>
                                        <p:tgtEl>
                                          <p:spTgt spid="115752"/>
                                        </p:tgtEl>
                                        <p:attrNameLst>
                                          <p:attrName>style.visibility</p:attrName>
                                        </p:attrNameLst>
                                      </p:cBhvr>
                                      <p:to>
                                        <p:strVal val="visible"/>
                                      </p:to>
                                    </p:set>
                                    <p:animEffect transition="in" filter="dissolve">
                                      <p:cBhvr>
                                        <p:cTn id="165" dur="500"/>
                                        <p:tgtEl>
                                          <p:spTgt spid="115752"/>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9" presetClass="exit" presetSubtype="0" fill="hold" grpId="1" nodeType="clickEffect">
                                  <p:stCondLst>
                                    <p:cond delay="0"/>
                                  </p:stCondLst>
                                  <p:childTnLst>
                                    <p:animEffect transition="out" filter="dissolve">
                                      <p:cBhvr>
                                        <p:cTn id="169" dur="500"/>
                                        <p:tgtEl>
                                          <p:spTgt spid="115780"/>
                                        </p:tgtEl>
                                      </p:cBhvr>
                                    </p:animEffect>
                                    <p:set>
                                      <p:cBhvr>
                                        <p:cTn id="170" dur="1" fill="hold">
                                          <p:stCondLst>
                                            <p:cond delay="499"/>
                                          </p:stCondLst>
                                        </p:cTn>
                                        <p:tgtEl>
                                          <p:spTgt spid="115780"/>
                                        </p:tgtEl>
                                        <p:attrNameLst>
                                          <p:attrName>style.visibility</p:attrName>
                                        </p:attrNameLst>
                                      </p:cBhvr>
                                      <p:to>
                                        <p:strVal val="hidden"/>
                                      </p:to>
                                    </p:set>
                                  </p:childTnLst>
                                </p:cTn>
                              </p:par>
                              <p:par>
                                <p:cTn id="171" presetID="9" presetClass="exit" presetSubtype="0" fill="hold" grpId="1" nodeType="withEffect">
                                  <p:stCondLst>
                                    <p:cond delay="0"/>
                                  </p:stCondLst>
                                  <p:childTnLst>
                                    <p:animEffect transition="out" filter="dissolve">
                                      <p:cBhvr>
                                        <p:cTn id="172" dur="500"/>
                                        <p:tgtEl>
                                          <p:spTgt spid="115754"/>
                                        </p:tgtEl>
                                      </p:cBhvr>
                                    </p:animEffect>
                                    <p:set>
                                      <p:cBhvr>
                                        <p:cTn id="173" dur="1" fill="hold">
                                          <p:stCondLst>
                                            <p:cond delay="499"/>
                                          </p:stCondLst>
                                        </p:cTn>
                                        <p:tgtEl>
                                          <p:spTgt spid="115754"/>
                                        </p:tgtEl>
                                        <p:attrNameLst>
                                          <p:attrName>style.visibility</p:attrName>
                                        </p:attrNameLst>
                                      </p:cBhvr>
                                      <p:to>
                                        <p:strVal val="hidden"/>
                                      </p:to>
                                    </p:set>
                                  </p:childTnLst>
                                </p:cTn>
                              </p:par>
                              <p:par>
                                <p:cTn id="174" presetID="9" presetClass="exit" presetSubtype="0" fill="hold" grpId="1" nodeType="withEffect">
                                  <p:stCondLst>
                                    <p:cond delay="0"/>
                                  </p:stCondLst>
                                  <p:childTnLst>
                                    <p:animEffect transition="out" filter="dissolve">
                                      <p:cBhvr>
                                        <p:cTn id="175" dur="500"/>
                                        <p:tgtEl>
                                          <p:spTgt spid="115756"/>
                                        </p:tgtEl>
                                      </p:cBhvr>
                                    </p:animEffect>
                                    <p:set>
                                      <p:cBhvr>
                                        <p:cTn id="176" dur="1" fill="hold">
                                          <p:stCondLst>
                                            <p:cond delay="499"/>
                                          </p:stCondLst>
                                        </p:cTn>
                                        <p:tgtEl>
                                          <p:spTgt spid="115756"/>
                                        </p:tgtEl>
                                        <p:attrNameLst>
                                          <p:attrName>style.visibility</p:attrName>
                                        </p:attrNameLst>
                                      </p:cBhvr>
                                      <p:to>
                                        <p:strVal val="hidden"/>
                                      </p:to>
                                    </p:set>
                                  </p:childTnLst>
                                </p:cTn>
                              </p:par>
                              <p:par>
                                <p:cTn id="177" presetID="9" presetClass="exit" presetSubtype="0" fill="hold" grpId="1" nodeType="withEffect">
                                  <p:stCondLst>
                                    <p:cond delay="0"/>
                                  </p:stCondLst>
                                  <p:childTnLst>
                                    <p:animEffect transition="out" filter="dissolve">
                                      <p:cBhvr>
                                        <p:cTn id="178" dur="500"/>
                                        <p:tgtEl>
                                          <p:spTgt spid="115757"/>
                                        </p:tgtEl>
                                      </p:cBhvr>
                                    </p:animEffect>
                                    <p:set>
                                      <p:cBhvr>
                                        <p:cTn id="179" dur="1" fill="hold">
                                          <p:stCondLst>
                                            <p:cond delay="499"/>
                                          </p:stCondLst>
                                        </p:cTn>
                                        <p:tgtEl>
                                          <p:spTgt spid="115757"/>
                                        </p:tgtEl>
                                        <p:attrNameLst>
                                          <p:attrName>style.visibility</p:attrName>
                                        </p:attrNameLst>
                                      </p:cBhvr>
                                      <p:to>
                                        <p:strVal val="hidden"/>
                                      </p:to>
                                    </p:set>
                                  </p:childTnLst>
                                </p:cTn>
                              </p:par>
                              <p:par>
                                <p:cTn id="180" presetID="9" presetClass="exit" presetSubtype="0" fill="hold" grpId="1" nodeType="withEffect">
                                  <p:stCondLst>
                                    <p:cond delay="0"/>
                                  </p:stCondLst>
                                  <p:childTnLst>
                                    <p:animEffect transition="out" filter="dissolve">
                                      <p:cBhvr>
                                        <p:cTn id="181" dur="500"/>
                                        <p:tgtEl>
                                          <p:spTgt spid="115753"/>
                                        </p:tgtEl>
                                      </p:cBhvr>
                                    </p:animEffect>
                                    <p:set>
                                      <p:cBhvr>
                                        <p:cTn id="182" dur="1" fill="hold">
                                          <p:stCondLst>
                                            <p:cond delay="499"/>
                                          </p:stCondLst>
                                        </p:cTn>
                                        <p:tgtEl>
                                          <p:spTgt spid="115753"/>
                                        </p:tgtEl>
                                        <p:attrNameLst>
                                          <p:attrName>style.visibility</p:attrName>
                                        </p:attrNameLst>
                                      </p:cBhvr>
                                      <p:to>
                                        <p:strVal val="hidden"/>
                                      </p:to>
                                    </p:set>
                                  </p:childTnLst>
                                </p:cTn>
                              </p:par>
                            </p:childTnLst>
                          </p:cTn>
                        </p:par>
                      </p:childTnLst>
                    </p:cTn>
                  </p:par>
                  <p:par>
                    <p:cTn id="183" fill="hold" nodeType="clickPar">
                      <p:stCondLst>
                        <p:cond delay="indefinite"/>
                      </p:stCondLst>
                      <p:childTnLst>
                        <p:par>
                          <p:cTn id="184" fill="hold" nodeType="withGroup">
                            <p:stCondLst>
                              <p:cond delay="0"/>
                            </p:stCondLst>
                            <p:childTnLst>
                              <p:par>
                                <p:cTn id="185" presetID="0" presetClass="path" presetSubtype="0" accel="50000" decel="50000" fill="hold" grpId="1" nodeType="clickEffect">
                                  <p:stCondLst>
                                    <p:cond delay="0"/>
                                  </p:stCondLst>
                                  <p:childTnLst>
                                    <p:animMotion origin="layout" path="M 0.00017 0.00023 L 0.16041 0.16508 " pathEditMode="relative" ptsTypes="AA">
                                      <p:cBhvr>
                                        <p:cTn id="186" dur="2000" fill="hold"/>
                                        <p:tgtEl>
                                          <p:spTgt spid="115750"/>
                                        </p:tgtEl>
                                        <p:attrNameLst>
                                          <p:attrName>ppt_x</p:attrName>
                                          <p:attrName>ppt_y</p:attrName>
                                        </p:attrNameLst>
                                      </p:cBhvr>
                                    </p:animMotion>
                                  </p:childTnLst>
                                </p:cTn>
                              </p:par>
                            </p:childTnLst>
                          </p:cTn>
                        </p:par>
                        <p:par>
                          <p:cTn id="187" fill="hold" nodeType="afterGroup">
                            <p:stCondLst>
                              <p:cond delay="2000"/>
                            </p:stCondLst>
                            <p:childTnLst>
                              <p:par>
                                <p:cTn id="188" presetID="9" presetClass="entr" presetSubtype="0" fill="hold" grpId="0" nodeType="afterEffect">
                                  <p:stCondLst>
                                    <p:cond delay="0"/>
                                  </p:stCondLst>
                                  <p:childTnLst>
                                    <p:set>
                                      <p:cBhvr>
                                        <p:cTn id="189" dur="1" fill="hold">
                                          <p:stCondLst>
                                            <p:cond delay="0"/>
                                          </p:stCondLst>
                                        </p:cTn>
                                        <p:tgtEl>
                                          <p:spTgt spid="115782"/>
                                        </p:tgtEl>
                                        <p:attrNameLst>
                                          <p:attrName>style.visibility</p:attrName>
                                        </p:attrNameLst>
                                      </p:cBhvr>
                                      <p:to>
                                        <p:strVal val="visible"/>
                                      </p:to>
                                    </p:set>
                                    <p:animEffect transition="in" filter="dissolve">
                                      <p:cBhvr>
                                        <p:cTn id="190" dur="500"/>
                                        <p:tgtEl>
                                          <p:spTgt spid="115782"/>
                                        </p:tgtEl>
                                      </p:cBhvr>
                                    </p:animEffect>
                                  </p:childTnLst>
                                </p:cTn>
                              </p:par>
                            </p:childTnLst>
                          </p:cTn>
                        </p:par>
                        <p:par>
                          <p:cTn id="191" fill="hold" nodeType="afterGroup">
                            <p:stCondLst>
                              <p:cond delay="2500"/>
                            </p:stCondLst>
                            <p:childTnLst>
                              <p:par>
                                <p:cTn id="192" presetID="22" presetClass="entr" presetSubtype="1" fill="hold" grpId="0" nodeType="afterEffect">
                                  <p:stCondLst>
                                    <p:cond delay="0"/>
                                  </p:stCondLst>
                                  <p:childTnLst>
                                    <p:set>
                                      <p:cBhvr>
                                        <p:cTn id="193" dur="1" fill="hold">
                                          <p:stCondLst>
                                            <p:cond delay="0"/>
                                          </p:stCondLst>
                                        </p:cTn>
                                        <p:tgtEl>
                                          <p:spTgt spid="115762"/>
                                        </p:tgtEl>
                                        <p:attrNameLst>
                                          <p:attrName>style.visibility</p:attrName>
                                        </p:attrNameLst>
                                      </p:cBhvr>
                                      <p:to>
                                        <p:strVal val="visible"/>
                                      </p:to>
                                    </p:set>
                                    <p:animEffect transition="in" filter="wipe(up)">
                                      <p:cBhvr>
                                        <p:cTn id="194" dur="2000"/>
                                        <p:tgtEl>
                                          <p:spTgt spid="115762"/>
                                        </p:tgtEl>
                                      </p:cBhvr>
                                    </p:animEffect>
                                  </p:childTnLst>
                                </p:cTn>
                              </p:par>
                            </p:childTnLst>
                          </p:cTn>
                        </p:par>
                        <p:par>
                          <p:cTn id="195" fill="hold" nodeType="afterGroup">
                            <p:stCondLst>
                              <p:cond delay="4500"/>
                            </p:stCondLst>
                            <p:childTnLst>
                              <p:par>
                                <p:cTn id="196" presetID="9" presetClass="entr" presetSubtype="0" fill="hold" grpId="0" nodeType="afterEffect">
                                  <p:stCondLst>
                                    <p:cond delay="0"/>
                                  </p:stCondLst>
                                  <p:childTnLst>
                                    <p:set>
                                      <p:cBhvr>
                                        <p:cTn id="197" dur="1" fill="hold">
                                          <p:stCondLst>
                                            <p:cond delay="0"/>
                                          </p:stCondLst>
                                        </p:cTn>
                                        <p:tgtEl>
                                          <p:spTgt spid="115768"/>
                                        </p:tgtEl>
                                        <p:attrNameLst>
                                          <p:attrName>style.visibility</p:attrName>
                                        </p:attrNameLst>
                                      </p:cBhvr>
                                      <p:to>
                                        <p:strVal val="visible"/>
                                      </p:to>
                                    </p:set>
                                    <p:animEffect transition="in" filter="dissolve">
                                      <p:cBhvr>
                                        <p:cTn id="198" dur="500"/>
                                        <p:tgtEl>
                                          <p:spTgt spid="115768"/>
                                        </p:tgtEl>
                                      </p:cBhvr>
                                    </p:animEffect>
                                  </p:childTnLst>
                                </p:cTn>
                              </p:par>
                            </p:childTnLst>
                          </p:cTn>
                        </p:par>
                        <p:par>
                          <p:cTn id="199" fill="hold" nodeType="afterGroup">
                            <p:stCondLst>
                              <p:cond delay="5000"/>
                            </p:stCondLst>
                            <p:childTnLst>
                              <p:par>
                                <p:cTn id="200" presetID="9" presetClass="entr" presetSubtype="0" fill="hold" grpId="0" nodeType="afterEffect">
                                  <p:stCondLst>
                                    <p:cond delay="0"/>
                                  </p:stCondLst>
                                  <p:childTnLst>
                                    <p:set>
                                      <p:cBhvr>
                                        <p:cTn id="201" dur="1" fill="hold">
                                          <p:stCondLst>
                                            <p:cond delay="0"/>
                                          </p:stCondLst>
                                        </p:cTn>
                                        <p:tgtEl>
                                          <p:spTgt spid="115767"/>
                                        </p:tgtEl>
                                        <p:attrNameLst>
                                          <p:attrName>style.visibility</p:attrName>
                                        </p:attrNameLst>
                                      </p:cBhvr>
                                      <p:to>
                                        <p:strVal val="visible"/>
                                      </p:to>
                                    </p:set>
                                    <p:animEffect transition="in" filter="dissolve">
                                      <p:cBhvr>
                                        <p:cTn id="202" dur="500"/>
                                        <p:tgtEl>
                                          <p:spTgt spid="115767"/>
                                        </p:tgtEl>
                                      </p:cBhvr>
                                    </p:animEffect>
                                  </p:childTnLst>
                                </p:cTn>
                              </p:par>
                            </p:childTnLst>
                          </p:cTn>
                        </p:par>
                      </p:childTnLst>
                    </p:cTn>
                  </p:par>
                  <p:par>
                    <p:cTn id="203" fill="hold" nodeType="clickPar">
                      <p:stCondLst>
                        <p:cond delay="indefinite"/>
                      </p:stCondLst>
                      <p:childTnLst>
                        <p:par>
                          <p:cTn id="204" fill="hold" nodeType="withGroup">
                            <p:stCondLst>
                              <p:cond delay="0"/>
                            </p:stCondLst>
                            <p:childTnLst>
                              <p:par>
                                <p:cTn id="205" presetID="22" presetClass="entr" presetSubtype="8" fill="hold" grpId="0" nodeType="clickEffect">
                                  <p:stCondLst>
                                    <p:cond delay="0"/>
                                  </p:stCondLst>
                                  <p:childTnLst>
                                    <p:set>
                                      <p:cBhvr>
                                        <p:cTn id="206" dur="1" fill="hold">
                                          <p:stCondLst>
                                            <p:cond delay="0"/>
                                          </p:stCondLst>
                                        </p:cTn>
                                        <p:tgtEl>
                                          <p:spTgt spid="115759"/>
                                        </p:tgtEl>
                                        <p:attrNameLst>
                                          <p:attrName>style.visibility</p:attrName>
                                        </p:attrNameLst>
                                      </p:cBhvr>
                                      <p:to>
                                        <p:strVal val="visible"/>
                                      </p:to>
                                    </p:set>
                                    <p:animEffect transition="in" filter="wipe(left)">
                                      <p:cBhvr>
                                        <p:cTn id="207" dur="2000"/>
                                        <p:tgtEl>
                                          <p:spTgt spid="115759"/>
                                        </p:tgtEl>
                                      </p:cBhvr>
                                    </p:animEffect>
                                  </p:childTnLst>
                                </p:cTn>
                              </p:par>
                            </p:childTnLst>
                          </p:cTn>
                        </p:par>
                        <p:par>
                          <p:cTn id="208" fill="hold" nodeType="afterGroup">
                            <p:stCondLst>
                              <p:cond delay="2000"/>
                            </p:stCondLst>
                            <p:childTnLst>
                              <p:par>
                                <p:cTn id="209" presetID="22" presetClass="entr" presetSubtype="1" fill="hold" grpId="0" nodeType="afterEffect">
                                  <p:stCondLst>
                                    <p:cond delay="0"/>
                                  </p:stCondLst>
                                  <p:childTnLst>
                                    <p:set>
                                      <p:cBhvr>
                                        <p:cTn id="210" dur="1" fill="hold">
                                          <p:stCondLst>
                                            <p:cond delay="0"/>
                                          </p:stCondLst>
                                        </p:cTn>
                                        <p:tgtEl>
                                          <p:spTgt spid="115760"/>
                                        </p:tgtEl>
                                        <p:attrNameLst>
                                          <p:attrName>style.visibility</p:attrName>
                                        </p:attrNameLst>
                                      </p:cBhvr>
                                      <p:to>
                                        <p:strVal val="visible"/>
                                      </p:to>
                                    </p:set>
                                    <p:animEffect transition="in" filter="wipe(up)">
                                      <p:cBhvr>
                                        <p:cTn id="211" dur="2000"/>
                                        <p:tgtEl>
                                          <p:spTgt spid="115760"/>
                                        </p:tgtEl>
                                      </p:cBhvr>
                                    </p:animEffect>
                                  </p:childTnLst>
                                </p:cTn>
                              </p:par>
                            </p:childTnLst>
                          </p:cTn>
                        </p:par>
                        <p:par>
                          <p:cTn id="212" fill="hold" nodeType="afterGroup">
                            <p:stCondLst>
                              <p:cond delay="4000"/>
                            </p:stCondLst>
                            <p:childTnLst>
                              <p:par>
                                <p:cTn id="213" presetID="22" presetClass="entr" presetSubtype="2" fill="hold" grpId="0" nodeType="afterEffect">
                                  <p:stCondLst>
                                    <p:cond delay="0"/>
                                  </p:stCondLst>
                                  <p:childTnLst>
                                    <p:set>
                                      <p:cBhvr>
                                        <p:cTn id="214" dur="1" fill="hold">
                                          <p:stCondLst>
                                            <p:cond delay="0"/>
                                          </p:stCondLst>
                                        </p:cTn>
                                        <p:tgtEl>
                                          <p:spTgt spid="115761"/>
                                        </p:tgtEl>
                                        <p:attrNameLst>
                                          <p:attrName>style.visibility</p:attrName>
                                        </p:attrNameLst>
                                      </p:cBhvr>
                                      <p:to>
                                        <p:strVal val="visible"/>
                                      </p:to>
                                    </p:set>
                                    <p:animEffect transition="in" filter="wipe(right)">
                                      <p:cBhvr>
                                        <p:cTn id="215" dur="2000"/>
                                        <p:tgtEl>
                                          <p:spTgt spid="115761"/>
                                        </p:tgtEl>
                                      </p:cBhvr>
                                    </p:animEffect>
                                  </p:childTnLst>
                                </p:cTn>
                              </p:par>
                            </p:childTnLst>
                          </p:cTn>
                        </p:par>
                        <p:par>
                          <p:cTn id="216" fill="hold" nodeType="afterGroup">
                            <p:stCondLst>
                              <p:cond delay="6000"/>
                            </p:stCondLst>
                            <p:childTnLst>
                              <p:par>
                                <p:cTn id="217" presetID="9" presetClass="entr" presetSubtype="0" fill="hold" grpId="0" nodeType="afterEffect">
                                  <p:stCondLst>
                                    <p:cond delay="0"/>
                                  </p:stCondLst>
                                  <p:childTnLst>
                                    <p:set>
                                      <p:cBhvr>
                                        <p:cTn id="218" dur="1" fill="hold">
                                          <p:stCondLst>
                                            <p:cond delay="0"/>
                                          </p:stCondLst>
                                        </p:cTn>
                                        <p:tgtEl>
                                          <p:spTgt spid="115769"/>
                                        </p:tgtEl>
                                        <p:attrNameLst>
                                          <p:attrName>style.visibility</p:attrName>
                                        </p:attrNameLst>
                                      </p:cBhvr>
                                      <p:to>
                                        <p:strVal val="visible"/>
                                      </p:to>
                                    </p:set>
                                    <p:animEffect transition="in" filter="dissolve">
                                      <p:cBhvr>
                                        <p:cTn id="219" dur="500"/>
                                        <p:tgtEl>
                                          <p:spTgt spid="115769"/>
                                        </p:tgtEl>
                                      </p:cBhvr>
                                    </p:animEffect>
                                  </p:childTnLst>
                                </p:cTn>
                              </p:par>
                            </p:childTnLst>
                          </p:cTn>
                        </p:par>
                        <p:par>
                          <p:cTn id="220" fill="hold" nodeType="afterGroup">
                            <p:stCondLst>
                              <p:cond delay="6500"/>
                            </p:stCondLst>
                            <p:childTnLst>
                              <p:par>
                                <p:cTn id="221" presetID="9" presetClass="entr" presetSubtype="0" fill="hold" grpId="0" nodeType="afterEffect">
                                  <p:stCondLst>
                                    <p:cond delay="0"/>
                                  </p:stCondLst>
                                  <p:childTnLst>
                                    <p:set>
                                      <p:cBhvr>
                                        <p:cTn id="222" dur="1" fill="hold">
                                          <p:stCondLst>
                                            <p:cond delay="0"/>
                                          </p:stCondLst>
                                        </p:cTn>
                                        <p:tgtEl>
                                          <p:spTgt spid="115771"/>
                                        </p:tgtEl>
                                        <p:attrNameLst>
                                          <p:attrName>style.visibility</p:attrName>
                                        </p:attrNameLst>
                                      </p:cBhvr>
                                      <p:to>
                                        <p:strVal val="visible"/>
                                      </p:to>
                                    </p:set>
                                    <p:animEffect transition="in" filter="dissolve">
                                      <p:cBhvr>
                                        <p:cTn id="223" dur="500"/>
                                        <p:tgtEl>
                                          <p:spTgt spid="115771"/>
                                        </p:tgtEl>
                                      </p:cBhvr>
                                    </p:animEffect>
                                  </p:childTnLst>
                                </p:cTn>
                              </p:par>
                            </p:childTnLst>
                          </p:cTn>
                        </p:par>
                      </p:childTnLst>
                    </p:cTn>
                  </p:par>
                  <p:par>
                    <p:cTn id="224" fill="hold" nodeType="clickPar">
                      <p:stCondLst>
                        <p:cond delay="indefinite"/>
                      </p:stCondLst>
                      <p:childTnLst>
                        <p:par>
                          <p:cTn id="225" fill="hold" nodeType="withGroup">
                            <p:stCondLst>
                              <p:cond delay="0"/>
                            </p:stCondLst>
                            <p:childTnLst>
                              <p:par>
                                <p:cTn id="226" presetID="9" presetClass="entr" presetSubtype="0" fill="hold" grpId="0" nodeType="clickEffect">
                                  <p:stCondLst>
                                    <p:cond delay="0"/>
                                  </p:stCondLst>
                                  <p:childTnLst>
                                    <p:set>
                                      <p:cBhvr>
                                        <p:cTn id="227" dur="1" fill="hold">
                                          <p:stCondLst>
                                            <p:cond delay="0"/>
                                          </p:stCondLst>
                                        </p:cTn>
                                        <p:tgtEl>
                                          <p:spTgt spid="115763"/>
                                        </p:tgtEl>
                                        <p:attrNameLst>
                                          <p:attrName>style.visibility</p:attrName>
                                        </p:attrNameLst>
                                      </p:cBhvr>
                                      <p:to>
                                        <p:strVal val="visible"/>
                                      </p:to>
                                    </p:set>
                                    <p:animEffect transition="in" filter="dissolve">
                                      <p:cBhvr>
                                        <p:cTn id="228" dur="500"/>
                                        <p:tgtEl>
                                          <p:spTgt spid="115763"/>
                                        </p:tgtEl>
                                      </p:cBhvr>
                                    </p:animEffect>
                                  </p:childTnLst>
                                </p:cTn>
                              </p:par>
                            </p:childTnLst>
                          </p:cTn>
                        </p:par>
                        <p:par>
                          <p:cTn id="229" fill="hold" nodeType="afterGroup">
                            <p:stCondLst>
                              <p:cond delay="500"/>
                            </p:stCondLst>
                            <p:childTnLst>
                              <p:par>
                                <p:cTn id="230" presetID="22" presetClass="entr" presetSubtype="4" fill="hold" grpId="0" nodeType="afterEffect">
                                  <p:stCondLst>
                                    <p:cond delay="500"/>
                                  </p:stCondLst>
                                  <p:childTnLst>
                                    <p:set>
                                      <p:cBhvr>
                                        <p:cTn id="231" dur="1" fill="hold">
                                          <p:stCondLst>
                                            <p:cond delay="0"/>
                                          </p:stCondLst>
                                        </p:cTn>
                                        <p:tgtEl>
                                          <p:spTgt spid="115764"/>
                                        </p:tgtEl>
                                        <p:attrNameLst>
                                          <p:attrName>style.visibility</p:attrName>
                                        </p:attrNameLst>
                                      </p:cBhvr>
                                      <p:to>
                                        <p:strVal val="visible"/>
                                      </p:to>
                                    </p:set>
                                    <p:animEffect transition="in" filter="wipe(down)">
                                      <p:cBhvr>
                                        <p:cTn id="232" dur="2000"/>
                                        <p:tgtEl>
                                          <p:spTgt spid="115764"/>
                                        </p:tgtEl>
                                      </p:cBhvr>
                                    </p:animEffect>
                                  </p:childTnLst>
                                </p:cTn>
                              </p:par>
                            </p:childTnLst>
                          </p:cTn>
                        </p:par>
                        <p:par>
                          <p:cTn id="233" fill="hold" nodeType="afterGroup">
                            <p:stCondLst>
                              <p:cond delay="3000"/>
                            </p:stCondLst>
                            <p:childTnLst>
                              <p:par>
                                <p:cTn id="234" presetID="9" presetClass="entr" presetSubtype="0" fill="hold" grpId="0" nodeType="afterEffect">
                                  <p:stCondLst>
                                    <p:cond delay="0"/>
                                  </p:stCondLst>
                                  <p:childTnLst>
                                    <p:set>
                                      <p:cBhvr>
                                        <p:cTn id="235" dur="1" fill="hold">
                                          <p:stCondLst>
                                            <p:cond delay="0"/>
                                          </p:stCondLst>
                                        </p:cTn>
                                        <p:tgtEl>
                                          <p:spTgt spid="115773"/>
                                        </p:tgtEl>
                                        <p:attrNameLst>
                                          <p:attrName>style.visibility</p:attrName>
                                        </p:attrNameLst>
                                      </p:cBhvr>
                                      <p:to>
                                        <p:strVal val="visible"/>
                                      </p:to>
                                    </p:set>
                                    <p:animEffect transition="in" filter="dissolve">
                                      <p:cBhvr>
                                        <p:cTn id="236" dur="500"/>
                                        <p:tgtEl>
                                          <p:spTgt spid="115773"/>
                                        </p:tgtEl>
                                      </p:cBhvr>
                                    </p:animEffect>
                                  </p:childTnLst>
                                </p:cTn>
                              </p:par>
                            </p:childTnLst>
                          </p:cTn>
                        </p:par>
                        <p:par>
                          <p:cTn id="237" fill="hold" nodeType="afterGroup">
                            <p:stCondLst>
                              <p:cond delay="3500"/>
                            </p:stCondLst>
                            <p:childTnLst>
                              <p:par>
                                <p:cTn id="238" presetID="9" presetClass="exit" presetSubtype="0" fill="hold" grpId="1" nodeType="afterEffect">
                                  <p:stCondLst>
                                    <p:cond delay="0"/>
                                  </p:stCondLst>
                                  <p:childTnLst>
                                    <p:animEffect transition="out" filter="dissolve">
                                      <p:cBhvr>
                                        <p:cTn id="239" dur="500"/>
                                        <p:tgtEl>
                                          <p:spTgt spid="115782"/>
                                        </p:tgtEl>
                                      </p:cBhvr>
                                    </p:animEffect>
                                    <p:set>
                                      <p:cBhvr>
                                        <p:cTn id="240" dur="1" fill="hold">
                                          <p:stCondLst>
                                            <p:cond delay="499"/>
                                          </p:stCondLst>
                                        </p:cTn>
                                        <p:tgtEl>
                                          <p:spTgt spid="1157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30" grpId="0" animBg="1"/>
      <p:bldP spid="115727" grpId="0" animBg="1"/>
      <p:bldP spid="115729" grpId="0" animBg="1"/>
      <p:bldP spid="115741" grpId="0"/>
      <p:bldP spid="115742" grpId="0"/>
      <p:bldP spid="115743" grpId="0"/>
      <p:bldP spid="115744" grpId="0"/>
      <p:bldP spid="115750" grpId="0" animBg="1"/>
      <p:bldP spid="115750" grpId="1" animBg="1"/>
      <p:bldP spid="115753" grpId="0" animBg="1"/>
      <p:bldP spid="115753" grpId="1" animBg="1"/>
      <p:bldP spid="115754" grpId="0" animBg="1"/>
      <p:bldP spid="115754" grpId="1" animBg="1"/>
      <p:bldP spid="115755" grpId="0" animBg="1"/>
      <p:bldP spid="115756" grpId="0" animBg="1"/>
      <p:bldP spid="115756" grpId="1" animBg="1"/>
      <p:bldP spid="115757" grpId="0" animBg="1"/>
      <p:bldP spid="115757" grpId="1" animBg="1"/>
      <p:bldP spid="115752" grpId="0" animBg="1"/>
      <p:bldP spid="115759" grpId="0" animBg="1"/>
      <p:bldP spid="115760" grpId="0" animBg="1"/>
      <p:bldP spid="115761" grpId="0" animBg="1"/>
      <p:bldP spid="115762" grpId="0" animBg="1"/>
      <p:bldP spid="115763" grpId="0" animBg="1"/>
      <p:bldP spid="115764" grpId="0" animBg="1"/>
      <p:bldP spid="115765" grpId="0"/>
      <p:bldP spid="115766" grpId="0"/>
      <p:bldP spid="115767" grpId="0"/>
      <p:bldP spid="115768" grpId="0"/>
      <p:bldP spid="115769" grpId="0"/>
      <p:bldP spid="115770" grpId="0"/>
      <p:bldP spid="115771" grpId="0"/>
      <p:bldP spid="115772" grpId="0"/>
      <p:bldP spid="115773" grpId="0"/>
      <p:bldP spid="115777" grpId="0" animBg="1"/>
      <p:bldP spid="115777" grpId="1" animBg="1"/>
      <p:bldP spid="115778" grpId="0" animBg="1"/>
      <p:bldP spid="115778" grpId="1" animBg="1"/>
      <p:bldP spid="115779" grpId="0" animBg="1"/>
      <p:bldP spid="115779" grpId="1" animBg="1"/>
      <p:bldP spid="115780" grpId="0" animBg="1"/>
      <p:bldP spid="115780" grpId="1" animBg="1"/>
      <p:bldP spid="115781" grpId="0" animBg="1"/>
      <p:bldP spid="115781" grpId="1" animBg="1"/>
      <p:bldP spid="115782" grpId="0" animBg="1"/>
      <p:bldP spid="115782" grpId="1" animBg="1"/>
      <p:bldP spid="115783" grpId="0" animBg="1"/>
      <p:bldP spid="115783" grpId="1" animBg="1"/>
      <p:bldP spid="115784" grpId="0" animBg="1"/>
      <p:bldP spid="115784" grpId="1" animBg="1"/>
      <p:bldP spid="115787" grpId="0" animBg="1"/>
      <p:bldP spid="115787"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Sklon, poloha a body mimo křivku BP</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19</a:t>
            </a:fld>
            <a:endParaRPr lang="cs-CZ" dirty="0"/>
          </a:p>
        </p:txBody>
      </p:sp>
      <p:sp>
        <p:nvSpPr>
          <p:cNvPr id="3" name="Zástupný symbol pro obsah 2"/>
          <p:cNvSpPr>
            <a:spLocks noGrp="1"/>
          </p:cNvSpPr>
          <p:nvPr>
            <p:ph idx="4294967295"/>
          </p:nvPr>
        </p:nvSpPr>
        <p:spPr>
          <a:xfrm>
            <a:off x="0" y="877888"/>
            <a:ext cx="8281988" cy="424497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000" dirty="0">
                <a:solidFill>
                  <a:srgbClr val="000000"/>
                </a:solidFill>
              </a:rPr>
              <a:t>Křivka BP má obecně  pozitivní sklon, který je determinován především stupněm kapitálové mobility</a:t>
            </a:r>
          </a:p>
          <a:p>
            <a:pPr algn="just">
              <a:spcBef>
                <a:spcPts val="0"/>
              </a:spcBef>
              <a:spcAft>
                <a:spcPts val="1200"/>
              </a:spcAft>
              <a:buClr>
                <a:srgbClr val="307871"/>
              </a:buClr>
              <a:buSzPct val="120000"/>
              <a:tabLst>
                <a:tab pos="228600" algn="l"/>
              </a:tabLst>
            </a:pPr>
            <a:r>
              <a:rPr lang="cs-CZ" sz="2000" dirty="0">
                <a:solidFill>
                  <a:srgbClr val="000000"/>
                </a:solidFill>
              </a:rPr>
              <a:t>Čím dokonalejší je mezinárodní kapitálová mobilita, tím plošší je BP a naopak</a:t>
            </a:r>
          </a:p>
          <a:p>
            <a:pPr algn="just">
              <a:spcBef>
                <a:spcPts val="0"/>
              </a:spcBef>
              <a:spcAft>
                <a:spcPts val="1200"/>
              </a:spcAft>
              <a:buClr>
                <a:srgbClr val="307871"/>
              </a:buClr>
              <a:buSzPct val="120000"/>
              <a:tabLst>
                <a:tab pos="228600" algn="l"/>
              </a:tabLst>
            </a:pPr>
            <a:r>
              <a:rPr lang="cs-CZ" sz="2000" b="1" i="1" dirty="0"/>
              <a:t>Dokonalá kapitálová mobilita </a:t>
            </a:r>
            <a:r>
              <a:rPr lang="cs-CZ" sz="2000" dirty="0">
                <a:solidFill>
                  <a:srgbClr val="000000"/>
                </a:solidFill>
              </a:rPr>
              <a:t>tedy znamená, že křivka </a:t>
            </a:r>
            <a:r>
              <a:rPr lang="cs-CZ" sz="2000" b="1" i="1" dirty="0"/>
              <a:t>BP</a:t>
            </a:r>
            <a:r>
              <a:rPr lang="cs-CZ" sz="2000" dirty="0">
                <a:solidFill>
                  <a:srgbClr val="000000"/>
                </a:solidFill>
              </a:rPr>
              <a:t> bude </a:t>
            </a:r>
            <a:r>
              <a:rPr lang="cs-CZ" sz="2000" b="1" i="1" dirty="0"/>
              <a:t>horizontální</a:t>
            </a:r>
            <a:r>
              <a:rPr lang="cs-CZ" sz="2000" dirty="0">
                <a:solidFill>
                  <a:srgbClr val="000000"/>
                </a:solidFill>
              </a:rPr>
              <a:t>, tedy i = </a:t>
            </a:r>
            <a:r>
              <a:rPr lang="cs-CZ" sz="2000" dirty="0" err="1">
                <a:solidFill>
                  <a:srgbClr val="000000"/>
                </a:solidFill>
              </a:rPr>
              <a:t>i</a:t>
            </a:r>
            <a:r>
              <a:rPr lang="cs-CZ" sz="2000" baseline="-25000" dirty="0" err="1">
                <a:solidFill>
                  <a:srgbClr val="000000"/>
                </a:solidFill>
              </a:rPr>
              <a:t>f</a:t>
            </a:r>
            <a:r>
              <a:rPr lang="cs-CZ" sz="2000" dirty="0">
                <a:solidFill>
                  <a:srgbClr val="000000"/>
                </a:solidFill>
              </a:rPr>
              <a:t>. Stav platební bilance zcela určen úrokovou sazbou a finančním účtem a úloha běžného účtu je zanedbatelná</a:t>
            </a:r>
          </a:p>
          <a:p>
            <a:pPr algn="just">
              <a:spcBef>
                <a:spcPts val="0"/>
              </a:spcBef>
              <a:spcAft>
                <a:spcPts val="1200"/>
              </a:spcAft>
              <a:buClr>
                <a:srgbClr val="307871"/>
              </a:buClr>
              <a:buSzPct val="120000"/>
              <a:tabLst>
                <a:tab pos="228600" algn="l"/>
              </a:tabLst>
            </a:pPr>
            <a:r>
              <a:rPr lang="cs-CZ" sz="2000" b="1" i="1" dirty="0"/>
              <a:t>Dokonalá kapitálová imobilita </a:t>
            </a:r>
            <a:r>
              <a:rPr lang="cs-CZ" sz="2000" dirty="0">
                <a:solidFill>
                  <a:srgbClr val="000000"/>
                </a:solidFill>
              </a:rPr>
              <a:t>je stav, kdy překážky v mezinárodním obchodě jsou takové, že změna domácích úrokových sazeb by neměl žádný účinek na pohyb kapitálu. Křivka </a:t>
            </a:r>
            <a:r>
              <a:rPr lang="cs-CZ" sz="2000" b="1" i="1" dirty="0"/>
              <a:t>BP </a:t>
            </a:r>
            <a:r>
              <a:rPr lang="cs-CZ" sz="2000" dirty="0">
                <a:solidFill>
                  <a:srgbClr val="000000"/>
                </a:solidFill>
              </a:rPr>
              <a:t>je v tomto případě </a:t>
            </a:r>
            <a:r>
              <a:rPr lang="cs-CZ" sz="2000" b="1" i="1" dirty="0"/>
              <a:t>vertikální</a:t>
            </a:r>
            <a:r>
              <a:rPr lang="cs-CZ" sz="2000" dirty="0">
                <a:solidFill>
                  <a:srgbClr val="000000"/>
                </a:solidFill>
              </a:rPr>
              <a:t> a stav platební bilance je zcela určen běžným účtem a faktory, které ho ovlivňují.</a:t>
            </a:r>
          </a:p>
          <a:p>
            <a:pPr lvl="0" algn="just">
              <a:spcBef>
                <a:spcPts val="0"/>
              </a:spcBef>
              <a:spcAft>
                <a:spcPts val="1200"/>
              </a:spcAft>
              <a:buClr>
                <a:srgbClr val="307871"/>
              </a:buClr>
              <a:buSzPct val="120000"/>
              <a:tabLst>
                <a:tab pos="228600" algn="l"/>
              </a:tabLst>
            </a:pPr>
            <a:endParaRPr lang="cs-CZ" sz="2400" dirty="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p14="http://schemas.microsoft.com/office/powerpoint/2010/main" val="2187771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Model IS-LM-BP</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a:t>
            </a:fld>
            <a:endParaRPr lang="cs-CZ" dirty="0"/>
          </a:p>
        </p:txBody>
      </p:sp>
      <p:sp>
        <p:nvSpPr>
          <p:cNvPr id="3" name="Zástupný symbol pro obsah 2"/>
          <p:cNvSpPr>
            <a:spLocks noGrp="1"/>
          </p:cNvSpPr>
          <p:nvPr>
            <p:ph idx="4294967295"/>
          </p:nvPr>
        </p:nvSpPr>
        <p:spPr>
          <a:xfrm>
            <a:off x="0" y="915988"/>
            <a:ext cx="8281988" cy="3959225"/>
          </a:xfrm>
          <a:prstGeom prst="rect">
            <a:avLst/>
          </a:prstGeom>
        </p:spPr>
        <p:txBody>
          <a:bodyPr>
            <a:noAutofit/>
          </a:bodyPr>
          <a:lstStyle/>
          <a:p>
            <a:pPr algn="just">
              <a:spcBef>
                <a:spcPts val="0"/>
              </a:spcBef>
              <a:spcAft>
                <a:spcPts val="600"/>
              </a:spcAft>
              <a:buClr>
                <a:schemeClr val="tx1"/>
              </a:buClr>
              <a:buSzPct val="120000"/>
              <a:tabLst>
                <a:tab pos="228600" algn="l"/>
              </a:tabLst>
            </a:pPr>
            <a:r>
              <a:rPr lang="cs-CZ" sz="2400" dirty="0">
                <a:solidFill>
                  <a:srgbClr val="000000"/>
                </a:solidFill>
              </a:rPr>
              <a:t>Národní ekonomika není uzavřený systém, neboť je spojena se zahraničím. </a:t>
            </a:r>
          </a:p>
          <a:p>
            <a:pPr algn="just">
              <a:spcBef>
                <a:spcPts val="0"/>
              </a:spcBef>
              <a:spcAft>
                <a:spcPts val="600"/>
              </a:spcAft>
              <a:buClr>
                <a:schemeClr val="tx1"/>
              </a:buClr>
              <a:buSzPct val="120000"/>
              <a:tabLst>
                <a:tab pos="228600" algn="l"/>
              </a:tabLst>
            </a:pPr>
            <a:r>
              <a:rPr lang="cs-CZ" sz="2400" dirty="0">
                <a:solidFill>
                  <a:srgbClr val="000000"/>
                </a:solidFill>
              </a:rPr>
              <a:t>Toto spojení je možné dvěma způsoby – prostřednictvím mezinárodního obchodu a prostřednictvím mezinárodních finančních trhů.</a:t>
            </a:r>
          </a:p>
          <a:p>
            <a:pPr algn="just">
              <a:spcBef>
                <a:spcPts val="0"/>
              </a:spcBef>
              <a:spcAft>
                <a:spcPts val="600"/>
              </a:spcAft>
              <a:buClr>
                <a:schemeClr val="tx1"/>
              </a:buClr>
              <a:buSzPct val="120000"/>
              <a:tabLst>
                <a:tab pos="228600" algn="l"/>
              </a:tabLst>
            </a:pPr>
            <a:r>
              <a:rPr lang="cs-CZ" sz="2400" dirty="0">
                <a:solidFill>
                  <a:srgbClr val="000000"/>
                </a:solidFill>
              </a:rPr>
              <a:t>Vychází ze stejných předpokladů jako model IS-LM, pouze změníme uzavřenou ekonomiku na otevřenou</a:t>
            </a:r>
            <a:endParaRPr lang="sk-SK"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p14="http://schemas.microsoft.com/office/powerpoint/2010/main" val="3067095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Sklon, poloha a body mimo křivku BP</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20</a:t>
            </a:fld>
            <a:endParaRPr lang="cs-CZ" dirty="0"/>
          </a:p>
        </p:txBody>
      </p:sp>
      <p:sp>
        <p:nvSpPr>
          <p:cNvPr id="3" name="Zástupný symbol pro obsah 2"/>
          <p:cNvSpPr>
            <a:spLocks noGrp="1"/>
          </p:cNvSpPr>
          <p:nvPr>
            <p:ph idx="4294967295"/>
          </p:nvPr>
        </p:nvSpPr>
        <p:spPr>
          <a:xfrm>
            <a:off x="0" y="877888"/>
            <a:ext cx="8281988" cy="4244975"/>
          </a:xfrm>
          <a:prstGeom prst="rect">
            <a:avLst/>
          </a:prstGeom>
        </p:spPr>
        <p:txBody>
          <a:bodyPr>
            <a:noAutofit/>
          </a:bodyPr>
          <a:lstStyle/>
          <a:p>
            <a:pPr lvl="0" algn="just">
              <a:spcBef>
                <a:spcPts val="0"/>
              </a:spcBef>
              <a:spcAft>
                <a:spcPts val="1200"/>
              </a:spcAft>
              <a:buClr>
                <a:srgbClr val="307871"/>
              </a:buClr>
              <a:buSzPct val="120000"/>
              <a:tabLst>
                <a:tab pos="228600" algn="l"/>
              </a:tabLst>
            </a:pPr>
            <a:r>
              <a:rPr lang="cs-CZ" sz="2000" dirty="0">
                <a:solidFill>
                  <a:srgbClr val="000000"/>
                </a:solidFill>
              </a:rPr>
              <a:t>Tvary křivky BP</a:t>
            </a:r>
          </a:p>
          <a:p>
            <a:pPr algn="just">
              <a:spcBef>
                <a:spcPts val="0"/>
              </a:spcBef>
              <a:spcAft>
                <a:spcPts val="1200"/>
              </a:spcAft>
              <a:buClr>
                <a:srgbClr val="307871"/>
              </a:buClr>
              <a:buSzPct val="120000"/>
              <a:tabLst>
                <a:tab pos="228600" algn="l"/>
              </a:tabLst>
            </a:pP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a:solidFill>
                <a:srgbClr val="000000"/>
              </a:solidFill>
            </a:endParaRPr>
          </a:p>
          <a:p>
            <a:pPr lvl="0" algn="just">
              <a:spcBef>
                <a:spcPts val="0"/>
              </a:spcBef>
              <a:spcAft>
                <a:spcPts val="1200"/>
              </a:spcAft>
              <a:buClr>
                <a:srgbClr val="307871"/>
              </a:buClr>
              <a:buSzPct val="120000"/>
              <a:tabLst>
                <a:tab pos="228600" algn="l"/>
              </a:tabLst>
            </a:pPr>
            <a:endParaRPr lang="cs-CZ" sz="2400" dirty="0">
              <a:solidFill>
                <a:srgbClr val="000000"/>
              </a:solidFill>
            </a:endParaRPr>
          </a:p>
          <a:p>
            <a:pPr marL="0" lvl="0" indent="0" algn="just">
              <a:buClr>
                <a:schemeClr val="tx1"/>
              </a:buClr>
              <a:buSzPct val="120000"/>
              <a:buNone/>
            </a:pPr>
            <a:endParaRPr lang="cs-CZ" sz="2400" dirty="0">
              <a:solidFill>
                <a:srgbClr val="000000"/>
              </a:solidFill>
            </a:endParaRPr>
          </a:p>
        </p:txBody>
      </p:sp>
      <p:cxnSp>
        <p:nvCxnSpPr>
          <p:cNvPr id="5" name="Přímá spojnice 4"/>
          <p:cNvCxnSpPr/>
          <p:nvPr/>
        </p:nvCxnSpPr>
        <p:spPr>
          <a:xfrm>
            <a:off x="1259632" y="1995686"/>
            <a:ext cx="0" cy="21602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a:off x="1259632" y="4155926"/>
            <a:ext cx="27363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a:off x="1259632" y="3075806"/>
            <a:ext cx="3024336"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flipV="1">
            <a:off x="2555776" y="1995686"/>
            <a:ext cx="0" cy="216024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Přímá spojnice 15"/>
          <p:cNvCxnSpPr/>
          <p:nvPr/>
        </p:nvCxnSpPr>
        <p:spPr>
          <a:xfrm flipV="1">
            <a:off x="1547664" y="2211710"/>
            <a:ext cx="2304256" cy="1512168"/>
          </a:xfrm>
          <a:prstGeom prst="line">
            <a:avLst/>
          </a:prstGeom>
          <a:ln w="50800">
            <a:solidFill>
              <a:srgbClr val="0070C0"/>
            </a:solidFill>
          </a:ln>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3851920" y="4227934"/>
            <a:ext cx="648072" cy="369332"/>
          </a:xfrm>
          <a:prstGeom prst="rect">
            <a:avLst/>
          </a:prstGeom>
          <a:noFill/>
        </p:spPr>
        <p:txBody>
          <a:bodyPr wrap="square" rtlCol="0">
            <a:spAutoFit/>
          </a:bodyPr>
          <a:lstStyle/>
          <a:p>
            <a:r>
              <a:rPr lang="cs-CZ" b="1" dirty="0"/>
              <a:t>Y</a:t>
            </a:r>
          </a:p>
        </p:txBody>
      </p:sp>
      <p:sp>
        <p:nvSpPr>
          <p:cNvPr id="18" name="TextovéPole 17"/>
          <p:cNvSpPr txBox="1"/>
          <p:nvPr/>
        </p:nvSpPr>
        <p:spPr>
          <a:xfrm>
            <a:off x="899592" y="1926800"/>
            <a:ext cx="648072" cy="369332"/>
          </a:xfrm>
          <a:prstGeom prst="rect">
            <a:avLst/>
          </a:prstGeom>
          <a:noFill/>
        </p:spPr>
        <p:txBody>
          <a:bodyPr wrap="square" rtlCol="0">
            <a:spAutoFit/>
          </a:bodyPr>
          <a:lstStyle/>
          <a:p>
            <a:r>
              <a:rPr lang="cs-CZ" b="1" dirty="0"/>
              <a:t> i</a:t>
            </a:r>
          </a:p>
        </p:txBody>
      </p:sp>
      <p:sp>
        <p:nvSpPr>
          <p:cNvPr id="19" name="TextovéPole 18"/>
          <p:cNvSpPr txBox="1"/>
          <p:nvPr/>
        </p:nvSpPr>
        <p:spPr>
          <a:xfrm>
            <a:off x="3810744" y="3097872"/>
            <a:ext cx="3785592" cy="338554"/>
          </a:xfrm>
          <a:prstGeom prst="rect">
            <a:avLst/>
          </a:prstGeom>
          <a:noFill/>
        </p:spPr>
        <p:txBody>
          <a:bodyPr wrap="square" rtlCol="0">
            <a:spAutoFit/>
          </a:bodyPr>
          <a:lstStyle/>
          <a:p>
            <a:r>
              <a:rPr lang="cs-CZ" sz="1600" b="1" dirty="0"/>
              <a:t>BP (dokonalá kapitálová mobilita)</a:t>
            </a:r>
          </a:p>
        </p:txBody>
      </p:sp>
      <p:sp>
        <p:nvSpPr>
          <p:cNvPr id="20" name="TextovéPole 19"/>
          <p:cNvSpPr txBox="1"/>
          <p:nvPr/>
        </p:nvSpPr>
        <p:spPr>
          <a:xfrm>
            <a:off x="1880755" y="1681096"/>
            <a:ext cx="3785592" cy="338554"/>
          </a:xfrm>
          <a:prstGeom prst="rect">
            <a:avLst/>
          </a:prstGeom>
          <a:noFill/>
        </p:spPr>
        <p:txBody>
          <a:bodyPr wrap="square" rtlCol="0">
            <a:spAutoFit/>
          </a:bodyPr>
          <a:lstStyle/>
          <a:p>
            <a:r>
              <a:rPr lang="cs-CZ" sz="1600" b="1" dirty="0">
                <a:solidFill>
                  <a:srgbClr val="FF0000"/>
                </a:solidFill>
              </a:rPr>
              <a:t>BP (dokonalá kapitálová imobilita)</a:t>
            </a:r>
          </a:p>
        </p:txBody>
      </p:sp>
      <p:sp>
        <p:nvSpPr>
          <p:cNvPr id="21" name="TextovéPole 20"/>
          <p:cNvSpPr txBox="1"/>
          <p:nvPr/>
        </p:nvSpPr>
        <p:spPr>
          <a:xfrm>
            <a:off x="3730918" y="2261906"/>
            <a:ext cx="3785592" cy="338554"/>
          </a:xfrm>
          <a:prstGeom prst="rect">
            <a:avLst/>
          </a:prstGeom>
          <a:noFill/>
        </p:spPr>
        <p:txBody>
          <a:bodyPr wrap="square" rtlCol="0">
            <a:spAutoFit/>
          </a:bodyPr>
          <a:lstStyle/>
          <a:p>
            <a:r>
              <a:rPr lang="cs-CZ" sz="1600" b="1" dirty="0">
                <a:solidFill>
                  <a:srgbClr val="0070C0"/>
                </a:solidFill>
              </a:rPr>
              <a:t>BP (omezená kapitálová mobilita)</a:t>
            </a:r>
          </a:p>
        </p:txBody>
      </p:sp>
    </p:spTree>
    <p:extLst>
      <p:ext uri="{BB962C8B-B14F-4D97-AF65-F5344CB8AC3E}">
        <p14:creationId xmlns:p14="http://schemas.microsoft.com/office/powerpoint/2010/main" val="2617272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Sklon, poloha a body mimo křivku BP</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21</a:t>
            </a:fld>
            <a:endParaRPr lang="cs-CZ" dirty="0"/>
          </a:p>
        </p:txBody>
      </p:sp>
      <p:sp>
        <p:nvSpPr>
          <p:cNvPr id="3" name="Zástupný symbol pro obsah 2"/>
          <p:cNvSpPr>
            <a:spLocks noGrp="1"/>
          </p:cNvSpPr>
          <p:nvPr>
            <p:ph idx="4294967295"/>
          </p:nvPr>
        </p:nvSpPr>
        <p:spPr>
          <a:xfrm>
            <a:off x="0" y="877888"/>
            <a:ext cx="8281988" cy="424497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000" b="1" i="1" u="sng" dirty="0"/>
              <a:t>Horizontální BP</a:t>
            </a:r>
          </a:p>
          <a:p>
            <a:pPr marL="893763" indent="-354013" algn="just">
              <a:spcBef>
                <a:spcPts val="0"/>
              </a:spcBef>
              <a:spcAft>
                <a:spcPts val="1200"/>
              </a:spcAft>
              <a:buClr>
                <a:srgbClr val="307871"/>
              </a:buClr>
              <a:buSzPct val="120000"/>
              <a:buFont typeface="Wingdings" panose="05000000000000000000" pitchFamily="2" charset="2"/>
              <a:buChar char="Ø"/>
              <a:tabLst>
                <a:tab pos="228600" algn="l"/>
              </a:tabLst>
            </a:pPr>
            <a:r>
              <a:rPr lang="cs-CZ" sz="2000" dirty="0">
                <a:solidFill>
                  <a:srgbClr val="000000"/>
                </a:solidFill>
              </a:rPr>
              <a:t>Body nad křivkou BP znamenají, že domácí úroková sazba nad světovou úrokovou sazbou, pak dojde k intenzivnímu přílivu kapitálu a přebytku platební bilance (měnové rezervy centrální banky rostou). Pokud nemá dojít revalvaci (zhodnocení) měny domácí země, potom v systému fixních měnových kurzů musí centrální banka intervenovat (zasáhnout) tím, že nakupuje zahraniční měnová aktiva, což zvýší zásobu mezinárodních rezerv a současně zvýší peněžní zásobu v domácí ekonomice. Zvýšení peněžní zásoby povede k poklesu domácí úrokové sazby, která bude klesat tak dlouho, dokud nebude na úrovni sazby světové. Tento mechanismus funguje také opačně.</a:t>
            </a:r>
            <a:endParaRPr lang="cs-CZ" sz="2400" dirty="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p14="http://schemas.microsoft.com/office/powerpoint/2010/main" val="1991013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Sklon, poloha a body mimo křivku BP</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22</a:t>
            </a:fld>
            <a:endParaRPr lang="cs-CZ" dirty="0"/>
          </a:p>
        </p:txBody>
      </p:sp>
      <p:sp>
        <p:nvSpPr>
          <p:cNvPr id="3" name="Zástupný symbol pro obsah 2"/>
          <p:cNvSpPr>
            <a:spLocks noGrp="1"/>
          </p:cNvSpPr>
          <p:nvPr>
            <p:ph idx="4294967295"/>
          </p:nvPr>
        </p:nvSpPr>
        <p:spPr>
          <a:xfrm>
            <a:off x="0" y="877888"/>
            <a:ext cx="8281988" cy="424497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000" b="1" i="1" u="sng" dirty="0"/>
              <a:t>Vertikální BP</a:t>
            </a:r>
          </a:p>
          <a:p>
            <a:pPr marL="893763" indent="-354013" algn="just">
              <a:spcBef>
                <a:spcPts val="0"/>
              </a:spcBef>
              <a:spcAft>
                <a:spcPts val="1200"/>
              </a:spcAft>
              <a:buClr>
                <a:srgbClr val="307871"/>
              </a:buClr>
              <a:buSzPct val="120000"/>
              <a:buFont typeface="Wingdings" panose="05000000000000000000" pitchFamily="2" charset="2"/>
              <a:buChar char="Ø"/>
              <a:tabLst>
                <a:tab pos="228600" algn="l"/>
              </a:tabLst>
            </a:pPr>
            <a:r>
              <a:rPr lang="cs-CZ" sz="2000" dirty="0">
                <a:solidFill>
                  <a:srgbClr val="000000"/>
                </a:solidFill>
              </a:rPr>
              <a:t>Napravo od vertikální křivky BP je důchod příliš vysoký, a proto je příliš vysoký i import, který přesahuje export a vzniká deficit platební bilance </a:t>
            </a:r>
          </a:p>
          <a:p>
            <a:pPr marL="893763" indent="-354013" algn="just">
              <a:spcBef>
                <a:spcPts val="0"/>
              </a:spcBef>
              <a:spcAft>
                <a:spcPts val="1200"/>
              </a:spcAft>
              <a:buClr>
                <a:srgbClr val="307871"/>
              </a:buClr>
              <a:buSzPct val="120000"/>
              <a:buFont typeface="Wingdings" panose="05000000000000000000" pitchFamily="2" charset="2"/>
              <a:buChar char="Ø"/>
              <a:tabLst>
                <a:tab pos="228600" algn="l"/>
              </a:tabLst>
            </a:pPr>
            <a:r>
              <a:rPr lang="cs-CZ" sz="2000" dirty="0">
                <a:solidFill>
                  <a:srgbClr val="000000"/>
                </a:solidFill>
              </a:rPr>
              <a:t>Nalevo od křivky BP je reálný důchod naopak příliš nízký, a proto je nízký i import, opět vzniká nerovnováha, tentokrát přebytek platební bilance</a:t>
            </a:r>
          </a:p>
          <a:p>
            <a:pPr marL="893763" indent="-354013" algn="just">
              <a:spcBef>
                <a:spcPts val="0"/>
              </a:spcBef>
              <a:spcAft>
                <a:spcPts val="1200"/>
              </a:spcAft>
              <a:buClr>
                <a:srgbClr val="307871"/>
              </a:buClr>
              <a:buSzPct val="120000"/>
              <a:buFont typeface="Wingdings" panose="05000000000000000000" pitchFamily="2" charset="2"/>
              <a:buChar char="Ø"/>
              <a:tabLst>
                <a:tab pos="228600" algn="l"/>
              </a:tabLst>
            </a:pPr>
            <a:r>
              <a:rPr lang="cs-CZ" sz="2000" dirty="0">
                <a:solidFill>
                  <a:srgbClr val="000000"/>
                </a:solidFill>
              </a:rPr>
              <a:t>V obou případech bude v systému fixních kurzů třeba zásahů centrální banky, aby udržela platební bilanci v rovnováze.</a:t>
            </a:r>
            <a:endParaRPr lang="cs-CZ" sz="2400" dirty="0">
              <a:solidFill>
                <a:srgbClr val="000000"/>
              </a:solidFill>
            </a:endParaRPr>
          </a:p>
        </p:txBody>
      </p:sp>
    </p:spTree>
    <p:extLst>
      <p:ext uri="{BB962C8B-B14F-4D97-AF65-F5344CB8AC3E}">
        <p14:creationId xmlns:p14="http://schemas.microsoft.com/office/powerpoint/2010/main" val="506265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Sklon, poloha a body mimo křivku BP</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23</a:t>
            </a:fld>
            <a:endParaRPr lang="cs-CZ" dirty="0"/>
          </a:p>
        </p:txBody>
      </p:sp>
      <p:sp>
        <p:nvSpPr>
          <p:cNvPr id="3" name="Zástupný symbol pro obsah 2"/>
          <p:cNvSpPr>
            <a:spLocks noGrp="1"/>
          </p:cNvSpPr>
          <p:nvPr>
            <p:ph idx="4294967295"/>
          </p:nvPr>
        </p:nvSpPr>
        <p:spPr>
          <a:xfrm>
            <a:off x="0" y="877888"/>
            <a:ext cx="8281988" cy="4244975"/>
          </a:xfrm>
          <a:prstGeom prst="rect">
            <a:avLst/>
          </a:prstGeom>
        </p:spPr>
        <p:txBody>
          <a:bodyPr>
            <a:noAutofit/>
          </a:bodyPr>
          <a:lstStyle/>
          <a:p>
            <a:pPr lvl="0" algn="just">
              <a:spcBef>
                <a:spcPts val="0"/>
              </a:spcBef>
              <a:spcAft>
                <a:spcPts val="1200"/>
              </a:spcAft>
              <a:buClr>
                <a:srgbClr val="307871"/>
              </a:buClr>
              <a:buSzPct val="120000"/>
              <a:tabLst>
                <a:tab pos="228600" algn="l"/>
              </a:tabLst>
            </a:pPr>
            <a:r>
              <a:rPr lang="cs-CZ" sz="2000" dirty="0">
                <a:solidFill>
                  <a:srgbClr val="000000"/>
                </a:solidFill>
              </a:rPr>
              <a:t>Poloha křivky BP a její posuny jsou, kromě úrovně důchodu a úrovně úrokové sazby, určeny nominálním měnovým kurzem a poměrem zahraniční cenové hladiny (PF) k domácí cenové hladině (P)</a:t>
            </a:r>
          </a:p>
          <a:p>
            <a:pPr algn="just">
              <a:spcBef>
                <a:spcPts val="0"/>
              </a:spcBef>
              <a:spcAft>
                <a:spcPts val="1200"/>
              </a:spcAft>
              <a:buClr>
                <a:srgbClr val="307871"/>
              </a:buClr>
              <a:buSzPct val="120000"/>
              <a:tabLst>
                <a:tab pos="228600" algn="l"/>
              </a:tabLst>
            </a:pP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a:solidFill>
                <a:srgbClr val="000000"/>
              </a:solidFill>
            </a:endParaRPr>
          </a:p>
          <a:p>
            <a:pPr lvl="0" algn="just">
              <a:spcBef>
                <a:spcPts val="0"/>
              </a:spcBef>
              <a:spcAft>
                <a:spcPts val="1200"/>
              </a:spcAft>
              <a:buClr>
                <a:srgbClr val="307871"/>
              </a:buClr>
              <a:buSzPct val="120000"/>
              <a:tabLst>
                <a:tab pos="228600" algn="l"/>
              </a:tabLst>
            </a:pPr>
            <a:endParaRPr lang="cs-CZ" sz="2400" dirty="0">
              <a:solidFill>
                <a:srgbClr val="000000"/>
              </a:solidFill>
            </a:endParaRPr>
          </a:p>
          <a:p>
            <a:pPr marL="0" lvl="0" indent="0" algn="just">
              <a:buClr>
                <a:schemeClr val="tx1"/>
              </a:buClr>
              <a:buSzPct val="120000"/>
              <a:buNone/>
            </a:pPr>
            <a:endParaRPr lang="cs-CZ" sz="2400" dirty="0">
              <a:solidFill>
                <a:srgbClr val="000000"/>
              </a:solidFill>
            </a:endParaRPr>
          </a:p>
        </p:txBody>
      </p:sp>
      <p:cxnSp>
        <p:nvCxnSpPr>
          <p:cNvPr id="5" name="Přímá spojnice 4"/>
          <p:cNvCxnSpPr/>
          <p:nvPr/>
        </p:nvCxnSpPr>
        <p:spPr>
          <a:xfrm>
            <a:off x="1259632" y="2283718"/>
            <a:ext cx="0" cy="21602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a:off x="1259632" y="4443958"/>
            <a:ext cx="27363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Přímá spojnice 15"/>
          <p:cNvCxnSpPr/>
          <p:nvPr/>
        </p:nvCxnSpPr>
        <p:spPr>
          <a:xfrm flipV="1">
            <a:off x="1899560" y="2256563"/>
            <a:ext cx="2637347" cy="1739889"/>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3851920" y="4434666"/>
            <a:ext cx="648072" cy="369332"/>
          </a:xfrm>
          <a:prstGeom prst="rect">
            <a:avLst/>
          </a:prstGeom>
          <a:noFill/>
        </p:spPr>
        <p:txBody>
          <a:bodyPr wrap="square" rtlCol="0">
            <a:spAutoFit/>
          </a:bodyPr>
          <a:lstStyle/>
          <a:p>
            <a:r>
              <a:rPr lang="cs-CZ" b="1" dirty="0"/>
              <a:t>Y</a:t>
            </a:r>
          </a:p>
        </p:txBody>
      </p:sp>
      <p:sp>
        <p:nvSpPr>
          <p:cNvPr id="18" name="TextovéPole 17"/>
          <p:cNvSpPr txBox="1"/>
          <p:nvPr/>
        </p:nvSpPr>
        <p:spPr>
          <a:xfrm>
            <a:off x="899592" y="2202418"/>
            <a:ext cx="648072" cy="369332"/>
          </a:xfrm>
          <a:prstGeom prst="rect">
            <a:avLst/>
          </a:prstGeom>
          <a:noFill/>
        </p:spPr>
        <p:txBody>
          <a:bodyPr wrap="square" rtlCol="0">
            <a:spAutoFit/>
          </a:bodyPr>
          <a:lstStyle/>
          <a:p>
            <a:r>
              <a:rPr lang="cs-CZ" b="1" dirty="0"/>
              <a:t> i</a:t>
            </a:r>
          </a:p>
        </p:txBody>
      </p:sp>
      <p:sp>
        <p:nvSpPr>
          <p:cNvPr id="20" name="TextovéPole 19"/>
          <p:cNvSpPr txBox="1"/>
          <p:nvPr/>
        </p:nvSpPr>
        <p:spPr>
          <a:xfrm>
            <a:off x="2196637" y="2836351"/>
            <a:ext cx="1179077" cy="338554"/>
          </a:xfrm>
          <a:prstGeom prst="rect">
            <a:avLst/>
          </a:prstGeom>
          <a:noFill/>
        </p:spPr>
        <p:txBody>
          <a:bodyPr wrap="square" rtlCol="0">
            <a:spAutoFit/>
          </a:bodyPr>
          <a:lstStyle/>
          <a:p>
            <a:r>
              <a:rPr lang="cs-CZ" sz="1600" b="1" dirty="0">
                <a:solidFill>
                  <a:srgbClr val="FF0000"/>
                </a:solidFill>
              </a:rPr>
              <a:t>zhodnocení</a:t>
            </a:r>
          </a:p>
        </p:txBody>
      </p:sp>
      <p:sp>
        <p:nvSpPr>
          <p:cNvPr id="21" name="TextovéPole 20"/>
          <p:cNvSpPr txBox="1"/>
          <p:nvPr/>
        </p:nvSpPr>
        <p:spPr>
          <a:xfrm>
            <a:off x="3558891" y="2758974"/>
            <a:ext cx="1373324" cy="338554"/>
          </a:xfrm>
          <a:prstGeom prst="rect">
            <a:avLst/>
          </a:prstGeom>
          <a:noFill/>
        </p:spPr>
        <p:txBody>
          <a:bodyPr wrap="square" rtlCol="0">
            <a:spAutoFit/>
          </a:bodyPr>
          <a:lstStyle/>
          <a:p>
            <a:r>
              <a:rPr lang="cs-CZ" sz="1600" b="1" dirty="0">
                <a:solidFill>
                  <a:srgbClr val="0070C0"/>
                </a:solidFill>
              </a:rPr>
              <a:t>znehodnocení</a:t>
            </a:r>
          </a:p>
        </p:txBody>
      </p:sp>
      <p:cxnSp>
        <p:nvCxnSpPr>
          <p:cNvPr id="15" name="Přímá spojnice 14"/>
          <p:cNvCxnSpPr/>
          <p:nvPr/>
        </p:nvCxnSpPr>
        <p:spPr>
          <a:xfrm flipV="1">
            <a:off x="3051688" y="2676322"/>
            <a:ext cx="2304256" cy="1512168"/>
          </a:xfrm>
          <a:prstGeom prst="line">
            <a:avLst/>
          </a:prstGeom>
          <a:ln w="508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flipV="1">
            <a:off x="1259632" y="2025217"/>
            <a:ext cx="2304256" cy="151216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Přímá spojnice se šipkou 6"/>
          <p:cNvCxnSpPr/>
          <p:nvPr/>
        </p:nvCxnSpPr>
        <p:spPr>
          <a:xfrm flipH="1">
            <a:off x="2196637" y="3174905"/>
            <a:ext cx="749979" cy="0"/>
          </a:xfrm>
          <a:prstGeom prst="straightConnector1">
            <a:avLst/>
          </a:prstGeom>
          <a:ln w="4445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H="1">
            <a:off x="3736108" y="3143716"/>
            <a:ext cx="749979" cy="0"/>
          </a:xfrm>
          <a:prstGeom prst="straightConnector1">
            <a:avLst/>
          </a:prstGeom>
          <a:ln w="44450">
            <a:solidFill>
              <a:srgbClr val="000000"/>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9" name="TextovéPole 18"/>
          <p:cNvSpPr txBox="1"/>
          <p:nvPr/>
        </p:nvSpPr>
        <p:spPr>
          <a:xfrm>
            <a:off x="3152548" y="2831705"/>
            <a:ext cx="486628" cy="523220"/>
          </a:xfrm>
          <a:prstGeom prst="rect">
            <a:avLst/>
          </a:prstGeom>
          <a:noFill/>
        </p:spPr>
        <p:txBody>
          <a:bodyPr wrap="square" rtlCol="0">
            <a:spAutoFit/>
          </a:bodyPr>
          <a:lstStyle/>
          <a:p>
            <a:r>
              <a:rPr lang="cs-CZ" sz="2800" b="1" dirty="0">
                <a:solidFill>
                  <a:srgbClr val="A50363"/>
                </a:solidFill>
              </a:rPr>
              <a:t>•</a:t>
            </a:r>
            <a:r>
              <a:rPr lang="cs-CZ" sz="1600" b="1" dirty="0">
                <a:solidFill>
                  <a:srgbClr val="A50363"/>
                </a:solidFill>
              </a:rPr>
              <a:t>B</a:t>
            </a:r>
            <a:endParaRPr lang="cs-CZ" sz="2800" b="1" dirty="0">
              <a:solidFill>
                <a:srgbClr val="A50363"/>
              </a:solidFill>
            </a:endParaRPr>
          </a:p>
        </p:txBody>
      </p:sp>
      <p:sp>
        <p:nvSpPr>
          <p:cNvPr id="25" name="TextovéPole 24"/>
          <p:cNvSpPr txBox="1"/>
          <p:nvPr/>
        </p:nvSpPr>
        <p:spPr>
          <a:xfrm>
            <a:off x="3827350" y="2362246"/>
            <a:ext cx="784845" cy="523220"/>
          </a:xfrm>
          <a:prstGeom prst="rect">
            <a:avLst/>
          </a:prstGeom>
          <a:noFill/>
        </p:spPr>
        <p:txBody>
          <a:bodyPr wrap="square" rtlCol="0">
            <a:spAutoFit/>
          </a:bodyPr>
          <a:lstStyle/>
          <a:p>
            <a:r>
              <a:rPr lang="cs-CZ" sz="2800" b="1" dirty="0">
                <a:solidFill>
                  <a:srgbClr val="A50363"/>
                </a:solidFill>
              </a:rPr>
              <a:t>•</a:t>
            </a:r>
            <a:r>
              <a:rPr lang="cs-CZ" sz="1600" b="1" dirty="0">
                <a:solidFill>
                  <a:srgbClr val="A50363"/>
                </a:solidFill>
              </a:rPr>
              <a:t>A</a:t>
            </a:r>
            <a:endParaRPr lang="cs-CZ" sz="2800" b="1" dirty="0">
              <a:solidFill>
                <a:srgbClr val="A50363"/>
              </a:solidFill>
            </a:endParaRPr>
          </a:p>
        </p:txBody>
      </p:sp>
      <p:sp>
        <p:nvSpPr>
          <p:cNvPr id="26" name="TextovéPole 25"/>
          <p:cNvSpPr txBox="1"/>
          <p:nvPr/>
        </p:nvSpPr>
        <p:spPr>
          <a:xfrm>
            <a:off x="2114158" y="3504069"/>
            <a:ext cx="655259" cy="523220"/>
          </a:xfrm>
          <a:prstGeom prst="rect">
            <a:avLst/>
          </a:prstGeom>
          <a:noFill/>
        </p:spPr>
        <p:txBody>
          <a:bodyPr wrap="square" rtlCol="0">
            <a:spAutoFit/>
          </a:bodyPr>
          <a:lstStyle/>
          <a:p>
            <a:r>
              <a:rPr lang="cs-CZ" sz="2800" b="1" dirty="0">
                <a:solidFill>
                  <a:srgbClr val="A50363"/>
                </a:solidFill>
              </a:rPr>
              <a:t>•</a:t>
            </a:r>
            <a:r>
              <a:rPr lang="cs-CZ" sz="1600" b="1" dirty="0">
                <a:solidFill>
                  <a:srgbClr val="A50363"/>
                </a:solidFill>
              </a:rPr>
              <a:t>C</a:t>
            </a:r>
            <a:endParaRPr lang="cs-CZ" sz="2800" b="1" dirty="0">
              <a:solidFill>
                <a:srgbClr val="A50363"/>
              </a:solidFill>
            </a:endParaRPr>
          </a:p>
        </p:txBody>
      </p:sp>
      <p:sp>
        <p:nvSpPr>
          <p:cNvPr id="27" name="TextovéPole 26"/>
          <p:cNvSpPr txBox="1"/>
          <p:nvPr/>
        </p:nvSpPr>
        <p:spPr>
          <a:xfrm>
            <a:off x="4612195" y="3345535"/>
            <a:ext cx="607877" cy="523220"/>
          </a:xfrm>
          <a:prstGeom prst="rect">
            <a:avLst/>
          </a:prstGeom>
          <a:noFill/>
        </p:spPr>
        <p:txBody>
          <a:bodyPr wrap="square" rtlCol="0">
            <a:spAutoFit/>
          </a:bodyPr>
          <a:lstStyle/>
          <a:p>
            <a:r>
              <a:rPr lang="cs-CZ" sz="2800" b="1" dirty="0">
                <a:solidFill>
                  <a:srgbClr val="A50363"/>
                </a:solidFill>
              </a:rPr>
              <a:t>•</a:t>
            </a:r>
            <a:r>
              <a:rPr lang="cs-CZ" sz="1600" b="1" dirty="0">
                <a:solidFill>
                  <a:srgbClr val="A50363"/>
                </a:solidFill>
              </a:rPr>
              <a:t>E</a:t>
            </a:r>
          </a:p>
        </p:txBody>
      </p:sp>
      <p:sp>
        <p:nvSpPr>
          <p:cNvPr id="28" name="TextovéPole 27"/>
          <p:cNvSpPr txBox="1"/>
          <p:nvPr/>
        </p:nvSpPr>
        <p:spPr>
          <a:xfrm>
            <a:off x="1854343" y="2256563"/>
            <a:ext cx="670602" cy="523220"/>
          </a:xfrm>
          <a:prstGeom prst="rect">
            <a:avLst/>
          </a:prstGeom>
          <a:noFill/>
        </p:spPr>
        <p:txBody>
          <a:bodyPr wrap="square" rtlCol="0">
            <a:spAutoFit/>
          </a:bodyPr>
          <a:lstStyle/>
          <a:p>
            <a:r>
              <a:rPr lang="cs-CZ" sz="2800" b="1" dirty="0">
                <a:solidFill>
                  <a:srgbClr val="A50363"/>
                </a:solidFill>
              </a:rPr>
              <a:t>•</a:t>
            </a:r>
            <a:r>
              <a:rPr lang="cs-CZ" sz="1600" b="1" dirty="0">
                <a:solidFill>
                  <a:srgbClr val="A50363"/>
                </a:solidFill>
              </a:rPr>
              <a:t>D</a:t>
            </a:r>
            <a:endParaRPr lang="cs-CZ" sz="2800" b="1" dirty="0">
              <a:solidFill>
                <a:srgbClr val="A50363"/>
              </a:solidFill>
            </a:endParaRPr>
          </a:p>
        </p:txBody>
      </p:sp>
      <p:sp>
        <p:nvSpPr>
          <p:cNvPr id="29" name="TextovéPole 28"/>
          <p:cNvSpPr txBox="1"/>
          <p:nvPr/>
        </p:nvSpPr>
        <p:spPr>
          <a:xfrm>
            <a:off x="4616939" y="2071897"/>
            <a:ext cx="648072" cy="369332"/>
          </a:xfrm>
          <a:prstGeom prst="rect">
            <a:avLst/>
          </a:prstGeom>
          <a:noFill/>
        </p:spPr>
        <p:txBody>
          <a:bodyPr wrap="square" rtlCol="0">
            <a:spAutoFit/>
          </a:bodyPr>
          <a:lstStyle/>
          <a:p>
            <a:r>
              <a:rPr lang="cs-CZ" b="1" dirty="0"/>
              <a:t>BP</a:t>
            </a:r>
          </a:p>
        </p:txBody>
      </p:sp>
    </p:spTree>
    <p:extLst>
      <p:ext uri="{BB962C8B-B14F-4D97-AF65-F5344CB8AC3E}">
        <p14:creationId xmlns:p14="http://schemas.microsoft.com/office/powerpoint/2010/main" val="1573314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Sklon, poloha a body mimo křivku BP</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24</a:t>
            </a:fld>
            <a:endParaRPr lang="cs-CZ" dirty="0"/>
          </a:p>
        </p:txBody>
      </p:sp>
      <p:sp>
        <p:nvSpPr>
          <p:cNvPr id="3" name="Zástupný symbol pro obsah 2"/>
          <p:cNvSpPr>
            <a:spLocks noGrp="1"/>
          </p:cNvSpPr>
          <p:nvPr>
            <p:ph idx="4294967295"/>
          </p:nvPr>
        </p:nvSpPr>
        <p:spPr>
          <a:xfrm>
            <a:off x="0" y="877888"/>
            <a:ext cx="8281988" cy="424497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200" dirty="0">
                <a:solidFill>
                  <a:srgbClr val="000000"/>
                </a:solidFill>
              </a:rPr>
              <a:t>Na našem grafu je křivka BP znázorněna pro reálný měnový kurs (R)</a:t>
            </a:r>
          </a:p>
          <a:p>
            <a:pPr algn="just">
              <a:spcBef>
                <a:spcPts val="0"/>
              </a:spcBef>
              <a:spcAft>
                <a:spcPts val="1200"/>
              </a:spcAft>
              <a:buClr>
                <a:srgbClr val="307871"/>
              </a:buClr>
              <a:buSzPct val="120000"/>
              <a:tabLst>
                <a:tab pos="228600" algn="l"/>
              </a:tabLst>
            </a:pPr>
            <a:r>
              <a:rPr lang="cs-CZ" sz="2200" dirty="0">
                <a:solidFill>
                  <a:srgbClr val="000000"/>
                </a:solidFill>
              </a:rPr>
              <a:t>Jestliže dojde k jeho změně, např. zvýšení reálného devizového kurzu (znehodnocení domácí měny), potom dojde ke zlepšení čistých vývozů při každé úrovni důchodu a křivka BP se posune doprava</a:t>
            </a:r>
          </a:p>
          <a:p>
            <a:pPr algn="just">
              <a:spcBef>
                <a:spcPts val="0"/>
              </a:spcBef>
              <a:spcAft>
                <a:spcPts val="1200"/>
              </a:spcAft>
              <a:buClr>
                <a:srgbClr val="307871"/>
              </a:buClr>
              <a:buSzPct val="120000"/>
              <a:tabLst>
                <a:tab pos="228600" algn="l"/>
              </a:tabLst>
            </a:pPr>
            <a:r>
              <a:rPr lang="cs-CZ" sz="2200" dirty="0">
                <a:solidFill>
                  <a:srgbClr val="000000"/>
                </a:solidFill>
              </a:rPr>
              <a:t>Při poklesu reálné devizového kurzu dojde ke zhodnocení domácí měny, což povede ke zhoršení čistých vývozů při jakékoliv úrovni důchodu a křivka BP se posune doleva</a:t>
            </a:r>
          </a:p>
          <a:p>
            <a:pPr algn="just">
              <a:spcBef>
                <a:spcPts val="0"/>
              </a:spcBef>
              <a:spcAft>
                <a:spcPts val="1200"/>
              </a:spcAft>
              <a:buClr>
                <a:srgbClr val="307871"/>
              </a:buClr>
              <a:buSzPct val="120000"/>
              <a:tabLst>
                <a:tab pos="228600" algn="l"/>
              </a:tabLst>
            </a:pPr>
            <a:r>
              <a:rPr lang="cs-CZ" sz="2200" dirty="0">
                <a:solidFill>
                  <a:srgbClr val="000000"/>
                </a:solidFill>
              </a:rPr>
              <a:t>Je-li poměr zahraniční cenové hladiny k domácí cenové hladině (P</a:t>
            </a:r>
            <a:r>
              <a:rPr lang="cs-CZ" sz="2200" baseline="-25000" dirty="0">
                <a:solidFill>
                  <a:srgbClr val="000000"/>
                </a:solidFill>
              </a:rPr>
              <a:t>F</a:t>
            </a:r>
            <a:r>
              <a:rPr lang="cs-CZ" sz="2200" dirty="0">
                <a:solidFill>
                  <a:srgbClr val="000000"/>
                </a:solidFill>
              </a:rPr>
              <a:t>/P) konstantní, potom se reálný devizový kurz zvyšuje, jestliže v systému pevných kurzů dochází k devalvaci domácí měny</a:t>
            </a:r>
          </a:p>
        </p:txBody>
      </p:sp>
    </p:spTree>
    <p:extLst>
      <p:ext uri="{BB962C8B-B14F-4D97-AF65-F5344CB8AC3E}">
        <p14:creationId xmlns:p14="http://schemas.microsoft.com/office/powerpoint/2010/main" val="2492209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Sklon, poloha a body mimo křivku BP</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25</a:t>
            </a:fld>
            <a:endParaRPr lang="cs-CZ" dirty="0"/>
          </a:p>
        </p:txBody>
      </p:sp>
      <p:sp>
        <p:nvSpPr>
          <p:cNvPr id="3" name="Zástupný symbol pro obsah 2"/>
          <p:cNvSpPr>
            <a:spLocks noGrp="1"/>
          </p:cNvSpPr>
          <p:nvPr>
            <p:ph idx="4294967295"/>
          </p:nvPr>
        </p:nvSpPr>
        <p:spPr>
          <a:xfrm>
            <a:off x="0" y="877888"/>
            <a:ext cx="8281988" cy="424497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000" dirty="0">
                <a:solidFill>
                  <a:srgbClr val="000000"/>
                </a:solidFill>
              </a:rPr>
              <a:t>Devalvace domácí měny posunuje křivku BP doprava, a revalvace (zhodnocení) domácí měny posunuje křivku BP doleva</a:t>
            </a:r>
          </a:p>
          <a:p>
            <a:pPr algn="just">
              <a:spcBef>
                <a:spcPts val="0"/>
              </a:spcBef>
              <a:spcAft>
                <a:spcPts val="1200"/>
              </a:spcAft>
              <a:buClr>
                <a:srgbClr val="307871"/>
              </a:buClr>
              <a:buSzPct val="120000"/>
              <a:tabLst>
                <a:tab pos="228600" algn="l"/>
              </a:tabLst>
            </a:pPr>
            <a:r>
              <a:rPr lang="cs-CZ" sz="2000" dirty="0">
                <a:solidFill>
                  <a:srgbClr val="000000"/>
                </a:solidFill>
              </a:rPr>
              <a:t>Body D a E jsou body nerovnováhy platební bilance</a:t>
            </a:r>
          </a:p>
          <a:p>
            <a:pPr algn="just">
              <a:spcBef>
                <a:spcPts val="0"/>
              </a:spcBef>
              <a:spcAft>
                <a:spcPts val="1200"/>
              </a:spcAft>
              <a:buClr>
                <a:srgbClr val="307871"/>
              </a:buClr>
              <a:buSzPct val="120000"/>
              <a:tabLst>
                <a:tab pos="228600" algn="l"/>
              </a:tabLst>
            </a:pPr>
            <a:r>
              <a:rPr lang="cs-CZ" sz="2000" dirty="0">
                <a:solidFill>
                  <a:srgbClr val="000000"/>
                </a:solidFill>
              </a:rPr>
              <a:t>V bodě D je platební bilance v přebytku, protože úroková sazba je pro daný důchod příliš vysoká, aby vyvolala čistý kapitálový odliv. Platební bilance je aktivní a měnové rezervy se zvyšují. </a:t>
            </a:r>
          </a:p>
          <a:p>
            <a:pPr algn="just">
              <a:spcBef>
                <a:spcPts val="0"/>
              </a:spcBef>
              <a:spcAft>
                <a:spcPts val="1200"/>
              </a:spcAft>
              <a:buClr>
                <a:srgbClr val="307871"/>
              </a:buClr>
              <a:buSzPct val="120000"/>
              <a:tabLst>
                <a:tab pos="228600" algn="l"/>
              </a:tabLst>
            </a:pPr>
            <a:r>
              <a:rPr lang="cs-CZ" sz="2000" dirty="0">
                <a:solidFill>
                  <a:srgbClr val="000000"/>
                </a:solidFill>
              </a:rPr>
              <a:t>V bodě E je také platební bilance v nerovnováze ovšem v deficitu (schodku). Úroková sazby je příliš nízká, aby vyvolala příliv kapitálu, který by vyrovnal schodek běžného účtu, dochází tedy k čerpání měnových rezerv. </a:t>
            </a:r>
          </a:p>
        </p:txBody>
      </p:sp>
    </p:spTree>
    <p:extLst>
      <p:ext uri="{BB962C8B-B14F-4D97-AF65-F5344CB8AC3E}">
        <p14:creationId xmlns:p14="http://schemas.microsoft.com/office/powerpoint/2010/main" val="38210350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Rovnováha v modelu IS-LM-BP</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26</a:t>
            </a:fld>
            <a:endParaRPr lang="cs-CZ" dirty="0"/>
          </a:p>
        </p:txBody>
      </p:sp>
      <p:sp>
        <p:nvSpPr>
          <p:cNvPr id="3" name="Zástupný symbol pro obsah 2"/>
          <p:cNvSpPr>
            <a:spLocks noGrp="1"/>
          </p:cNvSpPr>
          <p:nvPr>
            <p:ph idx="4294967295"/>
          </p:nvPr>
        </p:nvSpPr>
        <p:spPr>
          <a:xfrm>
            <a:off x="0" y="877888"/>
            <a:ext cx="8281988" cy="424497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000" dirty="0">
                <a:solidFill>
                  <a:srgbClr val="000000"/>
                </a:solidFill>
              </a:rPr>
              <a:t>Vnitřní a vnější rovnováha ekonomiky nastává v průsečíku křivek IS, LM a křivky BP</a:t>
            </a:r>
          </a:p>
          <a:p>
            <a:pPr algn="just">
              <a:spcBef>
                <a:spcPts val="0"/>
              </a:spcBef>
              <a:spcAft>
                <a:spcPts val="1200"/>
              </a:spcAft>
              <a:buClr>
                <a:srgbClr val="307871"/>
              </a:buClr>
              <a:buSzPct val="120000"/>
              <a:tabLst>
                <a:tab pos="228600" algn="l"/>
              </a:tabLst>
            </a:pP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algn="just">
              <a:spcBef>
                <a:spcPts val="0"/>
              </a:spcBef>
              <a:spcAft>
                <a:spcPts val="1200"/>
              </a:spcAft>
              <a:buClr>
                <a:srgbClr val="307871"/>
              </a:buClr>
              <a:buSzPct val="120000"/>
              <a:tabLst>
                <a:tab pos="228600" algn="l"/>
              </a:tabLst>
            </a:pPr>
            <a:endParaRPr lang="cs-CZ" sz="2000" dirty="0">
              <a:solidFill>
                <a:srgbClr val="000000"/>
              </a:solidFill>
            </a:endParaRPr>
          </a:p>
          <a:p>
            <a:pPr marL="0" indent="0" algn="just">
              <a:spcBef>
                <a:spcPts val="0"/>
              </a:spcBef>
              <a:spcAft>
                <a:spcPts val="1200"/>
              </a:spcAft>
              <a:buClr>
                <a:srgbClr val="307871"/>
              </a:buClr>
              <a:buSzPct val="120000"/>
              <a:buNone/>
              <a:tabLst>
                <a:tab pos="228600" algn="l"/>
              </a:tabLst>
            </a:pPr>
            <a:endParaRPr lang="cs-CZ" sz="2000" dirty="0">
              <a:solidFill>
                <a:srgbClr val="000000"/>
              </a:solidFill>
            </a:endParaRPr>
          </a:p>
        </p:txBody>
      </p:sp>
      <p:cxnSp>
        <p:nvCxnSpPr>
          <p:cNvPr id="5" name="Přímá spojnice 4"/>
          <p:cNvCxnSpPr/>
          <p:nvPr/>
        </p:nvCxnSpPr>
        <p:spPr>
          <a:xfrm>
            <a:off x="1475656" y="1923678"/>
            <a:ext cx="0" cy="21602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a:off x="1475656" y="4083918"/>
            <a:ext cx="273630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Přímá spojnice 9"/>
          <p:cNvCxnSpPr/>
          <p:nvPr/>
        </p:nvCxnSpPr>
        <p:spPr>
          <a:xfrm>
            <a:off x="1475656" y="3075806"/>
            <a:ext cx="2736304"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flipV="1">
            <a:off x="1691680" y="2139702"/>
            <a:ext cx="2304256" cy="1584176"/>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a:off x="1763688" y="2139702"/>
            <a:ext cx="1656184" cy="1656184"/>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3903340" y="3091846"/>
            <a:ext cx="956692" cy="369332"/>
          </a:xfrm>
          <a:prstGeom prst="rect">
            <a:avLst/>
          </a:prstGeom>
          <a:noFill/>
        </p:spPr>
        <p:txBody>
          <a:bodyPr wrap="square" rtlCol="0">
            <a:spAutoFit/>
          </a:bodyPr>
          <a:lstStyle/>
          <a:p>
            <a:r>
              <a:rPr lang="cs-CZ" b="1" dirty="0"/>
              <a:t>BP = 0</a:t>
            </a:r>
          </a:p>
        </p:txBody>
      </p:sp>
      <p:sp>
        <p:nvSpPr>
          <p:cNvPr id="18" name="TextovéPole 17"/>
          <p:cNvSpPr txBox="1"/>
          <p:nvPr/>
        </p:nvSpPr>
        <p:spPr>
          <a:xfrm>
            <a:off x="4056096" y="2036569"/>
            <a:ext cx="648072" cy="369332"/>
          </a:xfrm>
          <a:prstGeom prst="rect">
            <a:avLst/>
          </a:prstGeom>
          <a:noFill/>
        </p:spPr>
        <p:txBody>
          <a:bodyPr wrap="square" rtlCol="0">
            <a:spAutoFit/>
          </a:bodyPr>
          <a:lstStyle/>
          <a:p>
            <a:r>
              <a:rPr lang="cs-CZ" b="1" dirty="0">
                <a:solidFill>
                  <a:srgbClr val="0070C0"/>
                </a:solidFill>
              </a:rPr>
              <a:t>LM</a:t>
            </a:r>
          </a:p>
        </p:txBody>
      </p:sp>
      <p:sp>
        <p:nvSpPr>
          <p:cNvPr id="19" name="TextovéPole 18"/>
          <p:cNvSpPr txBox="1"/>
          <p:nvPr/>
        </p:nvSpPr>
        <p:spPr>
          <a:xfrm>
            <a:off x="1905399" y="1985293"/>
            <a:ext cx="648072" cy="369332"/>
          </a:xfrm>
          <a:prstGeom prst="rect">
            <a:avLst/>
          </a:prstGeom>
          <a:noFill/>
        </p:spPr>
        <p:txBody>
          <a:bodyPr wrap="square" rtlCol="0">
            <a:spAutoFit/>
          </a:bodyPr>
          <a:lstStyle/>
          <a:p>
            <a:r>
              <a:rPr lang="cs-CZ" b="1" dirty="0">
                <a:solidFill>
                  <a:srgbClr val="FF0000"/>
                </a:solidFill>
              </a:rPr>
              <a:t>IS</a:t>
            </a:r>
          </a:p>
        </p:txBody>
      </p:sp>
      <p:sp>
        <p:nvSpPr>
          <p:cNvPr id="20" name="TextovéPole 19"/>
          <p:cNvSpPr txBox="1"/>
          <p:nvPr/>
        </p:nvSpPr>
        <p:spPr>
          <a:xfrm>
            <a:off x="3941990" y="4083918"/>
            <a:ext cx="648072" cy="369332"/>
          </a:xfrm>
          <a:prstGeom prst="rect">
            <a:avLst/>
          </a:prstGeom>
          <a:noFill/>
        </p:spPr>
        <p:txBody>
          <a:bodyPr wrap="square" rtlCol="0">
            <a:spAutoFit/>
          </a:bodyPr>
          <a:lstStyle/>
          <a:p>
            <a:r>
              <a:rPr lang="cs-CZ" b="1" dirty="0"/>
              <a:t>Y</a:t>
            </a:r>
          </a:p>
        </p:txBody>
      </p:sp>
      <p:sp>
        <p:nvSpPr>
          <p:cNvPr id="21" name="TextovéPole 20"/>
          <p:cNvSpPr txBox="1"/>
          <p:nvPr/>
        </p:nvSpPr>
        <p:spPr>
          <a:xfrm>
            <a:off x="1149316" y="1867465"/>
            <a:ext cx="648072" cy="369332"/>
          </a:xfrm>
          <a:prstGeom prst="rect">
            <a:avLst/>
          </a:prstGeom>
          <a:noFill/>
        </p:spPr>
        <p:txBody>
          <a:bodyPr wrap="square" rtlCol="0">
            <a:spAutoFit/>
          </a:bodyPr>
          <a:lstStyle/>
          <a:p>
            <a:r>
              <a:rPr lang="cs-CZ" b="1" dirty="0"/>
              <a:t>i</a:t>
            </a:r>
          </a:p>
        </p:txBody>
      </p:sp>
      <p:sp>
        <p:nvSpPr>
          <p:cNvPr id="22" name="TextovéPole 21"/>
          <p:cNvSpPr txBox="1"/>
          <p:nvPr/>
        </p:nvSpPr>
        <p:spPr>
          <a:xfrm>
            <a:off x="664414" y="2901911"/>
            <a:ext cx="751081" cy="369332"/>
          </a:xfrm>
          <a:prstGeom prst="rect">
            <a:avLst/>
          </a:prstGeom>
          <a:noFill/>
        </p:spPr>
        <p:txBody>
          <a:bodyPr wrap="square" rtlCol="0">
            <a:spAutoFit/>
          </a:bodyPr>
          <a:lstStyle/>
          <a:p>
            <a:r>
              <a:rPr lang="cs-CZ" b="1" dirty="0"/>
              <a:t>i = </a:t>
            </a:r>
            <a:r>
              <a:rPr lang="cs-CZ" b="1" dirty="0" err="1"/>
              <a:t>i</a:t>
            </a:r>
            <a:r>
              <a:rPr lang="cs-CZ" b="1" baseline="-25000" dirty="0" err="1"/>
              <a:t>f</a:t>
            </a:r>
            <a:endParaRPr lang="cs-CZ" b="1" baseline="-25000" dirty="0"/>
          </a:p>
        </p:txBody>
      </p:sp>
      <p:sp>
        <p:nvSpPr>
          <p:cNvPr id="23" name="TextovéPole 22"/>
          <p:cNvSpPr txBox="1"/>
          <p:nvPr/>
        </p:nvSpPr>
        <p:spPr>
          <a:xfrm>
            <a:off x="2513825" y="4043267"/>
            <a:ext cx="648072" cy="369332"/>
          </a:xfrm>
          <a:prstGeom prst="rect">
            <a:avLst/>
          </a:prstGeom>
          <a:noFill/>
        </p:spPr>
        <p:txBody>
          <a:bodyPr wrap="square" rtlCol="0">
            <a:spAutoFit/>
          </a:bodyPr>
          <a:lstStyle/>
          <a:p>
            <a:r>
              <a:rPr lang="cs-CZ" b="1" dirty="0"/>
              <a:t>Y*</a:t>
            </a:r>
          </a:p>
        </p:txBody>
      </p:sp>
      <p:cxnSp>
        <p:nvCxnSpPr>
          <p:cNvPr id="25" name="Přímá spojnice 24"/>
          <p:cNvCxnSpPr/>
          <p:nvPr/>
        </p:nvCxnSpPr>
        <p:spPr>
          <a:xfrm>
            <a:off x="2699792" y="3075806"/>
            <a:ext cx="0" cy="100811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2068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Rovnováha v modelu IS-LM-BP</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27</a:t>
            </a:fld>
            <a:endParaRPr lang="cs-CZ" dirty="0"/>
          </a:p>
        </p:txBody>
      </p:sp>
      <p:sp>
        <p:nvSpPr>
          <p:cNvPr id="3" name="Zástupný symbol pro obsah 2"/>
          <p:cNvSpPr>
            <a:spLocks noGrp="1"/>
          </p:cNvSpPr>
          <p:nvPr>
            <p:ph idx="4294967295"/>
          </p:nvPr>
        </p:nvSpPr>
        <p:spPr>
          <a:xfrm>
            <a:off x="0" y="877888"/>
            <a:ext cx="8281988" cy="424497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000" dirty="0">
                <a:solidFill>
                  <a:srgbClr val="000000"/>
                </a:solidFill>
              </a:rPr>
              <a:t>Jedná se o situaci, kdy existuje současná rovnováha na všech agregátních trzích uvnitř ekonomiky (trh zboží a služeb), trhu peněz a ostatních finančních aktiv současně s rovnováhou vnější, tzn. rovnováhou platební bilance</a:t>
            </a:r>
          </a:p>
          <a:p>
            <a:pPr algn="just">
              <a:spcBef>
                <a:spcPts val="0"/>
              </a:spcBef>
              <a:spcAft>
                <a:spcPts val="1200"/>
              </a:spcAft>
              <a:buClr>
                <a:srgbClr val="307871"/>
              </a:buClr>
              <a:buSzPct val="120000"/>
              <a:tabLst>
                <a:tab pos="228600" algn="l"/>
              </a:tabLst>
            </a:pPr>
            <a:r>
              <a:rPr lang="cs-CZ" sz="2000" dirty="0">
                <a:solidFill>
                  <a:srgbClr val="000000"/>
                </a:solidFill>
              </a:rPr>
              <a:t>Za předpokladu dokonalé kapitálové mobility lze formálně zapsat rovnici křivky BP ve tvaru:     </a:t>
            </a:r>
            <a:r>
              <a:rPr lang="cs-CZ" sz="2000" b="1" dirty="0"/>
              <a:t>i = </a:t>
            </a:r>
            <a:r>
              <a:rPr lang="cs-CZ" sz="2000" b="1" dirty="0" err="1"/>
              <a:t>i</a:t>
            </a:r>
            <a:r>
              <a:rPr lang="cs-CZ" sz="2000" b="1" baseline="-25000" dirty="0" err="1"/>
              <a:t>f</a:t>
            </a:r>
            <a:endParaRPr lang="cs-CZ" sz="2000" b="1" baseline="-25000" dirty="0"/>
          </a:p>
          <a:p>
            <a:pPr algn="just">
              <a:spcBef>
                <a:spcPts val="0"/>
              </a:spcBef>
              <a:spcAft>
                <a:spcPts val="1200"/>
              </a:spcAft>
              <a:buClr>
                <a:srgbClr val="307871"/>
              </a:buClr>
              <a:buSzPct val="120000"/>
              <a:tabLst>
                <a:tab pos="228600" algn="l"/>
              </a:tabLst>
            </a:pPr>
            <a:r>
              <a:rPr lang="cs-CZ" sz="2000" dirty="0">
                <a:solidFill>
                  <a:srgbClr val="000000"/>
                </a:solidFill>
              </a:rPr>
              <a:t>V případě nedokonalé kapitálové mobility (pozitivně skloněná křivka BP) se domácí úroková sazba nemusí rovnat zahraniční úrokové sazbě</a:t>
            </a:r>
          </a:p>
          <a:p>
            <a:pPr algn="just">
              <a:spcBef>
                <a:spcPts val="0"/>
              </a:spcBef>
              <a:spcAft>
                <a:spcPts val="1200"/>
              </a:spcAft>
              <a:buClr>
                <a:srgbClr val="307871"/>
              </a:buClr>
              <a:buSzPct val="120000"/>
              <a:tabLst>
                <a:tab pos="228600" algn="l"/>
              </a:tabLst>
            </a:pPr>
            <a:r>
              <a:rPr lang="cs-CZ" sz="2000" dirty="0">
                <a:solidFill>
                  <a:srgbClr val="000000"/>
                </a:solidFill>
              </a:rPr>
              <a:t>Makroekonomická rovnováha bude určena interakcí domácí úrokové sazby, domácího důchodu a reálného kurzu</a:t>
            </a:r>
          </a:p>
        </p:txBody>
      </p:sp>
    </p:spTree>
    <p:extLst>
      <p:ext uri="{BB962C8B-B14F-4D97-AF65-F5344CB8AC3E}">
        <p14:creationId xmlns:p14="http://schemas.microsoft.com/office/powerpoint/2010/main" val="4467267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Rovnováha v modelu IS-LM-BP</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28</a:t>
            </a:fld>
            <a:endParaRPr lang="cs-CZ" dirty="0"/>
          </a:p>
        </p:txBody>
      </p:sp>
      <p:sp>
        <p:nvSpPr>
          <p:cNvPr id="3" name="Zástupný symbol pro obsah 2"/>
          <p:cNvSpPr>
            <a:spLocks noGrp="1"/>
          </p:cNvSpPr>
          <p:nvPr>
            <p:ph idx="4294967295"/>
          </p:nvPr>
        </p:nvSpPr>
        <p:spPr>
          <a:xfrm>
            <a:off x="0" y="760413"/>
            <a:ext cx="8281988" cy="4244975"/>
          </a:xfrm>
          <a:prstGeom prst="rect">
            <a:avLst/>
          </a:prstGeom>
        </p:spPr>
        <p:txBody>
          <a:bodyPr>
            <a:noAutofit/>
          </a:bodyPr>
          <a:lstStyle/>
          <a:p>
            <a:pPr algn="just">
              <a:spcBef>
                <a:spcPts val="0"/>
              </a:spcBef>
              <a:spcAft>
                <a:spcPts val="1200"/>
              </a:spcAft>
              <a:buClr>
                <a:srgbClr val="307871"/>
              </a:buClr>
              <a:buSzPct val="120000"/>
              <a:tabLst>
                <a:tab pos="228600" algn="l"/>
              </a:tabLst>
            </a:pPr>
            <a:r>
              <a:rPr lang="cs-CZ" sz="2400" dirty="0">
                <a:solidFill>
                  <a:srgbClr val="000000"/>
                </a:solidFill>
              </a:rPr>
              <a:t>Vycházíme-li ze vztahu BP = CA + CF = 0, bude mít rovnice křivky BP tvar:</a:t>
            </a:r>
          </a:p>
          <a:p>
            <a:pPr marL="0" indent="0" algn="ctr">
              <a:spcBef>
                <a:spcPts val="0"/>
              </a:spcBef>
              <a:spcAft>
                <a:spcPts val="1200"/>
              </a:spcAft>
              <a:buClr>
                <a:srgbClr val="307871"/>
              </a:buClr>
              <a:buSzPct val="120000"/>
              <a:buNone/>
              <a:tabLst>
                <a:tab pos="228600" algn="l"/>
              </a:tabLst>
            </a:pPr>
            <a:r>
              <a:rPr lang="cs-CZ" sz="2400" b="1" dirty="0"/>
              <a:t>BP = (NX – m*Y + v*R) + </a:t>
            </a:r>
            <a:r>
              <a:rPr lang="cs-CZ" sz="2400" b="1" dirty="0" err="1"/>
              <a:t>c</a:t>
            </a:r>
            <a:r>
              <a:rPr lang="cs-CZ" sz="2400" b="1" baseline="-25000" dirty="0" err="1"/>
              <a:t>f</a:t>
            </a:r>
            <a:r>
              <a:rPr lang="cs-CZ" sz="2400" b="1" dirty="0"/>
              <a:t>*(i – </a:t>
            </a:r>
            <a:r>
              <a:rPr lang="cs-CZ" sz="2400" b="1" dirty="0" err="1"/>
              <a:t>i</a:t>
            </a:r>
            <a:r>
              <a:rPr lang="cs-CZ" sz="2400" b="1" baseline="-25000" dirty="0" err="1"/>
              <a:t>f</a:t>
            </a:r>
            <a:r>
              <a:rPr lang="cs-CZ" sz="2400" b="1" dirty="0"/>
              <a:t>) = 0</a:t>
            </a:r>
          </a:p>
          <a:p>
            <a:pPr algn="just">
              <a:spcBef>
                <a:spcPts val="0"/>
              </a:spcBef>
              <a:buClr>
                <a:srgbClr val="307871"/>
              </a:buClr>
              <a:buSzPct val="120000"/>
              <a:tabLst>
                <a:tab pos="228600" algn="l"/>
              </a:tabLst>
            </a:pPr>
            <a:r>
              <a:rPr lang="cs-CZ" sz="2400" dirty="0">
                <a:solidFill>
                  <a:srgbClr val="000000"/>
                </a:solidFill>
              </a:rPr>
              <a:t>Kde </a:t>
            </a:r>
            <a:r>
              <a:rPr lang="cs-CZ" sz="2400" b="1" i="1" dirty="0"/>
              <a:t>NX</a:t>
            </a:r>
            <a:r>
              <a:rPr lang="cs-CZ" sz="2400" dirty="0">
                <a:solidFill>
                  <a:srgbClr val="000000"/>
                </a:solidFill>
              </a:rPr>
              <a:t> čistý export</a:t>
            </a:r>
          </a:p>
          <a:p>
            <a:pPr marL="0" indent="0" algn="just">
              <a:spcBef>
                <a:spcPts val="0"/>
              </a:spcBef>
              <a:buClr>
                <a:srgbClr val="307871"/>
              </a:buClr>
              <a:buSzPct val="120000"/>
              <a:buNone/>
              <a:tabLst>
                <a:tab pos="228600" algn="l"/>
              </a:tabLst>
            </a:pPr>
            <a:r>
              <a:rPr lang="cs-CZ" sz="2400" dirty="0">
                <a:solidFill>
                  <a:srgbClr val="000000"/>
                </a:solidFill>
              </a:rPr>
              <a:t>		 </a:t>
            </a:r>
            <a:r>
              <a:rPr lang="cs-CZ" sz="2400" b="1" i="1" dirty="0"/>
              <a:t>m</a:t>
            </a:r>
            <a:r>
              <a:rPr lang="cs-CZ" sz="2400" dirty="0">
                <a:solidFill>
                  <a:srgbClr val="000000"/>
                </a:solidFill>
              </a:rPr>
              <a:t> mezní sklon k dovozu</a:t>
            </a:r>
          </a:p>
          <a:p>
            <a:pPr marL="0" indent="0" algn="just">
              <a:spcBef>
                <a:spcPts val="0"/>
              </a:spcBef>
              <a:buClr>
                <a:srgbClr val="307871"/>
              </a:buClr>
              <a:buSzPct val="120000"/>
              <a:buNone/>
              <a:tabLst>
                <a:tab pos="228600" algn="l"/>
              </a:tabLst>
            </a:pPr>
            <a:r>
              <a:rPr lang="cs-CZ" sz="2400" dirty="0">
                <a:solidFill>
                  <a:srgbClr val="000000"/>
                </a:solidFill>
              </a:rPr>
              <a:t>		 </a:t>
            </a:r>
            <a:r>
              <a:rPr lang="cs-CZ" sz="2400" b="1" i="1" dirty="0"/>
              <a:t>v</a:t>
            </a:r>
            <a:r>
              <a:rPr lang="cs-CZ" sz="2400" dirty="0">
                <a:solidFill>
                  <a:srgbClr val="000000"/>
                </a:solidFill>
              </a:rPr>
              <a:t> koeficient citlivosti čistých vývozů na reálný měnový   		    kurz, </a:t>
            </a:r>
          </a:p>
          <a:p>
            <a:pPr marL="0" indent="0" algn="just">
              <a:spcBef>
                <a:spcPts val="0"/>
              </a:spcBef>
              <a:buClr>
                <a:srgbClr val="307871"/>
              </a:buClr>
              <a:buSzPct val="120000"/>
              <a:buNone/>
              <a:tabLst>
                <a:tab pos="228600" algn="l"/>
              </a:tabLst>
            </a:pPr>
            <a:r>
              <a:rPr lang="cs-CZ" sz="2400" dirty="0">
                <a:solidFill>
                  <a:srgbClr val="000000"/>
                </a:solidFill>
              </a:rPr>
              <a:t>		</a:t>
            </a:r>
            <a:r>
              <a:rPr lang="cs-CZ" sz="2400" b="1" i="1" dirty="0"/>
              <a:t>R </a:t>
            </a:r>
            <a:r>
              <a:rPr lang="cs-CZ" sz="2400" dirty="0">
                <a:solidFill>
                  <a:srgbClr val="000000"/>
                </a:solidFill>
              </a:rPr>
              <a:t>reálným měnový kurz</a:t>
            </a:r>
          </a:p>
          <a:p>
            <a:pPr marL="0" indent="0" algn="just">
              <a:spcBef>
                <a:spcPts val="0"/>
              </a:spcBef>
              <a:buClr>
                <a:srgbClr val="307871"/>
              </a:buClr>
              <a:buSzPct val="120000"/>
              <a:buNone/>
              <a:tabLst>
                <a:tab pos="228600" algn="l"/>
              </a:tabLst>
            </a:pPr>
            <a:r>
              <a:rPr lang="cs-CZ" sz="2400" dirty="0">
                <a:solidFill>
                  <a:srgbClr val="000000"/>
                </a:solidFill>
              </a:rPr>
              <a:t>		</a:t>
            </a:r>
            <a:r>
              <a:rPr lang="cs-CZ" sz="2400" b="1" i="1" dirty="0" err="1"/>
              <a:t>c</a:t>
            </a:r>
            <a:r>
              <a:rPr lang="cs-CZ" sz="2400" b="1" i="1" baseline="-25000" dirty="0" err="1"/>
              <a:t>f</a:t>
            </a:r>
            <a:r>
              <a:rPr lang="cs-CZ" sz="2400" dirty="0">
                <a:solidFill>
                  <a:srgbClr val="000000"/>
                </a:solidFill>
              </a:rPr>
              <a:t> je koeficient citlivosti kapitálových toků na </a:t>
            </a:r>
            <a:r>
              <a:rPr lang="cs-CZ" sz="2400">
                <a:solidFill>
                  <a:srgbClr val="000000"/>
                </a:solidFill>
              </a:rPr>
              <a:t>rozdíl 		     úrokových </a:t>
            </a:r>
            <a:r>
              <a:rPr lang="cs-CZ" sz="2400" dirty="0">
                <a:solidFill>
                  <a:srgbClr val="000000"/>
                </a:solidFill>
              </a:rPr>
              <a:t>sazeb.</a:t>
            </a:r>
          </a:p>
        </p:txBody>
      </p:sp>
    </p:spTree>
    <p:extLst>
      <p:ext uri="{BB962C8B-B14F-4D97-AF65-F5344CB8AC3E}">
        <p14:creationId xmlns:p14="http://schemas.microsoft.com/office/powerpoint/2010/main" val="30127680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987574"/>
            <a:ext cx="8496944" cy="3672408"/>
          </a:xfrm>
        </p:spPr>
        <p:txBody>
          <a:bodyPr/>
          <a:lstStyle/>
          <a:p>
            <a:pPr algn="ctr">
              <a:spcBef>
                <a:spcPts val="1800"/>
              </a:spcBef>
              <a:spcAft>
                <a:spcPts val="3000"/>
              </a:spcAft>
            </a:pPr>
            <a:br>
              <a:rPr lang="cs-CZ" sz="3200" b="1" dirty="0">
                <a:solidFill>
                  <a:srgbClr val="307871"/>
                </a:solidFill>
              </a:rPr>
            </a:br>
            <a:br>
              <a:rPr lang="cs-CZ" sz="3200" b="1" dirty="0">
                <a:solidFill>
                  <a:srgbClr val="307871"/>
                </a:solidFill>
              </a:rPr>
            </a:br>
            <a:br>
              <a:rPr lang="cs-CZ" sz="3200" b="1" dirty="0">
                <a:solidFill>
                  <a:srgbClr val="307871"/>
                </a:solidFill>
              </a:rPr>
            </a:br>
            <a:r>
              <a:rPr lang="cs-CZ" sz="3200" b="1" dirty="0"/>
              <a:t>DĚKUJI ZA POZORNOST</a:t>
            </a:r>
            <a:endParaRPr lang="cs-CZ" sz="4400" b="1"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29</a:t>
            </a:fld>
            <a:endParaRPr lang="cs-CZ" dirty="0"/>
          </a:p>
        </p:txBody>
      </p:sp>
    </p:spTree>
    <p:extLst>
      <p:ext uri="{BB962C8B-B14F-4D97-AF65-F5344CB8AC3E}">
        <p14:creationId xmlns:p14="http://schemas.microsoft.com/office/powerpoint/2010/main" val="56420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cs-CZ" sz="2800" b="1" dirty="0"/>
              <a:t>Systém fixních kurzů</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3</a:t>
            </a:fld>
            <a:endParaRPr lang="cs-CZ" dirty="0">
              <a:solidFill>
                <a:srgbClr val="307871"/>
              </a:solidFill>
            </a:endParaRPr>
          </a:p>
        </p:txBody>
      </p:sp>
      <p:sp>
        <p:nvSpPr>
          <p:cNvPr id="3" name="Zástupný symbol pro obsah 2"/>
          <p:cNvSpPr>
            <a:spLocks noGrp="1"/>
          </p:cNvSpPr>
          <p:nvPr>
            <p:ph idx="4294967295"/>
          </p:nvPr>
        </p:nvSpPr>
        <p:spPr>
          <a:xfrm>
            <a:off x="0" y="860425"/>
            <a:ext cx="8280400" cy="4008438"/>
          </a:xfrm>
          <a:prstGeom prst="rect">
            <a:avLst/>
          </a:prstGeom>
        </p:spPr>
        <p:txBody>
          <a:bodyPr>
            <a:noAutofit/>
          </a:bodyPr>
          <a:lstStyle/>
          <a:p>
            <a:pPr lvl="0" algn="just">
              <a:spcBef>
                <a:spcPts val="0"/>
              </a:spcBef>
              <a:spcAft>
                <a:spcPts val="600"/>
              </a:spcAft>
              <a:buClr>
                <a:schemeClr val="tx1"/>
              </a:buClr>
              <a:buSzPct val="120000"/>
            </a:pPr>
            <a:r>
              <a:rPr lang="cs-CZ" sz="2000" b="1" dirty="0">
                <a:solidFill>
                  <a:srgbClr val="307871"/>
                </a:solidFill>
              </a:rPr>
              <a:t>Fixní kurz </a:t>
            </a:r>
            <a:r>
              <a:rPr lang="cs-CZ" sz="2000" dirty="0">
                <a:solidFill>
                  <a:srgbClr val="000000"/>
                </a:solidFill>
              </a:rPr>
              <a:t>znamená státní garanci na jistou úroveň tržní ceny. Tou cenou je směnný kurz domácí měny</a:t>
            </a:r>
          </a:p>
          <a:p>
            <a:pPr lvl="0" algn="just">
              <a:spcBef>
                <a:spcPts val="0"/>
              </a:spcBef>
              <a:spcAft>
                <a:spcPts val="600"/>
              </a:spcAft>
              <a:buClr>
                <a:schemeClr val="tx1"/>
              </a:buClr>
              <a:buSzPct val="120000"/>
            </a:pPr>
            <a:r>
              <a:rPr lang="cs-CZ" sz="2000" dirty="0">
                <a:solidFill>
                  <a:srgbClr val="000000"/>
                </a:solidFill>
              </a:rPr>
              <a:t>Vzhledem k tomu, že při plné  konvertibilitě a tedy existenci devizového trhu je těžko možné zaručit naprostou nehybnost kurzu na jedné hodnotě, je v realitě většinou použit fixní kurz s </a:t>
            </a:r>
            <a:r>
              <a:rPr lang="cs-CZ" sz="2000" dirty="0" err="1">
                <a:solidFill>
                  <a:srgbClr val="000000"/>
                </a:solidFill>
              </a:rPr>
              <a:t>fluktulačním</a:t>
            </a:r>
            <a:r>
              <a:rPr lang="cs-CZ" sz="2000" dirty="0">
                <a:solidFill>
                  <a:srgbClr val="000000"/>
                </a:solidFill>
              </a:rPr>
              <a:t> pásmem.</a:t>
            </a:r>
          </a:p>
          <a:p>
            <a:pPr lvl="0" algn="just">
              <a:spcBef>
                <a:spcPts val="0"/>
              </a:spcBef>
              <a:spcAft>
                <a:spcPts val="600"/>
              </a:spcAft>
              <a:buClr>
                <a:schemeClr val="tx1"/>
              </a:buClr>
              <a:buSzPct val="120000"/>
            </a:pPr>
            <a:r>
              <a:rPr lang="cs-CZ" sz="2000" i="1" dirty="0" err="1">
                <a:solidFill>
                  <a:srgbClr val="307871"/>
                </a:solidFill>
              </a:rPr>
              <a:t>Fluktulační</a:t>
            </a:r>
            <a:r>
              <a:rPr lang="cs-CZ" sz="2000" i="1" dirty="0">
                <a:solidFill>
                  <a:srgbClr val="307871"/>
                </a:solidFill>
              </a:rPr>
              <a:t> pásmo </a:t>
            </a:r>
            <a:r>
              <a:rPr lang="cs-CZ" sz="2000" dirty="0">
                <a:solidFill>
                  <a:srgbClr val="000000"/>
                </a:solidFill>
              </a:rPr>
              <a:t>- stát (měnová autorita) veřejně vyhlašuje (zaručuje), že se devizový kurz jeho měny bude pohybovat v předem známém intervalu</a:t>
            </a:r>
          </a:p>
          <a:p>
            <a:pPr lvl="0" algn="just">
              <a:spcBef>
                <a:spcPts val="0"/>
              </a:spcBef>
              <a:spcAft>
                <a:spcPts val="600"/>
              </a:spcAft>
              <a:buClr>
                <a:srgbClr val="307871"/>
              </a:buClr>
              <a:buSzPct val="120000"/>
            </a:pPr>
            <a:r>
              <a:rPr lang="cs-CZ" sz="2000" dirty="0">
                <a:solidFill>
                  <a:srgbClr val="000000"/>
                </a:solidFill>
              </a:rPr>
              <a:t>V systému pevných kurzů hovoříme v souvislosti se změnou devizového kurzu o </a:t>
            </a:r>
            <a:r>
              <a:rPr lang="cs-CZ" sz="2000" b="1" dirty="0">
                <a:solidFill>
                  <a:srgbClr val="307871"/>
                </a:solidFill>
              </a:rPr>
              <a:t>devalvaci</a:t>
            </a:r>
            <a:r>
              <a:rPr lang="cs-CZ" sz="2000" dirty="0">
                <a:solidFill>
                  <a:srgbClr val="000000"/>
                </a:solidFill>
              </a:rPr>
              <a:t> (úřední znehodnocení měny) a </a:t>
            </a:r>
            <a:r>
              <a:rPr lang="cs-CZ" sz="2000" b="1" dirty="0">
                <a:solidFill>
                  <a:srgbClr val="307871"/>
                </a:solidFill>
              </a:rPr>
              <a:t>revalvaci</a:t>
            </a:r>
            <a:r>
              <a:rPr lang="cs-CZ" sz="2000" dirty="0">
                <a:solidFill>
                  <a:srgbClr val="000000"/>
                </a:solidFill>
              </a:rPr>
              <a:t> (oficiální zhodnocení měny)</a:t>
            </a: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p14="http://schemas.microsoft.com/office/powerpoint/2010/main" val="2000564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cs-CZ" sz="2800" b="1" dirty="0"/>
              <a:t>Systém plovoucích (pružných) kurzů</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solidFill>
                  <a:srgbClr val="307871"/>
                </a:solidFill>
              </a:rPr>
              <a:pPr/>
              <a:t>4</a:t>
            </a:fld>
            <a:endParaRPr lang="cs-CZ" dirty="0">
              <a:solidFill>
                <a:srgbClr val="307871"/>
              </a:solidFill>
            </a:endParaRPr>
          </a:p>
        </p:txBody>
      </p:sp>
      <p:sp>
        <p:nvSpPr>
          <p:cNvPr id="3" name="Zástupný symbol pro obsah 2"/>
          <p:cNvSpPr>
            <a:spLocks noGrp="1"/>
          </p:cNvSpPr>
          <p:nvPr>
            <p:ph idx="4294967295"/>
          </p:nvPr>
        </p:nvSpPr>
        <p:spPr>
          <a:xfrm>
            <a:off x="0" y="860425"/>
            <a:ext cx="8280400" cy="4008438"/>
          </a:xfrm>
          <a:prstGeom prst="rect">
            <a:avLst/>
          </a:prstGeom>
        </p:spPr>
        <p:txBody>
          <a:bodyPr>
            <a:noAutofit/>
          </a:bodyPr>
          <a:lstStyle/>
          <a:p>
            <a:pPr lvl="0" algn="just">
              <a:spcBef>
                <a:spcPts val="0"/>
              </a:spcBef>
              <a:spcAft>
                <a:spcPts val="600"/>
              </a:spcAft>
              <a:buClr>
                <a:schemeClr val="tx1"/>
              </a:buClr>
              <a:buSzPct val="120000"/>
            </a:pPr>
            <a:r>
              <a:rPr lang="cs-CZ" sz="2000" dirty="0">
                <a:solidFill>
                  <a:srgbClr val="000000"/>
                </a:solidFill>
              </a:rPr>
              <a:t>V systému </a:t>
            </a:r>
            <a:r>
              <a:rPr lang="cs-CZ" sz="2000" b="1" dirty="0">
                <a:solidFill>
                  <a:srgbClr val="307871"/>
                </a:solidFill>
              </a:rPr>
              <a:t>plovoucích (flexibilních) kurzů </a:t>
            </a:r>
            <a:r>
              <a:rPr lang="cs-CZ" sz="2000" dirty="0">
                <a:solidFill>
                  <a:srgbClr val="000000"/>
                </a:solidFill>
              </a:rPr>
              <a:t>je devizový kurz měny určován nabídkou a poptávkou na devizovém trhu, tudíž centrální autorita nemusí zasahovat</a:t>
            </a:r>
          </a:p>
          <a:p>
            <a:pPr lvl="0" algn="just">
              <a:spcBef>
                <a:spcPts val="0"/>
              </a:spcBef>
              <a:spcAft>
                <a:spcPts val="600"/>
              </a:spcAft>
              <a:buClr>
                <a:schemeClr val="tx1"/>
              </a:buClr>
              <a:buSzPct val="120000"/>
            </a:pPr>
            <a:r>
              <a:rPr lang="cs-CZ" sz="2000" dirty="0">
                <a:solidFill>
                  <a:srgbClr val="000000"/>
                </a:solidFill>
              </a:rPr>
              <a:t>V systému pružných kurzů používáme pojmy </a:t>
            </a:r>
            <a:r>
              <a:rPr lang="cs-CZ" sz="2000" b="1" dirty="0" err="1">
                <a:solidFill>
                  <a:srgbClr val="307871"/>
                </a:solidFill>
              </a:rPr>
              <a:t>apreciace</a:t>
            </a:r>
            <a:r>
              <a:rPr lang="cs-CZ" sz="2000" dirty="0">
                <a:solidFill>
                  <a:srgbClr val="000000"/>
                </a:solidFill>
              </a:rPr>
              <a:t> (zhodnocení) měny a </a:t>
            </a:r>
            <a:r>
              <a:rPr lang="cs-CZ" sz="2000" b="1" dirty="0">
                <a:solidFill>
                  <a:srgbClr val="307871"/>
                </a:solidFill>
              </a:rPr>
              <a:t>depreciace</a:t>
            </a:r>
            <a:r>
              <a:rPr lang="cs-CZ" sz="2000" dirty="0">
                <a:solidFill>
                  <a:srgbClr val="000000"/>
                </a:solidFill>
              </a:rPr>
              <a:t> (znehodnocení) měny</a:t>
            </a:r>
          </a:p>
          <a:p>
            <a:pPr lvl="0" algn="just">
              <a:spcBef>
                <a:spcPts val="0"/>
              </a:spcBef>
              <a:spcAft>
                <a:spcPts val="600"/>
              </a:spcAft>
              <a:buClr>
                <a:schemeClr val="tx1"/>
              </a:buClr>
              <a:buSzPct val="120000"/>
            </a:pPr>
            <a:r>
              <a:rPr lang="cs-CZ" sz="2000" dirty="0">
                <a:solidFill>
                  <a:srgbClr val="000000"/>
                </a:solidFill>
              </a:rPr>
              <a:t>V případě </a:t>
            </a:r>
            <a:r>
              <a:rPr lang="cs-CZ" sz="2000" dirty="0" err="1">
                <a:solidFill>
                  <a:srgbClr val="000000"/>
                </a:solidFill>
              </a:rPr>
              <a:t>apreciace</a:t>
            </a:r>
            <a:r>
              <a:rPr lang="cs-CZ" sz="2000" dirty="0">
                <a:solidFill>
                  <a:srgbClr val="000000"/>
                </a:solidFill>
              </a:rPr>
              <a:t> devizový kurz klesá (↓ R)</a:t>
            </a:r>
          </a:p>
          <a:p>
            <a:pPr lvl="0" algn="just">
              <a:spcBef>
                <a:spcPts val="0"/>
              </a:spcBef>
              <a:spcAft>
                <a:spcPts val="600"/>
              </a:spcAft>
              <a:buClr>
                <a:schemeClr val="tx1"/>
              </a:buClr>
              <a:buSzPct val="120000"/>
            </a:pPr>
            <a:r>
              <a:rPr lang="cs-CZ" sz="2000" dirty="0">
                <a:solidFill>
                  <a:srgbClr val="000000"/>
                </a:solidFill>
              </a:rPr>
              <a:t>V případě depreciace devizový kurz roste (↑ R)</a:t>
            </a:r>
          </a:p>
          <a:p>
            <a:pPr marL="0" lvl="0" indent="0" algn="just">
              <a:spcBef>
                <a:spcPts val="0"/>
              </a:spcBef>
              <a:spcAft>
                <a:spcPts val="1200"/>
              </a:spcAft>
              <a:buClr>
                <a:schemeClr val="tx1"/>
              </a:buClr>
              <a:buSzPct val="120000"/>
              <a:buNone/>
            </a:pPr>
            <a:r>
              <a:rPr lang="cs-CZ" sz="2000" b="1" dirty="0">
                <a:solidFill>
                  <a:srgbClr val="307871"/>
                </a:solidFill>
              </a:rPr>
              <a:t>		</a:t>
            </a: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p14="http://schemas.microsoft.com/office/powerpoint/2010/main" val="1577931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416824" cy="507703"/>
          </a:xfrm>
        </p:spPr>
        <p:txBody>
          <a:bodyPr/>
          <a:lstStyle/>
          <a:p>
            <a:r>
              <a:rPr lang="cs-CZ" sz="2800" b="1" dirty="0"/>
              <a:t>Křivka IS v otevřené ekonomice</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5</a:t>
            </a:fld>
            <a:endParaRPr lang="cs-CZ" dirty="0"/>
          </a:p>
        </p:txBody>
      </p:sp>
      <p:sp>
        <p:nvSpPr>
          <p:cNvPr id="3" name="Zástupný symbol pro obsah 2"/>
          <p:cNvSpPr>
            <a:spLocks noGrp="1"/>
          </p:cNvSpPr>
          <p:nvPr>
            <p:ph idx="4294967295"/>
          </p:nvPr>
        </p:nvSpPr>
        <p:spPr>
          <a:xfrm>
            <a:off x="0" y="1058863"/>
            <a:ext cx="8280400" cy="3673475"/>
          </a:xfrm>
          <a:prstGeom prst="rect">
            <a:avLst/>
          </a:prstGeom>
        </p:spPr>
        <p:txBody>
          <a:bodyPr>
            <a:noAutofit/>
          </a:bodyPr>
          <a:lstStyle/>
          <a:p>
            <a:pPr algn="just">
              <a:spcBef>
                <a:spcPts val="0"/>
              </a:spcBef>
              <a:spcAft>
                <a:spcPts val="1200"/>
              </a:spcAft>
              <a:buClr>
                <a:schemeClr val="tx1"/>
              </a:buClr>
              <a:buSzPct val="120000"/>
              <a:tabLst>
                <a:tab pos="228600" algn="l"/>
              </a:tabLst>
            </a:pPr>
            <a:r>
              <a:rPr lang="cs-CZ" sz="2000" dirty="0">
                <a:solidFill>
                  <a:srgbClr val="000000"/>
                </a:solidFill>
              </a:rPr>
              <a:t>Při determinaci úrovně rovnovážné produkce v otevřené ekonomice budeme vycházet ze znalostí o </a:t>
            </a:r>
            <a:r>
              <a:rPr lang="cs-CZ" sz="2000" dirty="0" err="1">
                <a:solidFill>
                  <a:srgbClr val="000000"/>
                </a:solidFill>
              </a:rPr>
              <a:t>čtyřsektorovém</a:t>
            </a:r>
            <a:r>
              <a:rPr lang="cs-CZ" sz="2000" dirty="0">
                <a:solidFill>
                  <a:srgbClr val="000000"/>
                </a:solidFill>
              </a:rPr>
              <a:t> jednoduchém keynesiánském modelu a spojíme je  </a:t>
            </a:r>
            <a:r>
              <a:rPr lang="cs-CZ" sz="2000" dirty="0" err="1">
                <a:solidFill>
                  <a:srgbClr val="000000"/>
                </a:solidFill>
              </a:rPr>
              <a:t>seznalostmi</a:t>
            </a:r>
            <a:r>
              <a:rPr lang="cs-CZ" sz="2000" dirty="0">
                <a:solidFill>
                  <a:srgbClr val="000000"/>
                </a:solidFill>
              </a:rPr>
              <a:t> o určení rovnovážné produkce v modelu IS-LM</a:t>
            </a:r>
          </a:p>
          <a:p>
            <a:pPr algn="just">
              <a:spcBef>
                <a:spcPts val="0"/>
              </a:spcBef>
              <a:spcAft>
                <a:spcPts val="1200"/>
              </a:spcAft>
              <a:buClr>
                <a:schemeClr val="tx1"/>
              </a:buClr>
              <a:buSzPct val="120000"/>
              <a:tabLst>
                <a:tab pos="228600" algn="l"/>
              </a:tabLst>
            </a:pPr>
            <a:r>
              <a:rPr lang="cs-CZ" sz="2000" b="1" i="1" dirty="0"/>
              <a:t>Křivku IS v otevřené ekonomice definujeme</a:t>
            </a:r>
            <a:r>
              <a:rPr lang="cs-CZ" sz="2000" dirty="0">
                <a:solidFill>
                  <a:srgbClr val="000000"/>
                </a:solidFill>
              </a:rPr>
              <a:t>:</a:t>
            </a:r>
          </a:p>
          <a:p>
            <a:pPr marL="896938" indent="-357188" algn="just">
              <a:spcBef>
                <a:spcPts val="0"/>
              </a:spcBef>
              <a:spcAft>
                <a:spcPts val="1200"/>
              </a:spcAft>
              <a:buClr>
                <a:schemeClr val="tx1"/>
              </a:buClr>
              <a:buSzPct val="120000"/>
              <a:buFont typeface="Wingdings" panose="05000000000000000000" pitchFamily="2" charset="2"/>
              <a:buChar char="Ø"/>
              <a:tabLst>
                <a:tab pos="228600" algn="l"/>
              </a:tabLst>
            </a:pPr>
            <a:r>
              <a:rPr lang="cs-CZ" sz="2000" dirty="0">
                <a:solidFill>
                  <a:srgbClr val="000000"/>
                </a:solidFill>
              </a:rPr>
              <a:t>za předpokladu fixních měnových kursů (tzn. že kurz měny v ekonomice je stanoven centrální bankou a ta také intervenuje při jeho udržení) a fixní cenové hladiny</a:t>
            </a:r>
          </a:p>
          <a:p>
            <a:pPr marL="896938" indent="-357188" algn="just">
              <a:spcBef>
                <a:spcPts val="0"/>
              </a:spcBef>
              <a:spcAft>
                <a:spcPts val="1200"/>
              </a:spcAft>
              <a:buClr>
                <a:schemeClr val="tx1"/>
              </a:buClr>
              <a:buSzPct val="120000"/>
              <a:buFont typeface="Wingdings" panose="05000000000000000000" pitchFamily="2" charset="2"/>
              <a:buChar char="Ø"/>
              <a:tabLst>
                <a:tab pos="228600" algn="l"/>
              </a:tabLst>
            </a:pPr>
            <a:r>
              <a:rPr lang="cs-CZ" sz="2000" dirty="0">
                <a:solidFill>
                  <a:srgbClr val="000000"/>
                </a:solidFill>
              </a:rPr>
              <a:t>za předpokladu plovoucích měnových kurzů a fixní cenové hladiny</a:t>
            </a:r>
          </a:p>
          <a:p>
            <a:pPr lvl="0" algn="just">
              <a:spcBef>
                <a:spcPts val="0"/>
              </a:spcBef>
              <a:spcAft>
                <a:spcPts val="1200"/>
              </a:spcAft>
              <a:buClr>
                <a:schemeClr val="tx1"/>
              </a:buClr>
              <a:buSzPct val="120000"/>
            </a:pP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p14="http://schemas.microsoft.com/office/powerpoint/2010/main" val="1356406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920880" cy="507703"/>
          </a:xfrm>
        </p:spPr>
        <p:txBody>
          <a:bodyPr/>
          <a:lstStyle/>
          <a:p>
            <a:r>
              <a:rPr lang="cs-CZ" sz="2800" b="1" dirty="0"/>
              <a:t>Rovnice IS v otevřené ekonomice s fixním kurzem</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6</a:t>
            </a:fld>
            <a:endParaRPr lang="cs-CZ" dirty="0"/>
          </a:p>
        </p:txBody>
      </p:sp>
      <p:sp>
        <p:nvSpPr>
          <p:cNvPr id="3" name="Zástupný symbol pro obsah 2"/>
          <p:cNvSpPr>
            <a:spLocks noGrp="1"/>
          </p:cNvSpPr>
          <p:nvPr>
            <p:ph idx="4294967295"/>
          </p:nvPr>
        </p:nvSpPr>
        <p:spPr>
          <a:xfrm>
            <a:off x="0" y="857250"/>
            <a:ext cx="8280400" cy="4032250"/>
          </a:xfrm>
          <a:prstGeom prst="rect">
            <a:avLst/>
          </a:prstGeom>
        </p:spPr>
        <p:txBody>
          <a:bodyPr>
            <a:noAutofit/>
          </a:bodyPr>
          <a:lstStyle/>
          <a:p>
            <a:pPr lvl="0" algn="just">
              <a:spcBef>
                <a:spcPts val="0"/>
              </a:spcBef>
              <a:spcAft>
                <a:spcPts val="600"/>
              </a:spcAft>
              <a:buClr>
                <a:schemeClr val="tx1"/>
              </a:buClr>
              <a:buSzPct val="120000"/>
            </a:pPr>
            <a:r>
              <a:rPr lang="cs-CZ" sz="2000" dirty="0">
                <a:solidFill>
                  <a:srgbClr val="000000"/>
                </a:solidFill>
              </a:rPr>
              <a:t>Rovnovážný produkt v otevřené ekonomice je, mimo jiné, ovlivňován zahraničním obchodem, jehož saldo vyjadřujeme pomocí funkce čistého exportu: </a:t>
            </a:r>
          </a:p>
          <a:p>
            <a:pPr marL="0" lvl="0" indent="0" algn="ctr">
              <a:spcBef>
                <a:spcPts val="0"/>
              </a:spcBef>
              <a:spcAft>
                <a:spcPts val="600"/>
              </a:spcAft>
              <a:buClr>
                <a:schemeClr val="tx1"/>
              </a:buClr>
              <a:buSzPct val="120000"/>
              <a:buNone/>
            </a:pPr>
            <a:r>
              <a:rPr lang="cs-CZ" sz="2000" b="1" dirty="0">
                <a:solidFill>
                  <a:srgbClr val="307871"/>
                </a:solidFill>
              </a:rPr>
              <a:t>NX = NX</a:t>
            </a:r>
            <a:r>
              <a:rPr lang="cs-CZ" sz="2000" b="1" baseline="-25000" dirty="0">
                <a:solidFill>
                  <a:srgbClr val="307871"/>
                </a:solidFill>
              </a:rPr>
              <a:t>A</a:t>
            </a:r>
            <a:r>
              <a:rPr lang="cs-CZ" sz="2000" b="1" dirty="0">
                <a:solidFill>
                  <a:srgbClr val="307871"/>
                </a:solidFill>
              </a:rPr>
              <a:t> – m*Y</a:t>
            </a:r>
          </a:p>
          <a:p>
            <a:pPr algn="just">
              <a:spcBef>
                <a:spcPts val="0"/>
              </a:spcBef>
              <a:spcAft>
                <a:spcPts val="600"/>
              </a:spcAft>
              <a:buClr>
                <a:schemeClr val="tx1"/>
              </a:buClr>
              <a:buSzPct val="120000"/>
            </a:pPr>
            <a:r>
              <a:rPr lang="cs-CZ" sz="2000" dirty="0">
                <a:solidFill>
                  <a:srgbClr val="000000"/>
                </a:solidFill>
              </a:rPr>
              <a:t>Pokud rovnici čistého exportu začleníme do rovnice agregátních výdajů, dostaneme:</a:t>
            </a:r>
          </a:p>
          <a:p>
            <a:pPr marL="355600" lvl="0" indent="0" algn="ctr">
              <a:spcBef>
                <a:spcPts val="0"/>
              </a:spcBef>
              <a:spcAft>
                <a:spcPts val="1200"/>
              </a:spcAft>
              <a:buClr>
                <a:srgbClr val="307871"/>
              </a:buClr>
              <a:buSzPct val="120000"/>
              <a:buNone/>
            </a:pPr>
            <a:r>
              <a:rPr lang="cs-CZ" sz="2000" b="1" dirty="0">
                <a:solidFill>
                  <a:srgbClr val="307871"/>
                </a:solidFill>
              </a:rPr>
              <a:t>AD = Ca + c *Y – c*Ta - c*t*Y + c*TR + </a:t>
            </a:r>
            <a:r>
              <a:rPr lang="cs-CZ" sz="2000" b="1" dirty="0" err="1">
                <a:solidFill>
                  <a:srgbClr val="307871"/>
                </a:solidFill>
              </a:rPr>
              <a:t>Ia</a:t>
            </a:r>
            <a:r>
              <a:rPr lang="cs-CZ" sz="2000" b="1" dirty="0">
                <a:solidFill>
                  <a:srgbClr val="307871"/>
                </a:solidFill>
              </a:rPr>
              <a:t> -</a:t>
            </a:r>
            <a:r>
              <a:rPr lang="cs-CZ" sz="2000" b="1" dirty="0" err="1">
                <a:solidFill>
                  <a:srgbClr val="307871"/>
                </a:solidFill>
              </a:rPr>
              <a:t>bi</a:t>
            </a:r>
            <a:r>
              <a:rPr lang="cs-CZ" sz="2000" b="1" dirty="0">
                <a:solidFill>
                  <a:srgbClr val="307871"/>
                </a:solidFill>
              </a:rPr>
              <a:t> + G + NX</a:t>
            </a:r>
            <a:r>
              <a:rPr lang="cs-CZ" sz="2000" b="1" baseline="-25000" dirty="0">
                <a:solidFill>
                  <a:srgbClr val="307871"/>
                </a:solidFill>
              </a:rPr>
              <a:t>A</a:t>
            </a:r>
            <a:r>
              <a:rPr lang="cs-CZ" sz="2000" b="1" dirty="0">
                <a:solidFill>
                  <a:srgbClr val="307871"/>
                </a:solidFill>
              </a:rPr>
              <a:t> – m*Y</a:t>
            </a:r>
          </a:p>
          <a:p>
            <a:pPr algn="just">
              <a:spcBef>
                <a:spcPts val="0"/>
              </a:spcBef>
              <a:spcAft>
                <a:spcPts val="600"/>
              </a:spcAft>
              <a:buClr>
                <a:schemeClr val="tx1"/>
              </a:buClr>
              <a:buSzPct val="120000"/>
            </a:pPr>
            <a:r>
              <a:rPr lang="cs-CZ" sz="2000" dirty="0">
                <a:solidFill>
                  <a:srgbClr val="000000"/>
                </a:solidFill>
              </a:rPr>
              <a:t>K určení rovnice IS potřebujeme vyjádřit autonomní výdaje:</a:t>
            </a:r>
          </a:p>
          <a:p>
            <a:pPr marL="355600" lvl="0" indent="0" algn="ctr">
              <a:spcBef>
                <a:spcPts val="0"/>
              </a:spcBef>
              <a:spcAft>
                <a:spcPts val="1200"/>
              </a:spcAft>
              <a:buClr>
                <a:srgbClr val="307871"/>
              </a:buClr>
              <a:buSzPct val="120000"/>
              <a:buNone/>
            </a:pPr>
            <a:r>
              <a:rPr lang="cs-CZ" sz="2000" b="1" dirty="0">
                <a:solidFill>
                  <a:srgbClr val="307871"/>
                </a:solidFill>
              </a:rPr>
              <a:t>A = Ca + c*TR – c*Ta + </a:t>
            </a:r>
            <a:r>
              <a:rPr lang="cs-CZ" sz="2000" b="1" dirty="0" err="1">
                <a:solidFill>
                  <a:srgbClr val="307871"/>
                </a:solidFill>
              </a:rPr>
              <a:t>Ia</a:t>
            </a:r>
            <a:r>
              <a:rPr lang="cs-CZ" sz="2000" b="1" dirty="0">
                <a:solidFill>
                  <a:srgbClr val="307871"/>
                </a:solidFill>
              </a:rPr>
              <a:t> + G + NX</a:t>
            </a:r>
            <a:r>
              <a:rPr lang="cs-CZ" sz="2000" b="1" baseline="-25000" dirty="0">
                <a:solidFill>
                  <a:srgbClr val="307871"/>
                </a:solidFill>
              </a:rPr>
              <a:t>A</a:t>
            </a:r>
          </a:p>
          <a:p>
            <a:pPr lvl="0" algn="just">
              <a:spcBef>
                <a:spcPts val="0"/>
              </a:spcBef>
              <a:spcAft>
                <a:spcPts val="600"/>
              </a:spcAft>
              <a:buClr>
                <a:schemeClr val="tx1"/>
              </a:buClr>
              <a:buSzPct val="120000"/>
            </a:pPr>
            <a:r>
              <a:rPr lang="cs-CZ" sz="2000" dirty="0">
                <a:solidFill>
                  <a:srgbClr val="000000"/>
                </a:solidFill>
              </a:rPr>
              <a:t>Konečná rovnice AD v otevřené ekonomice : </a:t>
            </a:r>
            <a:r>
              <a:rPr lang="cs-CZ" sz="2000" b="1" dirty="0">
                <a:solidFill>
                  <a:srgbClr val="307871"/>
                </a:solidFill>
              </a:rPr>
              <a:t> AD=A+</a:t>
            </a:r>
            <a:r>
              <a:rPr lang="en-GB" sz="2000" b="1" dirty="0">
                <a:solidFill>
                  <a:srgbClr val="307871"/>
                </a:solidFill>
              </a:rPr>
              <a:t>[</a:t>
            </a:r>
            <a:r>
              <a:rPr lang="cs-CZ" sz="2000" b="1" dirty="0">
                <a:solidFill>
                  <a:srgbClr val="307871"/>
                </a:solidFill>
              </a:rPr>
              <a:t>c* (1 – t) – m</a:t>
            </a:r>
            <a:r>
              <a:rPr lang="en-GB" sz="2000" b="1" dirty="0">
                <a:solidFill>
                  <a:srgbClr val="307871"/>
                </a:solidFill>
              </a:rPr>
              <a:t>]</a:t>
            </a:r>
            <a:r>
              <a:rPr lang="cs-CZ" sz="2000" b="1" dirty="0">
                <a:solidFill>
                  <a:srgbClr val="307871"/>
                </a:solidFill>
              </a:rPr>
              <a:t>*Y- </a:t>
            </a:r>
            <a:r>
              <a:rPr lang="cs-CZ" sz="2000" b="1" dirty="0" err="1">
                <a:solidFill>
                  <a:srgbClr val="307871"/>
                </a:solidFill>
              </a:rPr>
              <a:t>bi</a:t>
            </a:r>
            <a:endParaRPr lang="cs-CZ" sz="2000" b="1" dirty="0">
              <a:solidFill>
                <a:srgbClr val="307871"/>
              </a:solidFill>
            </a:endParaRP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p:spTree>
    <p:extLst>
      <p:ext uri="{BB962C8B-B14F-4D97-AF65-F5344CB8AC3E}">
        <p14:creationId xmlns:p14="http://schemas.microsoft.com/office/powerpoint/2010/main" val="230750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920880" cy="507703"/>
          </a:xfrm>
        </p:spPr>
        <p:txBody>
          <a:bodyPr/>
          <a:lstStyle/>
          <a:p>
            <a:r>
              <a:rPr lang="cs-CZ" sz="2800" b="1" dirty="0"/>
              <a:t>Rovnice IS v otevřené ekonomice s fixním kurzem</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7</a:t>
            </a:fld>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0" y="857250"/>
                <a:ext cx="8280400" cy="4032250"/>
              </a:xfrm>
              <a:prstGeom prst="rect">
                <a:avLst/>
              </a:prstGeom>
            </p:spPr>
            <p:txBody>
              <a:bodyPr>
                <a:noAutofit/>
              </a:bodyPr>
              <a:lstStyle/>
              <a:p>
                <a:pPr lvl="0" algn="just">
                  <a:spcBef>
                    <a:spcPts val="0"/>
                  </a:spcBef>
                  <a:spcAft>
                    <a:spcPts val="600"/>
                  </a:spcAft>
                  <a:buClr>
                    <a:schemeClr val="tx1"/>
                  </a:buClr>
                  <a:buSzPct val="120000"/>
                </a:pPr>
                <a:r>
                  <a:rPr lang="cs-CZ" sz="2000" dirty="0">
                    <a:solidFill>
                      <a:srgbClr val="000000"/>
                    </a:solidFill>
                  </a:rPr>
                  <a:t>Vyjdeme-li z předpokladu, že </a:t>
                </a:r>
                <a:r>
                  <a:rPr lang="cs-CZ" sz="2000" b="1" dirty="0"/>
                  <a:t>AD = Y</a:t>
                </a:r>
                <a:r>
                  <a:rPr lang="cs-CZ" sz="2000" dirty="0"/>
                  <a:t>, </a:t>
                </a:r>
                <a:r>
                  <a:rPr lang="cs-CZ" sz="2000" dirty="0">
                    <a:solidFill>
                      <a:srgbClr val="000000"/>
                    </a:solidFill>
                  </a:rPr>
                  <a:t>potom dostaneme:</a:t>
                </a:r>
              </a:p>
              <a:p>
                <a:pPr marL="0" lvl="0" indent="0" algn="just">
                  <a:spcBef>
                    <a:spcPts val="0"/>
                  </a:spcBef>
                  <a:spcAft>
                    <a:spcPts val="600"/>
                  </a:spcAft>
                  <a:buClr>
                    <a:schemeClr val="tx1"/>
                  </a:buClr>
                  <a:buSzPct val="120000"/>
                  <a:buNone/>
                </a:pPr>
                <a:endParaRPr lang="cs-CZ" sz="2000" dirty="0">
                  <a:solidFill>
                    <a:srgbClr val="000000"/>
                  </a:solidFill>
                </a:endParaRPr>
              </a:p>
              <a:p>
                <a:pPr marL="0" lvl="0" indent="0" algn="ctr">
                  <a:spcBef>
                    <a:spcPts val="0"/>
                  </a:spcBef>
                  <a:spcAft>
                    <a:spcPts val="1200"/>
                  </a:spcAft>
                  <a:buClr>
                    <a:srgbClr val="307871"/>
                  </a:buClr>
                  <a:buSzPct val="120000"/>
                  <a:buNone/>
                </a:pPr>
                <a:r>
                  <a:rPr lang="cs-CZ" sz="2400" dirty="0">
                    <a:solidFill>
                      <a:srgbClr val="000000"/>
                    </a:solidFill>
                  </a:rPr>
                  <a:t> </a:t>
                </a:r>
                <a:r>
                  <a:rPr lang="cs-CZ" sz="2400" b="1" dirty="0">
                    <a:solidFill>
                      <a:schemeClr val="tx1"/>
                    </a:solidFill>
                  </a:rPr>
                  <a:t>Y = </a:t>
                </a:r>
                <a14:m>
                  <m:oMath xmlns:m="http://schemas.openxmlformats.org/officeDocument/2006/math">
                    <m:f>
                      <m:fPr>
                        <m:ctrlPr>
                          <a:rPr lang="cs-CZ" sz="2400" b="1" i="1">
                            <a:solidFill>
                              <a:schemeClr val="tx1"/>
                            </a:solidFill>
                            <a:latin typeface="Cambria Math" panose="02040503050406030204" pitchFamily="18" charset="0"/>
                          </a:rPr>
                        </m:ctrlPr>
                      </m:fPr>
                      <m:num>
                        <m:r>
                          <a:rPr lang="cs-CZ" sz="2400" b="1" i="1">
                            <a:solidFill>
                              <a:schemeClr val="tx1"/>
                            </a:solidFill>
                            <a:latin typeface="Cambria Math" panose="02040503050406030204" pitchFamily="18" charset="0"/>
                          </a:rPr>
                          <m:t>𝟏</m:t>
                        </m:r>
                      </m:num>
                      <m:den>
                        <m:r>
                          <a:rPr lang="cs-CZ" sz="2400" b="1" i="1">
                            <a:solidFill>
                              <a:schemeClr val="tx1"/>
                            </a:solidFill>
                            <a:latin typeface="Cambria Math" panose="02040503050406030204" pitchFamily="18" charset="0"/>
                          </a:rPr>
                          <m:t>𝟏</m:t>
                        </m:r>
                        <m:r>
                          <a:rPr lang="cs-CZ" sz="2400" b="1" i="1">
                            <a:solidFill>
                              <a:schemeClr val="tx1"/>
                            </a:solidFill>
                            <a:latin typeface="Cambria Math" panose="02040503050406030204" pitchFamily="18" charset="0"/>
                          </a:rPr>
                          <m:t>−</m:t>
                        </m:r>
                        <m:r>
                          <a:rPr lang="cs-CZ" sz="2400" b="1" i="1">
                            <a:solidFill>
                              <a:schemeClr val="tx1"/>
                            </a:solidFill>
                            <a:latin typeface="Cambria Math" panose="02040503050406030204" pitchFamily="18" charset="0"/>
                          </a:rPr>
                          <m:t>𝒄</m:t>
                        </m:r>
                        <m:r>
                          <a:rPr lang="cs-CZ" sz="2400" b="1" i="1">
                            <a:solidFill>
                              <a:schemeClr val="tx1"/>
                            </a:solidFill>
                            <a:latin typeface="Cambria Math" panose="02040503050406030204" pitchFamily="18" charset="0"/>
                          </a:rPr>
                          <m:t> ∗</m:t>
                        </m:r>
                        <m:d>
                          <m:dPr>
                            <m:ctrlPr>
                              <a:rPr lang="cs-CZ" sz="2400" b="1" i="1">
                                <a:solidFill>
                                  <a:schemeClr val="tx1"/>
                                </a:solidFill>
                                <a:latin typeface="Cambria Math" panose="02040503050406030204" pitchFamily="18" charset="0"/>
                              </a:rPr>
                            </m:ctrlPr>
                          </m:dPr>
                          <m:e>
                            <m:r>
                              <a:rPr lang="cs-CZ" sz="2400" b="1" i="1">
                                <a:solidFill>
                                  <a:schemeClr val="tx1"/>
                                </a:solidFill>
                                <a:latin typeface="Cambria Math" panose="02040503050406030204" pitchFamily="18" charset="0"/>
                              </a:rPr>
                              <m:t>𝟏</m:t>
                            </m:r>
                            <m:r>
                              <a:rPr lang="cs-CZ" sz="2400" b="1" i="1">
                                <a:solidFill>
                                  <a:schemeClr val="tx1"/>
                                </a:solidFill>
                                <a:latin typeface="Cambria Math" panose="02040503050406030204" pitchFamily="18" charset="0"/>
                              </a:rPr>
                              <m:t>−</m:t>
                            </m:r>
                            <m:r>
                              <a:rPr lang="cs-CZ" sz="2400" b="1" i="1">
                                <a:solidFill>
                                  <a:schemeClr val="tx1"/>
                                </a:solidFill>
                                <a:latin typeface="Cambria Math" panose="02040503050406030204" pitchFamily="18" charset="0"/>
                              </a:rPr>
                              <m:t>𝒕</m:t>
                            </m:r>
                          </m:e>
                        </m:d>
                        <m:r>
                          <a:rPr lang="cs-CZ" sz="2400" b="1" i="1">
                            <a:solidFill>
                              <a:schemeClr val="tx1"/>
                            </a:solidFill>
                            <a:latin typeface="Cambria Math" panose="02040503050406030204" pitchFamily="18" charset="0"/>
                          </a:rPr>
                          <m:t>+</m:t>
                        </m:r>
                        <m:r>
                          <a:rPr lang="cs-CZ" sz="2400" b="1" i="1">
                            <a:solidFill>
                              <a:schemeClr val="tx1"/>
                            </a:solidFill>
                            <a:latin typeface="Cambria Math" panose="02040503050406030204" pitchFamily="18" charset="0"/>
                          </a:rPr>
                          <m:t>𝒎</m:t>
                        </m:r>
                      </m:den>
                    </m:f>
                    <m:r>
                      <a:rPr lang="cs-CZ" sz="2400" b="1" i="1">
                        <a:solidFill>
                          <a:schemeClr val="tx1"/>
                        </a:solidFill>
                        <a:latin typeface="Cambria Math" panose="02040503050406030204" pitchFamily="18" charset="0"/>
                      </a:rPr>
                      <m:t>∗</m:t>
                    </m:r>
                    <m:r>
                      <a:rPr lang="cs-CZ" sz="2400" b="1" i="1" smtClean="0">
                        <a:solidFill>
                          <a:schemeClr val="tx1"/>
                        </a:solidFill>
                        <a:latin typeface="Cambria Math" panose="02040503050406030204" pitchFamily="18" charset="0"/>
                      </a:rPr>
                      <m:t>(</m:t>
                    </m:r>
                    <m:r>
                      <a:rPr lang="cs-CZ" sz="2400" b="1" i="1">
                        <a:solidFill>
                          <a:schemeClr val="tx1"/>
                        </a:solidFill>
                        <a:latin typeface="Cambria Math" panose="02040503050406030204" pitchFamily="18" charset="0"/>
                      </a:rPr>
                      <m:t>𝑨</m:t>
                    </m:r>
                    <m:r>
                      <a:rPr lang="cs-CZ" sz="2400" b="1" i="1" smtClean="0">
                        <a:solidFill>
                          <a:schemeClr val="tx1"/>
                        </a:solidFill>
                        <a:latin typeface="Cambria Math" panose="02040503050406030204" pitchFamily="18" charset="0"/>
                      </a:rPr>
                      <m:t>−</m:t>
                    </m:r>
                    <m:r>
                      <a:rPr lang="cs-CZ" sz="2400" b="1" i="1" smtClean="0">
                        <a:solidFill>
                          <a:schemeClr val="tx1"/>
                        </a:solidFill>
                        <a:latin typeface="Cambria Math" panose="02040503050406030204" pitchFamily="18" charset="0"/>
                      </a:rPr>
                      <m:t>𝒃𝒊</m:t>
                    </m:r>
                    <m:r>
                      <a:rPr lang="cs-CZ" sz="2400" b="1" i="1" smtClean="0">
                        <a:solidFill>
                          <a:schemeClr val="tx1"/>
                        </a:solidFill>
                        <a:latin typeface="Cambria Math" panose="02040503050406030204" pitchFamily="18" charset="0"/>
                      </a:rPr>
                      <m:t>)</m:t>
                    </m:r>
                  </m:oMath>
                </a14:m>
                <a:endParaRPr lang="es-ES" sz="2400" b="1" dirty="0">
                  <a:solidFill>
                    <a:schemeClr val="tx1"/>
                  </a:solidFill>
                </a:endParaRPr>
              </a:p>
              <a:p>
                <a:pPr algn="just">
                  <a:spcBef>
                    <a:spcPts val="0"/>
                  </a:spcBef>
                  <a:spcAft>
                    <a:spcPts val="600"/>
                  </a:spcAft>
                  <a:buClr>
                    <a:schemeClr val="tx1"/>
                  </a:buClr>
                  <a:buSzPct val="120000"/>
                </a:pPr>
                <a:r>
                  <a:rPr lang="cs-CZ" sz="2000" dirty="0">
                    <a:solidFill>
                      <a:srgbClr val="000000"/>
                    </a:solidFill>
                  </a:rPr>
                  <a:t>Konečná rovnice pro určení rovnovážného produktu v otevřené ekonomice s fixním kurzem bude mít tvar:</a:t>
                </a:r>
              </a:p>
              <a:p>
                <a:pPr marL="0" indent="0" algn="ctr">
                  <a:spcBef>
                    <a:spcPts val="0"/>
                  </a:spcBef>
                  <a:spcAft>
                    <a:spcPts val="600"/>
                  </a:spcAft>
                  <a:buClr>
                    <a:schemeClr val="tx1"/>
                  </a:buClr>
                  <a:buSzPct val="120000"/>
                  <a:buNone/>
                </a:pPr>
                <a:r>
                  <a:rPr lang="cs-CZ" sz="2400" b="1" dirty="0">
                    <a:solidFill>
                      <a:srgbClr val="307871"/>
                    </a:solidFill>
                  </a:rPr>
                  <a:t>Y = α</a:t>
                </a:r>
                <a:r>
                  <a:rPr lang="cs-CZ" sz="2400" b="1" baseline="-25000" dirty="0">
                    <a:solidFill>
                      <a:srgbClr val="307871"/>
                    </a:solidFill>
                  </a:rPr>
                  <a:t>F</a:t>
                </a:r>
                <a:r>
                  <a:rPr lang="cs-CZ" sz="2400" b="1" dirty="0">
                    <a:solidFill>
                      <a:srgbClr val="307871"/>
                    </a:solidFill>
                  </a:rPr>
                  <a:t>*(A – </a:t>
                </a:r>
                <a:r>
                  <a:rPr lang="cs-CZ" sz="2400" b="1" dirty="0" err="1">
                    <a:solidFill>
                      <a:srgbClr val="307871"/>
                    </a:solidFill>
                  </a:rPr>
                  <a:t>bi</a:t>
                </a:r>
                <a:r>
                  <a:rPr lang="cs-CZ" sz="2400" b="1" dirty="0">
                    <a:solidFill>
                      <a:srgbClr val="307871"/>
                    </a:solidFill>
                  </a:rPr>
                  <a:t>)</a:t>
                </a:r>
              </a:p>
              <a:p>
                <a:pPr algn="just">
                  <a:spcBef>
                    <a:spcPts val="0"/>
                  </a:spcBef>
                  <a:spcAft>
                    <a:spcPts val="600"/>
                  </a:spcAft>
                  <a:buClr>
                    <a:schemeClr val="tx1"/>
                  </a:buClr>
                  <a:buSzPct val="120000"/>
                </a:pPr>
                <a:r>
                  <a:rPr lang="el-GR" sz="2000" b="1" dirty="0"/>
                  <a:t>α</a:t>
                </a:r>
                <a:r>
                  <a:rPr lang="cs-CZ" sz="2000" b="1" baseline="-25000" dirty="0"/>
                  <a:t>F</a:t>
                </a:r>
                <a:r>
                  <a:rPr lang="cs-CZ" sz="2000" dirty="0">
                    <a:solidFill>
                      <a:srgbClr val="000000"/>
                    </a:solidFill>
                  </a:rPr>
                  <a:t> je  jednoduchý multiplikátor otevřené ekonomiky, který vyjadřuje vliv autonomních výdajů včetně exportu a importu na domácí důchod, za předpokladu fixní cenové hladiny, fixní (dané) úrokové sazby a daného reálného měnového kursu </a:t>
                </a:r>
              </a:p>
              <a:p>
                <a:pPr mar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0" y="857387"/>
                <a:ext cx="8280920" cy="4032448"/>
              </a:xfrm>
              <a:prstGeom prst="rect">
                <a:avLst/>
              </a:prstGeom>
              <a:blipFill rotWithShape="0">
                <a:blip r:embed="rId3"/>
                <a:stretch>
                  <a:fillRect l="-957" t="-1815" r="-736"/>
                </a:stretch>
              </a:blipFill>
            </p:spPr>
            <p:txBody>
              <a:bodyPr/>
              <a:lstStyle/>
              <a:p>
                <a:r>
                  <a:rPr lang="cs-CZ">
                    <a:noFill/>
                  </a:rPr>
                  <a:t> </a:t>
                </a:r>
              </a:p>
            </p:txBody>
          </p:sp>
        </mc:Fallback>
      </mc:AlternateContent>
    </p:spTree>
    <p:extLst>
      <p:ext uri="{BB962C8B-B14F-4D97-AF65-F5344CB8AC3E}">
        <p14:creationId xmlns:p14="http://schemas.microsoft.com/office/powerpoint/2010/main" val="1872371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632848" cy="507703"/>
          </a:xfrm>
        </p:spPr>
        <p:txBody>
          <a:bodyPr/>
          <a:lstStyle/>
          <a:p>
            <a:r>
              <a:rPr lang="cs-CZ" sz="2800" b="1" dirty="0"/>
              <a:t>Multiplikátor běžného účtu </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8</a:t>
            </a:fld>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0" y="868363"/>
                <a:ext cx="8280400" cy="4006850"/>
              </a:xfrm>
              <a:prstGeom prst="rect">
                <a:avLst/>
              </a:prstGeom>
            </p:spPr>
            <p:txBody>
              <a:bodyPr>
                <a:noAutofit/>
              </a:bodyPr>
              <a:lstStyle/>
              <a:p>
                <a:pPr lvl="0" algn="just">
                  <a:spcBef>
                    <a:spcPts val="0"/>
                  </a:spcBef>
                  <a:spcAft>
                    <a:spcPts val="1200"/>
                  </a:spcAft>
                  <a:buClr>
                    <a:schemeClr val="tx1"/>
                  </a:buClr>
                  <a:buSzPct val="120000"/>
                </a:pPr>
                <a:r>
                  <a:rPr lang="cs-CZ" sz="2000" dirty="0">
                    <a:solidFill>
                      <a:srgbClr val="000000"/>
                    </a:solidFill>
                  </a:rPr>
                  <a:t>Pomocí multiplikátoru běžného účtu jsme schopni analyzovat, jak zvýšení vládních výdajů na nákup zboží a služeb ovlivní čisté vývozy, respektive běžný účet platební bilance </a:t>
                </a:r>
              </a:p>
              <a:p>
                <a:pPr lvl="0" algn="just">
                  <a:spcBef>
                    <a:spcPts val="0"/>
                  </a:spcBef>
                  <a:spcAft>
                    <a:spcPts val="1200"/>
                  </a:spcAft>
                  <a:buClr>
                    <a:schemeClr val="tx1"/>
                  </a:buClr>
                  <a:buSzPct val="120000"/>
                </a:pPr>
                <a:r>
                  <a:rPr lang="cs-CZ" sz="2000" dirty="0">
                    <a:solidFill>
                      <a:srgbClr val="000000"/>
                    </a:solidFill>
                  </a:rPr>
                  <a:t>Rovnice multiplikátoru BÚ:</a:t>
                </a:r>
              </a:p>
              <a:p>
                <a:pPr marL="0" lvl="0" indent="0" algn="ctr">
                  <a:spcBef>
                    <a:spcPts val="0"/>
                  </a:spcBef>
                  <a:spcAft>
                    <a:spcPts val="1200"/>
                  </a:spcAft>
                  <a:buClr>
                    <a:srgbClr val="307871"/>
                  </a:buClr>
                  <a:buSzPct val="120000"/>
                  <a:buNone/>
                </a:pPr>
                <a:r>
                  <a:rPr lang="cs-CZ" sz="2400" b="1" dirty="0" err="1">
                    <a:solidFill>
                      <a:srgbClr val="307871"/>
                    </a:solidFill>
                  </a:rPr>
                  <a:t>mult</a:t>
                </a:r>
                <a:r>
                  <a:rPr lang="cs-CZ" sz="2400" b="1" dirty="0">
                    <a:solidFill>
                      <a:srgbClr val="307871"/>
                    </a:solidFill>
                  </a:rPr>
                  <a:t>. BÚ = </a:t>
                </a:r>
                <a14:m>
                  <m:oMath xmlns:m="http://schemas.openxmlformats.org/officeDocument/2006/math">
                    <m:f>
                      <m:fPr>
                        <m:ctrlPr>
                          <a:rPr lang="cs-CZ" sz="2400" b="1" i="1">
                            <a:solidFill>
                              <a:srgbClr val="307871"/>
                            </a:solidFill>
                            <a:latin typeface="Cambria Math" panose="02040503050406030204" pitchFamily="18" charset="0"/>
                          </a:rPr>
                        </m:ctrlPr>
                      </m:fPr>
                      <m:num>
                        <m:r>
                          <a:rPr lang="cs-CZ" sz="2400" b="1" i="0" smtClean="0">
                            <a:solidFill>
                              <a:srgbClr val="307871"/>
                            </a:solidFill>
                            <a:latin typeface="Cambria Math" panose="02040503050406030204" pitchFamily="18" charset="0"/>
                          </a:rPr>
                          <m:t>−</m:t>
                        </m:r>
                        <m:r>
                          <a:rPr lang="cs-CZ" sz="2400" b="1" i="0" smtClean="0">
                            <a:solidFill>
                              <a:srgbClr val="307871"/>
                            </a:solidFill>
                            <a:latin typeface="Cambria Math" panose="02040503050406030204" pitchFamily="18" charset="0"/>
                          </a:rPr>
                          <m:t>𝐦</m:t>
                        </m:r>
                      </m:num>
                      <m:den>
                        <m:r>
                          <a:rPr lang="cs-CZ" sz="2400" b="1" i="0">
                            <a:solidFill>
                              <a:srgbClr val="307871"/>
                            </a:solidFill>
                            <a:latin typeface="Cambria Math" panose="02040503050406030204" pitchFamily="18" charset="0"/>
                          </a:rPr>
                          <m:t>𝟏</m:t>
                        </m:r>
                        <m:r>
                          <a:rPr lang="cs-CZ" sz="2400" b="1" i="0">
                            <a:solidFill>
                              <a:srgbClr val="307871"/>
                            </a:solidFill>
                            <a:latin typeface="Cambria Math" panose="02040503050406030204" pitchFamily="18" charset="0"/>
                          </a:rPr>
                          <m:t>−</m:t>
                        </m:r>
                        <m:r>
                          <a:rPr lang="cs-CZ" sz="2400" b="1" i="0">
                            <a:solidFill>
                              <a:srgbClr val="307871"/>
                            </a:solidFill>
                            <a:latin typeface="Cambria Math" panose="02040503050406030204" pitchFamily="18" charset="0"/>
                          </a:rPr>
                          <m:t>𝐜</m:t>
                        </m:r>
                        <m:r>
                          <a:rPr lang="cs-CZ" sz="2400" b="1" i="0">
                            <a:solidFill>
                              <a:srgbClr val="307871"/>
                            </a:solidFill>
                            <a:latin typeface="Cambria Math" panose="02040503050406030204" pitchFamily="18" charset="0"/>
                          </a:rPr>
                          <m:t> ∗</m:t>
                        </m:r>
                        <m:d>
                          <m:dPr>
                            <m:ctrlPr>
                              <a:rPr lang="cs-CZ" sz="2400" b="1" i="1">
                                <a:solidFill>
                                  <a:srgbClr val="307871"/>
                                </a:solidFill>
                                <a:latin typeface="Cambria Math" panose="02040503050406030204" pitchFamily="18" charset="0"/>
                              </a:rPr>
                            </m:ctrlPr>
                          </m:dPr>
                          <m:e>
                            <m:r>
                              <a:rPr lang="cs-CZ" sz="2400" b="1" i="0">
                                <a:solidFill>
                                  <a:srgbClr val="307871"/>
                                </a:solidFill>
                                <a:latin typeface="Cambria Math" panose="02040503050406030204" pitchFamily="18" charset="0"/>
                              </a:rPr>
                              <m:t>𝟏</m:t>
                            </m:r>
                            <m:r>
                              <a:rPr lang="cs-CZ" sz="2400" b="1" i="0">
                                <a:solidFill>
                                  <a:srgbClr val="307871"/>
                                </a:solidFill>
                                <a:latin typeface="Cambria Math" panose="02040503050406030204" pitchFamily="18" charset="0"/>
                              </a:rPr>
                              <m:t>−</m:t>
                            </m:r>
                            <m:r>
                              <a:rPr lang="cs-CZ" sz="2400" b="1" i="0">
                                <a:solidFill>
                                  <a:srgbClr val="307871"/>
                                </a:solidFill>
                                <a:latin typeface="Cambria Math" panose="02040503050406030204" pitchFamily="18" charset="0"/>
                              </a:rPr>
                              <m:t>𝐭</m:t>
                            </m:r>
                          </m:e>
                        </m:d>
                        <m:r>
                          <a:rPr lang="cs-CZ" sz="2400" b="1" i="0">
                            <a:solidFill>
                              <a:srgbClr val="307871"/>
                            </a:solidFill>
                            <a:latin typeface="Cambria Math" panose="02040503050406030204" pitchFamily="18" charset="0"/>
                          </a:rPr>
                          <m:t>+</m:t>
                        </m:r>
                        <m:r>
                          <a:rPr lang="cs-CZ" sz="2400" b="1" i="0">
                            <a:solidFill>
                              <a:srgbClr val="307871"/>
                            </a:solidFill>
                            <a:latin typeface="Cambria Math" panose="02040503050406030204" pitchFamily="18" charset="0"/>
                          </a:rPr>
                          <m:t>𝐦</m:t>
                        </m:r>
                      </m:den>
                    </m:f>
                  </m:oMath>
                </a14:m>
                <a:endParaRPr lang="cs-CZ" sz="2400" b="1" dirty="0">
                  <a:solidFill>
                    <a:srgbClr val="307871"/>
                  </a:solidFill>
                </a:endParaRPr>
              </a:p>
              <a:p>
                <a:pPr lvl="0" algn="just">
                  <a:spcBef>
                    <a:spcPts val="0"/>
                  </a:spcBef>
                  <a:spcAft>
                    <a:spcPts val="1200"/>
                  </a:spcAft>
                  <a:buClr>
                    <a:srgbClr val="307871"/>
                  </a:buClr>
                  <a:buSzPct val="120000"/>
                </a:pPr>
                <a:r>
                  <a:rPr lang="cs-CZ" sz="2000" dirty="0">
                    <a:solidFill>
                      <a:srgbClr val="000000"/>
                    </a:solidFill>
                  </a:rPr>
                  <a:t>Případnou změnu čistých vývozů při změně vládních výdajů lze vypočítat jako:</a:t>
                </a:r>
              </a:p>
              <a:p>
                <a:pPr marL="0" lvl="0" indent="0" algn="ctr">
                  <a:spcBef>
                    <a:spcPts val="0"/>
                  </a:spcBef>
                  <a:spcAft>
                    <a:spcPts val="1200"/>
                  </a:spcAft>
                  <a:buClr>
                    <a:srgbClr val="307871"/>
                  </a:buClr>
                  <a:buSzPct val="120000"/>
                  <a:buNone/>
                </a:pPr>
                <a:r>
                  <a:rPr lang="cs-CZ" sz="2400" b="1" dirty="0">
                    <a:solidFill>
                      <a:srgbClr val="307871"/>
                    </a:solidFill>
                  </a:rPr>
                  <a:t>ΔNX = </a:t>
                </a:r>
                <a14:m>
                  <m:oMath xmlns:m="http://schemas.openxmlformats.org/officeDocument/2006/math">
                    <m:f>
                      <m:fPr>
                        <m:ctrlPr>
                          <a:rPr lang="cs-CZ" sz="2400" b="1" i="1">
                            <a:solidFill>
                              <a:srgbClr val="307871"/>
                            </a:solidFill>
                            <a:latin typeface="Cambria Math" panose="02040503050406030204" pitchFamily="18" charset="0"/>
                          </a:rPr>
                        </m:ctrlPr>
                      </m:fPr>
                      <m:num>
                        <m:r>
                          <a:rPr lang="cs-CZ" sz="2400" b="1">
                            <a:solidFill>
                              <a:srgbClr val="307871"/>
                            </a:solidFill>
                            <a:latin typeface="Cambria Math" panose="02040503050406030204" pitchFamily="18" charset="0"/>
                          </a:rPr>
                          <m:t>−</m:t>
                        </m:r>
                        <m:r>
                          <a:rPr lang="cs-CZ" sz="2400" b="1">
                            <a:solidFill>
                              <a:srgbClr val="307871"/>
                            </a:solidFill>
                            <a:latin typeface="Cambria Math" panose="02040503050406030204" pitchFamily="18" charset="0"/>
                          </a:rPr>
                          <m:t>𝐦</m:t>
                        </m:r>
                      </m:num>
                      <m:den>
                        <m:r>
                          <a:rPr lang="cs-CZ" sz="2400" b="1">
                            <a:solidFill>
                              <a:srgbClr val="307871"/>
                            </a:solidFill>
                            <a:latin typeface="Cambria Math" panose="02040503050406030204" pitchFamily="18" charset="0"/>
                          </a:rPr>
                          <m:t>𝟏</m:t>
                        </m:r>
                        <m:r>
                          <a:rPr lang="cs-CZ" sz="2400" b="1">
                            <a:solidFill>
                              <a:srgbClr val="307871"/>
                            </a:solidFill>
                            <a:latin typeface="Cambria Math" panose="02040503050406030204" pitchFamily="18" charset="0"/>
                          </a:rPr>
                          <m:t>−</m:t>
                        </m:r>
                        <m:r>
                          <a:rPr lang="cs-CZ" sz="2400" b="1">
                            <a:solidFill>
                              <a:srgbClr val="307871"/>
                            </a:solidFill>
                            <a:latin typeface="Cambria Math" panose="02040503050406030204" pitchFamily="18" charset="0"/>
                          </a:rPr>
                          <m:t>𝐜</m:t>
                        </m:r>
                        <m:r>
                          <a:rPr lang="cs-CZ" sz="2400" b="1">
                            <a:solidFill>
                              <a:srgbClr val="307871"/>
                            </a:solidFill>
                            <a:latin typeface="Cambria Math" panose="02040503050406030204" pitchFamily="18" charset="0"/>
                          </a:rPr>
                          <m:t> ∗</m:t>
                        </m:r>
                        <m:d>
                          <m:dPr>
                            <m:ctrlPr>
                              <a:rPr lang="cs-CZ" sz="2400" b="1" i="1">
                                <a:solidFill>
                                  <a:srgbClr val="307871"/>
                                </a:solidFill>
                                <a:latin typeface="Cambria Math" panose="02040503050406030204" pitchFamily="18" charset="0"/>
                              </a:rPr>
                            </m:ctrlPr>
                          </m:dPr>
                          <m:e>
                            <m:r>
                              <a:rPr lang="cs-CZ" sz="2400" b="1">
                                <a:solidFill>
                                  <a:srgbClr val="307871"/>
                                </a:solidFill>
                                <a:latin typeface="Cambria Math" panose="02040503050406030204" pitchFamily="18" charset="0"/>
                              </a:rPr>
                              <m:t>𝟏</m:t>
                            </m:r>
                            <m:r>
                              <a:rPr lang="cs-CZ" sz="2400" b="1">
                                <a:solidFill>
                                  <a:srgbClr val="307871"/>
                                </a:solidFill>
                                <a:latin typeface="Cambria Math" panose="02040503050406030204" pitchFamily="18" charset="0"/>
                              </a:rPr>
                              <m:t>−</m:t>
                            </m:r>
                            <m:r>
                              <a:rPr lang="cs-CZ" sz="2400" b="1">
                                <a:solidFill>
                                  <a:srgbClr val="307871"/>
                                </a:solidFill>
                                <a:latin typeface="Cambria Math" panose="02040503050406030204" pitchFamily="18" charset="0"/>
                              </a:rPr>
                              <m:t>𝐭</m:t>
                            </m:r>
                          </m:e>
                        </m:d>
                        <m:r>
                          <a:rPr lang="cs-CZ" sz="2400" b="1">
                            <a:solidFill>
                              <a:srgbClr val="307871"/>
                            </a:solidFill>
                            <a:latin typeface="Cambria Math" panose="02040503050406030204" pitchFamily="18" charset="0"/>
                          </a:rPr>
                          <m:t>+</m:t>
                        </m:r>
                        <m:r>
                          <a:rPr lang="cs-CZ" sz="2400" b="1">
                            <a:solidFill>
                              <a:srgbClr val="307871"/>
                            </a:solidFill>
                            <a:latin typeface="Cambria Math" panose="02040503050406030204" pitchFamily="18" charset="0"/>
                          </a:rPr>
                          <m:t>𝐦</m:t>
                        </m:r>
                      </m:den>
                    </m:f>
                  </m:oMath>
                </a14:m>
                <a:r>
                  <a:rPr lang="cs-CZ" sz="2400" b="1" dirty="0">
                    <a:solidFill>
                      <a:srgbClr val="307871"/>
                    </a:solidFill>
                  </a:rPr>
                  <a:t> * ΔG</a:t>
                </a:r>
                <a:endParaRPr lang="es-ES" sz="2400" b="1" dirty="0">
                  <a:solidFill>
                    <a:srgbClr val="307871"/>
                  </a:solidFill>
                </a:endParaRPr>
              </a:p>
              <a:p>
                <a:pPr lvl="0" algn="just">
                  <a:spcBef>
                    <a:spcPts val="0"/>
                  </a:spcBef>
                  <a:spcAft>
                    <a:spcPts val="12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000" dirty="0">
                  <a:solidFill>
                    <a:srgbClr val="000000"/>
                  </a:solidFill>
                </a:endParaRPr>
              </a:p>
              <a:p>
                <a:pPr marL="0" indent="0" algn="just">
                  <a:spcBef>
                    <a:spcPts val="0"/>
                  </a:spcBef>
                  <a:spcAft>
                    <a:spcPts val="600"/>
                  </a:spcAft>
                  <a:buClr>
                    <a:schemeClr val="tx1"/>
                  </a:buClr>
                  <a:buSzPct val="120000"/>
                  <a:buNone/>
                </a:pPr>
                <a:endParaRPr lang="cs-CZ" sz="2000" b="1" dirty="0">
                  <a:solidFill>
                    <a:srgbClr val="307871"/>
                  </a:solidFill>
                </a:endParaRPr>
              </a:p>
              <a:p>
                <a:pPr marL="0" indent="0" algn="just">
                  <a:spcBef>
                    <a:spcPts val="0"/>
                  </a:spcBef>
                  <a:spcAft>
                    <a:spcPts val="1200"/>
                  </a:spcAft>
                  <a:buClr>
                    <a:schemeClr val="tx1"/>
                  </a:buClr>
                  <a:buSzPct val="120000"/>
                  <a:buNone/>
                </a:pPr>
                <a:endParaRPr lang="cs-CZ" sz="2000" b="1" i="1" u="sng" dirty="0">
                  <a:solidFill>
                    <a:srgbClr val="307871"/>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71500" y="868262"/>
                <a:ext cx="8280920" cy="4007744"/>
              </a:xfrm>
              <a:prstGeom prst="rect">
                <a:avLst/>
              </a:prstGeom>
              <a:blipFill rotWithShape="0">
                <a:blip r:embed="rId3"/>
                <a:stretch>
                  <a:fillRect l="-1031" t="-1824" r="-736"/>
                </a:stretch>
              </a:blipFill>
            </p:spPr>
            <p:txBody>
              <a:bodyPr/>
              <a:lstStyle/>
              <a:p>
                <a:r>
                  <a:rPr lang="cs-CZ">
                    <a:noFill/>
                  </a:rPr>
                  <a:t> </a:t>
                </a:r>
              </a:p>
            </p:txBody>
          </p:sp>
        </mc:Fallback>
      </mc:AlternateContent>
    </p:spTree>
    <p:extLst>
      <p:ext uri="{BB962C8B-B14F-4D97-AF65-F5344CB8AC3E}">
        <p14:creationId xmlns:p14="http://schemas.microsoft.com/office/powerpoint/2010/main" val="142606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920880" cy="507703"/>
          </a:xfrm>
        </p:spPr>
        <p:txBody>
          <a:bodyPr/>
          <a:lstStyle/>
          <a:p>
            <a:r>
              <a:rPr lang="cs-CZ" sz="2800" b="1" dirty="0"/>
              <a:t>Čisté vývozy  v systému plovoucích kurzů</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9</a:t>
            </a:fld>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4294967295"/>
              </p:nvPr>
            </p:nvSpPr>
            <p:spPr>
              <a:xfrm>
                <a:off x="0" y="857250"/>
                <a:ext cx="8280400" cy="4032250"/>
              </a:xfrm>
              <a:prstGeom prst="rect">
                <a:avLst/>
              </a:prstGeom>
            </p:spPr>
            <p:txBody>
              <a:bodyPr>
                <a:noAutofit/>
              </a:bodyPr>
              <a:lstStyle/>
              <a:p>
                <a:pPr lvl="0" algn="just">
                  <a:spcBef>
                    <a:spcPts val="0"/>
                  </a:spcBef>
                  <a:spcAft>
                    <a:spcPts val="600"/>
                  </a:spcAft>
                  <a:buClr>
                    <a:schemeClr val="tx1"/>
                  </a:buClr>
                  <a:buSzPct val="120000"/>
                </a:pPr>
                <a:r>
                  <a:rPr lang="cs-CZ" sz="2000" dirty="0">
                    <a:solidFill>
                      <a:srgbClr val="000000"/>
                    </a:solidFill>
                  </a:rPr>
                  <a:t>čisté vývozy jsou v systému plovoucích kurzů  závislé nejen na autonomních vývozech (EX) a autonomních dovozech (IM</a:t>
                </a:r>
                <a:r>
                  <a:rPr lang="cs-CZ" sz="2000" baseline="-25000" dirty="0">
                    <a:solidFill>
                      <a:srgbClr val="000000"/>
                    </a:solidFill>
                  </a:rPr>
                  <a:t>A</a:t>
                </a:r>
                <a:r>
                  <a:rPr lang="cs-CZ" sz="2000" dirty="0">
                    <a:solidFill>
                      <a:srgbClr val="000000"/>
                    </a:solidFill>
                  </a:rPr>
                  <a:t>) a indukované složce dovozů (m*Y), ale také na pohybu reálného devizového kurzu</a:t>
                </a:r>
              </a:p>
              <a:p>
                <a:pPr lvl="0" algn="just">
                  <a:spcBef>
                    <a:spcPts val="0"/>
                  </a:spcBef>
                  <a:spcAft>
                    <a:spcPts val="600"/>
                  </a:spcAft>
                  <a:buClr>
                    <a:schemeClr val="tx1"/>
                  </a:buClr>
                  <a:buSzPct val="120000"/>
                </a:pPr>
                <a:r>
                  <a:rPr lang="cs-CZ" sz="2000" i="1" dirty="0"/>
                  <a:t>Reálný devizový kurs (R) </a:t>
                </a:r>
                <a:r>
                  <a:rPr lang="cs-CZ" sz="2000" dirty="0">
                    <a:solidFill>
                      <a:srgbClr val="000000"/>
                    </a:solidFill>
                  </a:rPr>
                  <a:t>určíme jako součin nominálního měnového kurzu (E) a poměru cenových hladin v zahraničí (P</a:t>
                </a:r>
                <a:r>
                  <a:rPr lang="cs-CZ" sz="2000" baseline="-25000" dirty="0">
                    <a:solidFill>
                      <a:srgbClr val="000000"/>
                    </a:solidFill>
                  </a:rPr>
                  <a:t>F</a:t>
                </a:r>
                <a:r>
                  <a:rPr lang="cs-CZ" sz="2000" dirty="0">
                    <a:solidFill>
                      <a:srgbClr val="000000"/>
                    </a:solidFill>
                  </a:rPr>
                  <a:t>) k domácí cenové hladině (P). Rovnice má tvar:</a:t>
                </a:r>
              </a:p>
              <a:p>
                <a:pPr marL="0" lvl="0" indent="0" algn="ctr">
                  <a:spcBef>
                    <a:spcPts val="0"/>
                  </a:spcBef>
                  <a:spcAft>
                    <a:spcPts val="600"/>
                  </a:spcAft>
                  <a:buClr>
                    <a:schemeClr val="tx1"/>
                  </a:buClr>
                  <a:buSzPct val="120000"/>
                  <a:buNone/>
                </a:pPr>
                <a:r>
                  <a:rPr lang="cs-CZ" sz="2000" b="1" dirty="0">
                    <a:solidFill>
                      <a:schemeClr val="tx1"/>
                    </a:solidFill>
                  </a:rPr>
                  <a:t>R = </a:t>
                </a:r>
                <a14:m>
                  <m:oMath xmlns:m="http://schemas.openxmlformats.org/officeDocument/2006/math">
                    <m:r>
                      <a:rPr lang="cs-CZ" sz="2000" b="1" i="1" smtClean="0">
                        <a:solidFill>
                          <a:schemeClr val="tx1"/>
                        </a:solidFill>
                        <a:latin typeface="Cambria Math" panose="02040503050406030204" pitchFamily="18" charset="0"/>
                      </a:rPr>
                      <m:t>𝑬</m:t>
                    </m:r>
                    <m:r>
                      <a:rPr lang="cs-CZ" sz="2000" b="1" i="1" smtClean="0">
                        <a:solidFill>
                          <a:schemeClr val="tx1"/>
                        </a:solidFill>
                        <a:latin typeface="Cambria Math" panose="02040503050406030204" pitchFamily="18" charset="0"/>
                      </a:rPr>
                      <m:t>∗</m:t>
                    </m:r>
                    <m:f>
                      <m:fPr>
                        <m:ctrlPr>
                          <a:rPr lang="cs-CZ" sz="2000" b="1" i="1" smtClean="0">
                            <a:solidFill>
                              <a:schemeClr val="tx1"/>
                            </a:solidFill>
                            <a:latin typeface="Cambria Math" panose="02040503050406030204" pitchFamily="18" charset="0"/>
                          </a:rPr>
                        </m:ctrlPr>
                      </m:fPr>
                      <m:num>
                        <m:r>
                          <a:rPr lang="cs-CZ" sz="2000" b="1" i="1" smtClean="0">
                            <a:solidFill>
                              <a:schemeClr val="tx1"/>
                            </a:solidFill>
                            <a:latin typeface="Cambria Math" panose="02040503050406030204" pitchFamily="18" charset="0"/>
                          </a:rPr>
                          <m:t>𝑷</m:t>
                        </m:r>
                        <m:r>
                          <a:rPr lang="cs-CZ" sz="2000" b="1" i="1" baseline="-25000" smtClean="0">
                            <a:solidFill>
                              <a:schemeClr val="tx1"/>
                            </a:solidFill>
                            <a:latin typeface="Cambria Math" panose="02040503050406030204" pitchFamily="18" charset="0"/>
                          </a:rPr>
                          <m:t>𝑭</m:t>
                        </m:r>
                      </m:num>
                      <m:den>
                        <m:r>
                          <a:rPr lang="cs-CZ" sz="2000" b="1" i="1" smtClean="0">
                            <a:solidFill>
                              <a:schemeClr val="tx1"/>
                            </a:solidFill>
                            <a:latin typeface="Cambria Math" panose="02040503050406030204" pitchFamily="18" charset="0"/>
                          </a:rPr>
                          <m:t>𝑷</m:t>
                        </m:r>
                      </m:den>
                    </m:f>
                  </m:oMath>
                </a14:m>
                <a:endParaRPr lang="cs-CZ" sz="2000" b="1" dirty="0">
                  <a:solidFill>
                    <a:srgbClr val="000000"/>
                  </a:solidFill>
                </a:endParaRPr>
              </a:p>
              <a:p>
                <a:pPr lvl="0" algn="just">
                  <a:spcBef>
                    <a:spcPts val="0"/>
                  </a:spcBef>
                  <a:spcAft>
                    <a:spcPts val="600"/>
                  </a:spcAft>
                  <a:buClr>
                    <a:schemeClr val="tx1"/>
                  </a:buClr>
                  <a:buSzPct val="120000"/>
                </a:pPr>
                <a:r>
                  <a:rPr lang="cs-CZ" sz="2000" dirty="0">
                    <a:solidFill>
                      <a:srgbClr val="000000"/>
                    </a:solidFill>
                  </a:rPr>
                  <a:t>Rovnice čistých vývozů rozšířená o vliv reálného devizového kurzu bude mít tvar: </a:t>
                </a:r>
              </a:p>
              <a:p>
                <a:pPr marL="0" lvl="0" indent="0" algn="ctr">
                  <a:spcBef>
                    <a:spcPts val="0"/>
                  </a:spcBef>
                  <a:spcAft>
                    <a:spcPts val="600"/>
                  </a:spcAft>
                  <a:buClr>
                    <a:schemeClr val="tx1"/>
                  </a:buClr>
                  <a:buSzPct val="120000"/>
                  <a:buNone/>
                </a:pPr>
                <a:r>
                  <a:rPr lang="cs-CZ" sz="2000" b="1" dirty="0">
                    <a:solidFill>
                      <a:srgbClr val="307871"/>
                    </a:solidFill>
                  </a:rPr>
                  <a:t>NX = NX</a:t>
                </a:r>
                <a:r>
                  <a:rPr lang="cs-CZ" sz="2000" b="1" baseline="-25000" dirty="0">
                    <a:solidFill>
                      <a:srgbClr val="307871"/>
                    </a:solidFill>
                  </a:rPr>
                  <a:t>A</a:t>
                </a:r>
                <a:r>
                  <a:rPr lang="cs-CZ" sz="2000" b="1" dirty="0">
                    <a:solidFill>
                      <a:srgbClr val="307871"/>
                    </a:solidFill>
                  </a:rPr>
                  <a:t> – m*Y + v*R</a:t>
                </a:r>
              </a:p>
              <a:p>
                <a:pPr marL="357188" indent="0" algn="just">
                  <a:spcBef>
                    <a:spcPts val="0"/>
                  </a:spcBef>
                  <a:spcAft>
                    <a:spcPts val="600"/>
                  </a:spcAft>
                  <a:buClr>
                    <a:schemeClr val="tx1"/>
                  </a:buClr>
                  <a:buSzPct val="120000"/>
                  <a:buNone/>
                </a:pPr>
                <a:r>
                  <a:rPr lang="cs-CZ" sz="2000" dirty="0">
                    <a:solidFill>
                      <a:srgbClr val="000000"/>
                    </a:solidFill>
                  </a:rPr>
                  <a:t>kde </a:t>
                </a:r>
                <a:r>
                  <a:rPr lang="cs-CZ" sz="2000" b="1" dirty="0"/>
                  <a:t>v</a:t>
                </a:r>
                <a:r>
                  <a:rPr lang="cs-CZ" sz="2000" dirty="0">
                    <a:solidFill>
                      <a:srgbClr val="000000"/>
                    </a:solidFill>
                  </a:rPr>
                  <a:t> je citlivost čistých vývozů na změny reálného devizového kurzu</a:t>
                </a:r>
              </a:p>
              <a:p>
                <a:pPr marL="355600" lvl="0" indent="0" algn="ctr">
                  <a:spcBef>
                    <a:spcPts val="0"/>
                  </a:spcBef>
                  <a:spcAft>
                    <a:spcPts val="1200"/>
                  </a:spcAft>
                  <a:buClr>
                    <a:srgbClr val="307871"/>
                  </a:buClr>
                  <a:buSzPct val="120000"/>
                  <a:buNone/>
                </a:pPr>
                <a:endParaRPr lang="cs-CZ" sz="2000" b="1" dirty="0">
                  <a:solidFill>
                    <a:srgbClr val="307871"/>
                  </a:solidFill>
                </a:endParaRPr>
              </a:p>
              <a:p>
                <a:pPr marL="0" indent="0" algn="just">
                  <a:spcBef>
                    <a:spcPts val="0"/>
                  </a:spcBef>
                  <a:spcAft>
                    <a:spcPts val="600"/>
                  </a:spcAft>
                  <a:buClr>
                    <a:schemeClr val="tx1"/>
                  </a:buClr>
                  <a:buSzPct val="120000"/>
                  <a:buNone/>
                </a:pPr>
                <a:endParaRPr lang="cs-CZ" sz="2000" dirty="0">
                  <a:solidFill>
                    <a:srgbClr val="000000"/>
                  </a:solidFill>
                </a:endParaRPr>
              </a:p>
              <a:p>
                <a:pPr marL="0" lvl="0" indent="0" algn="just">
                  <a:spcBef>
                    <a:spcPts val="0"/>
                  </a:spcBef>
                  <a:spcAft>
                    <a:spcPts val="600"/>
                  </a:spcAft>
                  <a:buClr>
                    <a:schemeClr val="tx1"/>
                  </a:buClr>
                  <a:buSzPct val="120000"/>
                  <a:buNone/>
                </a:pPr>
                <a:endParaRPr lang="cs-CZ" sz="20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spcBef>
                    <a:spcPts val="0"/>
                  </a:spcBef>
                  <a:spcAft>
                    <a:spcPts val="1200"/>
                  </a:spcAft>
                  <a:buClr>
                    <a:schemeClr val="tx1"/>
                  </a:buClr>
                  <a:buSzPct val="120000"/>
                  <a:buNone/>
                </a:pPr>
                <a:endParaRPr lang="cs-CZ" sz="2200" dirty="0">
                  <a:solidFill>
                    <a:srgbClr val="000000"/>
                  </a:solidFill>
                </a:endParaRPr>
              </a:p>
              <a:p>
                <a:pPr lvl="0" algn="just">
                  <a:spcBef>
                    <a:spcPts val="0"/>
                  </a:spcBef>
                  <a:spcAft>
                    <a:spcPts val="600"/>
                  </a:spcAft>
                  <a:buClr>
                    <a:schemeClr val="tx1"/>
                  </a:buClr>
                  <a:buSzPct val="120000"/>
                </a:pPr>
                <a:endParaRPr lang="cs-CZ" sz="2000" dirty="0">
                  <a:solidFill>
                    <a:srgbClr val="000000"/>
                  </a:solidFill>
                </a:endParaRPr>
              </a:p>
              <a:p>
                <a:pPr marL="0" lvl="0" indent="0" algn="just">
                  <a:buClr>
                    <a:schemeClr val="tx1"/>
                  </a:buClr>
                  <a:buSzPct val="120000"/>
                  <a:buNone/>
                </a:pPr>
                <a:endParaRPr lang="cs-CZ" sz="2400" dirty="0">
                  <a:solidFill>
                    <a:srgbClr val="000000"/>
                  </a:solidFill>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4294967295"/>
              </p:nvPr>
            </p:nvSpPr>
            <p:spPr>
              <a:xfrm>
                <a:off x="0" y="857387"/>
                <a:ext cx="8280920" cy="4032448"/>
              </a:xfrm>
              <a:prstGeom prst="rect">
                <a:avLst/>
              </a:prstGeom>
              <a:blipFill rotWithShape="0">
                <a:blip r:embed="rId3"/>
                <a:stretch>
                  <a:fillRect l="-957" t="-1815" r="-736" b="-908"/>
                </a:stretch>
              </a:blipFill>
            </p:spPr>
            <p:txBody>
              <a:bodyPr/>
              <a:lstStyle/>
              <a:p>
                <a:r>
                  <a:rPr lang="cs-CZ">
                    <a:noFill/>
                  </a:rPr>
                  <a:t> </a:t>
                </a:r>
              </a:p>
            </p:txBody>
          </p:sp>
        </mc:Fallback>
      </mc:AlternateContent>
    </p:spTree>
    <p:extLst>
      <p:ext uri="{BB962C8B-B14F-4D97-AF65-F5344CB8AC3E}">
        <p14:creationId xmlns:p14="http://schemas.microsoft.com/office/powerpoint/2010/main" val="2527424228"/>
      </p:ext>
    </p:extLst>
  </p:cSld>
  <p:clrMapOvr>
    <a:masterClrMapping/>
  </p:clrMapOvr>
</p:sld>
</file>

<file path=ppt/theme/theme1.xml><?xml version="1.0" encoding="utf-8"?>
<a:theme xmlns:a="http://schemas.openxmlformats.org/drawingml/2006/main" name="1_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Mi_4_TEORIE SPOTŘEBITELSKÉ POPTÁVKY</Template>
  <TotalTime>6381</TotalTime>
  <Words>2743</Words>
  <Application>Microsoft Office PowerPoint</Application>
  <PresentationFormat>Předvádění na obrazovce (16:9)</PresentationFormat>
  <Paragraphs>340</Paragraphs>
  <Slides>29</Slides>
  <Notes>28</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29</vt:i4>
      </vt:variant>
    </vt:vector>
  </HeadingPairs>
  <TitlesOfParts>
    <vt:vector size="36" baseType="lpstr">
      <vt:lpstr>Arial</vt:lpstr>
      <vt:lpstr>Calibri</vt:lpstr>
      <vt:lpstr>Calibri Light</vt:lpstr>
      <vt:lpstr>Cambria Math</vt:lpstr>
      <vt:lpstr>Times New Roman</vt:lpstr>
      <vt:lpstr>Wingdings</vt:lpstr>
      <vt:lpstr>1_Motiv Office</vt:lpstr>
      <vt:lpstr>Prezentace aplikace PowerPoint</vt:lpstr>
      <vt:lpstr>Model IS-LM-BP</vt:lpstr>
      <vt:lpstr>Systém fixních kurzů</vt:lpstr>
      <vt:lpstr>Systém plovoucích (pružných) kurzů</vt:lpstr>
      <vt:lpstr>Křivka IS v otevřené ekonomice</vt:lpstr>
      <vt:lpstr>Rovnice IS v otevřené ekonomice s fixním kurzem</vt:lpstr>
      <vt:lpstr>Rovnice IS v otevřené ekonomice s fixním kurzem</vt:lpstr>
      <vt:lpstr>Multiplikátor běžného účtu </vt:lpstr>
      <vt:lpstr>Čisté vývozy  v systému plovoucích kurzů</vt:lpstr>
      <vt:lpstr>Čisté vývozy  v systému plovoucích kurzů</vt:lpstr>
      <vt:lpstr>Rovnice IS v otevřené ekonomice s plovoucím kurzem</vt:lpstr>
      <vt:lpstr>Rovnice IS v otevřené ekonomice s plovoucím kurzem</vt:lpstr>
      <vt:lpstr>Posuny křivky IS v otevřené ekonomice s plovoucím kurzem</vt:lpstr>
      <vt:lpstr>Křivka LM v otevřené ekonomice</vt:lpstr>
      <vt:lpstr>Rovnováha PB – křivka BP - předpoklady</vt:lpstr>
      <vt:lpstr>Rovnováha PB – křivka BP </vt:lpstr>
      <vt:lpstr>Kapitálová mobilita</vt:lpstr>
      <vt:lpstr>Odvození křivky BP</vt:lpstr>
      <vt:lpstr>Sklon, poloha a body mimo křivku BP</vt:lpstr>
      <vt:lpstr>Sklon, poloha a body mimo křivku BP</vt:lpstr>
      <vt:lpstr>Sklon, poloha a body mimo křivku BP</vt:lpstr>
      <vt:lpstr>Sklon, poloha a body mimo křivku BP</vt:lpstr>
      <vt:lpstr>Sklon, poloha a body mimo křivku BP</vt:lpstr>
      <vt:lpstr>Sklon, poloha a body mimo křivku BP</vt:lpstr>
      <vt:lpstr>Sklon, poloha a body mimo křivku BP</vt:lpstr>
      <vt:lpstr>Rovnováha v modelu IS-LM-BP</vt:lpstr>
      <vt:lpstr>Rovnováha v modelu IS-LM-BP</vt:lpstr>
      <vt:lpstr>Rovnováha v modelu IS-LM-BP</vt:lpstr>
      <vt:lpstr>   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Ingrid Majerová</cp:lastModifiedBy>
  <cp:revision>580</cp:revision>
  <dcterms:created xsi:type="dcterms:W3CDTF">2016-07-06T15:42:34Z</dcterms:created>
  <dcterms:modified xsi:type="dcterms:W3CDTF">2024-02-15T12:53:00Z</dcterms:modified>
</cp:coreProperties>
</file>