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6"/>
  </p:notesMasterIdLst>
  <p:sldIdLst>
    <p:sldId id="645" r:id="rId2"/>
    <p:sldId id="301" r:id="rId3"/>
    <p:sldId id="474" r:id="rId4"/>
    <p:sldId id="475" r:id="rId5"/>
    <p:sldId id="476" r:id="rId6"/>
    <p:sldId id="477" r:id="rId7"/>
    <p:sldId id="478" r:id="rId8"/>
    <p:sldId id="479" r:id="rId9"/>
    <p:sldId id="480" r:id="rId10"/>
    <p:sldId id="481" r:id="rId11"/>
    <p:sldId id="482" r:id="rId12"/>
    <p:sldId id="483" r:id="rId13"/>
    <p:sldId id="484" r:id="rId14"/>
    <p:sldId id="485" r:id="rId15"/>
    <p:sldId id="486" r:id="rId16"/>
    <p:sldId id="487" r:id="rId17"/>
    <p:sldId id="488" r:id="rId18"/>
    <p:sldId id="489" r:id="rId19"/>
    <p:sldId id="490" r:id="rId20"/>
    <p:sldId id="491" r:id="rId21"/>
    <p:sldId id="492" r:id="rId22"/>
    <p:sldId id="493" r:id="rId23"/>
    <p:sldId id="494" r:id="rId24"/>
    <p:sldId id="495" r:id="rId25"/>
    <p:sldId id="496" r:id="rId26"/>
    <p:sldId id="497" r:id="rId27"/>
    <p:sldId id="498" r:id="rId28"/>
    <p:sldId id="499" r:id="rId29"/>
    <p:sldId id="500" r:id="rId30"/>
    <p:sldId id="501" r:id="rId31"/>
    <p:sldId id="396" r:id="rId32"/>
    <p:sldId id="397" r:id="rId33"/>
    <p:sldId id="398" r:id="rId34"/>
    <p:sldId id="406" r:id="rId35"/>
    <p:sldId id="352" r:id="rId36"/>
    <p:sldId id="353" r:id="rId37"/>
    <p:sldId id="354" r:id="rId38"/>
    <p:sldId id="355" r:id="rId39"/>
    <p:sldId id="356" r:id="rId40"/>
    <p:sldId id="357" r:id="rId41"/>
    <p:sldId id="358" r:id="rId42"/>
    <p:sldId id="405" r:id="rId43"/>
    <p:sldId id="408" r:id="rId44"/>
    <p:sldId id="368" r:id="rId45"/>
    <p:sldId id="420" r:id="rId46"/>
    <p:sldId id="429" r:id="rId47"/>
    <p:sldId id="534" r:id="rId48"/>
    <p:sldId id="535" r:id="rId49"/>
    <p:sldId id="536" r:id="rId50"/>
    <p:sldId id="537" r:id="rId51"/>
    <p:sldId id="346" r:id="rId52"/>
    <p:sldId id="349" r:id="rId53"/>
    <p:sldId id="350" r:id="rId54"/>
    <p:sldId id="441" r:id="rId55"/>
    <p:sldId id="502" r:id="rId56"/>
    <p:sldId id="449" r:id="rId57"/>
    <p:sldId id="503" r:id="rId58"/>
    <p:sldId id="504" r:id="rId59"/>
    <p:sldId id="450" r:id="rId60"/>
    <p:sldId id="442" r:id="rId61"/>
    <p:sldId id="443" r:id="rId62"/>
    <p:sldId id="507" r:id="rId63"/>
    <p:sldId id="452" r:id="rId64"/>
    <p:sldId id="453" r:id="rId65"/>
    <p:sldId id="444" r:id="rId66"/>
    <p:sldId id="445" r:id="rId67"/>
    <p:sldId id="360" r:id="rId68"/>
    <p:sldId id="454" r:id="rId69"/>
    <p:sldId id="455" r:id="rId70"/>
    <p:sldId id="456" r:id="rId71"/>
    <p:sldId id="457" r:id="rId72"/>
    <p:sldId id="458" r:id="rId73"/>
    <p:sldId id="446" r:id="rId74"/>
    <p:sldId id="447" r:id="rId75"/>
    <p:sldId id="459" r:id="rId76"/>
    <p:sldId id="506" r:id="rId77"/>
    <p:sldId id="448" r:id="rId78"/>
    <p:sldId id="462" r:id="rId79"/>
    <p:sldId id="463" r:id="rId80"/>
    <p:sldId id="464" r:id="rId81"/>
    <p:sldId id="465" r:id="rId82"/>
    <p:sldId id="466" r:id="rId83"/>
    <p:sldId id="369" r:id="rId84"/>
    <p:sldId id="363" r:id="rId85"/>
    <p:sldId id="364" r:id="rId86"/>
    <p:sldId id="366" r:id="rId87"/>
    <p:sldId id="367" r:id="rId88"/>
    <p:sldId id="370" r:id="rId89"/>
    <p:sldId id="371" r:id="rId90"/>
    <p:sldId id="372" r:id="rId91"/>
    <p:sldId id="373" r:id="rId92"/>
    <p:sldId id="374" r:id="rId93"/>
    <p:sldId id="375" r:id="rId94"/>
    <p:sldId id="376" r:id="rId95"/>
    <p:sldId id="435" r:id="rId96"/>
    <p:sldId id="431" r:id="rId97"/>
    <p:sldId id="467" r:id="rId98"/>
    <p:sldId id="468" r:id="rId99"/>
    <p:sldId id="469" r:id="rId100"/>
    <p:sldId id="470" r:id="rId101"/>
    <p:sldId id="471" r:id="rId102"/>
    <p:sldId id="472" r:id="rId103"/>
    <p:sldId id="473" r:id="rId104"/>
    <p:sldId id="343" r:id="rId10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1" autoAdjust="0"/>
  </p:normalViewPr>
  <p:slideViewPr>
    <p:cSldViewPr>
      <p:cViewPr varScale="1">
        <p:scale>
          <a:sx n="83" d="100"/>
          <a:sy n="83" d="100"/>
        </p:scale>
        <p:origin x="800" y="5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639955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800523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223487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07826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77166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691454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51354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863747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9313946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5407643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735990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5355823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230180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4065964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062743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478282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8874011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046238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6879640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2139604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3705153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872526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4286971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332279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8557053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995415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0502614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3183123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780899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27439413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7926757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31180475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1874976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7020045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40219868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23490980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21055466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42930342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32464483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12298195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1389997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28781333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1773902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52</a:t>
            </a:fld>
            <a:endParaRPr lang="cs-CZ"/>
          </a:p>
        </p:txBody>
      </p:sp>
    </p:spTree>
    <p:extLst>
      <p:ext uri="{BB962C8B-B14F-4D97-AF65-F5344CB8AC3E}">
        <p14:creationId xmlns:p14="http://schemas.microsoft.com/office/powerpoint/2010/main" val="1281713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47261881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53</a:t>
            </a:fld>
            <a:endParaRPr lang="cs-CZ"/>
          </a:p>
        </p:txBody>
      </p:sp>
    </p:spTree>
    <p:extLst>
      <p:ext uri="{BB962C8B-B14F-4D97-AF65-F5344CB8AC3E}">
        <p14:creationId xmlns:p14="http://schemas.microsoft.com/office/powerpoint/2010/main" val="24159375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54</a:t>
            </a:fld>
            <a:endParaRPr lang="cs-CZ"/>
          </a:p>
        </p:txBody>
      </p:sp>
    </p:spTree>
    <p:extLst>
      <p:ext uri="{BB962C8B-B14F-4D97-AF65-F5344CB8AC3E}">
        <p14:creationId xmlns:p14="http://schemas.microsoft.com/office/powerpoint/2010/main" val="41250504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55</a:t>
            </a:fld>
            <a:endParaRPr lang="cs-CZ"/>
          </a:p>
        </p:txBody>
      </p:sp>
    </p:spTree>
    <p:extLst>
      <p:ext uri="{BB962C8B-B14F-4D97-AF65-F5344CB8AC3E}">
        <p14:creationId xmlns:p14="http://schemas.microsoft.com/office/powerpoint/2010/main" val="26071226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56</a:t>
            </a:fld>
            <a:endParaRPr lang="cs-CZ"/>
          </a:p>
        </p:txBody>
      </p:sp>
    </p:spTree>
    <p:extLst>
      <p:ext uri="{BB962C8B-B14F-4D97-AF65-F5344CB8AC3E}">
        <p14:creationId xmlns:p14="http://schemas.microsoft.com/office/powerpoint/2010/main" val="298457623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57</a:t>
            </a:fld>
            <a:endParaRPr lang="cs-CZ"/>
          </a:p>
        </p:txBody>
      </p:sp>
    </p:spTree>
    <p:extLst>
      <p:ext uri="{BB962C8B-B14F-4D97-AF65-F5344CB8AC3E}">
        <p14:creationId xmlns:p14="http://schemas.microsoft.com/office/powerpoint/2010/main" val="423130617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58</a:t>
            </a:fld>
            <a:endParaRPr lang="cs-CZ"/>
          </a:p>
        </p:txBody>
      </p:sp>
    </p:spTree>
    <p:extLst>
      <p:ext uri="{BB962C8B-B14F-4D97-AF65-F5344CB8AC3E}">
        <p14:creationId xmlns:p14="http://schemas.microsoft.com/office/powerpoint/2010/main" val="72570005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59</a:t>
            </a:fld>
            <a:endParaRPr lang="cs-CZ"/>
          </a:p>
        </p:txBody>
      </p:sp>
    </p:spTree>
    <p:extLst>
      <p:ext uri="{BB962C8B-B14F-4D97-AF65-F5344CB8AC3E}">
        <p14:creationId xmlns:p14="http://schemas.microsoft.com/office/powerpoint/2010/main" val="39604715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60</a:t>
            </a:fld>
            <a:endParaRPr lang="cs-CZ"/>
          </a:p>
        </p:txBody>
      </p:sp>
    </p:spTree>
    <p:extLst>
      <p:ext uri="{BB962C8B-B14F-4D97-AF65-F5344CB8AC3E}">
        <p14:creationId xmlns:p14="http://schemas.microsoft.com/office/powerpoint/2010/main" val="94176262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61</a:t>
            </a:fld>
            <a:endParaRPr lang="cs-CZ"/>
          </a:p>
        </p:txBody>
      </p:sp>
    </p:spTree>
    <p:extLst>
      <p:ext uri="{BB962C8B-B14F-4D97-AF65-F5344CB8AC3E}">
        <p14:creationId xmlns:p14="http://schemas.microsoft.com/office/powerpoint/2010/main" val="2819644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62</a:t>
            </a:fld>
            <a:endParaRPr lang="cs-CZ"/>
          </a:p>
        </p:txBody>
      </p:sp>
    </p:spTree>
    <p:extLst>
      <p:ext uri="{BB962C8B-B14F-4D97-AF65-F5344CB8AC3E}">
        <p14:creationId xmlns:p14="http://schemas.microsoft.com/office/powerpoint/2010/main" val="2492198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7245230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63</a:t>
            </a:fld>
            <a:endParaRPr lang="cs-CZ"/>
          </a:p>
        </p:txBody>
      </p:sp>
    </p:spTree>
    <p:extLst>
      <p:ext uri="{BB962C8B-B14F-4D97-AF65-F5344CB8AC3E}">
        <p14:creationId xmlns:p14="http://schemas.microsoft.com/office/powerpoint/2010/main" val="313335450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64</a:t>
            </a:fld>
            <a:endParaRPr lang="cs-CZ"/>
          </a:p>
        </p:txBody>
      </p:sp>
    </p:spTree>
    <p:extLst>
      <p:ext uri="{BB962C8B-B14F-4D97-AF65-F5344CB8AC3E}">
        <p14:creationId xmlns:p14="http://schemas.microsoft.com/office/powerpoint/2010/main" val="84119033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65</a:t>
            </a:fld>
            <a:endParaRPr lang="cs-CZ"/>
          </a:p>
        </p:txBody>
      </p:sp>
    </p:spTree>
    <p:extLst>
      <p:ext uri="{BB962C8B-B14F-4D97-AF65-F5344CB8AC3E}">
        <p14:creationId xmlns:p14="http://schemas.microsoft.com/office/powerpoint/2010/main" val="357007784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66</a:t>
            </a:fld>
            <a:endParaRPr lang="cs-CZ"/>
          </a:p>
        </p:txBody>
      </p:sp>
    </p:spTree>
    <p:extLst>
      <p:ext uri="{BB962C8B-B14F-4D97-AF65-F5344CB8AC3E}">
        <p14:creationId xmlns:p14="http://schemas.microsoft.com/office/powerpoint/2010/main" val="326192464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67</a:t>
            </a:fld>
            <a:endParaRPr lang="cs-CZ"/>
          </a:p>
        </p:txBody>
      </p:sp>
    </p:spTree>
    <p:extLst>
      <p:ext uri="{BB962C8B-B14F-4D97-AF65-F5344CB8AC3E}">
        <p14:creationId xmlns:p14="http://schemas.microsoft.com/office/powerpoint/2010/main" val="283791582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68</a:t>
            </a:fld>
            <a:endParaRPr lang="cs-CZ"/>
          </a:p>
        </p:txBody>
      </p:sp>
    </p:spTree>
    <p:extLst>
      <p:ext uri="{BB962C8B-B14F-4D97-AF65-F5344CB8AC3E}">
        <p14:creationId xmlns:p14="http://schemas.microsoft.com/office/powerpoint/2010/main" val="211060055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69</a:t>
            </a:fld>
            <a:endParaRPr lang="cs-CZ"/>
          </a:p>
        </p:txBody>
      </p:sp>
    </p:spTree>
    <p:extLst>
      <p:ext uri="{BB962C8B-B14F-4D97-AF65-F5344CB8AC3E}">
        <p14:creationId xmlns:p14="http://schemas.microsoft.com/office/powerpoint/2010/main" val="131349776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70</a:t>
            </a:fld>
            <a:endParaRPr lang="cs-CZ"/>
          </a:p>
        </p:txBody>
      </p:sp>
    </p:spTree>
    <p:extLst>
      <p:ext uri="{BB962C8B-B14F-4D97-AF65-F5344CB8AC3E}">
        <p14:creationId xmlns:p14="http://schemas.microsoft.com/office/powerpoint/2010/main" val="151753128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71</a:t>
            </a:fld>
            <a:endParaRPr lang="cs-CZ"/>
          </a:p>
        </p:txBody>
      </p:sp>
    </p:spTree>
    <p:extLst>
      <p:ext uri="{BB962C8B-B14F-4D97-AF65-F5344CB8AC3E}">
        <p14:creationId xmlns:p14="http://schemas.microsoft.com/office/powerpoint/2010/main" val="65950314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72</a:t>
            </a:fld>
            <a:endParaRPr lang="cs-CZ"/>
          </a:p>
        </p:txBody>
      </p:sp>
    </p:spTree>
    <p:extLst>
      <p:ext uri="{BB962C8B-B14F-4D97-AF65-F5344CB8AC3E}">
        <p14:creationId xmlns:p14="http://schemas.microsoft.com/office/powerpoint/2010/main" val="2085427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02684624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73</a:t>
            </a:fld>
            <a:endParaRPr lang="cs-CZ"/>
          </a:p>
        </p:txBody>
      </p:sp>
    </p:spTree>
    <p:extLst>
      <p:ext uri="{BB962C8B-B14F-4D97-AF65-F5344CB8AC3E}">
        <p14:creationId xmlns:p14="http://schemas.microsoft.com/office/powerpoint/2010/main" val="25966558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74</a:t>
            </a:fld>
            <a:endParaRPr lang="cs-CZ"/>
          </a:p>
        </p:txBody>
      </p:sp>
    </p:spTree>
    <p:extLst>
      <p:ext uri="{BB962C8B-B14F-4D97-AF65-F5344CB8AC3E}">
        <p14:creationId xmlns:p14="http://schemas.microsoft.com/office/powerpoint/2010/main" val="219231362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75</a:t>
            </a:fld>
            <a:endParaRPr lang="cs-CZ"/>
          </a:p>
        </p:txBody>
      </p:sp>
    </p:spTree>
    <p:extLst>
      <p:ext uri="{BB962C8B-B14F-4D97-AF65-F5344CB8AC3E}">
        <p14:creationId xmlns:p14="http://schemas.microsoft.com/office/powerpoint/2010/main" val="40340122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76</a:t>
            </a:fld>
            <a:endParaRPr lang="cs-CZ"/>
          </a:p>
        </p:txBody>
      </p:sp>
    </p:spTree>
    <p:extLst>
      <p:ext uri="{BB962C8B-B14F-4D97-AF65-F5344CB8AC3E}">
        <p14:creationId xmlns:p14="http://schemas.microsoft.com/office/powerpoint/2010/main" val="27793012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77</a:t>
            </a:fld>
            <a:endParaRPr lang="cs-CZ"/>
          </a:p>
        </p:txBody>
      </p:sp>
    </p:spTree>
    <p:extLst>
      <p:ext uri="{BB962C8B-B14F-4D97-AF65-F5344CB8AC3E}">
        <p14:creationId xmlns:p14="http://schemas.microsoft.com/office/powerpoint/2010/main" val="237193495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78</a:t>
            </a:fld>
            <a:endParaRPr lang="cs-CZ"/>
          </a:p>
        </p:txBody>
      </p:sp>
    </p:spTree>
    <p:extLst>
      <p:ext uri="{BB962C8B-B14F-4D97-AF65-F5344CB8AC3E}">
        <p14:creationId xmlns:p14="http://schemas.microsoft.com/office/powerpoint/2010/main" val="243026026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79</a:t>
            </a:fld>
            <a:endParaRPr lang="cs-CZ"/>
          </a:p>
        </p:txBody>
      </p:sp>
    </p:spTree>
    <p:extLst>
      <p:ext uri="{BB962C8B-B14F-4D97-AF65-F5344CB8AC3E}">
        <p14:creationId xmlns:p14="http://schemas.microsoft.com/office/powerpoint/2010/main" val="255758137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80</a:t>
            </a:fld>
            <a:endParaRPr lang="cs-CZ"/>
          </a:p>
        </p:txBody>
      </p:sp>
    </p:spTree>
    <p:extLst>
      <p:ext uri="{BB962C8B-B14F-4D97-AF65-F5344CB8AC3E}">
        <p14:creationId xmlns:p14="http://schemas.microsoft.com/office/powerpoint/2010/main" val="139465597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81</a:t>
            </a:fld>
            <a:endParaRPr lang="cs-CZ"/>
          </a:p>
        </p:txBody>
      </p:sp>
    </p:spTree>
    <p:extLst>
      <p:ext uri="{BB962C8B-B14F-4D97-AF65-F5344CB8AC3E}">
        <p14:creationId xmlns:p14="http://schemas.microsoft.com/office/powerpoint/2010/main" val="254165191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82</a:t>
            </a:fld>
            <a:endParaRPr lang="cs-CZ"/>
          </a:p>
        </p:txBody>
      </p:sp>
    </p:spTree>
    <p:extLst>
      <p:ext uri="{BB962C8B-B14F-4D97-AF65-F5344CB8AC3E}">
        <p14:creationId xmlns:p14="http://schemas.microsoft.com/office/powerpoint/2010/main" val="926535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14765623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84</a:t>
            </a:fld>
            <a:endParaRPr lang="cs-CZ"/>
          </a:p>
        </p:txBody>
      </p:sp>
    </p:spTree>
    <p:extLst>
      <p:ext uri="{BB962C8B-B14F-4D97-AF65-F5344CB8AC3E}">
        <p14:creationId xmlns:p14="http://schemas.microsoft.com/office/powerpoint/2010/main" val="310776870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85</a:t>
            </a:fld>
            <a:endParaRPr lang="cs-CZ"/>
          </a:p>
        </p:txBody>
      </p:sp>
    </p:spTree>
    <p:extLst>
      <p:ext uri="{BB962C8B-B14F-4D97-AF65-F5344CB8AC3E}">
        <p14:creationId xmlns:p14="http://schemas.microsoft.com/office/powerpoint/2010/main" val="217210526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86</a:t>
            </a:fld>
            <a:endParaRPr lang="cs-CZ"/>
          </a:p>
        </p:txBody>
      </p:sp>
    </p:spTree>
    <p:extLst>
      <p:ext uri="{BB962C8B-B14F-4D97-AF65-F5344CB8AC3E}">
        <p14:creationId xmlns:p14="http://schemas.microsoft.com/office/powerpoint/2010/main" val="111352947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87</a:t>
            </a:fld>
            <a:endParaRPr lang="cs-CZ"/>
          </a:p>
        </p:txBody>
      </p:sp>
    </p:spTree>
    <p:extLst>
      <p:ext uri="{BB962C8B-B14F-4D97-AF65-F5344CB8AC3E}">
        <p14:creationId xmlns:p14="http://schemas.microsoft.com/office/powerpoint/2010/main" val="343413133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88</a:t>
            </a:fld>
            <a:endParaRPr lang="cs-CZ"/>
          </a:p>
        </p:txBody>
      </p:sp>
    </p:spTree>
    <p:extLst>
      <p:ext uri="{BB962C8B-B14F-4D97-AF65-F5344CB8AC3E}">
        <p14:creationId xmlns:p14="http://schemas.microsoft.com/office/powerpoint/2010/main" val="2174276879"/>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89</a:t>
            </a:fld>
            <a:endParaRPr lang="cs-CZ"/>
          </a:p>
        </p:txBody>
      </p:sp>
    </p:spTree>
    <p:extLst>
      <p:ext uri="{BB962C8B-B14F-4D97-AF65-F5344CB8AC3E}">
        <p14:creationId xmlns:p14="http://schemas.microsoft.com/office/powerpoint/2010/main" val="426417635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90</a:t>
            </a:fld>
            <a:endParaRPr lang="cs-CZ"/>
          </a:p>
        </p:txBody>
      </p:sp>
    </p:spTree>
    <p:extLst>
      <p:ext uri="{BB962C8B-B14F-4D97-AF65-F5344CB8AC3E}">
        <p14:creationId xmlns:p14="http://schemas.microsoft.com/office/powerpoint/2010/main" val="413858972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91</a:t>
            </a:fld>
            <a:endParaRPr lang="cs-CZ"/>
          </a:p>
        </p:txBody>
      </p:sp>
    </p:spTree>
    <p:extLst>
      <p:ext uri="{BB962C8B-B14F-4D97-AF65-F5344CB8AC3E}">
        <p14:creationId xmlns:p14="http://schemas.microsoft.com/office/powerpoint/2010/main" val="200645999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92</a:t>
            </a:fld>
            <a:endParaRPr lang="cs-CZ"/>
          </a:p>
        </p:txBody>
      </p:sp>
    </p:spTree>
    <p:extLst>
      <p:ext uri="{BB962C8B-B14F-4D97-AF65-F5344CB8AC3E}">
        <p14:creationId xmlns:p14="http://schemas.microsoft.com/office/powerpoint/2010/main" val="309265107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93</a:t>
            </a:fld>
            <a:endParaRPr lang="cs-CZ"/>
          </a:p>
        </p:txBody>
      </p:sp>
    </p:spTree>
    <p:extLst>
      <p:ext uri="{BB962C8B-B14F-4D97-AF65-F5344CB8AC3E}">
        <p14:creationId xmlns:p14="http://schemas.microsoft.com/office/powerpoint/2010/main" val="3687500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06818932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94</a:t>
            </a:fld>
            <a:endParaRPr lang="cs-CZ"/>
          </a:p>
        </p:txBody>
      </p:sp>
    </p:spTree>
    <p:extLst>
      <p:ext uri="{BB962C8B-B14F-4D97-AF65-F5344CB8AC3E}">
        <p14:creationId xmlns:p14="http://schemas.microsoft.com/office/powerpoint/2010/main" val="173136432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95</a:t>
            </a:fld>
            <a:endParaRPr lang="cs-CZ"/>
          </a:p>
        </p:txBody>
      </p:sp>
    </p:spTree>
    <p:extLst>
      <p:ext uri="{BB962C8B-B14F-4D97-AF65-F5344CB8AC3E}">
        <p14:creationId xmlns:p14="http://schemas.microsoft.com/office/powerpoint/2010/main" val="180843613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96</a:t>
            </a:fld>
            <a:endParaRPr lang="cs-CZ"/>
          </a:p>
        </p:txBody>
      </p:sp>
    </p:spTree>
    <p:extLst>
      <p:ext uri="{BB962C8B-B14F-4D97-AF65-F5344CB8AC3E}">
        <p14:creationId xmlns:p14="http://schemas.microsoft.com/office/powerpoint/2010/main" val="1396262437"/>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97</a:t>
            </a:fld>
            <a:endParaRPr lang="cs-CZ"/>
          </a:p>
        </p:txBody>
      </p:sp>
    </p:spTree>
    <p:extLst>
      <p:ext uri="{BB962C8B-B14F-4D97-AF65-F5344CB8AC3E}">
        <p14:creationId xmlns:p14="http://schemas.microsoft.com/office/powerpoint/2010/main" val="3057723052"/>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98</a:t>
            </a:fld>
            <a:endParaRPr lang="cs-CZ"/>
          </a:p>
        </p:txBody>
      </p:sp>
    </p:spTree>
    <p:extLst>
      <p:ext uri="{BB962C8B-B14F-4D97-AF65-F5344CB8AC3E}">
        <p14:creationId xmlns:p14="http://schemas.microsoft.com/office/powerpoint/2010/main" val="219015717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99</a:t>
            </a:fld>
            <a:endParaRPr lang="cs-CZ"/>
          </a:p>
        </p:txBody>
      </p:sp>
    </p:spTree>
    <p:extLst>
      <p:ext uri="{BB962C8B-B14F-4D97-AF65-F5344CB8AC3E}">
        <p14:creationId xmlns:p14="http://schemas.microsoft.com/office/powerpoint/2010/main" val="96852757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100</a:t>
            </a:fld>
            <a:endParaRPr lang="cs-CZ"/>
          </a:p>
        </p:txBody>
      </p:sp>
    </p:spTree>
    <p:extLst>
      <p:ext uri="{BB962C8B-B14F-4D97-AF65-F5344CB8AC3E}">
        <p14:creationId xmlns:p14="http://schemas.microsoft.com/office/powerpoint/2010/main" val="808370582"/>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101</a:t>
            </a:fld>
            <a:endParaRPr lang="cs-CZ"/>
          </a:p>
        </p:txBody>
      </p:sp>
    </p:spTree>
    <p:extLst>
      <p:ext uri="{BB962C8B-B14F-4D97-AF65-F5344CB8AC3E}">
        <p14:creationId xmlns:p14="http://schemas.microsoft.com/office/powerpoint/2010/main" val="31548674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102</a:t>
            </a:fld>
            <a:endParaRPr lang="cs-CZ"/>
          </a:p>
        </p:txBody>
      </p:sp>
    </p:spTree>
    <p:extLst>
      <p:ext uri="{BB962C8B-B14F-4D97-AF65-F5344CB8AC3E}">
        <p14:creationId xmlns:p14="http://schemas.microsoft.com/office/powerpoint/2010/main" val="246577999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103</a:t>
            </a:fld>
            <a:endParaRPr lang="cs-CZ"/>
          </a:p>
        </p:txBody>
      </p:sp>
    </p:spTree>
    <p:extLst>
      <p:ext uri="{BB962C8B-B14F-4D97-AF65-F5344CB8AC3E}">
        <p14:creationId xmlns:p14="http://schemas.microsoft.com/office/powerpoint/2010/main" val="244377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B709C4DA-80FF-45C8-AB54-E89B2420E2D5}" type="slidenum">
              <a:rPr lang="cs-CZ"/>
              <a:pPr>
                <a:defRPr/>
              </a:pPr>
              <a:t>‹#›</a:t>
            </a:fld>
            <a:endParaRPr lang="cs-CZ"/>
          </a:p>
        </p:txBody>
      </p:sp>
    </p:spTree>
    <p:extLst>
      <p:ext uri="{BB962C8B-B14F-4D97-AF65-F5344CB8AC3E}">
        <p14:creationId xmlns:p14="http://schemas.microsoft.com/office/powerpoint/2010/main" val="1081583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84576" cy="2160240"/>
          </a:xfrm>
          <a:prstGeom prst="rect">
            <a:avLst/>
          </a:prstGeom>
        </p:spPr>
        <p:txBody>
          <a:bodyPr anchor="t">
            <a:normAutofit fontScale="90000"/>
          </a:bodyPr>
          <a:lstStyle/>
          <a:p>
            <a:pPr algn="l"/>
            <a:r>
              <a:rPr lang="cs-CZ" sz="3200" b="1" dirty="0">
                <a:solidFill>
                  <a:schemeClr val="bg1"/>
                </a:solidFill>
                <a:latin typeface="Times New Roman" panose="02020603050405020304" pitchFamily="18" charset="0"/>
                <a:cs typeface="Times New Roman" panose="02020603050405020304" pitchFamily="18" charset="0"/>
              </a:rPr>
              <a:t>NÁKLADOVÉ ÚČETNICTVÍ </a:t>
            </a: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Ing. Markéta Skupieňová, Ph.D.</a:t>
            </a: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Nákladové účetnictví</a:t>
            </a:r>
          </a:p>
          <a:p>
            <a:pPr algn="r"/>
            <a:endParaRPr lang="cs-CZ" altLang="cs-CZ" sz="1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591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Typový kalkulační vzorec </a:t>
            </a:r>
          </a:p>
        </p:txBody>
      </p:sp>
      <p:sp>
        <p:nvSpPr>
          <p:cNvPr id="2" name="TextovéPole 1"/>
          <p:cNvSpPr txBox="1"/>
          <p:nvPr/>
        </p:nvSpPr>
        <p:spPr>
          <a:xfrm>
            <a:off x="395536" y="987574"/>
            <a:ext cx="7920880" cy="3631763"/>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typový kalkulační vzorec používá tradiční kalkulační členění nákladů na přímé a nepřímé (popř. plné náklady)</a:t>
            </a:r>
          </a:p>
          <a:p>
            <a:pPr marL="285750" indent="-285750" algn="just">
              <a:buFont typeface="Arial" panose="020B0604020202020204" pitchFamily="34" charset="0"/>
              <a:buChar char="•"/>
            </a:pPr>
            <a:endParaRPr lang="cs-CZ" sz="2000" b="1" dirty="0"/>
          </a:p>
          <a:p>
            <a:pPr algn="just"/>
            <a:endParaRPr lang="cs-CZ" sz="2000" b="1" dirty="0"/>
          </a:p>
          <a:p>
            <a:pPr marL="285750" indent="-285750" algn="just">
              <a:buFont typeface="Arial" panose="020B0604020202020204" pitchFamily="34" charset="0"/>
              <a:buChar char="•"/>
            </a:pPr>
            <a:r>
              <a:rPr lang="cs-CZ" sz="2000" b="1" dirty="0"/>
              <a:t>kalkulace plných nákladů</a:t>
            </a:r>
            <a:r>
              <a:rPr lang="cs-CZ" sz="2000" dirty="0"/>
              <a:t> vyjadřuje výši nákladů, která v průměru připadá na jednotku výkonu, avšak pouze za předpokladu, že se nezmění objem a sortiment výkonů, který byl předmětem propočtu</a:t>
            </a:r>
            <a:endParaRPr lang="en-GB" sz="2000"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5121341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b="1" dirty="0"/>
              <a:t>Řešení</a:t>
            </a:r>
          </a:p>
        </p:txBody>
      </p:sp>
      <p:sp>
        <p:nvSpPr>
          <p:cNvPr id="2" name="TextovéPole 1"/>
          <p:cNvSpPr txBox="1"/>
          <p:nvPr/>
        </p:nvSpPr>
        <p:spPr>
          <a:xfrm>
            <a:off x="395536" y="915566"/>
            <a:ext cx="8280920" cy="4401205"/>
          </a:xfrm>
          <a:prstGeom prst="rect">
            <a:avLst/>
          </a:prstGeom>
          <a:noFill/>
        </p:spPr>
        <p:txBody>
          <a:bodyPr wrap="square" rtlCol="0">
            <a:spAutoFit/>
          </a:bodyPr>
          <a:lstStyle/>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endParaRPr lang="cs-CZ" sz="2000" dirty="0"/>
          </a:p>
          <a:p>
            <a:r>
              <a:rPr lang="cs-CZ" sz="2000" dirty="0"/>
              <a:t>Vnitropodniková cena střediska Výroby činí 45 Kč na jeden výrobek a střediska Prodeje 22 Kč na jeden výrobek.</a:t>
            </a:r>
          </a:p>
          <a:p>
            <a:pPr algn="just"/>
            <a:endParaRPr lang="cs-CZ" sz="2000" dirty="0"/>
          </a:p>
          <a:p>
            <a:pPr algn="just"/>
            <a:endParaRPr lang="cs-CZ" sz="2000" dirty="0"/>
          </a:p>
        </p:txBody>
      </p:sp>
      <p:graphicFrame>
        <p:nvGraphicFramePr>
          <p:cNvPr id="3" name="Tabulka 2"/>
          <p:cNvGraphicFramePr>
            <a:graphicFrameLocks noGrp="1"/>
          </p:cNvGraphicFramePr>
          <p:nvPr>
            <p:extLst>
              <p:ext uri="{D42A27DB-BD31-4B8C-83A1-F6EECF244321}">
                <p14:modId xmlns:p14="http://schemas.microsoft.com/office/powerpoint/2010/main" val="4148716338"/>
              </p:ext>
            </p:extLst>
          </p:nvPr>
        </p:nvGraphicFramePr>
        <p:xfrm>
          <a:off x="683568" y="1131590"/>
          <a:ext cx="7704856" cy="2515077"/>
        </p:xfrm>
        <a:graphic>
          <a:graphicData uri="http://schemas.openxmlformats.org/drawingml/2006/table">
            <a:tbl>
              <a:tblPr firstRow="1" firstCol="1" bandRow="1">
                <a:tableStyleId>{073A0DAA-6AF3-43AB-8588-CEC1D06C72B9}</a:tableStyleId>
              </a:tblPr>
              <a:tblGrid>
                <a:gridCol w="2571550">
                  <a:extLst>
                    <a:ext uri="{9D8B030D-6E8A-4147-A177-3AD203B41FA5}">
                      <a16:colId xmlns:a16="http://schemas.microsoft.com/office/drawing/2014/main" val="20000"/>
                    </a:ext>
                  </a:extLst>
                </a:gridCol>
                <a:gridCol w="2314305">
                  <a:extLst>
                    <a:ext uri="{9D8B030D-6E8A-4147-A177-3AD203B41FA5}">
                      <a16:colId xmlns:a16="http://schemas.microsoft.com/office/drawing/2014/main" val="20001"/>
                    </a:ext>
                  </a:extLst>
                </a:gridCol>
                <a:gridCol w="2819001">
                  <a:extLst>
                    <a:ext uri="{9D8B030D-6E8A-4147-A177-3AD203B41FA5}">
                      <a16:colId xmlns:a16="http://schemas.microsoft.com/office/drawing/2014/main" val="20002"/>
                    </a:ext>
                  </a:extLst>
                </a:gridCol>
              </a:tblGrid>
              <a:tr h="369616">
                <a:tc>
                  <a:txBody>
                    <a:bodyPr/>
                    <a:lstStyle/>
                    <a:p>
                      <a:pPr>
                        <a:lnSpc>
                          <a:spcPct val="115000"/>
                        </a:lnSpc>
                        <a:spcAft>
                          <a:spcPts val="0"/>
                        </a:spcAft>
                        <a:tabLst>
                          <a:tab pos="795655" algn="l"/>
                        </a:tabLst>
                      </a:pPr>
                      <a:r>
                        <a:rPr lang="cs-CZ" sz="2000" dirty="0">
                          <a:effectLst/>
                        </a:rPr>
                        <a:t>Středisko</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tabLst>
                          <a:tab pos="795655" algn="l"/>
                        </a:tabLs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tabLst>
                          <a:tab pos="795655" algn="l"/>
                        </a:tabLst>
                      </a:pPr>
                      <a:r>
                        <a:rPr lang="cs-CZ" sz="2000">
                          <a:effectLst/>
                        </a:rPr>
                        <a:t>Vnitropodniková cena</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771511">
                <a:tc>
                  <a:txBody>
                    <a:bodyPr/>
                    <a:lstStyle/>
                    <a:p>
                      <a:pPr>
                        <a:lnSpc>
                          <a:spcPct val="115000"/>
                        </a:lnSpc>
                        <a:spcAft>
                          <a:spcPts val="0"/>
                        </a:spcAft>
                        <a:tabLst>
                          <a:tab pos="795655" algn="l"/>
                        </a:tabLst>
                      </a:pPr>
                      <a:r>
                        <a:rPr lang="cs-CZ" sz="2000">
                          <a:effectLst/>
                        </a:rPr>
                        <a:t>Výroba</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tabLst>
                          <a:tab pos="795655" algn="l"/>
                        </a:tabLst>
                      </a:pPr>
                      <a:r>
                        <a:rPr lang="cs-CZ" sz="2000">
                          <a:effectLst/>
                        </a:rPr>
                        <a:t>20 + 5 + 5 + (7 500 000 / 500 000) = 20+5+5+15</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795655" algn="l"/>
                        </a:tabLst>
                      </a:pPr>
                      <a:r>
                        <a:rPr lang="cs-CZ" sz="2000">
                          <a:effectLst/>
                        </a:rPr>
                        <a:t>45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771511">
                <a:tc>
                  <a:txBody>
                    <a:bodyPr/>
                    <a:lstStyle/>
                    <a:p>
                      <a:pPr>
                        <a:lnSpc>
                          <a:spcPct val="115000"/>
                        </a:lnSpc>
                        <a:spcAft>
                          <a:spcPts val="0"/>
                        </a:spcAft>
                        <a:tabLst>
                          <a:tab pos="795655" algn="l"/>
                        </a:tabLst>
                      </a:pPr>
                      <a:r>
                        <a:rPr lang="cs-CZ" sz="2000">
                          <a:effectLst/>
                        </a:rPr>
                        <a:t>Prodej</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tabLst>
                          <a:tab pos="795655" algn="l"/>
                        </a:tabLst>
                      </a:pPr>
                      <a:r>
                        <a:rPr lang="cs-CZ" sz="2000">
                          <a:effectLst/>
                        </a:rPr>
                        <a:t>10 + (6 000 000 / 500 000) = 10 + 12</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795655" algn="l"/>
                        </a:tabLst>
                      </a:pPr>
                      <a:r>
                        <a:rPr lang="cs-CZ" sz="2000" dirty="0">
                          <a:effectLst/>
                        </a:rPr>
                        <a:t>22 Kč</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2932356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539552" y="1038091"/>
            <a:ext cx="8136904" cy="2185214"/>
          </a:xfrm>
          <a:prstGeom prst="rect">
            <a:avLst/>
          </a:prstGeom>
          <a:noFill/>
        </p:spPr>
        <p:txBody>
          <a:bodyPr wrap="square" rtlCol="0">
            <a:spAutoFit/>
          </a:bodyPr>
          <a:lstStyle/>
          <a:p>
            <a:pPr algn="just"/>
            <a:endParaRPr lang="cs-CZ" sz="2000" dirty="0"/>
          </a:p>
          <a:p>
            <a:pPr algn="just"/>
            <a:r>
              <a:rPr lang="cs-CZ" sz="2400" dirty="0"/>
              <a:t>Útvar dopravy, který je řízený v režimu nákladového střediska, předává ostatním útvarům v rámci podniku své výkony, které jsou vyjádřeny ujetými km a oceněné vnitropodnikovou cenou na úrovni předem stanovených plných střediskových nákladů.  </a:t>
            </a:r>
          </a:p>
          <a:p>
            <a:pPr algn="just"/>
            <a:endParaRPr lang="cs-CZ" sz="2000" dirty="0"/>
          </a:p>
        </p:txBody>
      </p:sp>
    </p:spTree>
    <p:extLst>
      <p:ext uri="{BB962C8B-B14F-4D97-AF65-F5344CB8AC3E}">
        <p14:creationId xmlns:p14="http://schemas.microsoft.com/office/powerpoint/2010/main" val="5965540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395536" y="915566"/>
            <a:ext cx="8568952" cy="4093428"/>
          </a:xfrm>
          <a:prstGeom prst="rect">
            <a:avLst/>
          </a:prstGeom>
          <a:noFill/>
        </p:spPr>
        <p:txBody>
          <a:bodyPr wrap="square" rtlCol="0">
            <a:spAutoFit/>
          </a:bodyPr>
          <a:lstStyle/>
          <a:p>
            <a:pPr algn="just"/>
            <a:endParaRPr lang="cs-CZ" sz="2000" dirty="0"/>
          </a:p>
          <a:p>
            <a:pPr algn="just"/>
            <a:endParaRPr lang="cs-CZ" sz="2000" dirty="0"/>
          </a:p>
          <a:p>
            <a:pPr algn="just"/>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Zjistěte vnitropodnikový hospodářský výsledek hospodaření útvaru dopravy.</a:t>
            </a:r>
          </a:p>
          <a:p>
            <a:pPr algn="just"/>
            <a:endParaRPr lang="cs-CZ" sz="2000" dirty="0"/>
          </a:p>
        </p:txBody>
      </p:sp>
      <p:graphicFrame>
        <p:nvGraphicFramePr>
          <p:cNvPr id="3" name="Tabulka 2">
            <a:extLst>
              <a:ext uri="{FF2B5EF4-FFF2-40B4-BE49-F238E27FC236}">
                <a16:creationId xmlns:a16="http://schemas.microsoft.com/office/drawing/2014/main" id="{8D34059A-128B-46E0-951E-62D4C3E787C0}"/>
              </a:ext>
            </a:extLst>
          </p:cNvPr>
          <p:cNvGraphicFramePr>
            <a:graphicFrameLocks noGrp="1"/>
          </p:cNvGraphicFramePr>
          <p:nvPr>
            <p:extLst>
              <p:ext uri="{D42A27DB-BD31-4B8C-83A1-F6EECF244321}">
                <p14:modId xmlns:p14="http://schemas.microsoft.com/office/powerpoint/2010/main" val="1263146339"/>
              </p:ext>
            </p:extLst>
          </p:nvPr>
        </p:nvGraphicFramePr>
        <p:xfrm>
          <a:off x="539552" y="1059582"/>
          <a:ext cx="7992888" cy="3168350"/>
        </p:xfrm>
        <a:graphic>
          <a:graphicData uri="http://schemas.openxmlformats.org/drawingml/2006/table">
            <a:tbl>
              <a:tblPr firstRow="1" firstCol="1" bandRow="1">
                <a:tableStyleId>{073A0DAA-6AF3-43AB-8588-CEC1D06C72B9}</a:tableStyleId>
              </a:tblPr>
              <a:tblGrid>
                <a:gridCol w="5247152">
                  <a:extLst>
                    <a:ext uri="{9D8B030D-6E8A-4147-A177-3AD203B41FA5}">
                      <a16:colId xmlns:a16="http://schemas.microsoft.com/office/drawing/2014/main" val="4118344722"/>
                    </a:ext>
                  </a:extLst>
                </a:gridCol>
                <a:gridCol w="2745736">
                  <a:extLst>
                    <a:ext uri="{9D8B030D-6E8A-4147-A177-3AD203B41FA5}">
                      <a16:colId xmlns:a16="http://schemas.microsoft.com/office/drawing/2014/main" val="672589270"/>
                    </a:ext>
                  </a:extLst>
                </a:gridCol>
              </a:tblGrid>
              <a:tr h="259572">
                <a:tc>
                  <a:txBody>
                    <a:bodyPr/>
                    <a:lstStyle/>
                    <a:p>
                      <a:pPr algn="ctr">
                        <a:lnSpc>
                          <a:spcPct val="107000"/>
                        </a:lnSpc>
                        <a:spcAft>
                          <a:spcPts val="0"/>
                        </a:spcAft>
                      </a:pPr>
                      <a:r>
                        <a:rPr lang="cs-CZ" sz="1600" dirty="0">
                          <a:effectLst/>
                        </a:rPr>
                        <a:t>Položky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Jednotky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3105446"/>
                  </a:ext>
                </a:extLst>
              </a:tr>
              <a:tr h="1078403">
                <a:tc>
                  <a:txBody>
                    <a:bodyPr/>
                    <a:lstStyle/>
                    <a:p>
                      <a:pPr>
                        <a:lnSpc>
                          <a:spcPct val="107000"/>
                        </a:lnSpc>
                        <a:spcAft>
                          <a:spcPts val="0"/>
                        </a:spcAft>
                      </a:pPr>
                      <a:r>
                        <a:rPr lang="cs-CZ" sz="1600">
                          <a:effectLst/>
                        </a:rPr>
                        <a:t>Vnitropodniková cena 1 km</a:t>
                      </a:r>
                    </a:p>
                    <a:p>
                      <a:pPr marL="342900" lvl="0" indent="-342900">
                        <a:lnSpc>
                          <a:spcPct val="107000"/>
                        </a:lnSpc>
                        <a:spcAft>
                          <a:spcPts val="0"/>
                        </a:spcAft>
                        <a:buFont typeface="Symbol" panose="05050102010706020507" pitchFamily="18" charset="2"/>
                        <a:buChar char=""/>
                      </a:pPr>
                      <a:r>
                        <a:rPr lang="cs-CZ" sz="1600">
                          <a:effectLst/>
                        </a:rPr>
                        <a:t>z toho spotřeba jednicových pohonných hmot</a:t>
                      </a:r>
                    </a:p>
                    <a:p>
                      <a:pPr marL="342900" lvl="0" indent="-342900">
                        <a:lnSpc>
                          <a:spcPct val="107000"/>
                        </a:lnSpc>
                        <a:spcAft>
                          <a:spcPts val="0"/>
                        </a:spcAft>
                        <a:buFont typeface="Symbol" panose="05050102010706020507" pitchFamily="18" charset="2"/>
                        <a:buChar char=""/>
                      </a:pPr>
                      <a:r>
                        <a:rPr lang="cs-CZ" sz="1600">
                          <a:effectLst/>
                        </a:rPr>
                        <a:t>z toho variabilní režie (opravy a údržba)</a:t>
                      </a:r>
                    </a:p>
                    <a:p>
                      <a:pPr marL="342900" lvl="0" indent="-342900">
                        <a:lnSpc>
                          <a:spcPct val="107000"/>
                        </a:lnSpc>
                        <a:spcAft>
                          <a:spcPts val="0"/>
                        </a:spcAft>
                        <a:buFont typeface="Symbol" panose="05050102010706020507" pitchFamily="18" charset="2"/>
                        <a:buChar char=""/>
                      </a:pPr>
                      <a:r>
                        <a:rPr lang="cs-CZ" sz="1600">
                          <a:effectLst/>
                        </a:rPr>
                        <a:t>z toho fixní režie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20 Kč</a:t>
                      </a:r>
                    </a:p>
                    <a:p>
                      <a:pPr marL="342900" lvl="0" indent="-342900" algn="ctr">
                        <a:lnSpc>
                          <a:spcPct val="107000"/>
                        </a:lnSpc>
                        <a:spcAft>
                          <a:spcPts val="0"/>
                        </a:spcAft>
                        <a:buFont typeface="Symbol" panose="05050102010706020507" pitchFamily="18" charset="2"/>
                        <a:buChar char=""/>
                      </a:pPr>
                      <a:r>
                        <a:rPr lang="cs-CZ" sz="1600">
                          <a:effectLst/>
                        </a:rPr>
                        <a:t>10 Kč</a:t>
                      </a:r>
                    </a:p>
                    <a:p>
                      <a:pPr marL="342900" lvl="0" indent="-342900" algn="ctr">
                        <a:lnSpc>
                          <a:spcPct val="107000"/>
                        </a:lnSpc>
                        <a:spcAft>
                          <a:spcPts val="0"/>
                        </a:spcAft>
                        <a:buFont typeface="Symbol" panose="05050102010706020507" pitchFamily="18" charset="2"/>
                        <a:buChar char=""/>
                      </a:pPr>
                      <a:r>
                        <a:rPr lang="cs-CZ" sz="1600">
                          <a:effectLst/>
                        </a:rPr>
                        <a:t>2 Kč</a:t>
                      </a:r>
                    </a:p>
                    <a:p>
                      <a:pPr marL="342900" lvl="0" indent="-342900" algn="ctr">
                        <a:lnSpc>
                          <a:spcPct val="107000"/>
                        </a:lnSpc>
                        <a:spcAft>
                          <a:spcPts val="0"/>
                        </a:spcAft>
                        <a:buFont typeface="Symbol" panose="05050102010706020507" pitchFamily="18" charset="2"/>
                        <a:buChar char=""/>
                      </a:pPr>
                      <a:r>
                        <a:rPr lang="cs-CZ" sz="1600">
                          <a:effectLst/>
                        </a:rPr>
                        <a:t>8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243073"/>
                  </a:ext>
                </a:extLst>
              </a:tr>
              <a:tr h="259572">
                <a:tc>
                  <a:txBody>
                    <a:bodyPr/>
                    <a:lstStyle/>
                    <a:p>
                      <a:pPr>
                        <a:lnSpc>
                          <a:spcPct val="107000"/>
                        </a:lnSpc>
                        <a:spcAft>
                          <a:spcPts val="0"/>
                        </a:spcAft>
                      </a:pPr>
                      <a:r>
                        <a:rPr lang="cs-CZ" sz="1600">
                          <a:effectLst/>
                        </a:rPr>
                        <a:t>Rozpočet fixních nákladů</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800 000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8125518"/>
                  </a:ext>
                </a:extLst>
              </a:tr>
              <a:tr h="259572">
                <a:tc>
                  <a:txBody>
                    <a:bodyPr/>
                    <a:lstStyle/>
                    <a:p>
                      <a:pPr>
                        <a:lnSpc>
                          <a:spcPct val="107000"/>
                        </a:lnSpc>
                        <a:spcAft>
                          <a:spcPts val="0"/>
                        </a:spcAft>
                      </a:pPr>
                      <a:r>
                        <a:rPr lang="cs-CZ" sz="1600">
                          <a:effectLst/>
                        </a:rPr>
                        <a:t>Plánovaná kapacita útvaru</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100 000 km</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73926"/>
                  </a:ext>
                </a:extLst>
              </a:tr>
              <a:tr h="259572">
                <a:tc>
                  <a:txBody>
                    <a:bodyPr/>
                    <a:lstStyle/>
                    <a:p>
                      <a:pPr>
                        <a:lnSpc>
                          <a:spcPct val="107000"/>
                        </a:lnSpc>
                        <a:spcAft>
                          <a:spcPts val="0"/>
                        </a:spcAft>
                      </a:pPr>
                      <a:r>
                        <a:rPr lang="cs-CZ" sz="1600">
                          <a:effectLst/>
                        </a:rPr>
                        <a:t>Skutečná kapacita útvaru</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102 000 km</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6145463"/>
                  </a:ext>
                </a:extLst>
              </a:tr>
              <a:tr h="532515">
                <a:tc>
                  <a:txBody>
                    <a:bodyPr/>
                    <a:lstStyle/>
                    <a:p>
                      <a:pPr>
                        <a:lnSpc>
                          <a:spcPct val="107000"/>
                        </a:lnSpc>
                        <a:spcAft>
                          <a:spcPts val="0"/>
                        </a:spcAft>
                      </a:pPr>
                      <a:r>
                        <a:rPr lang="cs-CZ" sz="1600">
                          <a:effectLst/>
                        </a:rPr>
                        <a:t>Skutečná částka za spotřebu jednicových pohonných hmot</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1 016 000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9897994"/>
                  </a:ext>
                </a:extLst>
              </a:tr>
              <a:tr h="259572">
                <a:tc>
                  <a:txBody>
                    <a:bodyPr/>
                    <a:lstStyle/>
                    <a:p>
                      <a:pPr>
                        <a:lnSpc>
                          <a:spcPct val="107000"/>
                        </a:lnSpc>
                        <a:spcAft>
                          <a:spcPts val="0"/>
                        </a:spcAft>
                      </a:pPr>
                      <a:r>
                        <a:rPr lang="cs-CZ" sz="1600">
                          <a:effectLst/>
                        </a:rPr>
                        <a:t>Skutečná variabilní režie na opravy a údržbu vozidel</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194 000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4899108"/>
                  </a:ext>
                </a:extLst>
              </a:tr>
              <a:tr h="259572">
                <a:tc>
                  <a:txBody>
                    <a:bodyPr/>
                    <a:lstStyle/>
                    <a:p>
                      <a:pPr>
                        <a:lnSpc>
                          <a:spcPct val="107000"/>
                        </a:lnSpc>
                        <a:spcAft>
                          <a:spcPts val="0"/>
                        </a:spcAft>
                      </a:pPr>
                      <a:r>
                        <a:rPr lang="cs-CZ" sz="1600">
                          <a:effectLst/>
                        </a:rPr>
                        <a:t>Skutečné fixní režijní náklady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dirty="0">
                          <a:effectLst/>
                        </a:rPr>
                        <a:t>808 000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8294267"/>
                  </a:ext>
                </a:extLst>
              </a:tr>
            </a:tbl>
          </a:graphicData>
        </a:graphic>
      </p:graphicFrame>
    </p:spTree>
    <p:extLst>
      <p:ext uri="{BB962C8B-B14F-4D97-AF65-F5344CB8AC3E}">
        <p14:creationId xmlns:p14="http://schemas.microsoft.com/office/powerpoint/2010/main" val="369462891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Řešení</a:t>
            </a:r>
          </a:p>
        </p:txBody>
      </p:sp>
      <p:sp>
        <p:nvSpPr>
          <p:cNvPr id="2" name="TextovéPole 1"/>
          <p:cNvSpPr txBox="1"/>
          <p:nvPr/>
        </p:nvSpPr>
        <p:spPr>
          <a:xfrm>
            <a:off x="395536" y="915566"/>
            <a:ext cx="8568952" cy="2862322"/>
          </a:xfrm>
          <a:prstGeom prst="rect">
            <a:avLst/>
          </a:prstGeom>
          <a:noFill/>
        </p:spPr>
        <p:txBody>
          <a:bodyPr wrap="square" rtlCol="0">
            <a:spAutoFit/>
          </a:bodyPr>
          <a:lstStyle/>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p:txBody>
      </p:sp>
      <p:graphicFrame>
        <p:nvGraphicFramePr>
          <p:cNvPr id="3" name="Tabulka 2"/>
          <p:cNvGraphicFramePr>
            <a:graphicFrameLocks noGrp="1"/>
          </p:cNvGraphicFramePr>
          <p:nvPr>
            <p:extLst>
              <p:ext uri="{D42A27DB-BD31-4B8C-83A1-F6EECF244321}">
                <p14:modId xmlns:p14="http://schemas.microsoft.com/office/powerpoint/2010/main" val="156934078"/>
              </p:ext>
            </p:extLst>
          </p:nvPr>
        </p:nvGraphicFramePr>
        <p:xfrm>
          <a:off x="395536" y="1282327"/>
          <a:ext cx="8280920" cy="3101671"/>
        </p:xfrm>
        <a:graphic>
          <a:graphicData uri="http://schemas.openxmlformats.org/drawingml/2006/table">
            <a:tbl>
              <a:tblPr firstRow="1" firstCol="1" bandRow="1">
                <a:tableStyleId>{073A0DAA-6AF3-43AB-8588-CEC1D06C72B9}</a:tableStyleId>
              </a:tblPr>
              <a:tblGrid>
                <a:gridCol w="2069773">
                  <a:extLst>
                    <a:ext uri="{9D8B030D-6E8A-4147-A177-3AD203B41FA5}">
                      <a16:colId xmlns:a16="http://schemas.microsoft.com/office/drawing/2014/main" val="20000"/>
                    </a:ext>
                  </a:extLst>
                </a:gridCol>
                <a:gridCol w="2069773">
                  <a:extLst>
                    <a:ext uri="{9D8B030D-6E8A-4147-A177-3AD203B41FA5}">
                      <a16:colId xmlns:a16="http://schemas.microsoft.com/office/drawing/2014/main" val="20001"/>
                    </a:ext>
                  </a:extLst>
                </a:gridCol>
                <a:gridCol w="2070687">
                  <a:extLst>
                    <a:ext uri="{9D8B030D-6E8A-4147-A177-3AD203B41FA5}">
                      <a16:colId xmlns:a16="http://schemas.microsoft.com/office/drawing/2014/main" val="20002"/>
                    </a:ext>
                  </a:extLst>
                </a:gridCol>
                <a:gridCol w="2070687">
                  <a:extLst>
                    <a:ext uri="{9D8B030D-6E8A-4147-A177-3AD203B41FA5}">
                      <a16:colId xmlns:a16="http://schemas.microsoft.com/office/drawing/2014/main" val="20003"/>
                    </a:ext>
                  </a:extLst>
                </a:gridCol>
              </a:tblGrid>
              <a:tr h="910411">
                <a:tc>
                  <a:txBody>
                    <a:bodyPr/>
                    <a:lstStyle/>
                    <a:p>
                      <a:pPr>
                        <a:spcAft>
                          <a:spcPts val="0"/>
                        </a:spcAft>
                      </a:pPr>
                      <a:r>
                        <a:rPr lang="cs-CZ" sz="2000" dirty="0">
                          <a:effectLst/>
                        </a:rPr>
                        <a:t>Nákladová položka</a:t>
                      </a:r>
                      <a:endParaRPr lang="cs-C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Náklady (skutečné náklady)</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Výnosy (plánované náklady)</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Vnitropodnikový výsledek hospodaření</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06914">
                <a:tc>
                  <a:txBody>
                    <a:bodyPr/>
                    <a:lstStyle/>
                    <a:p>
                      <a:pPr>
                        <a:spcAft>
                          <a:spcPts val="0"/>
                        </a:spcAft>
                      </a:pPr>
                      <a:r>
                        <a:rPr lang="cs-CZ" sz="2000">
                          <a:effectLst/>
                        </a:rPr>
                        <a:t>Spotřeba JPH</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1 016 000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dirty="0">
                          <a:effectLst/>
                        </a:rPr>
                        <a:t>1 020 000 Kč (10x102 000)</a:t>
                      </a:r>
                      <a:endParaRPr lang="cs-C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4 000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06914">
                <a:tc>
                  <a:txBody>
                    <a:bodyPr/>
                    <a:lstStyle/>
                    <a:p>
                      <a:pPr>
                        <a:spcAft>
                          <a:spcPts val="0"/>
                        </a:spcAft>
                      </a:pPr>
                      <a:r>
                        <a:rPr lang="cs-CZ" sz="2000">
                          <a:effectLst/>
                        </a:rPr>
                        <a:t>Variabilní režie</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194 000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dirty="0">
                          <a:effectLst/>
                        </a:rPr>
                        <a:t>204 000 Kč (2x102 000)</a:t>
                      </a:r>
                      <a:endParaRPr lang="cs-C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10 000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06914">
                <a:tc>
                  <a:txBody>
                    <a:bodyPr/>
                    <a:lstStyle/>
                    <a:p>
                      <a:pPr>
                        <a:spcAft>
                          <a:spcPts val="0"/>
                        </a:spcAft>
                      </a:pPr>
                      <a:r>
                        <a:rPr lang="cs-CZ" sz="2000">
                          <a:effectLst/>
                        </a:rPr>
                        <a:t>Fixní režie</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808 000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dirty="0">
                          <a:effectLst/>
                        </a:rPr>
                        <a:t>816 000 Kč (8x102 000)</a:t>
                      </a:r>
                      <a:endParaRPr lang="cs-C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8 000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58471">
                <a:tc>
                  <a:txBody>
                    <a:bodyPr/>
                    <a:lstStyle/>
                    <a:p>
                      <a:pPr>
                        <a:spcAft>
                          <a:spcPts val="0"/>
                        </a:spcAft>
                      </a:pPr>
                      <a:r>
                        <a:rPr lang="cs-CZ" sz="2000" dirty="0">
                          <a:effectLst/>
                        </a:rPr>
                        <a:t>Celkem</a:t>
                      </a:r>
                      <a:endParaRPr lang="cs-C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2 018 000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a:effectLst/>
                        </a:rPr>
                        <a:t>2 040 000 Kč</a:t>
                      </a:r>
                      <a:endParaRPr lang="cs-CZ"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cs-CZ" sz="2000" dirty="0">
                          <a:effectLst/>
                        </a:rPr>
                        <a:t>22 000 Kč</a:t>
                      </a:r>
                      <a:endParaRPr lang="cs-C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569847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067694"/>
            <a:ext cx="6696744" cy="1368152"/>
          </a:xfrm>
        </p:spPr>
        <p:txBody>
          <a:bodyPr/>
          <a:lstStyle/>
          <a:p>
            <a:pPr algn="ctr"/>
            <a:r>
              <a:rPr lang="cs-CZ" altLang="cs-CZ" sz="4000" b="1" dirty="0">
                <a:solidFill>
                  <a:srgbClr val="00544D"/>
                </a:solidFill>
              </a:rPr>
              <a:t>Děkuji za pozornost </a:t>
            </a:r>
            <a:r>
              <a:rPr lang="cs-CZ" altLang="cs-CZ" sz="4000" b="1" dirty="0">
                <a:solidFill>
                  <a:srgbClr val="00544D"/>
                </a:solidFill>
                <a:sym typeface="Wingdings" panose="05000000000000000000" pitchFamily="2" charset="2"/>
              </a:rPr>
              <a:t></a:t>
            </a:r>
            <a:endParaRPr lang="cs-CZ" sz="4000" b="1" dirty="0"/>
          </a:p>
        </p:txBody>
      </p:sp>
    </p:spTree>
    <p:extLst>
      <p:ext uri="{BB962C8B-B14F-4D97-AF65-F5344CB8AC3E}">
        <p14:creationId xmlns:p14="http://schemas.microsoft.com/office/powerpoint/2010/main" val="1961547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Typový kalkulační vzorec </a:t>
            </a:r>
          </a:p>
        </p:txBody>
      </p:sp>
      <p:sp>
        <p:nvSpPr>
          <p:cNvPr id="2" name="TextovéPole 1"/>
          <p:cNvSpPr txBox="1"/>
          <p:nvPr/>
        </p:nvSpPr>
        <p:spPr>
          <a:xfrm>
            <a:off x="395536" y="987574"/>
            <a:ext cx="7416824" cy="923330"/>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pic>
        <p:nvPicPr>
          <p:cNvPr id="5" name="Obrázek 4"/>
          <p:cNvPicPr/>
          <p:nvPr/>
        </p:nvPicPr>
        <p:blipFill>
          <a:blip r:embed="rId3">
            <a:extLst>
              <a:ext uri="{28A0092B-C50C-407E-A947-70E740481C1C}">
                <a14:useLocalDpi xmlns:a14="http://schemas.microsoft.com/office/drawing/2010/main" val="0"/>
              </a:ext>
            </a:extLst>
          </a:blip>
          <a:srcRect/>
          <a:stretch>
            <a:fillRect/>
          </a:stretch>
        </p:blipFill>
        <p:spPr bwMode="auto">
          <a:xfrm>
            <a:off x="755576" y="987574"/>
            <a:ext cx="7416824" cy="3600400"/>
          </a:xfrm>
          <a:prstGeom prst="rect">
            <a:avLst/>
          </a:prstGeom>
          <a:noFill/>
          <a:ln>
            <a:noFill/>
          </a:ln>
        </p:spPr>
      </p:pic>
    </p:spTree>
    <p:extLst>
      <p:ext uri="{BB962C8B-B14F-4D97-AF65-F5344CB8AC3E}">
        <p14:creationId xmlns:p14="http://schemas.microsoft.com/office/powerpoint/2010/main" val="1816890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Přímé náklady</a:t>
            </a:r>
          </a:p>
        </p:txBody>
      </p:sp>
      <p:sp>
        <p:nvSpPr>
          <p:cNvPr id="2" name="TextovéPole 1"/>
          <p:cNvSpPr txBox="1"/>
          <p:nvPr/>
        </p:nvSpPr>
        <p:spPr>
          <a:xfrm>
            <a:off x="395536" y="987574"/>
            <a:ext cx="7920880" cy="1477328"/>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pic>
        <p:nvPicPr>
          <p:cNvPr id="3" name="Obrázek 2"/>
          <p:cNvPicPr>
            <a:picLocks noChangeAspect="1"/>
          </p:cNvPicPr>
          <p:nvPr/>
        </p:nvPicPr>
        <p:blipFill>
          <a:blip r:embed="rId3"/>
          <a:stretch>
            <a:fillRect/>
          </a:stretch>
        </p:blipFill>
        <p:spPr>
          <a:xfrm>
            <a:off x="1043608" y="979545"/>
            <a:ext cx="6012837" cy="3623590"/>
          </a:xfrm>
          <a:prstGeom prst="rect">
            <a:avLst/>
          </a:prstGeom>
        </p:spPr>
      </p:pic>
    </p:spTree>
    <p:extLst>
      <p:ext uri="{BB962C8B-B14F-4D97-AF65-F5344CB8AC3E}">
        <p14:creationId xmlns:p14="http://schemas.microsoft.com/office/powerpoint/2010/main" val="3371096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Přímý materiál</a:t>
            </a:r>
          </a:p>
        </p:txBody>
      </p:sp>
      <p:sp>
        <p:nvSpPr>
          <p:cNvPr id="2" name="TextovéPole 1"/>
          <p:cNvSpPr txBox="1"/>
          <p:nvPr/>
        </p:nvSpPr>
        <p:spPr>
          <a:xfrm>
            <a:off x="395536" y="987574"/>
            <a:ext cx="7920880" cy="2185214"/>
          </a:xfrm>
          <a:prstGeom prst="rect">
            <a:avLst/>
          </a:prstGeom>
          <a:noFill/>
        </p:spPr>
        <p:txBody>
          <a:bodyPr wrap="square" rtlCol="0">
            <a:spAutoFit/>
          </a:bodyPr>
          <a:lstStyle/>
          <a:p>
            <a:pPr marL="285750" indent="-285750" algn="just">
              <a:buFont typeface="Arial" panose="020B0604020202020204" pitchFamily="34" charset="0"/>
              <a:buChar char="•"/>
            </a:pPr>
            <a:r>
              <a:rPr lang="cs-CZ" sz="2800" dirty="0"/>
              <a:t>Základní materiál tvořící podstatu výrobku</a:t>
            </a:r>
          </a:p>
          <a:p>
            <a:pPr algn="just"/>
            <a:br>
              <a:rPr lang="cs-CZ" b="1" dirty="0"/>
            </a:b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graphicFrame>
        <p:nvGraphicFramePr>
          <p:cNvPr id="3" name="Tabulka 2"/>
          <p:cNvGraphicFramePr>
            <a:graphicFrameLocks noGrp="1"/>
          </p:cNvGraphicFramePr>
          <p:nvPr/>
        </p:nvGraphicFramePr>
        <p:xfrm>
          <a:off x="971600" y="2003236"/>
          <a:ext cx="7200800" cy="1720642"/>
        </p:xfrm>
        <a:graphic>
          <a:graphicData uri="http://schemas.openxmlformats.org/drawingml/2006/table">
            <a:tbl>
              <a:tblPr firstRow="1" bandRow="1">
                <a:tableStyleId>{073A0DAA-6AF3-43AB-8588-CEC1D06C72B9}</a:tableStyleId>
              </a:tblPr>
              <a:tblGrid>
                <a:gridCol w="3600400">
                  <a:extLst>
                    <a:ext uri="{9D8B030D-6E8A-4147-A177-3AD203B41FA5}">
                      <a16:colId xmlns:a16="http://schemas.microsoft.com/office/drawing/2014/main" val="1839737031"/>
                    </a:ext>
                  </a:extLst>
                </a:gridCol>
                <a:gridCol w="3600400">
                  <a:extLst>
                    <a:ext uri="{9D8B030D-6E8A-4147-A177-3AD203B41FA5}">
                      <a16:colId xmlns:a16="http://schemas.microsoft.com/office/drawing/2014/main" val="2775557324"/>
                    </a:ext>
                  </a:extLst>
                </a:gridCol>
              </a:tblGrid>
              <a:tr h="670746">
                <a:tc>
                  <a:txBody>
                    <a:bodyPr/>
                    <a:lstStyle/>
                    <a:p>
                      <a:pPr algn="ctr"/>
                      <a:r>
                        <a:rPr lang="cs-CZ" sz="2800" dirty="0"/>
                        <a:t>Výrobek</a:t>
                      </a:r>
                    </a:p>
                  </a:txBody>
                  <a:tcPr/>
                </a:tc>
                <a:tc>
                  <a:txBody>
                    <a:bodyPr/>
                    <a:lstStyle/>
                    <a:p>
                      <a:pPr algn="ctr"/>
                      <a:r>
                        <a:rPr lang="cs-CZ" sz="2800" dirty="0"/>
                        <a:t>Přímý materiál</a:t>
                      </a:r>
                    </a:p>
                  </a:txBody>
                  <a:tcPr/>
                </a:tc>
                <a:extLst>
                  <a:ext uri="{0D108BD9-81ED-4DB2-BD59-A6C34878D82A}">
                    <a16:rowId xmlns:a16="http://schemas.microsoft.com/office/drawing/2014/main" val="495231646"/>
                  </a:ext>
                </a:extLst>
              </a:tr>
              <a:tr h="524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000" dirty="0"/>
                        <a:t>Nábytek – masiv</a:t>
                      </a:r>
                    </a:p>
                  </a:txBody>
                  <a:tcPr marL="68580" marR="68580" marT="34294" marB="34294"/>
                </a:tc>
                <a:tc>
                  <a:txBody>
                    <a:bodyPr/>
                    <a:lstStyle/>
                    <a:p>
                      <a:pPr algn="ctr"/>
                      <a:r>
                        <a:rPr lang="cs-CZ" sz="2000" dirty="0"/>
                        <a:t>Dřevo</a:t>
                      </a:r>
                    </a:p>
                  </a:txBody>
                  <a:tcPr marL="68580" marR="68580" marT="34294" marB="34294"/>
                </a:tc>
                <a:extLst>
                  <a:ext uri="{0D108BD9-81ED-4DB2-BD59-A6C34878D82A}">
                    <a16:rowId xmlns:a16="http://schemas.microsoft.com/office/drawing/2014/main" val="3534324176"/>
                  </a:ext>
                </a:extLst>
              </a:tr>
              <a:tr h="524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000" dirty="0"/>
                        <a:t>Košile</a:t>
                      </a:r>
                    </a:p>
                  </a:txBody>
                  <a:tcPr marL="68580" marR="68580" marT="34294" marB="34294"/>
                </a:tc>
                <a:tc>
                  <a:txBody>
                    <a:bodyPr/>
                    <a:lstStyle/>
                    <a:p>
                      <a:pPr algn="ctr"/>
                      <a:r>
                        <a:rPr lang="cs-CZ" sz="2000" dirty="0"/>
                        <a:t>Bavlněná látka</a:t>
                      </a:r>
                    </a:p>
                  </a:txBody>
                  <a:tcPr marL="68580" marR="68580" marT="34294" marB="34294"/>
                </a:tc>
                <a:extLst>
                  <a:ext uri="{0D108BD9-81ED-4DB2-BD59-A6C34878D82A}">
                    <a16:rowId xmlns:a16="http://schemas.microsoft.com/office/drawing/2014/main" val="3873295307"/>
                  </a:ext>
                </a:extLst>
              </a:tr>
            </a:tbl>
          </a:graphicData>
        </a:graphic>
      </p:graphicFrame>
    </p:spTree>
    <p:extLst>
      <p:ext uri="{BB962C8B-B14F-4D97-AF65-F5344CB8AC3E}">
        <p14:creationId xmlns:p14="http://schemas.microsoft.com/office/powerpoint/2010/main" val="3526918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Přímé mzdy</a:t>
            </a:r>
          </a:p>
        </p:txBody>
      </p:sp>
      <p:sp>
        <p:nvSpPr>
          <p:cNvPr id="2" name="TextovéPole 1"/>
          <p:cNvSpPr txBox="1"/>
          <p:nvPr/>
        </p:nvSpPr>
        <p:spPr>
          <a:xfrm>
            <a:off x="395536" y="987574"/>
            <a:ext cx="7920880" cy="2123658"/>
          </a:xfrm>
          <a:prstGeom prst="rect">
            <a:avLst/>
          </a:prstGeom>
          <a:noFill/>
        </p:spPr>
        <p:txBody>
          <a:bodyPr wrap="square" rtlCol="0">
            <a:spAutoFit/>
          </a:bodyPr>
          <a:lstStyle/>
          <a:p>
            <a:pPr marL="285750" indent="-285750" algn="just">
              <a:buFont typeface="Arial" panose="020B0604020202020204" pitchFamily="34" charset="0"/>
              <a:buChar char="•"/>
            </a:pPr>
            <a:r>
              <a:rPr lang="cs-CZ" sz="2400" dirty="0"/>
              <a:t>Mzdy výrobních dělníků placených úkolovou mzdou</a:t>
            </a:r>
          </a:p>
          <a:p>
            <a:pPr algn="just"/>
            <a:br>
              <a:rPr lang="cs-CZ" b="1" dirty="0"/>
            </a:b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graphicFrame>
        <p:nvGraphicFramePr>
          <p:cNvPr id="3" name="Tabulka 2"/>
          <p:cNvGraphicFramePr>
            <a:graphicFrameLocks noGrp="1"/>
          </p:cNvGraphicFramePr>
          <p:nvPr/>
        </p:nvGraphicFramePr>
        <p:xfrm>
          <a:off x="971600" y="2003236"/>
          <a:ext cx="6912768" cy="1576627"/>
        </p:xfrm>
        <a:graphic>
          <a:graphicData uri="http://schemas.openxmlformats.org/drawingml/2006/table">
            <a:tbl>
              <a:tblPr firstRow="1" bandRow="1">
                <a:tableStyleId>{073A0DAA-6AF3-43AB-8588-CEC1D06C72B9}</a:tableStyleId>
              </a:tblPr>
              <a:tblGrid>
                <a:gridCol w="3456384">
                  <a:extLst>
                    <a:ext uri="{9D8B030D-6E8A-4147-A177-3AD203B41FA5}">
                      <a16:colId xmlns:a16="http://schemas.microsoft.com/office/drawing/2014/main" val="1839737031"/>
                    </a:ext>
                  </a:extLst>
                </a:gridCol>
                <a:gridCol w="3456384">
                  <a:extLst>
                    <a:ext uri="{9D8B030D-6E8A-4147-A177-3AD203B41FA5}">
                      <a16:colId xmlns:a16="http://schemas.microsoft.com/office/drawing/2014/main" val="2775557324"/>
                    </a:ext>
                  </a:extLst>
                </a:gridCol>
              </a:tblGrid>
              <a:tr h="630677">
                <a:tc>
                  <a:txBody>
                    <a:bodyPr/>
                    <a:lstStyle/>
                    <a:p>
                      <a:pPr algn="ctr"/>
                      <a:r>
                        <a:rPr lang="cs-CZ" sz="3200" dirty="0"/>
                        <a:t>Výrobek</a:t>
                      </a:r>
                    </a:p>
                  </a:txBody>
                  <a:tcPr/>
                </a:tc>
                <a:tc>
                  <a:txBody>
                    <a:bodyPr/>
                    <a:lstStyle/>
                    <a:p>
                      <a:pPr algn="ctr"/>
                      <a:r>
                        <a:rPr lang="cs-CZ" sz="3200" dirty="0"/>
                        <a:t>Přímá</a:t>
                      </a:r>
                      <a:r>
                        <a:rPr lang="cs-CZ" sz="3200" baseline="0" dirty="0"/>
                        <a:t> mzda</a:t>
                      </a:r>
                      <a:endParaRPr lang="cs-CZ" sz="3200" dirty="0"/>
                    </a:p>
                  </a:txBody>
                  <a:tcPr/>
                </a:tc>
                <a:extLst>
                  <a:ext uri="{0D108BD9-81ED-4DB2-BD59-A6C34878D82A}">
                    <a16:rowId xmlns:a16="http://schemas.microsoft.com/office/drawing/2014/main" val="495231646"/>
                  </a:ext>
                </a:extLst>
              </a:tr>
              <a:tr h="4729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a:t>Nábytek – masiv</a:t>
                      </a:r>
                    </a:p>
                  </a:txBody>
                  <a:tcPr marL="68580" marR="68580" marT="34275" marB="34275"/>
                </a:tc>
                <a:tc>
                  <a:txBody>
                    <a:bodyPr/>
                    <a:lstStyle/>
                    <a:p>
                      <a:pPr algn="ctr"/>
                      <a:r>
                        <a:rPr lang="cs-CZ" sz="2400" dirty="0"/>
                        <a:t>truhlář</a:t>
                      </a:r>
                    </a:p>
                  </a:txBody>
                  <a:tcPr marL="68580" marR="68580" marT="34275" marB="34275"/>
                </a:tc>
                <a:extLst>
                  <a:ext uri="{0D108BD9-81ED-4DB2-BD59-A6C34878D82A}">
                    <a16:rowId xmlns:a16="http://schemas.microsoft.com/office/drawing/2014/main" val="3534324176"/>
                  </a:ext>
                </a:extLst>
              </a:tr>
              <a:tr h="4729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a:t>Košile</a:t>
                      </a:r>
                    </a:p>
                  </a:txBody>
                  <a:tcPr marL="68580" marR="68580" marT="34275" marB="34275"/>
                </a:tc>
                <a:tc>
                  <a:txBody>
                    <a:bodyPr/>
                    <a:lstStyle/>
                    <a:p>
                      <a:pPr algn="ctr"/>
                      <a:r>
                        <a:rPr lang="cs-CZ" sz="2400" dirty="0"/>
                        <a:t>švadlena</a:t>
                      </a:r>
                    </a:p>
                  </a:txBody>
                  <a:tcPr marL="68580" marR="68580" marT="34275" marB="34275"/>
                </a:tc>
                <a:extLst>
                  <a:ext uri="{0D108BD9-81ED-4DB2-BD59-A6C34878D82A}">
                    <a16:rowId xmlns:a16="http://schemas.microsoft.com/office/drawing/2014/main" val="3873295307"/>
                  </a:ext>
                </a:extLst>
              </a:tr>
            </a:tbl>
          </a:graphicData>
        </a:graphic>
      </p:graphicFrame>
    </p:spTree>
    <p:extLst>
      <p:ext uri="{BB962C8B-B14F-4D97-AF65-F5344CB8AC3E}">
        <p14:creationId xmlns:p14="http://schemas.microsoft.com/office/powerpoint/2010/main" val="3012338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Ostatní přímé náklady</a:t>
            </a:r>
          </a:p>
        </p:txBody>
      </p:sp>
      <p:sp>
        <p:nvSpPr>
          <p:cNvPr id="2" name="TextovéPole 1"/>
          <p:cNvSpPr txBox="1"/>
          <p:nvPr/>
        </p:nvSpPr>
        <p:spPr>
          <a:xfrm>
            <a:off x="395536" y="987574"/>
            <a:ext cx="7920880" cy="5724644"/>
          </a:xfrm>
          <a:prstGeom prst="rect">
            <a:avLst/>
          </a:prstGeom>
          <a:noFill/>
        </p:spPr>
        <p:txBody>
          <a:bodyPr wrap="square" rtlCol="0">
            <a:spAutoFit/>
          </a:bodyPr>
          <a:lstStyle/>
          <a:p>
            <a:pPr marL="285750" indent="-285750" algn="just">
              <a:buFont typeface="Arial" panose="020B0604020202020204" pitchFamily="34" charset="0"/>
              <a:buChar char="•"/>
            </a:pPr>
            <a:r>
              <a:rPr lang="cs-CZ" sz="2400" dirty="0"/>
              <a:t>Náklady s přímým vztahem k jednotce výkonu (vyrobeného výrobku) kromě přímých mezd a přímého materiálu</a:t>
            </a:r>
          </a:p>
          <a:p>
            <a:pPr marL="285750" indent="-285750" algn="just">
              <a:buFont typeface="Arial" panose="020B0604020202020204" pitchFamily="34" charset="0"/>
              <a:buChar char="•"/>
            </a:pPr>
            <a:endParaRPr lang="cs-CZ" sz="2400" dirty="0"/>
          </a:p>
          <a:p>
            <a:pPr marL="742950" lvl="1" indent="-285750" algn="just">
              <a:buFont typeface="Arial" panose="020B0604020202020204" pitchFamily="34" charset="0"/>
              <a:buChar char="•"/>
            </a:pPr>
            <a:r>
              <a:rPr lang="cs-CZ" sz="2400" dirty="0"/>
              <a:t>Pojistné z přímých mezd</a:t>
            </a:r>
          </a:p>
          <a:p>
            <a:pPr marL="742950" lvl="1" indent="-285750" algn="just">
              <a:buFont typeface="Arial" panose="020B0604020202020204" pitchFamily="34" charset="0"/>
              <a:buChar char="•"/>
            </a:pPr>
            <a:r>
              <a:rPr lang="cs-CZ" sz="2400" dirty="0"/>
              <a:t>Energie do výrobních strojů</a:t>
            </a:r>
          </a:p>
          <a:p>
            <a:pPr marL="742950" lvl="1" indent="-285750" algn="just">
              <a:buFont typeface="Arial" panose="020B0604020202020204" pitchFamily="34" charset="0"/>
              <a:buChar char="•"/>
            </a:pPr>
            <a:r>
              <a:rPr lang="cs-CZ" sz="2400" dirty="0"/>
              <a:t>Odpisy (uvažujeme-li pouze fyzické opotřebení v důsledku činnosti)</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1069475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Režijní náklady</a:t>
            </a:r>
          </a:p>
        </p:txBody>
      </p:sp>
      <p:sp>
        <p:nvSpPr>
          <p:cNvPr id="2" name="TextovéPole 1"/>
          <p:cNvSpPr txBox="1"/>
          <p:nvPr/>
        </p:nvSpPr>
        <p:spPr>
          <a:xfrm>
            <a:off x="395536" y="987574"/>
            <a:ext cx="7920880" cy="1477328"/>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pic>
        <p:nvPicPr>
          <p:cNvPr id="4" name="Obrázek 3"/>
          <p:cNvPicPr>
            <a:picLocks noChangeAspect="1"/>
          </p:cNvPicPr>
          <p:nvPr/>
        </p:nvPicPr>
        <p:blipFill>
          <a:blip r:embed="rId3"/>
          <a:stretch>
            <a:fillRect/>
          </a:stretch>
        </p:blipFill>
        <p:spPr>
          <a:xfrm>
            <a:off x="1043608" y="843558"/>
            <a:ext cx="6624736" cy="3794290"/>
          </a:xfrm>
          <a:prstGeom prst="rect">
            <a:avLst/>
          </a:prstGeom>
        </p:spPr>
      </p:pic>
    </p:spTree>
    <p:extLst>
      <p:ext uri="{BB962C8B-B14F-4D97-AF65-F5344CB8AC3E}">
        <p14:creationId xmlns:p14="http://schemas.microsoft.com/office/powerpoint/2010/main" val="3110284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Výrobní režie</a:t>
            </a:r>
          </a:p>
        </p:txBody>
      </p:sp>
      <p:sp>
        <p:nvSpPr>
          <p:cNvPr id="2" name="TextovéPole 1"/>
          <p:cNvSpPr txBox="1"/>
          <p:nvPr/>
        </p:nvSpPr>
        <p:spPr>
          <a:xfrm>
            <a:off x="395536" y="987574"/>
            <a:ext cx="7920880" cy="6217087"/>
          </a:xfrm>
          <a:prstGeom prst="rect">
            <a:avLst/>
          </a:prstGeom>
          <a:noFill/>
        </p:spPr>
        <p:txBody>
          <a:bodyPr wrap="square" rtlCol="0">
            <a:spAutoFit/>
          </a:bodyPr>
          <a:lstStyle/>
          <a:p>
            <a:pPr marL="457200" indent="-457200">
              <a:buFont typeface="Arial" panose="020B0604020202020204" pitchFamily="34" charset="0"/>
              <a:buChar char="•"/>
            </a:pPr>
            <a:r>
              <a:rPr lang="cs-CZ" sz="2800" dirty="0"/>
              <a:t>Náklady společné všem výrobkům</a:t>
            </a:r>
          </a:p>
          <a:p>
            <a:pPr marL="914400" lvl="1" indent="-457200">
              <a:buFont typeface="Arial" panose="020B0604020202020204" pitchFamily="34" charset="0"/>
              <a:buChar char="•"/>
            </a:pPr>
            <a:endParaRPr lang="cs-CZ" sz="2400" dirty="0"/>
          </a:p>
          <a:p>
            <a:pPr marL="914400" lvl="1" indent="-457200">
              <a:buFont typeface="Arial" panose="020B0604020202020204" pitchFamily="34" charset="0"/>
              <a:buChar char="•"/>
            </a:pPr>
            <a:r>
              <a:rPr lang="cs-CZ" sz="2400" dirty="0"/>
              <a:t>Pomocný materiál, provozovací látky, čisticí prostředky</a:t>
            </a:r>
          </a:p>
          <a:p>
            <a:pPr marL="914400" lvl="1" indent="-457200">
              <a:buFont typeface="Arial" panose="020B0604020202020204" pitchFamily="34" charset="0"/>
              <a:buChar char="•"/>
            </a:pPr>
            <a:r>
              <a:rPr lang="cs-CZ" sz="2400" dirty="0"/>
              <a:t>Mzda mistra ve výrobě, vrátného, uklízečky</a:t>
            </a:r>
          </a:p>
          <a:p>
            <a:pPr marL="914400" lvl="1" indent="-457200">
              <a:buFont typeface="Arial" panose="020B0604020202020204" pitchFamily="34" charset="0"/>
              <a:buChar char="•"/>
            </a:pPr>
            <a:r>
              <a:rPr lang="cs-CZ" sz="2400" dirty="0"/>
              <a:t>Energie</a:t>
            </a:r>
          </a:p>
          <a:p>
            <a:pPr marL="914400" lvl="1" indent="-457200">
              <a:buFont typeface="Arial" panose="020B0604020202020204" pitchFamily="34" charset="0"/>
              <a:buChar char="•"/>
            </a:pPr>
            <a:r>
              <a:rPr lang="cs-CZ" sz="2400" dirty="0"/>
              <a:t>Opravy</a:t>
            </a:r>
          </a:p>
          <a:p>
            <a:pPr marL="914400" lvl="1" indent="-457200">
              <a:buFont typeface="Arial" panose="020B0604020202020204" pitchFamily="34" charset="0"/>
              <a:buChar char="•"/>
            </a:pPr>
            <a:r>
              <a:rPr lang="cs-CZ" sz="2400" dirty="0"/>
              <a:t>Nájemné</a:t>
            </a:r>
          </a:p>
          <a:p>
            <a:pPr marL="914400" lvl="1" indent="-457200">
              <a:buFont typeface="Arial" panose="020B0604020202020204" pitchFamily="34" charset="0"/>
              <a:buChar char="•"/>
            </a:pPr>
            <a:r>
              <a:rPr lang="cs-CZ" sz="2400" dirty="0"/>
              <a:t>Odpisy dlouhodobého majetku</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01621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Správní režie</a:t>
            </a:r>
          </a:p>
        </p:txBody>
      </p:sp>
      <p:sp>
        <p:nvSpPr>
          <p:cNvPr id="2" name="TextovéPole 1"/>
          <p:cNvSpPr txBox="1"/>
          <p:nvPr/>
        </p:nvSpPr>
        <p:spPr>
          <a:xfrm>
            <a:off x="395536" y="987574"/>
            <a:ext cx="7920880" cy="5478423"/>
          </a:xfrm>
          <a:prstGeom prst="rect">
            <a:avLst/>
          </a:prstGeom>
          <a:noFill/>
        </p:spPr>
        <p:txBody>
          <a:bodyPr wrap="square" rtlCol="0">
            <a:spAutoFit/>
          </a:bodyPr>
          <a:lstStyle/>
          <a:p>
            <a:pPr marL="342900" indent="-342900">
              <a:buFont typeface="Arial" panose="020B0604020202020204" pitchFamily="34" charset="0"/>
              <a:buChar char="•"/>
            </a:pPr>
            <a:r>
              <a:rPr lang="cs-CZ" sz="2800" dirty="0"/>
              <a:t>Náklady spojené s řízením podniku:</a:t>
            </a:r>
          </a:p>
          <a:p>
            <a:pPr marL="800100" lvl="1" indent="-342900">
              <a:buFont typeface="Arial" panose="020B0604020202020204" pitchFamily="34" charset="0"/>
              <a:buChar char="•"/>
            </a:pPr>
            <a:endParaRPr lang="cs-CZ" sz="2400" dirty="0"/>
          </a:p>
          <a:p>
            <a:pPr marL="800100" lvl="1" indent="-342900">
              <a:buFont typeface="Arial" panose="020B0604020202020204" pitchFamily="34" charset="0"/>
              <a:buChar char="•"/>
            </a:pPr>
            <a:r>
              <a:rPr lang="cs-CZ" sz="2400" dirty="0"/>
              <a:t>Mzdy managementu</a:t>
            </a:r>
          </a:p>
          <a:p>
            <a:pPr marL="800100" lvl="1" indent="-342900">
              <a:buFont typeface="Arial" panose="020B0604020202020204" pitchFamily="34" charset="0"/>
              <a:buChar char="•"/>
            </a:pPr>
            <a:r>
              <a:rPr lang="cs-CZ" sz="2400" dirty="0"/>
              <a:t>Cestovné</a:t>
            </a:r>
          </a:p>
          <a:p>
            <a:pPr marL="800100" lvl="1" indent="-342900">
              <a:buFont typeface="Arial" panose="020B0604020202020204" pitchFamily="34" charset="0"/>
              <a:buChar char="•"/>
            </a:pPr>
            <a:r>
              <a:rPr lang="cs-CZ" sz="2400" dirty="0"/>
              <a:t>Telefon</a:t>
            </a:r>
          </a:p>
          <a:p>
            <a:pPr marL="800100" lvl="1" indent="-342900">
              <a:buFont typeface="Arial" panose="020B0604020202020204" pitchFamily="34" charset="0"/>
              <a:buChar char="•"/>
            </a:pPr>
            <a:r>
              <a:rPr lang="cs-CZ" sz="2400" dirty="0"/>
              <a:t>Nájemné administrativní budovy</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1191803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Odbytová režie</a:t>
            </a:r>
          </a:p>
        </p:txBody>
      </p:sp>
      <p:sp>
        <p:nvSpPr>
          <p:cNvPr id="2" name="TextovéPole 1"/>
          <p:cNvSpPr txBox="1"/>
          <p:nvPr/>
        </p:nvSpPr>
        <p:spPr>
          <a:xfrm>
            <a:off x="395536" y="987574"/>
            <a:ext cx="7920880" cy="6586418"/>
          </a:xfrm>
          <a:prstGeom prst="rect">
            <a:avLst/>
          </a:prstGeom>
          <a:noFill/>
        </p:spPr>
        <p:txBody>
          <a:bodyPr wrap="square" rtlCol="0">
            <a:spAutoFit/>
          </a:bodyPr>
          <a:lstStyle/>
          <a:p>
            <a:pPr marL="342900" indent="-342900">
              <a:buFont typeface="Arial" panose="020B0604020202020204" pitchFamily="34" charset="0"/>
              <a:buChar char="•"/>
            </a:pPr>
            <a:r>
              <a:rPr lang="cs-CZ" sz="2800" dirty="0"/>
              <a:t>Náklady spojené s odbytem:</a:t>
            </a:r>
          </a:p>
          <a:p>
            <a:pPr marL="800100" lvl="1" indent="-342900">
              <a:buFont typeface="Arial" panose="020B0604020202020204" pitchFamily="34" charset="0"/>
              <a:buChar char="•"/>
            </a:pPr>
            <a:endParaRPr lang="cs-CZ" sz="2400" dirty="0"/>
          </a:p>
          <a:p>
            <a:pPr marL="800100" lvl="1" indent="-342900">
              <a:buFont typeface="Arial" panose="020B0604020202020204" pitchFamily="34" charset="0"/>
              <a:buChar char="•"/>
            </a:pPr>
            <a:r>
              <a:rPr lang="cs-CZ" sz="2400" dirty="0"/>
              <a:t>Mzdy pracovníků odbytu</a:t>
            </a:r>
          </a:p>
          <a:p>
            <a:pPr marL="800100" lvl="1" indent="-342900">
              <a:buFont typeface="Arial" panose="020B0604020202020204" pitchFamily="34" charset="0"/>
              <a:buChar char="•"/>
            </a:pPr>
            <a:r>
              <a:rPr lang="cs-CZ" sz="2400" dirty="0"/>
              <a:t>Cestovné</a:t>
            </a:r>
          </a:p>
          <a:p>
            <a:pPr marL="800100" lvl="1" indent="-342900">
              <a:buFont typeface="Arial" panose="020B0604020202020204" pitchFamily="34" charset="0"/>
              <a:buChar char="•"/>
            </a:pPr>
            <a:r>
              <a:rPr lang="cs-CZ" sz="2400" dirty="0"/>
              <a:t>Telefon</a:t>
            </a:r>
          </a:p>
          <a:p>
            <a:pPr marL="800100" lvl="1" indent="-342900">
              <a:buFont typeface="Arial" panose="020B0604020202020204" pitchFamily="34" charset="0"/>
              <a:buChar char="•"/>
            </a:pPr>
            <a:r>
              <a:rPr lang="cs-CZ" sz="2400" dirty="0"/>
              <a:t>Nájemné skladu výrobků</a:t>
            </a:r>
          </a:p>
          <a:p>
            <a:pPr marL="800100" lvl="1" indent="-342900">
              <a:buFont typeface="Arial" panose="020B0604020202020204" pitchFamily="34" charset="0"/>
              <a:buChar char="•"/>
            </a:pPr>
            <a:r>
              <a:rPr lang="cs-CZ" sz="2400" dirty="0"/>
              <a:t>Náklady marketingu</a:t>
            </a:r>
          </a:p>
          <a:p>
            <a:pPr marL="800100" lvl="1" indent="-342900">
              <a:buFont typeface="Arial" panose="020B0604020202020204" pitchFamily="34" charset="0"/>
              <a:buChar char="•"/>
            </a:pPr>
            <a:r>
              <a:rPr lang="cs-CZ" sz="2400" dirty="0"/>
              <a:t>Balení </a:t>
            </a:r>
          </a:p>
          <a:p>
            <a:pPr marL="800100" lvl="1" indent="-342900">
              <a:buFont typeface="Arial" panose="020B0604020202020204" pitchFamily="34" charset="0"/>
              <a:buChar char="•"/>
            </a:pPr>
            <a:r>
              <a:rPr lang="cs-CZ" sz="2400" dirty="0"/>
              <a:t>Expedice</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2295895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SLEDOVÁNÍ NÁKLADŮ PO LINII VÝKONU</a:t>
            </a: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Přednáška č. 5</a:t>
            </a: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547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defRPr/>
            </a:pPr>
            <a:br>
              <a:rPr lang="cs-CZ" sz="2000" dirty="0"/>
            </a:br>
            <a:r>
              <a:rPr lang="cs-CZ" sz="2000" dirty="0"/>
              <a:t>                     </a:t>
            </a:r>
          </a:p>
        </p:txBody>
      </p:sp>
      <p:sp>
        <p:nvSpPr>
          <p:cNvPr id="16387" name="Zástupný symbol pro obsah 2"/>
          <p:cNvSpPr>
            <a:spLocks noGrp="1"/>
          </p:cNvSpPr>
          <p:nvPr>
            <p:ph idx="1"/>
          </p:nvPr>
        </p:nvSpPr>
        <p:spPr>
          <a:xfrm>
            <a:off x="1485900" y="195262"/>
            <a:ext cx="6974532" cy="4464719"/>
          </a:xfrm>
        </p:spPr>
        <p:txBody>
          <a:bodyPr/>
          <a:lstStyle/>
          <a:p>
            <a:pPr>
              <a:buNone/>
            </a:pPr>
            <a:r>
              <a:rPr lang="cs-CZ" b="1" dirty="0"/>
              <a:t>Výroba dámských kožených kabelek</a:t>
            </a:r>
          </a:p>
        </p:txBody>
      </p:sp>
      <p:graphicFrame>
        <p:nvGraphicFramePr>
          <p:cNvPr id="4" name="Tabulka 3"/>
          <p:cNvGraphicFramePr>
            <a:graphicFrameLocks noGrp="1"/>
          </p:cNvGraphicFramePr>
          <p:nvPr/>
        </p:nvGraphicFramePr>
        <p:xfrm>
          <a:off x="323528" y="843559"/>
          <a:ext cx="8568952" cy="3960437"/>
        </p:xfrm>
        <a:graphic>
          <a:graphicData uri="http://schemas.openxmlformats.org/drawingml/2006/table">
            <a:tbl>
              <a:tblPr firstRow="1" bandRow="1">
                <a:tableStyleId>{073A0DAA-6AF3-43AB-8588-CEC1D06C72B9}</a:tableStyleId>
              </a:tblPr>
              <a:tblGrid>
                <a:gridCol w="2754307">
                  <a:extLst>
                    <a:ext uri="{9D8B030D-6E8A-4147-A177-3AD203B41FA5}">
                      <a16:colId xmlns:a16="http://schemas.microsoft.com/office/drawing/2014/main" val="20000"/>
                    </a:ext>
                  </a:extLst>
                </a:gridCol>
                <a:gridCol w="5814645">
                  <a:extLst>
                    <a:ext uri="{9D8B030D-6E8A-4147-A177-3AD203B41FA5}">
                      <a16:colId xmlns:a16="http://schemas.microsoft.com/office/drawing/2014/main" val="20001"/>
                    </a:ext>
                  </a:extLst>
                </a:gridCol>
              </a:tblGrid>
              <a:tr h="458769">
                <a:tc>
                  <a:txBody>
                    <a:bodyPr/>
                    <a:lstStyle/>
                    <a:p>
                      <a:pPr algn="ctr"/>
                      <a:r>
                        <a:rPr lang="cs-CZ" sz="2000" dirty="0"/>
                        <a:t>Položka</a:t>
                      </a:r>
                    </a:p>
                  </a:txBody>
                  <a:tcPr marL="68577" marR="68577" marT="34280" marB="34280"/>
                </a:tc>
                <a:tc>
                  <a:txBody>
                    <a:bodyPr/>
                    <a:lstStyle/>
                    <a:p>
                      <a:pPr algn="ctr"/>
                      <a:r>
                        <a:rPr lang="cs-CZ" sz="2000" dirty="0"/>
                        <a:t>Náklad</a:t>
                      </a:r>
                    </a:p>
                  </a:txBody>
                  <a:tcPr marL="68577" marR="68577" marT="34280" marB="34280"/>
                </a:tc>
                <a:extLst>
                  <a:ext uri="{0D108BD9-81ED-4DB2-BD59-A6C34878D82A}">
                    <a16:rowId xmlns:a16="http://schemas.microsoft.com/office/drawing/2014/main" val="10000"/>
                  </a:ext>
                </a:extLst>
              </a:tr>
              <a:tr h="458769">
                <a:tc>
                  <a:txBody>
                    <a:bodyPr/>
                    <a:lstStyle/>
                    <a:p>
                      <a:r>
                        <a:rPr lang="cs-CZ" sz="2000" dirty="0"/>
                        <a:t>Přímý materiál</a:t>
                      </a:r>
                    </a:p>
                  </a:txBody>
                  <a:tcPr marL="68577" marR="68577" marT="34280" marB="34280" anchor="ctr"/>
                </a:tc>
                <a:tc>
                  <a:txBody>
                    <a:bodyPr/>
                    <a:lstStyle/>
                    <a:p>
                      <a:pPr algn="l"/>
                      <a:r>
                        <a:rPr lang="cs-CZ" sz="2000" dirty="0"/>
                        <a:t>kůže</a:t>
                      </a:r>
                    </a:p>
                  </a:txBody>
                  <a:tcPr marL="68577" marR="68577" marT="34280" marB="34280" anchor="ctr"/>
                </a:tc>
                <a:extLst>
                  <a:ext uri="{0D108BD9-81ED-4DB2-BD59-A6C34878D82A}">
                    <a16:rowId xmlns:a16="http://schemas.microsoft.com/office/drawing/2014/main" val="10001"/>
                  </a:ext>
                </a:extLst>
              </a:tr>
              <a:tr h="458769">
                <a:tc>
                  <a:txBody>
                    <a:bodyPr/>
                    <a:lstStyle/>
                    <a:p>
                      <a:r>
                        <a:rPr lang="cs-CZ" sz="2000" dirty="0"/>
                        <a:t>Přímé mzdy</a:t>
                      </a:r>
                    </a:p>
                  </a:txBody>
                  <a:tcPr marL="68577" marR="68577" marT="34280" marB="34280" anchor="ctr"/>
                </a:tc>
                <a:tc>
                  <a:txBody>
                    <a:bodyPr/>
                    <a:lstStyle/>
                    <a:p>
                      <a:pPr algn="l"/>
                      <a:r>
                        <a:rPr lang="cs-CZ" sz="2000" dirty="0"/>
                        <a:t>mzda dělníka, který</a:t>
                      </a:r>
                      <a:r>
                        <a:rPr lang="cs-CZ" sz="2000" baseline="0" dirty="0"/>
                        <a:t> řeže kůži a šije kabelky</a:t>
                      </a:r>
                      <a:endParaRPr lang="cs-CZ" sz="2000" dirty="0"/>
                    </a:p>
                  </a:txBody>
                  <a:tcPr marL="68577" marR="68577" marT="34280" marB="34280" anchor="ctr"/>
                </a:tc>
                <a:extLst>
                  <a:ext uri="{0D108BD9-81ED-4DB2-BD59-A6C34878D82A}">
                    <a16:rowId xmlns:a16="http://schemas.microsoft.com/office/drawing/2014/main" val="10002"/>
                  </a:ext>
                </a:extLst>
              </a:tr>
              <a:tr h="833296">
                <a:tc>
                  <a:txBody>
                    <a:bodyPr/>
                    <a:lstStyle/>
                    <a:p>
                      <a:r>
                        <a:rPr lang="cs-CZ" sz="2000" dirty="0"/>
                        <a:t>Ostatní přímé náklady</a:t>
                      </a:r>
                    </a:p>
                  </a:txBody>
                  <a:tcPr marL="68577" marR="68577" marT="34280" marB="34280" anchor="ctr"/>
                </a:tc>
                <a:tc>
                  <a:txBody>
                    <a:bodyPr/>
                    <a:lstStyle/>
                    <a:p>
                      <a:pPr algn="l"/>
                      <a:r>
                        <a:rPr lang="cs-CZ" sz="2000" dirty="0"/>
                        <a:t>sociální</a:t>
                      </a:r>
                      <a:r>
                        <a:rPr lang="cs-CZ" sz="2000" baseline="0" dirty="0"/>
                        <a:t> a zdravotní pojištění z přímých mezd placené zaměstnavatelem za zaměstnance</a:t>
                      </a:r>
                      <a:endParaRPr lang="cs-CZ" sz="2000" dirty="0"/>
                    </a:p>
                  </a:txBody>
                  <a:tcPr marL="68577" marR="68577" marT="34280" marB="34280" anchor="ctr"/>
                </a:tc>
                <a:extLst>
                  <a:ext uri="{0D108BD9-81ED-4DB2-BD59-A6C34878D82A}">
                    <a16:rowId xmlns:a16="http://schemas.microsoft.com/office/drawing/2014/main" val="10003"/>
                  </a:ext>
                </a:extLst>
              </a:tr>
              <a:tr h="458769">
                <a:tc>
                  <a:txBody>
                    <a:bodyPr/>
                    <a:lstStyle/>
                    <a:p>
                      <a:r>
                        <a:rPr lang="cs-CZ" sz="2000" dirty="0"/>
                        <a:t>Výrobní režie</a:t>
                      </a:r>
                    </a:p>
                  </a:txBody>
                  <a:tcPr marL="68577" marR="68577" marT="34280" marB="34280" anchor="ctr"/>
                </a:tc>
                <a:tc>
                  <a:txBody>
                    <a:bodyPr/>
                    <a:lstStyle/>
                    <a:p>
                      <a:pPr algn="l"/>
                      <a:r>
                        <a:rPr lang="cs-CZ" sz="2000" dirty="0"/>
                        <a:t>mzda mistra ve výrobě, uklízečky,</a:t>
                      </a:r>
                      <a:r>
                        <a:rPr lang="cs-CZ" sz="2000" baseline="0" dirty="0"/>
                        <a:t> vrátného</a:t>
                      </a:r>
                      <a:endParaRPr lang="cs-CZ" sz="2000" dirty="0"/>
                    </a:p>
                  </a:txBody>
                  <a:tcPr marL="68577" marR="68577" marT="34280" marB="34280" anchor="ctr"/>
                </a:tc>
                <a:extLst>
                  <a:ext uri="{0D108BD9-81ED-4DB2-BD59-A6C34878D82A}">
                    <a16:rowId xmlns:a16="http://schemas.microsoft.com/office/drawing/2014/main" val="10004"/>
                  </a:ext>
                </a:extLst>
              </a:tr>
              <a:tr h="458769">
                <a:tc>
                  <a:txBody>
                    <a:bodyPr/>
                    <a:lstStyle/>
                    <a:p>
                      <a:r>
                        <a:rPr lang="cs-CZ" sz="2000" dirty="0"/>
                        <a:t>Správní režie</a:t>
                      </a:r>
                    </a:p>
                  </a:txBody>
                  <a:tcPr marL="68577" marR="68577" marT="34280" marB="34280" anchor="ctr"/>
                </a:tc>
                <a:tc>
                  <a:txBody>
                    <a:bodyPr/>
                    <a:lstStyle/>
                    <a:p>
                      <a:pPr algn="l"/>
                      <a:r>
                        <a:rPr lang="cs-CZ" sz="2000" dirty="0"/>
                        <a:t>mzda ředitele firmy</a:t>
                      </a:r>
                      <a:r>
                        <a:rPr lang="cs-CZ" sz="2000" baseline="0" dirty="0"/>
                        <a:t> a jeho sekretářky</a:t>
                      </a:r>
                      <a:endParaRPr lang="cs-CZ" sz="2000" dirty="0"/>
                    </a:p>
                  </a:txBody>
                  <a:tcPr marL="68577" marR="68577" marT="34280" marB="34280" anchor="ctr"/>
                </a:tc>
                <a:extLst>
                  <a:ext uri="{0D108BD9-81ED-4DB2-BD59-A6C34878D82A}">
                    <a16:rowId xmlns:a16="http://schemas.microsoft.com/office/drawing/2014/main" val="10005"/>
                  </a:ext>
                </a:extLst>
              </a:tr>
              <a:tr h="833296">
                <a:tc>
                  <a:txBody>
                    <a:bodyPr/>
                    <a:lstStyle/>
                    <a:p>
                      <a:r>
                        <a:rPr lang="cs-CZ" sz="2000" dirty="0"/>
                        <a:t>Odbytová režie</a:t>
                      </a:r>
                    </a:p>
                  </a:txBody>
                  <a:tcPr marL="68577" marR="68577" marT="34280" marB="34280" anchor="ctr"/>
                </a:tc>
                <a:tc>
                  <a:txBody>
                    <a:bodyPr/>
                    <a:lstStyle/>
                    <a:p>
                      <a:pPr algn="l"/>
                      <a:r>
                        <a:rPr lang="cs-CZ" sz="2000" dirty="0"/>
                        <a:t>mzda pracovníka v marketingu, prodejce, náklady na balení výrobků </a:t>
                      </a:r>
                    </a:p>
                  </a:txBody>
                  <a:tcPr marL="68577" marR="68577" marT="34280" marB="3428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26252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606"/>
            <a:ext cx="7920880" cy="576063"/>
          </a:xfrm>
        </p:spPr>
        <p:txBody>
          <a:bodyPr/>
          <a:lstStyle/>
          <a:p>
            <a:r>
              <a:rPr lang="cs-CZ" altLang="cs-CZ" sz="2300" b="1" dirty="0"/>
              <a:t>Struktura kalkulačních vzorců orientovaných na řízení a rozhodování</a:t>
            </a:r>
          </a:p>
        </p:txBody>
      </p:sp>
      <p:sp>
        <p:nvSpPr>
          <p:cNvPr id="2" name="TextovéPole 1"/>
          <p:cNvSpPr txBox="1"/>
          <p:nvPr/>
        </p:nvSpPr>
        <p:spPr>
          <a:xfrm>
            <a:off x="395536" y="987574"/>
            <a:ext cx="7416824" cy="3970318"/>
          </a:xfrm>
          <a:prstGeom prst="rect">
            <a:avLst/>
          </a:prstGeom>
          <a:noFill/>
        </p:spPr>
        <p:txBody>
          <a:bodyPr wrap="square" rtlCol="0">
            <a:spAutoFit/>
          </a:bodyPr>
          <a:lstStyle/>
          <a:p>
            <a:pPr marL="285750" indent="-285750" algn="just">
              <a:buFont typeface="Arial" panose="020B0604020202020204" pitchFamily="34" charset="0"/>
              <a:buChar char="•"/>
            </a:pPr>
            <a:r>
              <a:rPr lang="cs-CZ" dirty="0"/>
              <a:t>odlišné vyjádření vztahu nákladů výkonu k ceně</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b="1" u="sng" dirty="0"/>
              <a:t>Rozlišujeme:</a:t>
            </a:r>
          </a:p>
          <a:p>
            <a:pPr algn="just"/>
            <a:endParaRPr lang="cs-CZ" dirty="0"/>
          </a:p>
          <a:p>
            <a:pPr marL="742950" lvl="1" indent="-285750" algn="just">
              <a:buFont typeface="Arial" panose="020B0604020202020204" pitchFamily="34" charset="0"/>
              <a:buChar char="•"/>
            </a:pPr>
            <a:r>
              <a:rPr lang="cs-CZ" dirty="0"/>
              <a:t>Retrográdní kalkulační vzorec</a:t>
            </a:r>
            <a:endParaRPr lang="en-GB" dirty="0"/>
          </a:p>
          <a:p>
            <a:pPr marL="742950" lvl="1" indent="-285750" algn="just">
              <a:buFont typeface="Arial" panose="020B0604020202020204" pitchFamily="34" charset="0"/>
              <a:buChar char="•"/>
            </a:pPr>
            <a:r>
              <a:rPr lang="cs-CZ" dirty="0"/>
              <a:t>Kalkulační vzorec oddělující fixní a variabilní náklady </a:t>
            </a:r>
            <a:endParaRPr lang="en-GB" dirty="0"/>
          </a:p>
          <a:p>
            <a:pPr marL="742950" lvl="1" indent="-285750" algn="just">
              <a:buFont typeface="Arial" panose="020B0604020202020204" pitchFamily="34" charset="0"/>
              <a:buChar char="•"/>
            </a:pPr>
            <a:r>
              <a:rPr lang="cs-CZ" dirty="0"/>
              <a:t>Dynamická kalkulace</a:t>
            </a:r>
          </a:p>
          <a:p>
            <a:pPr marL="742950" lvl="1" indent="-285750" algn="just">
              <a:buFont typeface="Arial" panose="020B0604020202020204" pitchFamily="34" charset="0"/>
              <a:buChar char="•"/>
            </a:pPr>
            <a:r>
              <a:rPr lang="cs-CZ" dirty="0"/>
              <a:t>Kalkulace se stupňovitým rozvrstvením fixních nákladů </a:t>
            </a:r>
            <a:endParaRPr lang="en-GB" dirty="0"/>
          </a:p>
          <a:p>
            <a:pPr marL="742950" lvl="1" indent="-285750" algn="just">
              <a:buFont typeface="Arial" panose="020B0604020202020204" pitchFamily="34" charset="0"/>
              <a:buChar char="•"/>
            </a:pPr>
            <a:r>
              <a:rPr lang="cs-CZ" dirty="0"/>
              <a:t>Kalkulace relevantních nákladů </a:t>
            </a:r>
            <a:endParaRPr lang="en-GB"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1234973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9"/>
            <a:ext cx="7632848" cy="576064"/>
          </a:xfrm>
        </p:spPr>
        <p:txBody>
          <a:bodyPr/>
          <a:lstStyle/>
          <a:p>
            <a:r>
              <a:rPr lang="cs-CZ" sz="3600" b="1" dirty="0"/>
              <a:t>Retrográdní kalkulační vzorec</a:t>
            </a:r>
          </a:p>
        </p:txBody>
      </p:sp>
      <p:sp>
        <p:nvSpPr>
          <p:cNvPr id="2" name="TextovéPole 1"/>
          <p:cNvSpPr txBox="1"/>
          <p:nvPr/>
        </p:nvSpPr>
        <p:spPr>
          <a:xfrm>
            <a:off x="395536" y="987574"/>
            <a:ext cx="7776864" cy="1477328"/>
          </a:xfrm>
          <a:prstGeom prst="rect">
            <a:avLst/>
          </a:prstGeom>
          <a:noFill/>
        </p:spPr>
        <p:txBody>
          <a:bodyPr wrap="square" rtlCol="0">
            <a:spAutoFit/>
          </a:bodyPr>
          <a:lstStyle/>
          <a:p>
            <a:pPr marL="285750" indent="-285750" algn="just">
              <a:buFont typeface="Arial" panose="020B0604020202020204" pitchFamily="34" charset="0"/>
              <a:buChar char="•"/>
            </a:pPr>
            <a:r>
              <a:rPr lang="cs-CZ" dirty="0"/>
              <a:t>cenová kalkulace</a:t>
            </a:r>
            <a:r>
              <a:rPr lang="cs-CZ" b="1" dirty="0"/>
              <a:t> </a:t>
            </a:r>
            <a:r>
              <a:rPr lang="cs-CZ" dirty="0"/>
              <a:t>vychází zejména z úrovně zisku (případně marže, příspěvku na úhradu fixních nákladů), kterou výkony musí zabezpečit, aby mohl být zajištěn další rozvoj podniku</a:t>
            </a:r>
            <a:endParaRPr lang="en-GB" dirty="0"/>
          </a:p>
          <a:p>
            <a:pPr marL="285750" indent="-285750">
              <a:buFont typeface="Arial" panose="020B0604020202020204" pitchFamily="34" charset="0"/>
              <a:buChar char="•"/>
            </a:pPr>
            <a:endParaRPr lang="cs-CZ" dirty="0"/>
          </a:p>
          <a:p>
            <a:pPr lvl="1"/>
            <a:endParaRPr lang="cs-CZ" dirty="0"/>
          </a:p>
        </p:txBody>
      </p:sp>
      <p:pic>
        <p:nvPicPr>
          <p:cNvPr id="5" name="Obrázek 4"/>
          <p:cNvPicPr/>
          <p:nvPr/>
        </p:nvPicPr>
        <p:blipFill>
          <a:blip r:embed="rId3">
            <a:extLst>
              <a:ext uri="{28A0092B-C50C-407E-A947-70E740481C1C}">
                <a14:useLocalDpi xmlns:a14="http://schemas.microsoft.com/office/drawing/2010/main" val="0"/>
              </a:ext>
            </a:extLst>
          </a:blip>
          <a:srcRect/>
          <a:stretch>
            <a:fillRect/>
          </a:stretch>
        </p:blipFill>
        <p:spPr bwMode="auto">
          <a:xfrm>
            <a:off x="611560" y="1851670"/>
            <a:ext cx="7560840" cy="2808312"/>
          </a:xfrm>
          <a:prstGeom prst="rect">
            <a:avLst/>
          </a:prstGeom>
          <a:noFill/>
          <a:ln>
            <a:noFill/>
          </a:ln>
        </p:spPr>
      </p:pic>
    </p:spTree>
    <p:extLst>
      <p:ext uri="{BB962C8B-B14F-4D97-AF65-F5344CB8AC3E}">
        <p14:creationId xmlns:p14="http://schemas.microsoft.com/office/powerpoint/2010/main" val="675452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76064"/>
          </a:xfrm>
        </p:spPr>
        <p:txBody>
          <a:bodyPr/>
          <a:lstStyle/>
          <a:p>
            <a:r>
              <a:rPr lang="cs-CZ" b="1" dirty="0"/>
              <a:t>Kalkulační vzorec oddělující fixní a variabilní náklady </a:t>
            </a:r>
            <a:endParaRPr lang="cs-CZ" altLang="cs-CZ" b="1" dirty="0">
              <a:latin typeface="Arial" panose="020B0604020202020204" pitchFamily="34" charset="0"/>
            </a:endParaRPr>
          </a:p>
        </p:txBody>
      </p:sp>
      <p:sp>
        <p:nvSpPr>
          <p:cNvPr id="2" name="TextovéPole 1"/>
          <p:cNvSpPr txBox="1"/>
          <p:nvPr/>
        </p:nvSpPr>
        <p:spPr>
          <a:xfrm>
            <a:off x="395536" y="987574"/>
            <a:ext cx="7920880" cy="2862322"/>
          </a:xfrm>
          <a:prstGeom prst="rect">
            <a:avLst/>
          </a:prstGeom>
          <a:noFill/>
        </p:spPr>
        <p:txBody>
          <a:bodyPr wrap="square" rtlCol="0">
            <a:spAutoFit/>
          </a:bodyPr>
          <a:lstStyle/>
          <a:p>
            <a:pPr marL="285750" indent="-285750" algn="just">
              <a:buFont typeface="Arial" panose="020B0604020202020204" pitchFamily="34" charset="0"/>
              <a:buChar char="•"/>
            </a:pPr>
            <a:r>
              <a:rPr lang="cs-CZ" dirty="0"/>
              <a:t>fixní náklady příčinně nesouvisí s kalkulační jednicí, je třeba je jednoznačně oddělit od nákladů variabilních</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ne tradiční kalkulační členění nákladů na přímé a nepřímé </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b="1" dirty="0"/>
              <a:t>členění na náklady fixní a variabilní</a:t>
            </a:r>
            <a:r>
              <a:rPr lang="cs-CZ" dirty="0"/>
              <a:t>, které je pak určující i pro řazení nákladových položek ve struktuře kalkulačního vzorce</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364012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b="1" dirty="0"/>
              <a:t>Kalkulační vzorec oddělující fixní a variabilní náklady </a:t>
            </a:r>
            <a:endParaRPr lang="cs-CZ" altLang="cs-CZ" b="1" dirty="0">
              <a:latin typeface="Arial" panose="020B0604020202020204" pitchFamily="34" charset="0"/>
            </a:endParaRPr>
          </a:p>
        </p:txBody>
      </p:sp>
      <p:sp>
        <p:nvSpPr>
          <p:cNvPr id="2" name="TextovéPole 1"/>
          <p:cNvSpPr txBox="1"/>
          <p:nvPr/>
        </p:nvSpPr>
        <p:spPr>
          <a:xfrm>
            <a:off x="395536" y="987574"/>
            <a:ext cx="7416824" cy="1200329"/>
          </a:xfrm>
          <a:prstGeom prst="rect">
            <a:avLst/>
          </a:prstGeom>
          <a:noFill/>
        </p:spPr>
        <p:txBody>
          <a:bodyPr wrap="square" rtlCol="0">
            <a:spAutoFit/>
          </a:bodyPr>
          <a:lstStyle/>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pPr lvl="1"/>
            <a:endParaRPr lang="cs-CZ" dirty="0"/>
          </a:p>
        </p:txBody>
      </p:sp>
      <p:pic>
        <p:nvPicPr>
          <p:cNvPr id="5" name="Obrázek 4"/>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31590"/>
            <a:ext cx="6984776" cy="3168352"/>
          </a:xfrm>
          <a:prstGeom prst="rect">
            <a:avLst/>
          </a:prstGeom>
          <a:noFill/>
          <a:ln>
            <a:noFill/>
          </a:ln>
        </p:spPr>
      </p:pic>
    </p:spTree>
    <p:extLst>
      <p:ext uri="{BB962C8B-B14F-4D97-AF65-F5344CB8AC3E}">
        <p14:creationId xmlns:p14="http://schemas.microsoft.com/office/powerpoint/2010/main" val="2150505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Dynamická kalkulace</a:t>
            </a:r>
            <a:endParaRPr lang="cs-CZ" altLang="cs-CZ" sz="3200" b="1" dirty="0">
              <a:latin typeface="Arial" panose="020B0604020202020204" pitchFamily="34" charset="0"/>
            </a:endParaRPr>
          </a:p>
        </p:txBody>
      </p:sp>
      <p:sp>
        <p:nvSpPr>
          <p:cNvPr id="2" name="TextovéPole 1"/>
          <p:cNvSpPr txBox="1"/>
          <p:nvPr/>
        </p:nvSpPr>
        <p:spPr>
          <a:xfrm>
            <a:off x="395536" y="987575"/>
            <a:ext cx="8136904" cy="3970318"/>
          </a:xfrm>
          <a:prstGeom prst="rect">
            <a:avLst/>
          </a:prstGeom>
          <a:noFill/>
        </p:spPr>
        <p:txBody>
          <a:bodyPr wrap="square" rtlCol="0">
            <a:spAutoFit/>
          </a:bodyPr>
          <a:lstStyle/>
          <a:p>
            <a:pPr marL="285750" indent="-285750" algn="just">
              <a:buFont typeface="Arial" panose="020B0604020202020204" pitchFamily="34" charset="0"/>
              <a:buChar char="•"/>
            </a:pPr>
            <a:r>
              <a:rPr lang="cs-CZ" b="1" dirty="0"/>
              <a:t>vychází ze základního kalkulačního členění nákladů na přímé a nepřímé a ze členění nákladů podle fází reprodukčního procesu</a:t>
            </a: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zachovává informační základ typového kalkulačního vzorce, </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jeho vypovídací schopnost je rozšířena o odpověď na otázku, jak budou náklady v jednotlivých fázích výroby ovlivněny změnami v objemu prováděných výkonů</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slouží jako podklad pro ocenění vnitropodnikových výkonů, které jsou předávány na různé úrovně podnikové struktury</a:t>
            </a:r>
            <a:endParaRPr lang="en-GB" dirty="0"/>
          </a:p>
          <a:p>
            <a:pPr marL="285750" indent="-285750">
              <a:buFont typeface="Arial" panose="020B0604020202020204" pitchFamily="34" charset="0"/>
              <a:buChar char="•"/>
            </a:pPr>
            <a:endParaRPr lang="cs-CZ" dirty="0"/>
          </a:p>
          <a:p>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3413633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Dynamická kalkulace</a:t>
            </a:r>
            <a:endParaRPr lang="cs-CZ" altLang="cs-CZ" sz="3200" b="1" dirty="0">
              <a:latin typeface="Arial" panose="020B0604020202020204" pitchFamily="34" charset="0"/>
            </a:endParaRPr>
          </a:p>
        </p:txBody>
      </p:sp>
      <p:sp>
        <p:nvSpPr>
          <p:cNvPr id="2" name="TextovéPole 1"/>
          <p:cNvSpPr txBox="1"/>
          <p:nvPr/>
        </p:nvSpPr>
        <p:spPr>
          <a:xfrm>
            <a:off x="395536" y="987574"/>
            <a:ext cx="7416824" cy="923330"/>
          </a:xfrm>
          <a:prstGeom prst="rect">
            <a:avLst/>
          </a:prstGeom>
          <a:noFill/>
        </p:spPr>
        <p:txBody>
          <a:bodyPr wrap="square" rtlCol="0">
            <a:spAutoFit/>
          </a:bodyPr>
          <a:lstStyle/>
          <a:p>
            <a:endParaRPr lang="en-GB" dirty="0"/>
          </a:p>
          <a:p>
            <a:pPr marL="285750" indent="-285750">
              <a:buFont typeface="Arial" panose="020B0604020202020204" pitchFamily="34" charset="0"/>
              <a:buChar char="•"/>
            </a:pPr>
            <a:endParaRPr lang="cs-CZ" dirty="0"/>
          </a:p>
          <a:p>
            <a:pPr lvl="1"/>
            <a:endParaRPr lang="cs-CZ" dirty="0"/>
          </a:p>
        </p:txBody>
      </p:sp>
      <p:pic>
        <p:nvPicPr>
          <p:cNvPr id="7" name="Obrázek 6"/>
          <p:cNvPicPr/>
          <p:nvPr/>
        </p:nvPicPr>
        <p:blipFill>
          <a:blip r:embed="rId3">
            <a:extLst>
              <a:ext uri="{28A0092B-C50C-407E-A947-70E740481C1C}">
                <a14:useLocalDpi xmlns:a14="http://schemas.microsoft.com/office/drawing/2010/main" val="0"/>
              </a:ext>
            </a:extLst>
          </a:blip>
          <a:srcRect/>
          <a:stretch>
            <a:fillRect/>
          </a:stretch>
        </p:blipFill>
        <p:spPr bwMode="auto">
          <a:xfrm>
            <a:off x="1043608" y="771550"/>
            <a:ext cx="5904656" cy="3957407"/>
          </a:xfrm>
          <a:prstGeom prst="rect">
            <a:avLst/>
          </a:prstGeom>
          <a:noFill/>
          <a:ln>
            <a:noFill/>
          </a:ln>
        </p:spPr>
      </p:pic>
    </p:spTree>
    <p:extLst>
      <p:ext uri="{BB962C8B-B14F-4D97-AF65-F5344CB8AC3E}">
        <p14:creationId xmlns:p14="http://schemas.microsoft.com/office/powerpoint/2010/main" val="3071510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920880" cy="504055"/>
          </a:xfrm>
        </p:spPr>
        <p:txBody>
          <a:bodyPr/>
          <a:lstStyle/>
          <a:p>
            <a:r>
              <a:rPr lang="cs-CZ" b="1" dirty="0"/>
              <a:t>Kalkulace se stupňovitým rozvrstvením fixních nákladů </a:t>
            </a:r>
            <a:endParaRPr lang="cs-CZ" altLang="cs-CZ" b="1" dirty="0">
              <a:latin typeface="Arial" panose="020B0604020202020204" pitchFamily="34" charset="0"/>
            </a:endParaRPr>
          </a:p>
        </p:txBody>
      </p:sp>
      <p:sp>
        <p:nvSpPr>
          <p:cNvPr id="2" name="TextovéPole 1"/>
          <p:cNvSpPr txBox="1"/>
          <p:nvPr/>
        </p:nvSpPr>
        <p:spPr>
          <a:xfrm>
            <a:off x="395536" y="987574"/>
            <a:ext cx="7704856" cy="2031325"/>
          </a:xfrm>
          <a:prstGeom prst="rect">
            <a:avLst/>
          </a:prstGeom>
          <a:noFill/>
        </p:spPr>
        <p:txBody>
          <a:bodyPr wrap="square" rtlCol="0">
            <a:spAutoFit/>
          </a:bodyPr>
          <a:lstStyle/>
          <a:p>
            <a:pPr marL="285750" indent="-285750" algn="just">
              <a:buFont typeface="Arial" panose="020B0604020202020204" pitchFamily="34" charset="0"/>
              <a:buChar char="•"/>
            </a:pPr>
            <a:r>
              <a:rPr lang="cs-CZ" b="1" dirty="0"/>
              <a:t>fixní náklady se neposuzují jako nedělitelný celek</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dirty="0"/>
              <a:t>jejich rozčlenění vychází ze snahy, aby fixní náklady přiřazované podle principu příčinné souvislosti byly odděleny od nákladů přiřazovaných podle jiných principů</a:t>
            </a:r>
          </a:p>
          <a:p>
            <a:pPr marL="285750" indent="-285750" algn="just">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1698910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b="1" dirty="0"/>
              <a:t>Kalkulace se stupňovitým rozvrstvením fixních nákladů </a:t>
            </a:r>
            <a:endParaRPr lang="cs-CZ" altLang="cs-CZ" b="1" dirty="0">
              <a:latin typeface="Arial" panose="020B0604020202020204" pitchFamily="34" charset="0"/>
            </a:endParaRPr>
          </a:p>
        </p:txBody>
      </p:sp>
      <p:sp>
        <p:nvSpPr>
          <p:cNvPr id="2" name="TextovéPole 1"/>
          <p:cNvSpPr txBox="1"/>
          <p:nvPr/>
        </p:nvSpPr>
        <p:spPr>
          <a:xfrm>
            <a:off x="395536" y="987574"/>
            <a:ext cx="7416824" cy="646331"/>
          </a:xfrm>
          <a:prstGeom prst="rect">
            <a:avLst/>
          </a:prstGeom>
          <a:noFill/>
        </p:spPr>
        <p:txBody>
          <a:bodyPr wrap="square" rtlCol="0">
            <a:spAutoFit/>
          </a:bodyPr>
          <a:lstStyle/>
          <a:p>
            <a:pPr marL="285750" indent="-285750">
              <a:buFont typeface="Arial" panose="020B0604020202020204" pitchFamily="34" charset="0"/>
              <a:buChar char="•"/>
            </a:pPr>
            <a:endParaRPr lang="cs-CZ" dirty="0"/>
          </a:p>
          <a:p>
            <a:pPr lvl="1"/>
            <a:endParaRPr lang="cs-CZ" dirty="0"/>
          </a:p>
        </p:txBody>
      </p:sp>
      <p:pic>
        <p:nvPicPr>
          <p:cNvPr id="5" name="Obrázek 4"/>
          <p:cNvPicPr/>
          <p:nvPr/>
        </p:nvPicPr>
        <p:blipFill>
          <a:blip r:embed="rId3">
            <a:extLst>
              <a:ext uri="{28A0092B-C50C-407E-A947-70E740481C1C}">
                <a14:useLocalDpi xmlns:a14="http://schemas.microsoft.com/office/drawing/2010/main" val="0"/>
              </a:ext>
            </a:extLst>
          </a:blip>
          <a:srcRect/>
          <a:stretch>
            <a:fillRect/>
          </a:stretch>
        </p:blipFill>
        <p:spPr bwMode="auto">
          <a:xfrm>
            <a:off x="827584" y="843558"/>
            <a:ext cx="6696744" cy="3744416"/>
          </a:xfrm>
          <a:prstGeom prst="rect">
            <a:avLst/>
          </a:prstGeom>
          <a:noFill/>
          <a:ln>
            <a:noFill/>
          </a:ln>
        </p:spPr>
      </p:pic>
    </p:spTree>
    <p:extLst>
      <p:ext uri="{BB962C8B-B14F-4D97-AF65-F5344CB8AC3E}">
        <p14:creationId xmlns:p14="http://schemas.microsoft.com/office/powerpoint/2010/main" val="1276616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Kalkulace relevantních nákladů </a:t>
            </a:r>
            <a:endParaRPr lang="cs-CZ" altLang="cs-CZ" sz="3200" b="1" dirty="0">
              <a:latin typeface="Arial" panose="020B0604020202020204" pitchFamily="34" charset="0"/>
            </a:endParaRPr>
          </a:p>
        </p:txBody>
      </p:sp>
      <p:sp>
        <p:nvSpPr>
          <p:cNvPr id="2" name="TextovéPole 1"/>
          <p:cNvSpPr txBox="1"/>
          <p:nvPr/>
        </p:nvSpPr>
        <p:spPr>
          <a:xfrm>
            <a:off x="395536" y="987574"/>
            <a:ext cx="7992888" cy="2585323"/>
          </a:xfrm>
          <a:prstGeom prst="rect">
            <a:avLst/>
          </a:prstGeom>
          <a:noFill/>
        </p:spPr>
        <p:txBody>
          <a:bodyPr wrap="square" rtlCol="0">
            <a:spAutoFit/>
          </a:bodyPr>
          <a:lstStyle/>
          <a:p>
            <a:pPr marL="285750" indent="-285750" algn="just">
              <a:buFont typeface="Arial" panose="020B0604020202020204" pitchFamily="34" charset="0"/>
              <a:buChar char="•"/>
            </a:pPr>
            <a:r>
              <a:rPr lang="cs-CZ" b="1" dirty="0"/>
              <a:t>je využívána v rozhodovacích úlohách založených na analýze vzájemného vztahu nákladů, výdajů, tržeb a příjmů</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b="1" dirty="0"/>
              <a:t>analyzuje náklady z hlediska jejich dopadu na řízení peněžních toků</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dirty="0"/>
              <a:t>v praxi je nazývána kalkulací relevantních nákladů</a:t>
            </a:r>
          </a:p>
          <a:p>
            <a:pPr algn="just"/>
            <a:endParaRPr lang="cs-CZ" dirty="0"/>
          </a:p>
          <a:p>
            <a:pPr marL="285750" indent="-285750" algn="just">
              <a:buFont typeface="Arial" panose="020B0604020202020204" pitchFamily="34" charset="0"/>
              <a:buChar char="•"/>
            </a:pPr>
            <a:r>
              <a:rPr lang="cs-CZ" dirty="0"/>
              <a:t>její použití má význam zejména tehdy, kdy komplikovaná struktura fixních nákladů je nestejnorodá také z hlediska jejich nároků na peněžní výdaje. </a:t>
            </a:r>
          </a:p>
        </p:txBody>
      </p:sp>
    </p:spTree>
    <p:extLst>
      <p:ext uri="{BB962C8B-B14F-4D97-AF65-F5344CB8AC3E}">
        <p14:creationId xmlns:p14="http://schemas.microsoft.com/office/powerpoint/2010/main" val="2683910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Úloha kalkulace v řízení nákladů </a:t>
            </a:r>
          </a:p>
        </p:txBody>
      </p:sp>
      <p:sp>
        <p:nvSpPr>
          <p:cNvPr id="2" name="TextovéPole 1"/>
          <p:cNvSpPr txBox="1"/>
          <p:nvPr/>
        </p:nvSpPr>
        <p:spPr>
          <a:xfrm>
            <a:off x="395536" y="987574"/>
            <a:ext cx="7704856" cy="3508653"/>
          </a:xfrm>
          <a:prstGeom prst="rect">
            <a:avLst/>
          </a:prstGeom>
          <a:noFill/>
        </p:spPr>
        <p:txBody>
          <a:bodyPr wrap="square" rtlCol="0">
            <a:spAutoFit/>
          </a:bodyPr>
          <a:lstStyle/>
          <a:p>
            <a:pPr marL="285750" indent="-285750" algn="just">
              <a:buFont typeface="Arial" panose="020B0604020202020204" pitchFamily="34" charset="0"/>
              <a:buChar char="•"/>
            </a:pPr>
            <a:endParaRPr lang="cs-CZ" sz="2400" b="1" dirty="0"/>
          </a:p>
          <a:p>
            <a:pPr marL="285750" indent="-285750" algn="just">
              <a:buFont typeface="Arial" panose="020B0604020202020204" pitchFamily="34" charset="0"/>
              <a:buChar char="•"/>
            </a:pPr>
            <a:r>
              <a:rPr lang="cs-CZ" sz="2400" b="1" dirty="0"/>
              <a:t>informace o vlastních nákladech účetní jednotky</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konjunktura</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recese</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1980230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Kalkulace relevantních nákladů </a:t>
            </a:r>
            <a:endParaRPr lang="cs-CZ" altLang="cs-CZ" sz="3200" b="1" dirty="0">
              <a:latin typeface="Arial" panose="020B0604020202020204" pitchFamily="34" charset="0"/>
            </a:endParaRPr>
          </a:p>
        </p:txBody>
      </p:sp>
      <p:sp>
        <p:nvSpPr>
          <p:cNvPr id="2" name="TextovéPole 1"/>
          <p:cNvSpPr txBox="1"/>
          <p:nvPr/>
        </p:nvSpPr>
        <p:spPr>
          <a:xfrm>
            <a:off x="395536" y="987574"/>
            <a:ext cx="7416824" cy="2308324"/>
          </a:xfrm>
          <a:prstGeom prst="rect">
            <a:avLst/>
          </a:prstGeom>
          <a:noFill/>
        </p:spPr>
        <p:txBody>
          <a:bodyPr wrap="square" rtlCol="0">
            <a:spAutoFit/>
          </a:bodyPr>
          <a:lstStyle/>
          <a:p>
            <a:pPr marL="285750" indent="-285750" algn="just">
              <a:buFont typeface="Arial" panose="020B0604020202020204" pitchFamily="34" charset="0"/>
              <a:buChar char="•"/>
            </a:pPr>
            <a:r>
              <a:rPr lang="cs-CZ" dirty="0"/>
              <a:t>struktura kalkulačního vzorce tohoto typu je podobná jako struktura kalkulace se stupňovitým rozvrstvením fixních nákladů</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jediným rozdílem je skutečnost, že </a:t>
            </a:r>
            <a:r>
              <a:rPr lang="cs-CZ" b="1" dirty="0"/>
              <a:t>položky nákladů jsou rozděleny podrobněji na náklady, které ve sledovaném období mají vliv na peněžní toky (např. časová mzda) a které nikoliv (např. odpisy licence)</a:t>
            </a: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2432809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395536" y="915566"/>
            <a:ext cx="7416824" cy="4401205"/>
          </a:xfrm>
          <a:prstGeom prst="rect">
            <a:avLst/>
          </a:prstGeom>
          <a:noFill/>
        </p:spPr>
        <p:txBody>
          <a:bodyPr wrap="square" rtlCol="0">
            <a:spAutoFit/>
          </a:bodyPr>
          <a:lstStyle/>
          <a:p>
            <a:r>
              <a:rPr lang="cs-CZ" sz="2400" dirty="0"/>
              <a:t>Výrobní podnik Zora předpokládá tyto úrovně nákladů na 1 000 ks produkce:</a:t>
            </a:r>
          </a:p>
          <a:p>
            <a:endParaRPr lang="en-GB" sz="2400" dirty="0"/>
          </a:p>
          <a:p>
            <a:r>
              <a:rPr lang="cs-CZ" sz="2400" dirty="0"/>
              <a:t>a) spotřeba přímého materiálu 50 000 Kč</a:t>
            </a:r>
            <a:endParaRPr lang="en-GB" sz="2400" dirty="0"/>
          </a:p>
          <a:p>
            <a:r>
              <a:rPr lang="cs-CZ" sz="2400" dirty="0"/>
              <a:t>b) přímé mzdy 10 000 Kč</a:t>
            </a:r>
            <a:endParaRPr lang="en-GB" sz="2400" dirty="0"/>
          </a:p>
          <a:p>
            <a:r>
              <a:rPr lang="cs-CZ" sz="2400" dirty="0"/>
              <a:t>c) ostatní přímé náklady 2 000 Kč</a:t>
            </a:r>
            <a:endParaRPr lang="en-GB" sz="2400" dirty="0"/>
          </a:p>
          <a:p>
            <a:r>
              <a:rPr lang="cs-CZ" sz="2400" dirty="0"/>
              <a:t>d) výrobní režie 20 000 Kč</a:t>
            </a:r>
            <a:endParaRPr lang="en-GB" sz="2400" dirty="0"/>
          </a:p>
          <a:p>
            <a:r>
              <a:rPr lang="cs-CZ" sz="2400" dirty="0"/>
              <a:t>e) správní režie 14 000 Kč</a:t>
            </a:r>
            <a:endParaRPr lang="en-GB" sz="2400" dirty="0"/>
          </a:p>
          <a:p>
            <a:r>
              <a:rPr lang="cs-CZ" sz="2400" dirty="0"/>
              <a:t>f) odbytová režie 16 000 Kč</a:t>
            </a:r>
            <a:endParaRPr lang="en-GB" sz="2400" dirty="0"/>
          </a:p>
          <a:p>
            <a:r>
              <a:rPr lang="cs-CZ" sz="2400" dirty="0"/>
              <a:t>g) režijní přirážka (zisk) 12 000 Kč</a:t>
            </a:r>
            <a:endParaRPr lang="en-GB" sz="2400" dirty="0"/>
          </a:p>
          <a:p>
            <a:endParaRPr lang="cs-CZ" sz="2000" dirty="0"/>
          </a:p>
          <a:p>
            <a:endParaRPr lang="en-GB" sz="2000" dirty="0"/>
          </a:p>
        </p:txBody>
      </p:sp>
    </p:spTree>
    <p:extLst>
      <p:ext uri="{BB962C8B-B14F-4D97-AF65-F5344CB8AC3E}">
        <p14:creationId xmlns:p14="http://schemas.microsoft.com/office/powerpoint/2010/main" val="4274230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395536" y="915566"/>
            <a:ext cx="7416824" cy="2616101"/>
          </a:xfrm>
          <a:prstGeom prst="rect">
            <a:avLst/>
          </a:prstGeom>
          <a:noFill/>
        </p:spPr>
        <p:txBody>
          <a:bodyPr wrap="square" rtlCol="0">
            <a:spAutoFit/>
          </a:bodyPr>
          <a:lstStyle/>
          <a:p>
            <a:r>
              <a:rPr lang="cs-CZ" sz="2400" dirty="0"/>
              <a:t>Vypočtěte na 1 ks produkce:</a:t>
            </a:r>
          </a:p>
          <a:p>
            <a:endParaRPr lang="en-GB" sz="2400" dirty="0"/>
          </a:p>
          <a:p>
            <a:r>
              <a:rPr lang="cs-CZ" sz="2400" dirty="0"/>
              <a:t>1) vlastní náklady výroby,</a:t>
            </a:r>
            <a:endParaRPr lang="en-GB" sz="2400" dirty="0"/>
          </a:p>
          <a:p>
            <a:r>
              <a:rPr lang="cs-CZ" sz="2400" dirty="0"/>
              <a:t>2) vlastní náklady výkonu,</a:t>
            </a:r>
            <a:endParaRPr lang="en-GB" sz="2400" dirty="0"/>
          </a:p>
          <a:p>
            <a:r>
              <a:rPr lang="cs-CZ" sz="2400" dirty="0"/>
              <a:t>3) úplné vlastní náklady výkonu,</a:t>
            </a:r>
            <a:endParaRPr lang="en-GB" sz="2400" dirty="0"/>
          </a:p>
          <a:p>
            <a:r>
              <a:rPr lang="cs-CZ" sz="2400" dirty="0"/>
              <a:t>4) základní cenu výkonu</a:t>
            </a:r>
            <a:endParaRPr lang="cs-CZ" sz="2000" dirty="0"/>
          </a:p>
          <a:p>
            <a:endParaRPr lang="en-GB" sz="2000" dirty="0"/>
          </a:p>
        </p:txBody>
      </p:sp>
    </p:spTree>
    <p:extLst>
      <p:ext uri="{BB962C8B-B14F-4D97-AF65-F5344CB8AC3E}">
        <p14:creationId xmlns:p14="http://schemas.microsoft.com/office/powerpoint/2010/main" val="10389795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395536" y="915566"/>
            <a:ext cx="7416824" cy="707886"/>
          </a:xfrm>
          <a:prstGeom prst="rect">
            <a:avLst/>
          </a:prstGeom>
          <a:noFill/>
        </p:spPr>
        <p:txBody>
          <a:bodyPr wrap="square" rtlCol="0">
            <a:spAutoFit/>
          </a:bodyPr>
          <a:lstStyle/>
          <a:p>
            <a:endParaRPr lang="cs-CZ" sz="2000" dirty="0"/>
          </a:p>
          <a:p>
            <a:endParaRPr lang="en-GB" sz="2000" dirty="0"/>
          </a:p>
        </p:txBody>
      </p:sp>
      <p:pic>
        <p:nvPicPr>
          <p:cNvPr id="7" name="Obrázek 6"/>
          <p:cNvPicPr/>
          <p:nvPr/>
        </p:nvPicPr>
        <p:blipFill>
          <a:blip r:embed="rId3">
            <a:extLst>
              <a:ext uri="{28A0092B-C50C-407E-A947-70E740481C1C}">
                <a14:useLocalDpi xmlns:a14="http://schemas.microsoft.com/office/drawing/2010/main" val="0"/>
              </a:ext>
            </a:extLst>
          </a:blip>
          <a:srcRect/>
          <a:stretch>
            <a:fillRect/>
          </a:stretch>
        </p:blipFill>
        <p:spPr bwMode="auto">
          <a:xfrm>
            <a:off x="755576" y="987574"/>
            <a:ext cx="7416824" cy="3600400"/>
          </a:xfrm>
          <a:prstGeom prst="rect">
            <a:avLst/>
          </a:prstGeom>
          <a:noFill/>
          <a:ln>
            <a:noFill/>
          </a:ln>
        </p:spPr>
      </p:pic>
    </p:spTree>
    <p:extLst>
      <p:ext uri="{BB962C8B-B14F-4D97-AF65-F5344CB8AC3E}">
        <p14:creationId xmlns:p14="http://schemas.microsoft.com/office/powerpoint/2010/main" val="1379521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Řešení</a:t>
            </a:r>
          </a:p>
        </p:txBody>
      </p:sp>
      <p:sp>
        <p:nvSpPr>
          <p:cNvPr id="2" name="TextovéPole 1"/>
          <p:cNvSpPr txBox="1"/>
          <p:nvPr/>
        </p:nvSpPr>
        <p:spPr>
          <a:xfrm>
            <a:off x="395536" y="915566"/>
            <a:ext cx="7416824" cy="1877437"/>
          </a:xfrm>
          <a:prstGeom prst="rect">
            <a:avLst/>
          </a:prstGeom>
          <a:noFill/>
        </p:spPr>
        <p:txBody>
          <a:bodyPr wrap="square" rtlCol="0">
            <a:spAutoFit/>
          </a:bodyPr>
          <a:lstStyle/>
          <a:p>
            <a:pPr marL="457200" indent="-457200">
              <a:buAutoNum type="arabicParenR"/>
            </a:pPr>
            <a:endParaRPr lang="cs-CZ" sz="2000" dirty="0"/>
          </a:p>
          <a:p>
            <a:pPr marL="457200" indent="-457200">
              <a:buAutoNum type="arabicParenR"/>
            </a:pPr>
            <a:r>
              <a:rPr lang="cs-CZ" sz="2400" dirty="0"/>
              <a:t>(50 000 + 10 000 + 2 000 + 20 000) / 1 000 = </a:t>
            </a:r>
            <a:r>
              <a:rPr lang="cs-CZ" sz="2400" b="1" dirty="0"/>
              <a:t>82 Kč</a:t>
            </a:r>
          </a:p>
          <a:p>
            <a:pPr marL="457200" indent="-457200">
              <a:buAutoNum type="arabicParenR"/>
            </a:pPr>
            <a:r>
              <a:rPr lang="cs-CZ" sz="2400" dirty="0"/>
              <a:t>82 + (14 000 / 1 000) = </a:t>
            </a:r>
            <a:r>
              <a:rPr lang="cs-CZ" sz="2400" b="1" dirty="0"/>
              <a:t>96 Kč</a:t>
            </a:r>
          </a:p>
          <a:p>
            <a:pPr marL="457200" indent="-457200">
              <a:buAutoNum type="arabicParenR"/>
            </a:pPr>
            <a:r>
              <a:rPr lang="cs-CZ" sz="2400" dirty="0"/>
              <a:t>96 + (16 000 / 1 000) = </a:t>
            </a:r>
            <a:r>
              <a:rPr lang="cs-CZ" sz="2400" b="1" dirty="0"/>
              <a:t>112 Kč</a:t>
            </a:r>
          </a:p>
          <a:p>
            <a:pPr marL="457200" indent="-457200">
              <a:buAutoNum type="arabicParenR"/>
            </a:pPr>
            <a:r>
              <a:rPr lang="cs-CZ" sz="2400" dirty="0"/>
              <a:t>112 + (12 000 / 1 000) = </a:t>
            </a:r>
            <a:r>
              <a:rPr lang="cs-CZ" sz="2400" b="1" dirty="0"/>
              <a:t>124 Kč</a:t>
            </a:r>
          </a:p>
        </p:txBody>
      </p:sp>
    </p:spTree>
    <p:extLst>
      <p:ext uri="{BB962C8B-B14F-4D97-AF65-F5344CB8AC3E}">
        <p14:creationId xmlns:p14="http://schemas.microsoft.com/office/powerpoint/2010/main" val="1189858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Kalkulační systém </a:t>
            </a:r>
          </a:p>
        </p:txBody>
      </p:sp>
      <p:sp>
        <p:nvSpPr>
          <p:cNvPr id="2" name="TextovéPole 1"/>
          <p:cNvSpPr txBox="1"/>
          <p:nvPr/>
        </p:nvSpPr>
        <p:spPr>
          <a:xfrm>
            <a:off x="395536" y="915566"/>
            <a:ext cx="7416824" cy="2985433"/>
          </a:xfrm>
          <a:prstGeom prst="rect">
            <a:avLst/>
          </a:prstGeom>
          <a:noFill/>
        </p:spPr>
        <p:txBody>
          <a:bodyPr wrap="square" rtlCol="0">
            <a:spAutoFit/>
          </a:bodyPr>
          <a:lstStyle/>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všechny v podniku sestavované kalkulace a vztahy mezi nimi</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kalkulační systém se člení podle vypovídací schopnosti, účelu a využití a techniky zpracování kalkulací</a:t>
            </a:r>
          </a:p>
          <a:p>
            <a:pPr marL="342900" indent="-342900">
              <a:buFont typeface="Arial" panose="020B0604020202020204" pitchFamily="34" charset="0"/>
              <a:buChar char="•"/>
            </a:pPr>
            <a:endParaRPr lang="cs-CZ" sz="2000" dirty="0"/>
          </a:p>
          <a:p>
            <a:pPr marL="800100" lvl="1" indent="-342900">
              <a:buFont typeface="Arial" panose="020B0604020202020204" pitchFamily="34" charset="0"/>
              <a:buChar char="•"/>
            </a:pPr>
            <a:endParaRPr lang="pl-PL" sz="2400" dirty="0"/>
          </a:p>
        </p:txBody>
      </p:sp>
    </p:spTree>
    <p:extLst>
      <p:ext uri="{BB962C8B-B14F-4D97-AF65-F5344CB8AC3E}">
        <p14:creationId xmlns:p14="http://schemas.microsoft.com/office/powerpoint/2010/main" val="3885839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2800" b="1" dirty="0"/>
              <a:t>Předběžná kalkulace</a:t>
            </a:r>
          </a:p>
        </p:txBody>
      </p:sp>
      <p:sp>
        <p:nvSpPr>
          <p:cNvPr id="2" name="TextovéPole 1"/>
          <p:cNvSpPr txBox="1"/>
          <p:nvPr/>
        </p:nvSpPr>
        <p:spPr>
          <a:xfrm>
            <a:off x="395536" y="915566"/>
            <a:ext cx="7416824" cy="4154984"/>
          </a:xfrm>
          <a:prstGeom prst="rect">
            <a:avLst/>
          </a:prstGeom>
          <a:noFill/>
        </p:spPr>
        <p:txBody>
          <a:bodyPr wrap="square" rtlCol="0">
            <a:spAutoFit/>
          </a:bodyPr>
          <a:lstStyle/>
          <a:p>
            <a:pPr marL="342900" indent="-342900">
              <a:buFont typeface="Arial" panose="020B0604020202020204" pitchFamily="34" charset="0"/>
              <a:buChar char="•"/>
            </a:pPr>
            <a:r>
              <a:rPr lang="cs-CZ" sz="2000" dirty="0"/>
              <a:t>Je to typ kalkulace, který vyjadřuje předem stanovené výrobkové náklady a člení se podle </a:t>
            </a:r>
            <a:r>
              <a:rPr lang="cs-CZ" sz="2000" b="1" dirty="0"/>
              <a:t>času sestavení a funkci při řízení</a:t>
            </a:r>
            <a:r>
              <a:rPr lang="cs-CZ" sz="2000" dirty="0"/>
              <a:t>.</a:t>
            </a:r>
          </a:p>
          <a:p>
            <a:endParaRPr lang="cs-CZ" sz="2000" dirty="0"/>
          </a:p>
          <a:p>
            <a:r>
              <a:rPr lang="cs-CZ" sz="2000" dirty="0"/>
              <a:t>K předběžným kalkulacím patří:</a:t>
            </a:r>
          </a:p>
          <a:p>
            <a:endParaRPr lang="cs-CZ" sz="2000" dirty="0"/>
          </a:p>
          <a:p>
            <a:pPr marL="800100" lvl="1" indent="-342900">
              <a:buFont typeface="Arial" panose="020B0604020202020204" pitchFamily="34" charset="0"/>
              <a:buChar char="•"/>
            </a:pPr>
            <a:r>
              <a:rPr lang="cs-CZ" sz="2000" dirty="0"/>
              <a:t>Kalkulace propočtová</a:t>
            </a:r>
          </a:p>
          <a:p>
            <a:pPr marL="800100" lvl="1" indent="-342900">
              <a:buFont typeface="Arial" panose="020B0604020202020204" pitchFamily="34" charset="0"/>
              <a:buChar char="•"/>
            </a:pPr>
            <a:r>
              <a:rPr lang="cs-CZ" sz="2000" dirty="0"/>
              <a:t>Kalkulace plánová</a:t>
            </a:r>
          </a:p>
          <a:p>
            <a:pPr marL="800100" lvl="1" indent="-342900">
              <a:buFont typeface="Arial" panose="020B0604020202020204" pitchFamily="34" charset="0"/>
              <a:buChar char="•"/>
            </a:pPr>
            <a:r>
              <a:rPr lang="cs-CZ" sz="2000" dirty="0"/>
              <a:t>Kalkulace operativní</a:t>
            </a:r>
          </a:p>
          <a:p>
            <a:pPr lvl="1"/>
            <a:r>
              <a:rPr lang="cs-CZ" sz="2000" dirty="0"/>
              <a:t>…………………………………………..</a:t>
            </a:r>
          </a:p>
          <a:p>
            <a:pPr marL="800100" lvl="1" indent="-342900">
              <a:buFont typeface="Arial" panose="020B0604020202020204" pitchFamily="34" charset="0"/>
              <a:buChar char="•"/>
            </a:pPr>
            <a:endParaRPr lang="cs-CZ" sz="2000" dirty="0"/>
          </a:p>
          <a:p>
            <a:pPr marL="800100" lvl="1" indent="-342900">
              <a:buFont typeface="Arial" panose="020B0604020202020204" pitchFamily="34" charset="0"/>
              <a:buChar char="•"/>
            </a:pPr>
            <a:r>
              <a:rPr lang="cs-CZ" sz="2000" dirty="0"/>
              <a:t>Výsledná kalkulace</a:t>
            </a:r>
          </a:p>
          <a:p>
            <a:pPr marL="800100" lvl="1" indent="-342900">
              <a:buFont typeface="Arial" panose="020B0604020202020204" pitchFamily="34" charset="0"/>
              <a:buChar char="•"/>
            </a:pPr>
            <a:r>
              <a:rPr lang="cs-CZ" sz="2000" dirty="0"/>
              <a:t>Cenová kalkulace</a:t>
            </a:r>
          </a:p>
          <a:p>
            <a:pPr marL="800100" lvl="1" indent="-342900">
              <a:buFont typeface="Arial" panose="020B0604020202020204" pitchFamily="34" charset="0"/>
              <a:buChar char="•"/>
            </a:pPr>
            <a:endParaRPr lang="cs-CZ" sz="2400" dirty="0"/>
          </a:p>
        </p:txBody>
      </p:sp>
    </p:spTree>
    <p:extLst>
      <p:ext uri="{BB962C8B-B14F-4D97-AF65-F5344CB8AC3E}">
        <p14:creationId xmlns:p14="http://schemas.microsoft.com/office/powerpoint/2010/main" val="1081777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Propočtová kalkulace</a:t>
            </a:r>
          </a:p>
        </p:txBody>
      </p:sp>
      <p:sp>
        <p:nvSpPr>
          <p:cNvPr id="2" name="TextovéPole 1"/>
          <p:cNvSpPr txBox="1"/>
          <p:nvPr/>
        </p:nvSpPr>
        <p:spPr>
          <a:xfrm>
            <a:off x="683568" y="1263699"/>
            <a:ext cx="7416824" cy="2616101"/>
          </a:xfrm>
          <a:prstGeom prst="rect">
            <a:avLst/>
          </a:prstGeom>
          <a:noFill/>
        </p:spPr>
        <p:txBody>
          <a:bodyPr wrap="square" rtlCol="0">
            <a:spAutoFit/>
          </a:bodyPr>
          <a:lstStyle/>
          <a:p>
            <a:pPr marL="342900" indent="-342900">
              <a:buFont typeface="Arial" panose="020B0604020202020204" pitchFamily="34" charset="0"/>
              <a:buChar char="•"/>
            </a:pPr>
            <a:r>
              <a:rPr lang="cs-CZ" sz="2000" dirty="0"/>
              <a:t>Hlavním úkolem je vytvářet podklady pro předběžné posouzení efektivnosti, případně pro návrhy ceny nově zaváděného nebo individuálně prováděného výkonu</a:t>
            </a:r>
          </a:p>
          <a:p>
            <a:pPr marL="342900" indent="-342900">
              <a:buFont typeface="Arial" panose="020B0604020202020204" pitchFamily="34" charset="0"/>
              <a:buChar char="•"/>
            </a:pPr>
            <a:r>
              <a:rPr lang="cs-CZ" sz="2000" dirty="0"/>
              <a:t>Předběžné stanovení nákladů</a:t>
            </a:r>
          </a:p>
          <a:p>
            <a:pPr marL="342900" indent="-342900">
              <a:buFont typeface="Arial" panose="020B0604020202020204" pitchFamily="34" charset="0"/>
              <a:buChar char="•"/>
            </a:pPr>
            <a:r>
              <a:rPr lang="cs-CZ" sz="2000" dirty="0"/>
              <a:t>Zásadní význam v době, kdy nejsou stanoveny normy</a:t>
            </a:r>
          </a:p>
          <a:p>
            <a:pPr marL="342900" indent="-342900">
              <a:buFont typeface="Arial" panose="020B0604020202020204" pitchFamily="34" charset="0"/>
              <a:buChar char="•"/>
            </a:pPr>
            <a:r>
              <a:rPr lang="cs-CZ" sz="2000" dirty="0"/>
              <a:t>Význam pro rozhodovací úlohy při výrobě nového výrobku</a:t>
            </a:r>
          </a:p>
          <a:p>
            <a:pPr marL="342900" indent="-342900">
              <a:buFont typeface="Arial" panose="020B0604020202020204" pitchFamily="34" charset="0"/>
              <a:buChar char="•"/>
            </a:pPr>
            <a:r>
              <a:rPr lang="cs-CZ" sz="2000" dirty="0"/>
              <a:t>Před vlastní výrobou</a:t>
            </a:r>
          </a:p>
          <a:p>
            <a:pPr marL="342900" indent="-342900">
              <a:buFont typeface="Arial" panose="020B0604020202020204" pitchFamily="34" charset="0"/>
              <a:buChar char="•"/>
            </a:pPr>
            <a:r>
              <a:rPr lang="cs-CZ" sz="2000" dirty="0"/>
              <a:t>U neopakovatelných výrobků</a:t>
            </a:r>
            <a:endParaRPr lang="pl-PL" sz="2400" dirty="0"/>
          </a:p>
        </p:txBody>
      </p:sp>
    </p:spTree>
    <p:extLst>
      <p:ext uri="{BB962C8B-B14F-4D97-AF65-F5344CB8AC3E}">
        <p14:creationId xmlns:p14="http://schemas.microsoft.com/office/powerpoint/2010/main" val="4017783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2800" b="1" dirty="0"/>
              <a:t>Plánová kalkulace</a:t>
            </a:r>
          </a:p>
        </p:txBody>
      </p:sp>
      <p:sp>
        <p:nvSpPr>
          <p:cNvPr id="2" name="TextovéPole 1"/>
          <p:cNvSpPr txBox="1"/>
          <p:nvPr/>
        </p:nvSpPr>
        <p:spPr>
          <a:xfrm>
            <a:off x="395536" y="915566"/>
            <a:ext cx="7992888" cy="3600400"/>
          </a:xfrm>
          <a:prstGeom prst="rect">
            <a:avLst/>
          </a:prstGeom>
          <a:noFill/>
        </p:spPr>
        <p:txBody>
          <a:bodyPr wrap="square" rtlCol="0">
            <a:spAutoFit/>
          </a:bodyPr>
          <a:lstStyle/>
          <a:p>
            <a:pPr marL="342900" indent="-342900">
              <a:buFont typeface="Arial" panose="020B0604020202020204" pitchFamily="34" charset="0"/>
              <a:buChar char="•"/>
            </a:pPr>
            <a:r>
              <a:rPr lang="cs-CZ" sz="2000" dirty="0"/>
              <a:t>má zásadní význam pro výkony, jejichž výroba nebo provádění se budou opakovat v průběhu delšího časového období</a:t>
            </a:r>
          </a:p>
          <a:p>
            <a:pPr marL="342900" indent="-342900">
              <a:buFont typeface="Arial" panose="020B0604020202020204" pitchFamily="34" charset="0"/>
              <a:buChar char="•"/>
            </a:pPr>
            <a:r>
              <a:rPr lang="cs-CZ" sz="2000" dirty="0"/>
              <a:t>Průměrné náklady</a:t>
            </a:r>
          </a:p>
          <a:p>
            <a:pPr marL="342900" indent="-342900">
              <a:buFont typeface="Arial" panose="020B0604020202020204" pitchFamily="34" charset="0"/>
              <a:buChar char="•"/>
            </a:pPr>
            <a:r>
              <a:rPr lang="cs-CZ" sz="2000" dirty="0"/>
              <a:t>Na určitý časový úsek</a:t>
            </a:r>
          </a:p>
          <a:p>
            <a:pPr marL="342900" indent="-342900">
              <a:buFont typeface="Arial" panose="020B0604020202020204" pitchFamily="34" charset="0"/>
              <a:buChar char="•"/>
            </a:pPr>
            <a:r>
              <a:rPr lang="cs-CZ" sz="2000" dirty="0"/>
              <a:t>Časový interval</a:t>
            </a:r>
          </a:p>
          <a:p>
            <a:pPr marL="342900" indent="-342900">
              <a:buFont typeface="Arial" panose="020B0604020202020204" pitchFamily="34" charset="0"/>
              <a:buChar char="•"/>
            </a:pPr>
            <a:r>
              <a:rPr lang="cs-CZ" sz="2000" dirty="0"/>
              <a:t>Tzv. plánované normy</a:t>
            </a:r>
          </a:p>
          <a:p>
            <a:pPr marL="342900" indent="-342900" algn="just">
              <a:buFont typeface="Arial" panose="020B0604020202020204" pitchFamily="34" charset="0"/>
              <a:buChar char="•"/>
            </a:pPr>
            <a:endParaRPr lang="cs-CZ" sz="2000" dirty="0"/>
          </a:p>
          <a:p>
            <a:pPr algn="just"/>
            <a:r>
              <a:rPr lang="cs-CZ" sz="2000" dirty="0"/>
              <a:t>Plánové kalkulace se sestavují </a:t>
            </a:r>
            <a:r>
              <a:rPr lang="cs-CZ" sz="2000" b="1" dirty="0"/>
              <a:t>pro přímé náklady </a:t>
            </a:r>
            <a:r>
              <a:rPr lang="cs-CZ" sz="2000" dirty="0"/>
              <a:t>(spotřební normy, časové normy, výkonové normy), </a:t>
            </a:r>
            <a:r>
              <a:rPr lang="cs-CZ" sz="2000" b="1" dirty="0"/>
              <a:t>nepřímé náklady </a:t>
            </a:r>
            <a:r>
              <a:rPr lang="cs-CZ" sz="2000" dirty="0"/>
              <a:t>se získají z rozpočtu nepřímých nákladů a na kalkulační jednici se propočtou pomocí vhodné kalkulační techniky.</a:t>
            </a:r>
            <a:endParaRPr lang="pl-PL" sz="2000" dirty="0"/>
          </a:p>
        </p:txBody>
      </p:sp>
    </p:spTree>
    <p:extLst>
      <p:ext uri="{BB962C8B-B14F-4D97-AF65-F5344CB8AC3E}">
        <p14:creationId xmlns:p14="http://schemas.microsoft.com/office/powerpoint/2010/main" val="38619251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2800" b="1" dirty="0"/>
              <a:t>Operativní kalkulace</a:t>
            </a:r>
          </a:p>
        </p:txBody>
      </p:sp>
      <p:sp>
        <p:nvSpPr>
          <p:cNvPr id="2" name="TextovéPole 1"/>
          <p:cNvSpPr txBox="1"/>
          <p:nvPr/>
        </p:nvSpPr>
        <p:spPr>
          <a:xfrm>
            <a:off x="395536" y="915566"/>
            <a:ext cx="7416824" cy="3785652"/>
          </a:xfrm>
          <a:prstGeom prst="rect">
            <a:avLst/>
          </a:prstGeom>
          <a:noFill/>
        </p:spPr>
        <p:txBody>
          <a:bodyPr wrap="square" rtlCol="0">
            <a:spAutoFit/>
          </a:bodyPr>
          <a:lstStyle/>
          <a:p>
            <a:pPr marL="342900" indent="-342900" algn="just">
              <a:buFont typeface="Arial" panose="020B0604020202020204" pitchFamily="34" charset="0"/>
              <a:buChar char="•"/>
            </a:pPr>
            <a:r>
              <a:rPr lang="cs-CZ" sz="2000" dirty="0"/>
              <a:t>vyjadřuje </a:t>
            </a:r>
            <a:r>
              <a:rPr lang="cs-CZ" sz="2000" b="1" dirty="0"/>
              <a:t>úroveň předem stanovených nákladů na kalkulační jednici </a:t>
            </a:r>
            <a:r>
              <a:rPr lang="cs-CZ" sz="2000" dirty="0"/>
              <a:t>v konkrétních technických, technologických a organizačních podmínkách, určených technickou přípravou výroby pro zhotovení výrobku </a:t>
            </a:r>
          </a:p>
          <a:p>
            <a:pPr marL="342900" indent="-342900" algn="just">
              <a:buFont typeface="Arial" panose="020B0604020202020204" pitchFamily="34" charset="0"/>
              <a:buChar char="•"/>
            </a:pPr>
            <a:r>
              <a:rPr lang="cs-CZ" sz="2000" dirty="0"/>
              <a:t>sestavuje se pro jednotlivé pracovní a spotřební operace na základě podrobných </a:t>
            </a:r>
            <a:r>
              <a:rPr lang="cs-CZ" sz="2000" b="1" dirty="0"/>
              <a:t>operativních norem</a:t>
            </a:r>
            <a:r>
              <a:rPr lang="cs-CZ" sz="2000" dirty="0"/>
              <a:t>,</a:t>
            </a:r>
          </a:p>
          <a:p>
            <a:pPr marL="342900" indent="-342900" algn="just">
              <a:buFont typeface="Arial" panose="020B0604020202020204" pitchFamily="34" charset="0"/>
              <a:buChar char="•"/>
            </a:pPr>
            <a:r>
              <a:rPr lang="cs-CZ" sz="2000" dirty="0"/>
              <a:t>normy jako standardy</a:t>
            </a:r>
          </a:p>
          <a:p>
            <a:pPr marL="342900" indent="-342900" algn="just">
              <a:buFont typeface="Arial" panose="020B0604020202020204" pitchFamily="34" charset="0"/>
              <a:buChar char="•"/>
            </a:pPr>
            <a:r>
              <a:rPr lang="cs-CZ" sz="2000" dirty="0"/>
              <a:t>okamžitá kalkulace</a:t>
            </a:r>
          </a:p>
          <a:p>
            <a:pPr marL="342900" indent="-342900" algn="just">
              <a:buFont typeface="Arial" panose="020B0604020202020204" pitchFamily="34" charset="0"/>
              <a:buChar char="•"/>
            </a:pPr>
            <a:r>
              <a:rPr lang="cs-CZ" sz="2000" dirty="0"/>
              <a:t>nástrojem krátkodobého </a:t>
            </a:r>
            <a:r>
              <a:rPr lang="cs-CZ" sz="2000" b="1" dirty="0"/>
              <a:t>řízení zejména přímých nákladů</a:t>
            </a:r>
            <a:r>
              <a:rPr lang="cs-CZ" sz="2000" dirty="0"/>
              <a:t>,</a:t>
            </a:r>
          </a:p>
          <a:p>
            <a:pPr marL="342900" indent="-342900">
              <a:buFont typeface="Arial" panose="020B0604020202020204" pitchFamily="34" charset="0"/>
              <a:buChar char="•"/>
            </a:pPr>
            <a:r>
              <a:rPr lang="cs-CZ" sz="2000" b="1" dirty="0"/>
              <a:t>nepřímé náklady </a:t>
            </a:r>
            <a:r>
              <a:rPr lang="cs-CZ" sz="2000" dirty="0"/>
              <a:t>se v operativní kalkulaci získají </a:t>
            </a:r>
            <a:r>
              <a:rPr lang="cs-CZ" sz="2000" b="1" dirty="0"/>
              <a:t>z rozpočtu  režijních nákladů </a:t>
            </a:r>
            <a:r>
              <a:rPr lang="cs-CZ" sz="2000" dirty="0"/>
              <a:t>a na zvolenou kalkulační jednici se propočtou pomocí vhodné kalkulační techniky.</a:t>
            </a:r>
            <a:endParaRPr lang="pl-PL" sz="2000" dirty="0"/>
          </a:p>
        </p:txBody>
      </p:sp>
    </p:spTree>
    <p:extLst>
      <p:ext uri="{BB962C8B-B14F-4D97-AF65-F5344CB8AC3E}">
        <p14:creationId xmlns:p14="http://schemas.microsoft.com/office/powerpoint/2010/main" val="206236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9"/>
            <a:ext cx="7776864" cy="576064"/>
          </a:xfrm>
        </p:spPr>
        <p:txBody>
          <a:bodyPr/>
          <a:lstStyle/>
          <a:p>
            <a:r>
              <a:rPr lang="cs-CZ" altLang="cs-CZ" sz="3200" b="1" dirty="0"/>
              <a:t>Úloha kalkulace v řízení nákladů </a:t>
            </a:r>
            <a:endParaRPr lang="cs-CZ" altLang="cs-CZ" sz="3600" b="1" dirty="0"/>
          </a:p>
        </p:txBody>
      </p:sp>
      <p:sp>
        <p:nvSpPr>
          <p:cNvPr id="2" name="TextovéPole 1"/>
          <p:cNvSpPr txBox="1"/>
          <p:nvPr/>
        </p:nvSpPr>
        <p:spPr>
          <a:xfrm>
            <a:off x="395536" y="987575"/>
            <a:ext cx="8424936" cy="4308872"/>
          </a:xfrm>
          <a:prstGeom prst="rect">
            <a:avLst/>
          </a:prstGeom>
          <a:noFill/>
        </p:spPr>
        <p:txBody>
          <a:bodyPr wrap="square" rtlCol="0">
            <a:spAutoFit/>
          </a:bodyPr>
          <a:lstStyle/>
          <a:p>
            <a:pPr marL="285750" indent="-285750" algn="just">
              <a:buFont typeface="Arial" panose="020B0604020202020204" pitchFamily="34" charset="0"/>
              <a:buChar char="•"/>
            </a:pPr>
            <a:r>
              <a:rPr lang="cs-CZ" sz="1700" b="1" dirty="0"/>
              <a:t>je podkladem pro vytvoření cen</a:t>
            </a:r>
            <a:r>
              <a:rPr lang="cs-CZ" sz="1700" dirty="0"/>
              <a:t> výrobků, služeb a prací (vč. vnitropodnikových cen)</a:t>
            </a:r>
          </a:p>
          <a:p>
            <a:pPr marL="285750" indent="-285750" algn="just">
              <a:buFont typeface="Arial" panose="020B0604020202020204" pitchFamily="34" charset="0"/>
              <a:buChar char="•"/>
            </a:pPr>
            <a:endParaRPr lang="cs-CZ" sz="1700" dirty="0"/>
          </a:p>
          <a:p>
            <a:pPr marL="285750" indent="-285750" algn="just">
              <a:buFont typeface="Arial" panose="020B0604020202020204" pitchFamily="34" charset="0"/>
              <a:buChar char="•"/>
            </a:pPr>
            <a:r>
              <a:rPr lang="cs-CZ" sz="1700" dirty="0"/>
              <a:t>používá se </a:t>
            </a:r>
            <a:r>
              <a:rPr lang="cs-CZ" sz="1700" b="1" dirty="0"/>
              <a:t>při sestavování rozpočtů nákladů hospodářských středisek</a:t>
            </a:r>
            <a:endParaRPr lang="cs-CZ" sz="1700" dirty="0"/>
          </a:p>
          <a:p>
            <a:pPr marL="285750" indent="-285750" algn="just">
              <a:buFont typeface="Arial" panose="020B0604020202020204" pitchFamily="34" charset="0"/>
              <a:buChar char="•"/>
            </a:pPr>
            <a:endParaRPr lang="cs-CZ" sz="1700" dirty="0"/>
          </a:p>
          <a:p>
            <a:pPr marL="285750" indent="-285750" algn="just">
              <a:buFont typeface="Arial" panose="020B0604020202020204" pitchFamily="34" charset="0"/>
              <a:buChar char="•"/>
            </a:pPr>
            <a:r>
              <a:rPr lang="cs-CZ" sz="1700" dirty="0"/>
              <a:t>slouží pro </a:t>
            </a:r>
            <a:r>
              <a:rPr lang="cs-CZ" sz="1700" b="1" dirty="0"/>
              <a:t>kontrolu a rozbor hospodárnosti</a:t>
            </a:r>
            <a:r>
              <a:rPr lang="cs-CZ" sz="1700" dirty="0"/>
              <a:t> výroby </a:t>
            </a:r>
          </a:p>
          <a:p>
            <a:pPr marL="285750" indent="-285750" algn="just">
              <a:buFont typeface="Arial" panose="020B0604020202020204" pitchFamily="34" charset="0"/>
              <a:buChar char="•"/>
            </a:pPr>
            <a:endParaRPr lang="cs-CZ" sz="1700" dirty="0"/>
          </a:p>
          <a:p>
            <a:pPr marL="285750" indent="-285750" algn="just">
              <a:buFont typeface="Arial" panose="020B0604020202020204" pitchFamily="34" charset="0"/>
              <a:buChar char="•"/>
            </a:pPr>
            <a:r>
              <a:rPr lang="cs-CZ" sz="1700" dirty="0"/>
              <a:t>slouží pro </a:t>
            </a:r>
            <a:r>
              <a:rPr lang="cs-CZ" sz="1700" b="1" dirty="0"/>
              <a:t>porovnání a zhodnocení vývoje nákladů</a:t>
            </a:r>
            <a:r>
              <a:rPr lang="cs-CZ" sz="1700" dirty="0"/>
              <a:t> v časové řadě</a:t>
            </a:r>
          </a:p>
          <a:p>
            <a:pPr marL="285750" indent="-285750" algn="just">
              <a:buFont typeface="Arial" panose="020B0604020202020204" pitchFamily="34" charset="0"/>
              <a:buChar char="•"/>
            </a:pPr>
            <a:endParaRPr lang="cs-CZ" sz="1700" dirty="0"/>
          </a:p>
          <a:p>
            <a:pPr marL="285750" indent="-285750" algn="just">
              <a:buFont typeface="Arial" panose="020B0604020202020204" pitchFamily="34" charset="0"/>
              <a:buChar char="•"/>
            </a:pPr>
            <a:r>
              <a:rPr lang="cs-CZ" sz="1700" dirty="0"/>
              <a:t>slouží pro </a:t>
            </a:r>
            <a:r>
              <a:rPr lang="cs-CZ" sz="1700" b="1" dirty="0"/>
              <a:t>stanovení a kontrolu rentability</a:t>
            </a:r>
            <a:r>
              <a:rPr lang="cs-CZ" sz="1700" dirty="0"/>
              <a:t> jednotlivých výrobků, prací a služeb</a:t>
            </a:r>
          </a:p>
          <a:p>
            <a:pPr marL="285750" indent="-285750" algn="just">
              <a:buFont typeface="Arial" panose="020B0604020202020204" pitchFamily="34" charset="0"/>
              <a:buChar char="•"/>
            </a:pPr>
            <a:endParaRPr lang="cs-CZ" sz="1700" dirty="0"/>
          </a:p>
          <a:p>
            <a:pPr marL="285750" indent="-285750" algn="just">
              <a:buFont typeface="Arial" panose="020B0604020202020204" pitchFamily="34" charset="0"/>
              <a:buChar char="•"/>
            </a:pPr>
            <a:r>
              <a:rPr lang="cs-CZ" sz="1700" dirty="0"/>
              <a:t>slouží pro </a:t>
            </a:r>
            <a:r>
              <a:rPr lang="cs-CZ" sz="1700" b="1" dirty="0"/>
              <a:t>hodnocení ekonomické efektivnosti</a:t>
            </a:r>
            <a:r>
              <a:rPr lang="cs-CZ" sz="1700" dirty="0"/>
              <a:t> investičních a racionalizačních záměrů</a:t>
            </a:r>
          </a:p>
          <a:p>
            <a:pPr marL="285750" indent="-285750" algn="just">
              <a:buFont typeface="Arial" panose="020B0604020202020204" pitchFamily="34" charset="0"/>
              <a:buChar char="•"/>
            </a:pPr>
            <a:endParaRPr lang="cs-CZ" sz="1700" b="1" dirty="0"/>
          </a:p>
          <a:p>
            <a:pPr marL="285750" indent="-285750" algn="just">
              <a:buFont typeface="Arial" panose="020B0604020202020204" pitchFamily="34" charset="0"/>
              <a:buChar char="•"/>
            </a:pPr>
            <a:r>
              <a:rPr lang="cs-CZ" sz="1700" dirty="0"/>
              <a:t>slouží </a:t>
            </a:r>
            <a:r>
              <a:rPr lang="cs-CZ" sz="1700" b="1" dirty="0"/>
              <a:t>pro optimalizační úlohy</a:t>
            </a:r>
            <a:r>
              <a:rPr lang="cs-CZ" sz="1700" dirty="0"/>
              <a:t>, tj. stanovení optimální sortimentu výroby při minimalizaci nákladů, maximalizaci zisku apod. </a:t>
            </a:r>
            <a:endParaRPr lang="en-GB" sz="1700" dirty="0"/>
          </a:p>
          <a:p>
            <a:pPr marL="285750" indent="-285750" algn="just">
              <a:buFont typeface="Arial" panose="020B0604020202020204" pitchFamily="34" charset="0"/>
              <a:buChar char="•"/>
            </a:pPr>
            <a:endParaRPr lang="cs-CZ"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42136045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2800" b="1" dirty="0"/>
              <a:t>Výsledná kalkulace</a:t>
            </a:r>
          </a:p>
        </p:txBody>
      </p:sp>
      <p:sp>
        <p:nvSpPr>
          <p:cNvPr id="2" name="TextovéPole 1"/>
          <p:cNvSpPr txBox="1"/>
          <p:nvPr/>
        </p:nvSpPr>
        <p:spPr>
          <a:xfrm>
            <a:off x="395536" y="915566"/>
            <a:ext cx="7416824" cy="3416320"/>
          </a:xfrm>
          <a:prstGeom prst="rect">
            <a:avLst/>
          </a:prstGeom>
          <a:noFill/>
        </p:spPr>
        <p:txBody>
          <a:bodyPr wrap="square" rtlCol="0">
            <a:spAutoFit/>
          </a:bodyPr>
          <a:lstStyle/>
          <a:p>
            <a:pPr marL="342900" indent="-342900" algn="just">
              <a:buFont typeface="Arial" panose="020B0604020202020204" pitchFamily="34" charset="0"/>
              <a:buChar char="•"/>
            </a:pPr>
            <a:r>
              <a:rPr lang="cs-CZ" sz="2400" dirty="0"/>
              <a:t>výsledná kalkulace je nástrojem následné kontroly nákladů</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vyjadřuje </a:t>
            </a:r>
            <a:r>
              <a:rPr lang="cs-CZ" sz="2400" b="1" dirty="0"/>
              <a:t>průměrné skutečné náklady </a:t>
            </a:r>
            <a:r>
              <a:rPr lang="cs-CZ" sz="2400" dirty="0"/>
              <a:t>kalkulační jednice po jejím dokončení </a:t>
            </a:r>
            <a:r>
              <a:rPr lang="cs-CZ" sz="2400" b="1" dirty="0"/>
              <a:t>za určité období</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porovnáním předběžné a výsledné kalkulace lze zjistit </a:t>
            </a:r>
            <a:r>
              <a:rPr lang="cs-CZ" sz="2400" b="1" dirty="0"/>
              <a:t>odchylky od předem stanovených nákladů</a:t>
            </a:r>
            <a:r>
              <a:rPr lang="cs-CZ" sz="2400" dirty="0"/>
              <a:t>, vč. příčin jejich vzniku</a:t>
            </a:r>
            <a:endParaRPr lang="pl-PL" sz="2400" dirty="0"/>
          </a:p>
        </p:txBody>
      </p:sp>
    </p:spTree>
    <p:extLst>
      <p:ext uri="{BB962C8B-B14F-4D97-AF65-F5344CB8AC3E}">
        <p14:creationId xmlns:p14="http://schemas.microsoft.com/office/powerpoint/2010/main" val="2806155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2800" b="1" dirty="0"/>
              <a:t>Cenová kalkulace</a:t>
            </a:r>
          </a:p>
        </p:txBody>
      </p:sp>
      <p:sp>
        <p:nvSpPr>
          <p:cNvPr id="2" name="TextovéPole 1"/>
          <p:cNvSpPr txBox="1"/>
          <p:nvPr/>
        </p:nvSpPr>
        <p:spPr>
          <a:xfrm>
            <a:off x="395536" y="915566"/>
            <a:ext cx="7416824" cy="2985433"/>
          </a:xfrm>
          <a:prstGeom prst="rect">
            <a:avLst/>
          </a:prstGeom>
          <a:noFill/>
        </p:spPr>
        <p:txBody>
          <a:bodyPr wrap="square" rtlCol="0">
            <a:spAutoFit/>
          </a:bodyPr>
          <a:lstStyle/>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400" dirty="0"/>
              <a:t>vyjadřuje </a:t>
            </a:r>
            <a:r>
              <a:rPr lang="cs-CZ" sz="2400" b="1" dirty="0"/>
              <a:t>kalkulaci prodejní ceny </a:t>
            </a:r>
            <a:r>
              <a:rPr lang="cs-CZ" sz="2400" dirty="0"/>
              <a:t>výrobku, zboží nebo služby, která kromě vynaložených nákladů obsahuje i kalkulovaný zisk</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má velký význam zejména v případě </a:t>
            </a:r>
            <a:r>
              <a:rPr lang="cs-CZ" sz="2400" b="1" dirty="0"/>
              <a:t>cen regulovaných státem </a:t>
            </a:r>
            <a:r>
              <a:rPr lang="cs-CZ" sz="2400" dirty="0"/>
              <a:t>– např. vymezení maximální sazby režie, maximální a minimální výše ceny a podobně</a:t>
            </a:r>
            <a:endParaRPr lang="pl-PL" sz="2400" dirty="0"/>
          </a:p>
        </p:txBody>
      </p:sp>
    </p:spTree>
    <p:extLst>
      <p:ext uri="{BB962C8B-B14F-4D97-AF65-F5344CB8AC3E}">
        <p14:creationId xmlns:p14="http://schemas.microsoft.com/office/powerpoint/2010/main" val="416779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395536" y="909756"/>
            <a:ext cx="8352928" cy="3970318"/>
          </a:xfrm>
          <a:prstGeom prst="rect">
            <a:avLst/>
          </a:prstGeom>
          <a:noFill/>
        </p:spPr>
        <p:txBody>
          <a:bodyPr wrap="square" rtlCol="0">
            <a:spAutoFit/>
          </a:bodyPr>
          <a:lstStyle/>
          <a:p>
            <a:pPr algn="just"/>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endParaRPr lang="cs-CZ" sz="2100" dirty="0"/>
          </a:p>
          <a:p>
            <a:pPr marL="342900" indent="-342900" algn="just">
              <a:buFont typeface="Arial" panose="020B0604020202020204" pitchFamily="34" charset="0"/>
              <a:buChar char="•"/>
            </a:pPr>
            <a:r>
              <a:rPr lang="cs-CZ" sz="2000" dirty="0"/>
              <a:t>Jaká bude navrhovaná prodejní cena výrobku?</a:t>
            </a:r>
            <a:endParaRPr lang="en-GB" sz="2000" dirty="0"/>
          </a:p>
        </p:txBody>
      </p:sp>
      <p:graphicFrame>
        <p:nvGraphicFramePr>
          <p:cNvPr id="3" name="Tabulka 2">
            <a:extLst>
              <a:ext uri="{FF2B5EF4-FFF2-40B4-BE49-F238E27FC236}">
                <a16:creationId xmlns:a16="http://schemas.microsoft.com/office/drawing/2014/main" id="{C888139B-ED3C-44DF-99B8-9D62C342C076}"/>
              </a:ext>
            </a:extLst>
          </p:cNvPr>
          <p:cNvGraphicFramePr>
            <a:graphicFrameLocks noGrp="1"/>
          </p:cNvGraphicFramePr>
          <p:nvPr>
            <p:extLst>
              <p:ext uri="{D42A27DB-BD31-4B8C-83A1-F6EECF244321}">
                <p14:modId xmlns:p14="http://schemas.microsoft.com/office/powerpoint/2010/main" val="732388401"/>
              </p:ext>
            </p:extLst>
          </p:nvPr>
        </p:nvGraphicFramePr>
        <p:xfrm>
          <a:off x="503548" y="974243"/>
          <a:ext cx="8136904" cy="3155803"/>
        </p:xfrm>
        <a:graphic>
          <a:graphicData uri="http://schemas.openxmlformats.org/drawingml/2006/table">
            <a:tbl>
              <a:tblPr firstRow="1" firstCol="1" bandRow="1">
                <a:tableStyleId>{073A0DAA-6AF3-43AB-8588-CEC1D06C72B9}</a:tableStyleId>
              </a:tblPr>
              <a:tblGrid>
                <a:gridCol w="4832578">
                  <a:extLst>
                    <a:ext uri="{9D8B030D-6E8A-4147-A177-3AD203B41FA5}">
                      <a16:colId xmlns:a16="http://schemas.microsoft.com/office/drawing/2014/main" val="1853731148"/>
                    </a:ext>
                  </a:extLst>
                </a:gridCol>
                <a:gridCol w="3304326">
                  <a:extLst>
                    <a:ext uri="{9D8B030D-6E8A-4147-A177-3AD203B41FA5}">
                      <a16:colId xmlns:a16="http://schemas.microsoft.com/office/drawing/2014/main" val="1899881386"/>
                    </a:ext>
                  </a:extLst>
                </a:gridCol>
              </a:tblGrid>
              <a:tr h="369041">
                <a:tc>
                  <a:txBody>
                    <a:bodyPr/>
                    <a:lstStyle/>
                    <a:p>
                      <a:pPr algn="ctr">
                        <a:lnSpc>
                          <a:spcPct val="107000"/>
                        </a:lnSpc>
                        <a:spcAft>
                          <a:spcPts val="0"/>
                        </a:spcAft>
                      </a:pPr>
                      <a:r>
                        <a:rPr lang="cs-CZ" sz="1800">
                          <a:effectLst/>
                        </a:rPr>
                        <a:t>Položky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Jednotky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45507539"/>
                  </a:ext>
                </a:extLst>
              </a:tr>
              <a:tr h="369041">
                <a:tc>
                  <a:txBody>
                    <a:bodyPr/>
                    <a:lstStyle/>
                    <a:p>
                      <a:pPr>
                        <a:lnSpc>
                          <a:spcPct val="107000"/>
                        </a:lnSpc>
                        <a:spcAft>
                          <a:spcPts val="0"/>
                        </a:spcAft>
                      </a:pPr>
                      <a:r>
                        <a:rPr lang="cs-CZ" sz="1800">
                          <a:effectLst/>
                        </a:rPr>
                        <a:t>Roční výroba</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100 000 ks</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4109555"/>
                  </a:ext>
                </a:extLst>
              </a:tr>
              <a:tr h="369041">
                <a:tc>
                  <a:txBody>
                    <a:bodyPr/>
                    <a:lstStyle/>
                    <a:p>
                      <a:pPr>
                        <a:lnSpc>
                          <a:spcPct val="107000"/>
                        </a:lnSpc>
                        <a:spcAft>
                          <a:spcPts val="0"/>
                        </a:spcAft>
                      </a:pPr>
                      <a:r>
                        <a:rPr lang="cs-CZ" sz="1800">
                          <a:effectLst/>
                        </a:rPr>
                        <a:t>Jednicové materiálové náklady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100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3553754"/>
                  </a:ext>
                </a:extLst>
              </a:tr>
              <a:tr h="369041">
                <a:tc>
                  <a:txBody>
                    <a:bodyPr/>
                    <a:lstStyle/>
                    <a:p>
                      <a:pPr>
                        <a:lnSpc>
                          <a:spcPct val="107000"/>
                        </a:lnSpc>
                        <a:spcAft>
                          <a:spcPts val="0"/>
                        </a:spcAft>
                      </a:pPr>
                      <a:r>
                        <a:rPr lang="cs-CZ" sz="1800">
                          <a:effectLst/>
                        </a:rPr>
                        <a:t>Jednicové přímé mzdy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20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59397098"/>
                  </a:ext>
                </a:extLst>
              </a:tr>
              <a:tr h="369041">
                <a:tc>
                  <a:txBody>
                    <a:bodyPr/>
                    <a:lstStyle/>
                    <a:p>
                      <a:pPr>
                        <a:lnSpc>
                          <a:spcPct val="107000"/>
                        </a:lnSpc>
                        <a:spcAft>
                          <a:spcPts val="0"/>
                        </a:spcAft>
                      </a:pPr>
                      <a:r>
                        <a:rPr lang="cs-CZ" sz="1800">
                          <a:effectLst/>
                        </a:rPr>
                        <a:t>Jednicová variabilní výrobní režie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100 % z přímých mezd</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8326572"/>
                  </a:ext>
                </a:extLst>
              </a:tr>
              <a:tr h="369041">
                <a:tc>
                  <a:txBody>
                    <a:bodyPr/>
                    <a:lstStyle/>
                    <a:p>
                      <a:pPr>
                        <a:lnSpc>
                          <a:spcPct val="107000"/>
                        </a:lnSpc>
                        <a:spcAft>
                          <a:spcPts val="0"/>
                        </a:spcAft>
                      </a:pPr>
                      <a:r>
                        <a:rPr lang="cs-CZ" sz="1800">
                          <a:effectLst/>
                        </a:rPr>
                        <a:t>Leasing na výrobní stroj</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500 000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99869174"/>
                  </a:ext>
                </a:extLst>
              </a:tr>
              <a:tr h="369041">
                <a:tc>
                  <a:txBody>
                    <a:bodyPr/>
                    <a:lstStyle/>
                    <a:p>
                      <a:pPr>
                        <a:lnSpc>
                          <a:spcPct val="107000"/>
                        </a:lnSpc>
                        <a:spcAft>
                          <a:spcPts val="0"/>
                        </a:spcAft>
                      </a:pPr>
                      <a:r>
                        <a:rPr lang="cs-CZ" sz="1800">
                          <a:effectLst/>
                        </a:rPr>
                        <a:t>Příspěvek na úhradu fixních nákladů a tvorbu zisku</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5 000 000 Kč</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78577381"/>
                  </a:ext>
                </a:extLst>
              </a:tr>
              <a:tr h="369041">
                <a:tc>
                  <a:txBody>
                    <a:bodyPr/>
                    <a:lstStyle/>
                    <a:p>
                      <a:pPr>
                        <a:lnSpc>
                          <a:spcPct val="107000"/>
                        </a:lnSpc>
                        <a:spcAft>
                          <a:spcPts val="0"/>
                        </a:spcAft>
                      </a:pPr>
                      <a:r>
                        <a:rPr lang="cs-CZ" sz="1800">
                          <a:effectLst/>
                        </a:rPr>
                        <a:t>Doporučená cena marketingovým oddělením</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190 Kč – 210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4328798"/>
                  </a:ext>
                </a:extLst>
              </a:tr>
            </a:tbl>
          </a:graphicData>
        </a:graphic>
      </p:graphicFrame>
    </p:spTree>
    <p:extLst>
      <p:ext uri="{BB962C8B-B14F-4D97-AF65-F5344CB8AC3E}">
        <p14:creationId xmlns:p14="http://schemas.microsoft.com/office/powerpoint/2010/main" val="30966164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Řešení</a:t>
            </a:r>
          </a:p>
        </p:txBody>
      </p:sp>
      <p:pic>
        <p:nvPicPr>
          <p:cNvPr id="3" name="Obrázek 2"/>
          <p:cNvPicPr>
            <a:picLocks noChangeAspect="1"/>
          </p:cNvPicPr>
          <p:nvPr/>
        </p:nvPicPr>
        <p:blipFill>
          <a:blip r:embed="rId3"/>
          <a:stretch>
            <a:fillRect/>
          </a:stretch>
        </p:blipFill>
        <p:spPr>
          <a:xfrm>
            <a:off x="395536" y="987574"/>
            <a:ext cx="8151436" cy="3638019"/>
          </a:xfrm>
          <a:prstGeom prst="rect">
            <a:avLst/>
          </a:prstGeom>
        </p:spPr>
      </p:pic>
    </p:spTree>
    <p:extLst>
      <p:ext uri="{BB962C8B-B14F-4D97-AF65-F5344CB8AC3E}">
        <p14:creationId xmlns:p14="http://schemas.microsoft.com/office/powerpoint/2010/main" val="11105301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3200" b="1" dirty="0"/>
              <a:t>Příklad </a:t>
            </a:r>
            <a:endParaRPr lang="cs-CZ" altLang="cs-CZ" b="1" dirty="0"/>
          </a:p>
        </p:txBody>
      </p:sp>
      <p:sp>
        <p:nvSpPr>
          <p:cNvPr id="2" name="TextovéPole 1"/>
          <p:cNvSpPr txBox="1"/>
          <p:nvPr/>
        </p:nvSpPr>
        <p:spPr>
          <a:xfrm>
            <a:off x="376143" y="969081"/>
            <a:ext cx="7416824" cy="1631216"/>
          </a:xfrm>
          <a:prstGeom prst="rect">
            <a:avLst/>
          </a:prstGeom>
          <a:noFill/>
        </p:spPr>
        <p:txBody>
          <a:bodyPr wrap="square" rtlCol="0">
            <a:spAutoFit/>
          </a:bodyPr>
          <a:lstStyle/>
          <a:p>
            <a:pPr algn="just"/>
            <a:r>
              <a:rPr lang="cs-CZ" sz="2000" dirty="0"/>
              <a:t>Ve firmě je v současné době pro výrobek označený jako ABC platná následující kalkulace jednotkových nákladů, která je platná pro 50 000 výrobků (Kč/ks):</a:t>
            </a:r>
            <a:endParaRPr lang="en-GB" sz="2000" dirty="0"/>
          </a:p>
          <a:p>
            <a:pPr algn="just"/>
            <a:endParaRPr lang="cs-CZ" sz="2000" dirty="0"/>
          </a:p>
          <a:p>
            <a:pPr algn="just"/>
            <a:endParaRPr lang="cs-CZ" sz="2000" dirty="0"/>
          </a:p>
        </p:txBody>
      </p:sp>
      <p:graphicFrame>
        <p:nvGraphicFramePr>
          <p:cNvPr id="3" name="Tabulka 2"/>
          <p:cNvGraphicFramePr>
            <a:graphicFrameLocks noGrp="1"/>
          </p:cNvGraphicFramePr>
          <p:nvPr>
            <p:extLst>
              <p:ext uri="{D42A27DB-BD31-4B8C-83A1-F6EECF244321}">
                <p14:modId xmlns:p14="http://schemas.microsoft.com/office/powerpoint/2010/main" val="2573212212"/>
              </p:ext>
            </p:extLst>
          </p:nvPr>
        </p:nvGraphicFramePr>
        <p:xfrm>
          <a:off x="410788" y="2139702"/>
          <a:ext cx="7833620" cy="2251901"/>
        </p:xfrm>
        <a:graphic>
          <a:graphicData uri="http://schemas.openxmlformats.org/drawingml/2006/table">
            <a:tbl>
              <a:tblPr firstRow="1" firstCol="1" bandRow="1">
                <a:tableStyleId>{073A0DAA-6AF3-43AB-8588-CEC1D06C72B9}</a:tableStyleId>
              </a:tblPr>
              <a:tblGrid>
                <a:gridCol w="3916810">
                  <a:extLst>
                    <a:ext uri="{9D8B030D-6E8A-4147-A177-3AD203B41FA5}">
                      <a16:colId xmlns:a16="http://schemas.microsoft.com/office/drawing/2014/main" val="20000"/>
                    </a:ext>
                  </a:extLst>
                </a:gridCol>
                <a:gridCol w="3916810">
                  <a:extLst>
                    <a:ext uri="{9D8B030D-6E8A-4147-A177-3AD203B41FA5}">
                      <a16:colId xmlns:a16="http://schemas.microsoft.com/office/drawing/2014/main" val="20001"/>
                    </a:ext>
                  </a:extLst>
                </a:gridCol>
              </a:tblGrid>
              <a:tr h="367122">
                <a:tc>
                  <a:txBody>
                    <a:bodyPr/>
                    <a:lstStyle/>
                    <a:p>
                      <a:pPr>
                        <a:lnSpc>
                          <a:spcPct val="107000"/>
                        </a:lnSpc>
                        <a:spcAft>
                          <a:spcPts val="0"/>
                        </a:spcAft>
                      </a:pPr>
                      <a:r>
                        <a:rPr lang="cs-CZ" sz="2400" dirty="0">
                          <a:effectLst/>
                        </a:rPr>
                        <a:t>Prodejní cena výrobku</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a:effectLst/>
                        </a:rPr>
                        <a:t>500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67122">
                <a:tc>
                  <a:txBody>
                    <a:bodyPr/>
                    <a:lstStyle/>
                    <a:p>
                      <a:pPr>
                        <a:lnSpc>
                          <a:spcPct val="107000"/>
                        </a:lnSpc>
                        <a:spcAft>
                          <a:spcPts val="0"/>
                        </a:spcAft>
                      </a:pPr>
                      <a:r>
                        <a:rPr lang="cs-CZ" sz="2000" dirty="0">
                          <a:effectLst/>
                        </a:rPr>
                        <a:t>-Variabilní náklady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a:effectLst/>
                        </a:rPr>
                        <a:t>300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67122">
                <a:tc>
                  <a:txBody>
                    <a:bodyPr/>
                    <a:lstStyle/>
                    <a:p>
                      <a:pPr>
                        <a:lnSpc>
                          <a:spcPct val="107000"/>
                        </a:lnSpc>
                        <a:spcAft>
                          <a:spcPts val="0"/>
                        </a:spcAft>
                      </a:pPr>
                      <a:r>
                        <a:rPr lang="cs-CZ" sz="2400">
                          <a:effectLst/>
                        </a:rPr>
                        <a:t>=příspěvek na úhradu</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a:effectLst/>
                        </a:rPr>
                        <a:t>200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53227">
                <a:tc>
                  <a:txBody>
                    <a:bodyPr/>
                    <a:lstStyle/>
                    <a:p>
                      <a:pPr>
                        <a:lnSpc>
                          <a:spcPct val="107000"/>
                        </a:lnSpc>
                        <a:spcAft>
                          <a:spcPts val="0"/>
                        </a:spcAft>
                      </a:pPr>
                      <a:r>
                        <a:rPr lang="cs-CZ" sz="2400">
                          <a:effectLst/>
                        </a:rPr>
                        <a:t>-Fixní náklady přiděleného výrobku</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a:effectLst/>
                        </a:rPr>
                        <a:t>120</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67122">
                <a:tc>
                  <a:txBody>
                    <a:bodyPr/>
                    <a:lstStyle/>
                    <a:p>
                      <a:pPr>
                        <a:lnSpc>
                          <a:spcPct val="107000"/>
                        </a:lnSpc>
                        <a:spcAft>
                          <a:spcPts val="0"/>
                        </a:spcAft>
                      </a:pPr>
                      <a:r>
                        <a:rPr lang="cs-CZ" sz="2400">
                          <a:effectLst/>
                        </a:rPr>
                        <a:t>=Zisk na výrobek</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dirty="0">
                          <a:effectLst/>
                        </a:rPr>
                        <a:t>80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536310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3200" b="1" dirty="0"/>
              <a:t>Příklad</a:t>
            </a:r>
            <a:endParaRPr lang="cs-CZ" altLang="cs-CZ" b="1" dirty="0"/>
          </a:p>
        </p:txBody>
      </p:sp>
      <p:sp>
        <p:nvSpPr>
          <p:cNvPr id="2" name="TextovéPole 1"/>
          <p:cNvSpPr txBox="1"/>
          <p:nvPr/>
        </p:nvSpPr>
        <p:spPr>
          <a:xfrm>
            <a:off x="369888" y="1059582"/>
            <a:ext cx="8372322" cy="4401205"/>
          </a:xfrm>
          <a:prstGeom prst="rect">
            <a:avLst/>
          </a:prstGeom>
          <a:noFill/>
        </p:spPr>
        <p:txBody>
          <a:bodyPr wrap="square" rtlCol="0">
            <a:spAutoFit/>
          </a:bodyPr>
          <a:lstStyle/>
          <a:p>
            <a:pPr algn="just"/>
            <a:r>
              <a:rPr lang="cs-CZ" sz="2000" dirty="0"/>
              <a:t>Vedení firmy zvažuje novou situaci, kdy se podařilo získat nového velkého zákazníka. Veškeré informace jsou uvedeny v následující tabulce. </a:t>
            </a:r>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marL="342900" indent="-342900" algn="just">
              <a:buFont typeface="Arial" panose="020B0604020202020204" pitchFamily="34" charset="0"/>
              <a:buChar char="•"/>
            </a:pPr>
            <a:r>
              <a:rPr lang="cs-CZ" sz="2000" dirty="0"/>
              <a:t>Určete jednotkovou kalkulaci pro novou situaci a změnu celkového zisku.</a:t>
            </a:r>
            <a:endParaRPr lang="en-GB" sz="2000" dirty="0"/>
          </a:p>
          <a:p>
            <a:pPr algn="just"/>
            <a:endParaRPr lang="cs-CZ" sz="2000" dirty="0"/>
          </a:p>
          <a:p>
            <a:pPr algn="just"/>
            <a:endParaRPr lang="cs-CZ" sz="2000" dirty="0"/>
          </a:p>
        </p:txBody>
      </p:sp>
      <p:graphicFrame>
        <p:nvGraphicFramePr>
          <p:cNvPr id="3" name="Tabulka 2">
            <a:extLst>
              <a:ext uri="{FF2B5EF4-FFF2-40B4-BE49-F238E27FC236}">
                <a16:creationId xmlns:a16="http://schemas.microsoft.com/office/drawing/2014/main" id="{DAF0D6CE-E3B7-4358-B21E-B2BE2450BA3D}"/>
              </a:ext>
            </a:extLst>
          </p:cNvPr>
          <p:cNvGraphicFramePr>
            <a:graphicFrameLocks noGrp="1"/>
          </p:cNvGraphicFramePr>
          <p:nvPr>
            <p:extLst>
              <p:ext uri="{D42A27DB-BD31-4B8C-83A1-F6EECF244321}">
                <p14:modId xmlns:p14="http://schemas.microsoft.com/office/powerpoint/2010/main" val="1447429648"/>
              </p:ext>
            </p:extLst>
          </p:nvPr>
        </p:nvGraphicFramePr>
        <p:xfrm>
          <a:off x="467544" y="1779663"/>
          <a:ext cx="8274666" cy="2448270"/>
        </p:xfrm>
        <a:graphic>
          <a:graphicData uri="http://schemas.openxmlformats.org/drawingml/2006/table">
            <a:tbl>
              <a:tblPr firstRow="1" firstCol="1" bandRow="1">
                <a:tableStyleId>{073A0DAA-6AF3-43AB-8588-CEC1D06C72B9}</a:tableStyleId>
              </a:tblPr>
              <a:tblGrid>
                <a:gridCol w="4914396">
                  <a:extLst>
                    <a:ext uri="{9D8B030D-6E8A-4147-A177-3AD203B41FA5}">
                      <a16:colId xmlns:a16="http://schemas.microsoft.com/office/drawing/2014/main" val="4155061091"/>
                    </a:ext>
                  </a:extLst>
                </a:gridCol>
                <a:gridCol w="3360270">
                  <a:extLst>
                    <a:ext uri="{9D8B030D-6E8A-4147-A177-3AD203B41FA5}">
                      <a16:colId xmlns:a16="http://schemas.microsoft.com/office/drawing/2014/main" val="3542057880"/>
                    </a:ext>
                  </a:extLst>
                </a:gridCol>
              </a:tblGrid>
              <a:tr h="489654">
                <a:tc>
                  <a:txBody>
                    <a:bodyPr/>
                    <a:lstStyle/>
                    <a:p>
                      <a:pPr algn="ctr">
                        <a:lnSpc>
                          <a:spcPct val="107000"/>
                        </a:lnSpc>
                        <a:spcAft>
                          <a:spcPts val="0"/>
                        </a:spcAft>
                      </a:pPr>
                      <a:r>
                        <a:rPr lang="cs-CZ" sz="2000">
                          <a:effectLst/>
                        </a:rPr>
                        <a:t>Položky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Jednotky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28858003"/>
                  </a:ext>
                </a:extLst>
              </a:tr>
              <a:tr h="489654">
                <a:tc>
                  <a:txBody>
                    <a:bodyPr/>
                    <a:lstStyle/>
                    <a:p>
                      <a:pPr>
                        <a:lnSpc>
                          <a:spcPct val="107000"/>
                        </a:lnSpc>
                        <a:spcAft>
                          <a:spcPts val="0"/>
                        </a:spcAft>
                      </a:pPr>
                      <a:r>
                        <a:rPr lang="cs-CZ" sz="2000">
                          <a:effectLst/>
                        </a:rPr>
                        <a:t>Nově domluvený počet vyráběných výrobků</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2x více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72607096"/>
                  </a:ext>
                </a:extLst>
              </a:tr>
              <a:tr h="489654">
                <a:tc>
                  <a:txBody>
                    <a:bodyPr/>
                    <a:lstStyle/>
                    <a:p>
                      <a:pPr>
                        <a:lnSpc>
                          <a:spcPct val="107000"/>
                        </a:lnSpc>
                        <a:spcAft>
                          <a:spcPts val="0"/>
                        </a:spcAft>
                      </a:pPr>
                      <a:r>
                        <a:rPr lang="cs-CZ" sz="2000" dirty="0">
                          <a:effectLst/>
                        </a:rPr>
                        <a:t>Snížená jednotková cena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400 Kč/ks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1863638"/>
                  </a:ext>
                </a:extLst>
              </a:tr>
              <a:tr h="489654">
                <a:tc>
                  <a:txBody>
                    <a:bodyPr/>
                    <a:lstStyle/>
                    <a:p>
                      <a:pPr>
                        <a:lnSpc>
                          <a:spcPct val="107000"/>
                        </a:lnSpc>
                        <a:spcAft>
                          <a:spcPts val="0"/>
                        </a:spcAft>
                      </a:pPr>
                      <a:r>
                        <a:rPr lang="cs-CZ" sz="2000">
                          <a:effectLst/>
                        </a:rPr>
                        <a:t>Zvýšení celkových fixních nákladů</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50 %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06741835"/>
                  </a:ext>
                </a:extLst>
              </a:tr>
              <a:tr h="489654">
                <a:tc>
                  <a:txBody>
                    <a:bodyPr/>
                    <a:lstStyle/>
                    <a:p>
                      <a:pPr>
                        <a:lnSpc>
                          <a:spcPct val="107000"/>
                        </a:lnSpc>
                        <a:spcAft>
                          <a:spcPts val="0"/>
                        </a:spcAft>
                      </a:pPr>
                      <a:r>
                        <a:rPr lang="cs-CZ" sz="2000">
                          <a:effectLst/>
                        </a:rPr>
                        <a:t>Snížení jednotkových variabilních nákladů</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dirty="0">
                          <a:effectLst/>
                        </a:rPr>
                        <a:t>20 %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18780874"/>
                  </a:ext>
                </a:extLst>
              </a:tr>
            </a:tbl>
          </a:graphicData>
        </a:graphic>
      </p:graphicFrame>
    </p:spTree>
    <p:extLst>
      <p:ext uri="{BB962C8B-B14F-4D97-AF65-F5344CB8AC3E}">
        <p14:creationId xmlns:p14="http://schemas.microsoft.com/office/powerpoint/2010/main" val="2573225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3200" b="1" dirty="0"/>
              <a:t>Řešení</a:t>
            </a:r>
            <a:endParaRPr lang="cs-CZ" altLang="cs-CZ" sz="3200" b="1" dirty="0"/>
          </a:p>
        </p:txBody>
      </p:sp>
      <p:sp>
        <p:nvSpPr>
          <p:cNvPr id="2" name="TextovéPole 1"/>
          <p:cNvSpPr txBox="1"/>
          <p:nvPr/>
        </p:nvSpPr>
        <p:spPr>
          <a:xfrm>
            <a:off x="376143" y="969081"/>
            <a:ext cx="7416824" cy="707886"/>
          </a:xfrm>
          <a:prstGeom prst="rect">
            <a:avLst/>
          </a:prstGeom>
          <a:noFill/>
        </p:spPr>
        <p:txBody>
          <a:bodyPr wrap="square" rtlCol="0">
            <a:spAutoFit/>
          </a:bodyPr>
          <a:lstStyle/>
          <a:p>
            <a:pPr algn="just"/>
            <a:endParaRPr lang="cs-CZ" sz="2000" dirty="0"/>
          </a:p>
          <a:p>
            <a:pPr algn="just"/>
            <a:endParaRPr lang="cs-CZ" sz="2000" dirty="0"/>
          </a:p>
        </p:txBody>
      </p:sp>
      <p:pic>
        <p:nvPicPr>
          <p:cNvPr id="3" name="Obrázek 2"/>
          <p:cNvPicPr>
            <a:picLocks noChangeAspect="1"/>
          </p:cNvPicPr>
          <p:nvPr/>
        </p:nvPicPr>
        <p:blipFill>
          <a:blip r:embed="rId3"/>
          <a:stretch>
            <a:fillRect/>
          </a:stretch>
        </p:blipFill>
        <p:spPr>
          <a:xfrm>
            <a:off x="376143" y="804862"/>
            <a:ext cx="7454752" cy="3639096"/>
          </a:xfrm>
          <a:prstGeom prst="rect">
            <a:avLst/>
          </a:prstGeom>
        </p:spPr>
      </p:pic>
    </p:spTree>
    <p:extLst>
      <p:ext uri="{BB962C8B-B14F-4D97-AF65-F5344CB8AC3E}">
        <p14:creationId xmlns:p14="http://schemas.microsoft.com/office/powerpoint/2010/main" val="22959648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600" b="1" dirty="0"/>
              <a:t>Příklad</a:t>
            </a:r>
            <a:endParaRPr lang="cs-CZ" altLang="cs-CZ" sz="2800" b="1" dirty="0"/>
          </a:p>
        </p:txBody>
      </p:sp>
      <p:sp>
        <p:nvSpPr>
          <p:cNvPr id="2" name="TextovéPole 1"/>
          <p:cNvSpPr txBox="1"/>
          <p:nvPr/>
        </p:nvSpPr>
        <p:spPr>
          <a:xfrm>
            <a:off x="415799" y="882385"/>
            <a:ext cx="8540599" cy="2123658"/>
          </a:xfrm>
          <a:prstGeom prst="rect">
            <a:avLst/>
          </a:prstGeom>
          <a:noFill/>
        </p:spPr>
        <p:txBody>
          <a:bodyPr wrap="square" rtlCol="0">
            <a:spAutoFit/>
          </a:bodyPr>
          <a:lstStyle/>
          <a:p>
            <a:pPr algn="just"/>
            <a:r>
              <a:rPr lang="cs-CZ" sz="2400" dirty="0"/>
              <a:t>Podnik vyrábí jeden druh výrobku A. Předběžná kalkulace plných nákladů vychází z předpokladu, že objem výroby i prodeje bude ve sledovaném období činit 50 000 kusů a zahrnuje následující položky:</a:t>
            </a:r>
            <a:endParaRPr lang="en-US" sz="2400" dirty="0"/>
          </a:p>
          <a:p>
            <a:pPr algn="just"/>
            <a:endParaRPr lang="pl-PL" dirty="0"/>
          </a:p>
          <a:p>
            <a:pPr marL="285750" indent="-285750" algn="just">
              <a:buFont typeface="Arial" panose="020B0604020202020204" pitchFamily="34" charset="0"/>
              <a:buChar char="•"/>
            </a:pPr>
            <a:endParaRPr lang="pl-PL" dirty="0"/>
          </a:p>
        </p:txBody>
      </p:sp>
      <p:graphicFrame>
        <p:nvGraphicFramePr>
          <p:cNvPr id="3" name="Tabulka 2"/>
          <p:cNvGraphicFramePr>
            <a:graphicFrameLocks noGrp="1"/>
          </p:cNvGraphicFramePr>
          <p:nvPr/>
        </p:nvGraphicFramePr>
        <p:xfrm>
          <a:off x="323527" y="2427736"/>
          <a:ext cx="8653134" cy="2232245"/>
        </p:xfrm>
        <a:graphic>
          <a:graphicData uri="http://schemas.openxmlformats.org/drawingml/2006/table">
            <a:tbl>
              <a:tblPr firstRow="1" firstCol="1" bandRow="1">
                <a:tableStyleId>{073A0DAA-6AF3-43AB-8588-CEC1D06C72B9}</a:tableStyleId>
              </a:tblPr>
              <a:tblGrid>
                <a:gridCol w="4326567">
                  <a:extLst>
                    <a:ext uri="{9D8B030D-6E8A-4147-A177-3AD203B41FA5}">
                      <a16:colId xmlns:a16="http://schemas.microsoft.com/office/drawing/2014/main" val="20000"/>
                    </a:ext>
                  </a:extLst>
                </a:gridCol>
                <a:gridCol w="4326567">
                  <a:extLst>
                    <a:ext uri="{9D8B030D-6E8A-4147-A177-3AD203B41FA5}">
                      <a16:colId xmlns:a16="http://schemas.microsoft.com/office/drawing/2014/main" val="20001"/>
                    </a:ext>
                  </a:extLst>
                </a:gridCol>
              </a:tblGrid>
              <a:tr h="446449">
                <a:tc>
                  <a:txBody>
                    <a:bodyPr/>
                    <a:lstStyle/>
                    <a:p>
                      <a:pPr algn="ctr">
                        <a:lnSpc>
                          <a:spcPct val="107000"/>
                        </a:lnSpc>
                        <a:spcAft>
                          <a:spcPts val="0"/>
                        </a:spcAft>
                      </a:pPr>
                      <a:r>
                        <a:rPr lang="cs-CZ" sz="2200" dirty="0">
                          <a:effectLst/>
                        </a:rPr>
                        <a:t>Položky</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200">
                          <a:effectLst/>
                        </a:rPr>
                        <a:t>Kč/ks</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46449">
                <a:tc>
                  <a:txBody>
                    <a:bodyPr/>
                    <a:lstStyle/>
                    <a:p>
                      <a:pPr>
                        <a:lnSpc>
                          <a:spcPct val="107000"/>
                        </a:lnSpc>
                        <a:spcAft>
                          <a:spcPts val="0"/>
                        </a:spcAft>
                      </a:pPr>
                      <a:r>
                        <a:rPr lang="cs-CZ" sz="2200" dirty="0">
                          <a:effectLst/>
                        </a:rPr>
                        <a:t>Přímý (jednicový) materiál</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200">
                          <a:effectLst/>
                        </a:rPr>
                        <a:t>30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446449">
                <a:tc>
                  <a:txBody>
                    <a:bodyPr/>
                    <a:lstStyle/>
                    <a:p>
                      <a:pPr>
                        <a:lnSpc>
                          <a:spcPct val="107000"/>
                        </a:lnSpc>
                        <a:spcAft>
                          <a:spcPts val="0"/>
                        </a:spcAft>
                      </a:pPr>
                      <a:r>
                        <a:rPr lang="cs-CZ" sz="2200">
                          <a:effectLst/>
                        </a:rPr>
                        <a:t>Přímé (jednicové) osobní náklady</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200">
                          <a:effectLst/>
                        </a:rPr>
                        <a:t>10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446449">
                <a:tc>
                  <a:txBody>
                    <a:bodyPr/>
                    <a:lstStyle/>
                    <a:p>
                      <a:pPr>
                        <a:lnSpc>
                          <a:spcPct val="107000"/>
                        </a:lnSpc>
                        <a:spcAft>
                          <a:spcPts val="0"/>
                        </a:spcAft>
                      </a:pPr>
                      <a:r>
                        <a:rPr lang="cs-CZ" sz="2200">
                          <a:effectLst/>
                        </a:rPr>
                        <a:t>Výrobní režie (2 500 000/50)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200">
                          <a:effectLst/>
                        </a:rPr>
                        <a:t>50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446449">
                <a:tc>
                  <a:txBody>
                    <a:bodyPr/>
                    <a:lstStyle/>
                    <a:p>
                      <a:pPr>
                        <a:lnSpc>
                          <a:spcPct val="107000"/>
                        </a:lnSpc>
                        <a:spcAft>
                          <a:spcPts val="0"/>
                        </a:spcAft>
                      </a:pPr>
                      <a:r>
                        <a:rPr lang="cs-CZ" sz="2200">
                          <a:effectLst/>
                        </a:rPr>
                        <a:t>Plné náklady výroby</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200" b="1" dirty="0">
                          <a:effectLst/>
                        </a:rPr>
                        <a:t>90</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80826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600" b="1" dirty="0"/>
              <a:t>Příklad</a:t>
            </a:r>
          </a:p>
        </p:txBody>
      </p:sp>
      <p:sp>
        <p:nvSpPr>
          <p:cNvPr id="2" name="TextovéPole 1"/>
          <p:cNvSpPr txBox="1"/>
          <p:nvPr/>
        </p:nvSpPr>
        <p:spPr>
          <a:xfrm>
            <a:off x="207013" y="847981"/>
            <a:ext cx="8469443" cy="4524315"/>
          </a:xfrm>
          <a:prstGeom prst="rect">
            <a:avLst/>
          </a:prstGeom>
          <a:noFill/>
        </p:spPr>
        <p:txBody>
          <a:bodyPr wrap="square" rtlCol="0">
            <a:spAutoFit/>
          </a:bodyPr>
          <a:lstStyle/>
          <a:p>
            <a:pPr algn="just"/>
            <a:r>
              <a:rPr lang="cs-CZ" sz="2800" dirty="0"/>
              <a:t>Při podrobnější analýze výrobní režie bylo zjištěno, že variabilní charakter má pouze její pětina. Zbylou část tvoří fixní náklady, které jsou výrazem vytvořené výrobní kapacity. Ta umožňuje maximální výrobu za sledované období v rozsahu 60 000 kusů. </a:t>
            </a:r>
          </a:p>
          <a:p>
            <a:pPr algn="just"/>
            <a:endParaRPr lang="en-US" sz="2800" dirty="0"/>
          </a:p>
          <a:p>
            <a:pPr marL="457200" indent="-457200" algn="just">
              <a:buFont typeface="Arial" panose="020B0604020202020204" pitchFamily="34" charset="0"/>
              <a:buChar char="•"/>
            </a:pPr>
            <a:r>
              <a:rPr lang="cs-CZ" sz="2800" dirty="0"/>
              <a:t>Zjistěte, kolik budou činit průměrné náklady výroby na jeden vyrobený a prodaný kus výrobku A při výrobě a prodeji 40 000 kusů a 60 000 kusů. </a:t>
            </a:r>
            <a:endParaRPr lang="en-US" sz="2800" dirty="0"/>
          </a:p>
          <a:p>
            <a:pPr algn="just"/>
            <a:endParaRPr lang="pl-PL" dirty="0"/>
          </a:p>
          <a:p>
            <a:pPr marL="285750" indent="-285750" algn="just">
              <a:buFont typeface="Arial" panose="020B0604020202020204" pitchFamily="34" charset="0"/>
              <a:buChar char="•"/>
            </a:pPr>
            <a:endParaRPr lang="pl-PL" dirty="0"/>
          </a:p>
        </p:txBody>
      </p:sp>
    </p:spTree>
    <p:extLst>
      <p:ext uri="{BB962C8B-B14F-4D97-AF65-F5344CB8AC3E}">
        <p14:creationId xmlns:p14="http://schemas.microsoft.com/office/powerpoint/2010/main" val="21778784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600" b="1" dirty="0"/>
              <a:t>Řešení</a:t>
            </a:r>
          </a:p>
        </p:txBody>
      </p:sp>
      <p:graphicFrame>
        <p:nvGraphicFramePr>
          <p:cNvPr id="2" name="Tabulka 1"/>
          <p:cNvGraphicFramePr>
            <a:graphicFrameLocks noGrp="1"/>
          </p:cNvGraphicFramePr>
          <p:nvPr>
            <p:extLst>
              <p:ext uri="{D42A27DB-BD31-4B8C-83A1-F6EECF244321}">
                <p14:modId xmlns:p14="http://schemas.microsoft.com/office/powerpoint/2010/main" val="2457596762"/>
              </p:ext>
            </p:extLst>
          </p:nvPr>
        </p:nvGraphicFramePr>
        <p:xfrm>
          <a:off x="179512" y="987574"/>
          <a:ext cx="8640960" cy="3724146"/>
        </p:xfrm>
        <a:graphic>
          <a:graphicData uri="http://schemas.openxmlformats.org/drawingml/2006/table">
            <a:tbl>
              <a:tblPr firstRow="1" firstCol="1" bandRow="1">
                <a:tableStyleId>{073A0DAA-6AF3-43AB-8588-CEC1D06C72B9}</a:tableStyleId>
              </a:tblPr>
              <a:tblGrid>
                <a:gridCol w="3239167">
                  <a:extLst>
                    <a:ext uri="{9D8B030D-6E8A-4147-A177-3AD203B41FA5}">
                      <a16:colId xmlns:a16="http://schemas.microsoft.com/office/drawing/2014/main" val="20000"/>
                    </a:ext>
                  </a:extLst>
                </a:gridCol>
                <a:gridCol w="2521156">
                  <a:extLst>
                    <a:ext uri="{9D8B030D-6E8A-4147-A177-3AD203B41FA5}">
                      <a16:colId xmlns:a16="http://schemas.microsoft.com/office/drawing/2014/main" val="20001"/>
                    </a:ext>
                  </a:extLst>
                </a:gridCol>
                <a:gridCol w="2880637">
                  <a:extLst>
                    <a:ext uri="{9D8B030D-6E8A-4147-A177-3AD203B41FA5}">
                      <a16:colId xmlns:a16="http://schemas.microsoft.com/office/drawing/2014/main" val="20002"/>
                    </a:ext>
                  </a:extLst>
                </a:gridCol>
              </a:tblGrid>
              <a:tr h="520780">
                <a:tc>
                  <a:txBody>
                    <a:bodyPr/>
                    <a:lstStyle/>
                    <a:p>
                      <a:pPr algn="ctr">
                        <a:lnSpc>
                          <a:spcPct val="107000"/>
                        </a:lnSpc>
                        <a:spcAft>
                          <a:spcPts val="0"/>
                        </a:spcAft>
                      </a:pPr>
                      <a:r>
                        <a:rPr lang="cs-CZ" sz="2000" dirty="0">
                          <a:effectLst/>
                        </a:rPr>
                        <a:t>Kalkulační položka nákladů</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pro 40 000 ks (v Kč/ks)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pro 60 000 ks (v Kč/ks)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20780">
                <a:tc>
                  <a:txBody>
                    <a:bodyPr/>
                    <a:lstStyle/>
                    <a:p>
                      <a:pPr>
                        <a:lnSpc>
                          <a:spcPct val="107000"/>
                        </a:lnSpc>
                        <a:spcAft>
                          <a:spcPts val="0"/>
                        </a:spcAft>
                      </a:pPr>
                      <a:r>
                        <a:rPr lang="cs-CZ" sz="1800">
                          <a:effectLst/>
                        </a:rPr>
                        <a:t>Přímý (jednicový) materiál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dirty="0">
                          <a:effectLst/>
                          <a:latin typeface="+mj-lt"/>
                          <a:ea typeface="Calibri" panose="020F0502020204030204" pitchFamily="34" charset="0"/>
                          <a:cs typeface="Times New Roman" panose="02020603050405020304" pitchFamily="18" charset="0"/>
                        </a:rPr>
                        <a:t>30</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30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20780">
                <a:tc>
                  <a:txBody>
                    <a:bodyPr/>
                    <a:lstStyle/>
                    <a:p>
                      <a:pPr>
                        <a:lnSpc>
                          <a:spcPct val="107000"/>
                        </a:lnSpc>
                        <a:spcAft>
                          <a:spcPts val="0"/>
                        </a:spcAft>
                      </a:pPr>
                      <a:r>
                        <a:rPr lang="cs-CZ" sz="1800">
                          <a:effectLst/>
                        </a:rPr>
                        <a:t>Přímé (jednicové) osobní náklady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10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10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20780">
                <a:tc>
                  <a:txBody>
                    <a:bodyPr/>
                    <a:lstStyle/>
                    <a:p>
                      <a:pPr>
                        <a:lnSpc>
                          <a:spcPct val="107000"/>
                        </a:lnSpc>
                        <a:spcAft>
                          <a:spcPts val="0"/>
                        </a:spcAft>
                      </a:pPr>
                      <a:r>
                        <a:rPr lang="cs-CZ" sz="1800" dirty="0">
                          <a:effectLst/>
                        </a:rPr>
                        <a:t>Výrobní režie variabilní</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10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10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520780">
                <a:tc>
                  <a:txBody>
                    <a:bodyPr/>
                    <a:lstStyle/>
                    <a:p>
                      <a:pPr>
                        <a:lnSpc>
                          <a:spcPct val="107000"/>
                        </a:lnSpc>
                        <a:spcAft>
                          <a:spcPts val="0"/>
                        </a:spcAft>
                      </a:pPr>
                      <a:r>
                        <a:rPr lang="cs-CZ" sz="1800" dirty="0">
                          <a:effectLst/>
                        </a:rPr>
                        <a:t>Výrobní režie fixní</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50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a:effectLst/>
                          <a:latin typeface="+mj-lt"/>
                          <a:ea typeface="Calibri" panose="020F0502020204030204" pitchFamily="34" charset="0"/>
                          <a:cs typeface="Times New Roman" panose="02020603050405020304" pitchFamily="18" charset="0"/>
                        </a:rPr>
                        <a:t>33,33</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068510">
                <a:tc>
                  <a:txBody>
                    <a:bodyPr/>
                    <a:lstStyle/>
                    <a:p>
                      <a:pPr>
                        <a:lnSpc>
                          <a:spcPct val="107000"/>
                        </a:lnSpc>
                        <a:spcAft>
                          <a:spcPts val="0"/>
                        </a:spcAft>
                      </a:pPr>
                      <a:r>
                        <a:rPr lang="cs-CZ" sz="1800">
                          <a:effectLst/>
                        </a:rPr>
                        <a:t>Vlastní náklady výroby výrobku 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b="1">
                          <a:effectLst/>
                          <a:latin typeface="+mj-lt"/>
                          <a:ea typeface="Calibri" panose="020F0502020204030204" pitchFamily="34" charset="0"/>
                          <a:cs typeface="Times New Roman" panose="02020603050405020304" pitchFamily="18" charset="0"/>
                        </a:rPr>
                        <a:t>100</a:t>
                      </a:r>
                      <a:endParaRPr lang="en-US" sz="24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400" b="1" dirty="0">
                          <a:effectLst/>
                          <a:latin typeface="+mj-lt"/>
                          <a:ea typeface="Calibri" panose="020F0502020204030204" pitchFamily="34" charset="0"/>
                          <a:cs typeface="Times New Roman" panose="02020603050405020304" pitchFamily="18" charset="0"/>
                        </a:rPr>
                        <a:t>83,33</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1093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920880" cy="360040"/>
          </a:xfrm>
        </p:spPr>
        <p:txBody>
          <a:bodyPr/>
          <a:lstStyle/>
          <a:p>
            <a:r>
              <a:rPr lang="cs-CZ" sz="3200" b="1" dirty="0"/>
              <a:t>Kalkulace nákladů</a:t>
            </a:r>
            <a:endParaRPr lang="en-GB" sz="3200" dirty="0"/>
          </a:p>
        </p:txBody>
      </p:sp>
      <p:sp>
        <p:nvSpPr>
          <p:cNvPr id="2" name="TextovéPole 1"/>
          <p:cNvSpPr txBox="1"/>
          <p:nvPr/>
        </p:nvSpPr>
        <p:spPr>
          <a:xfrm>
            <a:off x="395536" y="987575"/>
            <a:ext cx="8280920" cy="3693319"/>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Lze chápat ve 3 významech: </a:t>
            </a:r>
          </a:p>
          <a:p>
            <a:pPr marL="285750"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a:t>jako činnost, která vede ke zjištění nebo stanovení nákladů na konkrétní výkon podniku</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a:t>jako výsledek této činnosti = propočet celkových nebo dílčích nákladů na kalkulační jednici </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a:t>jako část informačního systému podniku, která je úzce spojena s nákladovým účetnictvím a s rozpočty nákladů</a:t>
            </a:r>
          </a:p>
          <a:p>
            <a:pPr marL="285750" indent="-285750" algn="just">
              <a:buFont typeface="Arial" panose="020B0604020202020204" pitchFamily="34" charset="0"/>
              <a:buChar char="•"/>
            </a:pPr>
            <a:endParaRPr lang="cs-CZ" dirty="0"/>
          </a:p>
          <a:p>
            <a:pPr algn="just"/>
            <a:endParaRPr lang="en-GB" dirty="0"/>
          </a:p>
        </p:txBody>
      </p:sp>
    </p:spTree>
    <p:extLst>
      <p:ext uri="{BB962C8B-B14F-4D97-AF65-F5344CB8AC3E}">
        <p14:creationId xmlns:p14="http://schemas.microsoft.com/office/powerpoint/2010/main" val="8854814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600" b="1" dirty="0"/>
              <a:t>Řešení - </a:t>
            </a:r>
            <a:r>
              <a:rPr lang="cs-CZ" altLang="cs-CZ" sz="3600" b="1" dirty="0" err="1"/>
              <a:t>mezivýpočty</a:t>
            </a:r>
            <a:endParaRPr lang="cs-CZ" altLang="cs-CZ" sz="3600" b="1" dirty="0"/>
          </a:p>
        </p:txBody>
      </p:sp>
      <p:graphicFrame>
        <p:nvGraphicFramePr>
          <p:cNvPr id="2" name="Tabulka 1"/>
          <p:cNvGraphicFramePr>
            <a:graphicFrameLocks noGrp="1"/>
          </p:cNvGraphicFramePr>
          <p:nvPr>
            <p:extLst>
              <p:ext uri="{D42A27DB-BD31-4B8C-83A1-F6EECF244321}">
                <p14:modId xmlns:p14="http://schemas.microsoft.com/office/powerpoint/2010/main" val="3852851335"/>
              </p:ext>
            </p:extLst>
          </p:nvPr>
        </p:nvGraphicFramePr>
        <p:xfrm>
          <a:off x="179512" y="1059582"/>
          <a:ext cx="8712968" cy="3528390"/>
        </p:xfrm>
        <a:graphic>
          <a:graphicData uri="http://schemas.openxmlformats.org/drawingml/2006/table">
            <a:tbl>
              <a:tblPr firstRow="1" firstCol="1" bandRow="1">
                <a:tableStyleId>{073A0DAA-6AF3-43AB-8588-CEC1D06C72B9}</a:tableStyleId>
              </a:tblPr>
              <a:tblGrid>
                <a:gridCol w="3384376">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tblGrid>
              <a:tr h="705678">
                <a:tc>
                  <a:txBody>
                    <a:bodyPr/>
                    <a:lstStyle/>
                    <a:p>
                      <a:pPr algn="ctr">
                        <a:lnSpc>
                          <a:spcPct val="107000"/>
                        </a:lnSpc>
                        <a:spcAft>
                          <a:spcPts val="0"/>
                        </a:spcAft>
                      </a:pPr>
                      <a:r>
                        <a:rPr lang="cs-CZ" sz="2800" dirty="0">
                          <a:effectLst/>
                          <a:latin typeface="+mn-lt"/>
                          <a:ea typeface="+mn-ea"/>
                          <a:cs typeface="+mn-cs"/>
                        </a:rPr>
                        <a:t>Položka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800" dirty="0">
                          <a:effectLst/>
                          <a:latin typeface="+mn-lt"/>
                          <a:ea typeface="+mn-ea"/>
                          <a:cs typeface="+mn-cs"/>
                        </a:rPr>
                        <a:t>Výpočet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800" dirty="0">
                          <a:effectLst/>
                        </a:rPr>
                        <a:t>Výsledek</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05678">
                <a:tc>
                  <a:txBody>
                    <a:bodyPr/>
                    <a:lstStyle/>
                    <a:p>
                      <a:pPr>
                        <a:lnSpc>
                          <a:spcPct val="107000"/>
                        </a:lnSpc>
                        <a:spcAft>
                          <a:spcPts val="0"/>
                        </a:spcAft>
                      </a:pPr>
                      <a:r>
                        <a:rPr lang="cs-CZ" sz="1800" dirty="0">
                          <a:effectLst/>
                          <a:latin typeface="+mj-lt"/>
                          <a:ea typeface="Calibri" panose="020F0502020204030204" pitchFamily="34" charset="0"/>
                          <a:cs typeface="Times New Roman" panose="02020603050405020304" pitchFamily="18" charset="0"/>
                        </a:rPr>
                        <a:t>Výrobní režie variabilní</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cs-CZ" sz="1800" kern="1200" dirty="0">
                          <a:solidFill>
                            <a:schemeClr val="dk1"/>
                          </a:solidFill>
                          <a:effectLst/>
                          <a:latin typeface="+mn-lt"/>
                          <a:ea typeface="+mn-ea"/>
                          <a:cs typeface="+mn-cs"/>
                        </a:rPr>
                        <a:t>1/5 z 2 500 000 = 500 000 Kč </a:t>
                      </a:r>
                    </a:p>
                    <a:p>
                      <a:pPr marL="0" marR="0" lvl="0" indent="0" algn="ctr" defTabSz="914400" rtl="0" eaLnBrk="1" fontAlgn="auto" latinLnBrk="0" hangingPunct="1">
                        <a:lnSpc>
                          <a:spcPct val="107000"/>
                        </a:lnSpc>
                        <a:spcBef>
                          <a:spcPts val="0"/>
                        </a:spcBef>
                        <a:spcAft>
                          <a:spcPts val="0"/>
                        </a:spcAft>
                        <a:buClrTx/>
                        <a:buSzTx/>
                        <a:buFontTx/>
                        <a:buNone/>
                        <a:tabLst/>
                        <a:defRPr/>
                      </a:pPr>
                      <a:r>
                        <a:rPr lang="cs-CZ" sz="1800" kern="1200" dirty="0">
                          <a:solidFill>
                            <a:schemeClr val="dk1"/>
                          </a:solidFill>
                          <a:effectLst/>
                          <a:latin typeface="+mn-lt"/>
                          <a:ea typeface="+mn-ea"/>
                          <a:cs typeface="+mn-cs"/>
                        </a:rPr>
                        <a:t>500 000 Kč/ 50 000 ks </a:t>
                      </a:r>
                      <a:endParaRPr lang="en-US" sz="1800" kern="1200" dirty="0">
                        <a:solidFill>
                          <a:schemeClr val="dk1"/>
                        </a:solidFill>
                        <a:effectLst/>
                        <a:latin typeface="+mn-lt"/>
                        <a:ea typeface="+mn-ea"/>
                        <a:cs typeface="+mn-cs"/>
                      </a:endParaRPr>
                    </a:p>
                  </a:txBody>
                  <a:tcPr marL="68580" marR="68580" marT="0" marB="0" anchor="ctr"/>
                </a:tc>
                <a:tc>
                  <a:txBody>
                    <a:bodyPr/>
                    <a:lstStyle/>
                    <a:p>
                      <a:pPr algn="ctr">
                        <a:lnSpc>
                          <a:spcPct val="107000"/>
                        </a:lnSpc>
                        <a:spcAft>
                          <a:spcPts val="0"/>
                        </a:spcAft>
                      </a:pPr>
                      <a:r>
                        <a:rPr lang="cs-CZ" sz="1800" kern="1200" dirty="0">
                          <a:solidFill>
                            <a:schemeClr val="dk1"/>
                          </a:solidFill>
                          <a:effectLst/>
                          <a:latin typeface="+mn-lt"/>
                          <a:ea typeface="+mn-ea"/>
                          <a:cs typeface="+mn-cs"/>
                        </a:rPr>
                        <a:t>10 Kč/ks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705678">
                <a:tc>
                  <a:txBody>
                    <a:bodyPr/>
                    <a:lstStyle/>
                    <a:p>
                      <a:pPr>
                        <a:lnSpc>
                          <a:spcPct val="107000"/>
                        </a:lnSpc>
                        <a:spcAft>
                          <a:spcPts val="0"/>
                        </a:spcAft>
                      </a:pPr>
                      <a:r>
                        <a:rPr lang="cs-CZ" sz="1800" dirty="0">
                          <a:effectLst/>
                          <a:latin typeface="+mj-lt"/>
                          <a:ea typeface="Calibri" panose="020F0502020204030204" pitchFamily="34" charset="0"/>
                          <a:cs typeface="Times New Roman" panose="02020603050405020304" pitchFamily="18" charset="0"/>
                        </a:rPr>
                        <a:t>Výrobní</a:t>
                      </a:r>
                      <a:r>
                        <a:rPr lang="cs-CZ" sz="1800" baseline="0" dirty="0">
                          <a:effectLst/>
                          <a:latin typeface="+mj-lt"/>
                          <a:ea typeface="Calibri" panose="020F0502020204030204" pitchFamily="34" charset="0"/>
                          <a:cs typeface="Times New Roman" panose="02020603050405020304" pitchFamily="18" charset="0"/>
                        </a:rPr>
                        <a:t> režie fixní</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kern="1200" dirty="0">
                          <a:solidFill>
                            <a:schemeClr val="dk1"/>
                          </a:solidFill>
                          <a:effectLst/>
                          <a:latin typeface="+mn-lt"/>
                          <a:ea typeface="+mn-ea"/>
                          <a:cs typeface="+mn-cs"/>
                        </a:rPr>
                        <a:t>2 500 000 – 500 000 (variabilní)</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cs-CZ" sz="1800" kern="1200" dirty="0">
                          <a:solidFill>
                            <a:schemeClr val="dk1"/>
                          </a:solidFill>
                          <a:effectLst/>
                          <a:latin typeface="+mn-lt"/>
                          <a:ea typeface="+mn-ea"/>
                          <a:cs typeface="+mn-cs"/>
                        </a:rPr>
                        <a:t>2 000 000 Kč fixní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705678">
                <a:tc>
                  <a:txBody>
                    <a:bodyPr/>
                    <a:lstStyle/>
                    <a:p>
                      <a:pPr>
                        <a:lnSpc>
                          <a:spcPct val="107000"/>
                        </a:lnSpc>
                        <a:spcAft>
                          <a:spcPts val="0"/>
                        </a:spcAft>
                      </a:pPr>
                      <a:r>
                        <a:rPr lang="cs-CZ" sz="1800" dirty="0">
                          <a:effectLst/>
                          <a:latin typeface="+mj-lt"/>
                          <a:ea typeface="Calibri" panose="020F0502020204030204" pitchFamily="34" charset="0"/>
                          <a:cs typeface="Times New Roman" panose="02020603050405020304" pitchFamily="18" charset="0"/>
                        </a:rPr>
                        <a:t>Výrobní</a:t>
                      </a:r>
                      <a:r>
                        <a:rPr lang="cs-CZ" sz="1800" baseline="0" dirty="0">
                          <a:effectLst/>
                          <a:latin typeface="+mj-lt"/>
                          <a:ea typeface="Calibri" panose="020F0502020204030204" pitchFamily="34" charset="0"/>
                          <a:cs typeface="Times New Roman" panose="02020603050405020304" pitchFamily="18" charset="0"/>
                        </a:rPr>
                        <a:t> režie fixní pro 40 000 ks</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kern="1200" dirty="0">
                          <a:solidFill>
                            <a:schemeClr val="dk1"/>
                          </a:solidFill>
                          <a:effectLst/>
                          <a:latin typeface="+mn-lt"/>
                          <a:ea typeface="+mn-ea"/>
                          <a:cs typeface="+mn-cs"/>
                        </a:rPr>
                        <a:t>2 000 000 / 40 000 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cs-CZ" sz="1800" kern="1200" dirty="0">
                          <a:solidFill>
                            <a:schemeClr val="dk1"/>
                          </a:solidFill>
                          <a:effectLst/>
                          <a:latin typeface="+mn-lt"/>
                          <a:ea typeface="+mn-ea"/>
                          <a:cs typeface="+mn-cs"/>
                        </a:rPr>
                        <a:t>50 Kč/ks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705678">
                <a:tc>
                  <a:txBody>
                    <a:bodyPr/>
                    <a:lstStyle/>
                    <a:p>
                      <a:pPr>
                        <a:lnSpc>
                          <a:spcPct val="107000"/>
                        </a:lnSpc>
                        <a:spcAft>
                          <a:spcPts val="0"/>
                        </a:spcAft>
                      </a:pPr>
                      <a:r>
                        <a:rPr lang="cs-CZ" sz="1800" dirty="0">
                          <a:effectLst/>
                          <a:latin typeface="+mj-lt"/>
                          <a:ea typeface="Calibri" panose="020F0502020204030204" pitchFamily="34" charset="0"/>
                          <a:cs typeface="Times New Roman" panose="02020603050405020304" pitchFamily="18" charset="0"/>
                        </a:rPr>
                        <a:t>Výrobní režie fixní pro 60 000 ks</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kern="1200" dirty="0">
                          <a:solidFill>
                            <a:schemeClr val="dk1"/>
                          </a:solidFill>
                          <a:effectLst/>
                          <a:latin typeface="+mn-lt"/>
                          <a:ea typeface="+mn-ea"/>
                          <a:cs typeface="+mn-cs"/>
                        </a:rPr>
                        <a:t>2 000 000 / 60 000 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cs-CZ" sz="1800" kern="1200" dirty="0">
                          <a:solidFill>
                            <a:schemeClr val="dk1"/>
                          </a:solidFill>
                          <a:effectLst/>
                          <a:latin typeface="+mn-lt"/>
                          <a:ea typeface="+mn-ea"/>
                          <a:cs typeface="+mn-cs"/>
                        </a:rPr>
                        <a:t>33, 33 Kč/ks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143720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Metoda kalkulace</a:t>
            </a:r>
            <a:endParaRPr lang="cs-CZ" altLang="cs-CZ" sz="2800" b="1" dirty="0"/>
          </a:p>
        </p:txBody>
      </p:sp>
      <p:sp>
        <p:nvSpPr>
          <p:cNvPr id="2" name="TextovéPole 1"/>
          <p:cNvSpPr txBox="1"/>
          <p:nvPr/>
        </p:nvSpPr>
        <p:spPr>
          <a:xfrm>
            <a:off x="376142" y="969080"/>
            <a:ext cx="8300313" cy="3546885"/>
          </a:xfrm>
          <a:prstGeom prst="rect">
            <a:avLst/>
          </a:prstGeom>
          <a:noFill/>
        </p:spPr>
        <p:txBody>
          <a:bodyPr wrap="square" rtlCol="0">
            <a:spAutoFit/>
          </a:bodyPr>
          <a:lstStyle/>
          <a:p>
            <a:pPr marL="342900" indent="-342900" algn="just">
              <a:buFont typeface="Arial" panose="020B0604020202020204" pitchFamily="34" charset="0"/>
              <a:buChar char="•"/>
            </a:pPr>
            <a:r>
              <a:rPr lang="cs-CZ" sz="2400" dirty="0"/>
              <a:t>Metoda kalkulace je způsob stanovení předpokládané výše nákladů, respektive následného zjištění skutečných nákladů, na určitý výkon podniku. </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u="sng" dirty="0"/>
              <a:t>Je závislá na:</a:t>
            </a:r>
          </a:p>
          <a:p>
            <a:pPr marL="800100" lvl="1" indent="-342900">
              <a:buFont typeface="Arial" panose="020B0604020202020204" pitchFamily="34" charset="0"/>
              <a:buChar char="•"/>
            </a:pPr>
            <a:r>
              <a:rPr lang="cs-CZ" sz="2400" dirty="0"/>
              <a:t>vymezení předmětu kalkulace,</a:t>
            </a:r>
          </a:p>
          <a:p>
            <a:pPr marL="800100" lvl="1" indent="-342900">
              <a:buFont typeface="Arial" panose="020B0604020202020204" pitchFamily="34" charset="0"/>
              <a:buChar char="•"/>
            </a:pPr>
            <a:r>
              <a:rPr lang="cs-CZ" sz="2400" dirty="0"/>
              <a:t>na způsobu přiřazování nákladů předmětu kalkulace,</a:t>
            </a:r>
          </a:p>
          <a:p>
            <a:pPr marL="800100" lvl="1" indent="-342900">
              <a:buFont typeface="Arial" panose="020B0604020202020204" pitchFamily="34" charset="0"/>
              <a:buChar char="•"/>
            </a:pPr>
            <a:r>
              <a:rPr lang="cs-CZ" sz="2400" dirty="0"/>
              <a:t>na struktuře nákladů, ve které se zjišťují nebo stanovují náklady na kalkulační jednici.</a:t>
            </a:r>
            <a:endParaRPr lang="cs-CZ" sz="2200" dirty="0"/>
          </a:p>
        </p:txBody>
      </p:sp>
    </p:spTree>
    <p:extLst>
      <p:ext uri="{BB962C8B-B14F-4D97-AF65-F5344CB8AC3E}">
        <p14:creationId xmlns:p14="http://schemas.microsoft.com/office/powerpoint/2010/main" val="2197059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b="1" dirty="0"/>
              <a:t>Přiřazování nákladů předmětu kalkulace</a:t>
            </a:r>
            <a:endParaRPr lang="cs-CZ" altLang="cs-CZ" b="1" dirty="0"/>
          </a:p>
        </p:txBody>
      </p:sp>
      <p:sp>
        <p:nvSpPr>
          <p:cNvPr id="2" name="TextovéPole 1"/>
          <p:cNvSpPr txBox="1"/>
          <p:nvPr/>
        </p:nvSpPr>
        <p:spPr>
          <a:xfrm>
            <a:off x="376142" y="969081"/>
            <a:ext cx="8228305" cy="3477875"/>
          </a:xfrm>
          <a:prstGeom prst="rect">
            <a:avLst/>
          </a:prstGeom>
          <a:noFill/>
        </p:spPr>
        <p:txBody>
          <a:bodyPr wrap="square" rtlCol="0">
            <a:spAutoFit/>
          </a:bodyPr>
          <a:lstStyle/>
          <a:p>
            <a:pPr marL="342900" indent="-342900" algn="just">
              <a:buFont typeface="Arial" panose="020B0604020202020204" pitchFamily="34" charset="0"/>
              <a:buChar char="•"/>
            </a:pPr>
            <a:r>
              <a:rPr lang="cs-CZ" sz="2000" b="1" dirty="0"/>
              <a:t>Způsob přiřazování nákladů </a:t>
            </a:r>
            <a:r>
              <a:rPr lang="cs-CZ" sz="2000" dirty="0"/>
              <a:t>předmětu kalkulace souvisí zejména s členěním nákladů na přímé a nepřímé. </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Toto členění je často kombinováno s členěním nákladů na:</a:t>
            </a:r>
          </a:p>
          <a:p>
            <a:pPr marL="1257300" lvl="2" indent="-342900" algn="just">
              <a:buFont typeface="Arial" panose="020B0604020202020204" pitchFamily="34" charset="0"/>
              <a:buChar char="•"/>
            </a:pPr>
            <a:r>
              <a:rPr lang="cs-CZ" sz="2000" dirty="0"/>
              <a:t>jednicové a režijní (podle způsobu stanovení 	nákladového úkolu),</a:t>
            </a:r>
          </a:p>
          <a:p>
            <a:pPr marL="1257300" lvl="2" indent="-342900" algn="just">
              <a:buFont typeface="Arial" panose="020B0604020202020204" pitchFamily="34" charset="0"/>
              <a:buChar char="•"/>
            </a:pPr>
            <a:r>
              <a:rPr lang="cs-CZ" sz="2000" dirty="0"/>
              <a:t>fixní a variabilní (podle závislosti na objemu prováděných výkonů),</a:t>
            </a:r>
          </a:p>
          <a:p>
            <a:pPr marL="1257300" lvl="2" indent="-342900" algn="just">
              <a:buFont typeface="Arial" panose="020B0604020202020204" pitchFamily="34" charset="0"/>
              <a:buChar char="•"/>
            </a:pPr>
            <a:r>
              <a:rPr lang="cs-CZ" sz="2000" dirty="0"/>
              <a:t>relevantní a irelevantní (v případě, že jejich výše bude rozhodnutím o předmětu kalkulace</a:t>
            </a:r>
          </a:p>
          <a:p>
            <a:pPr algn="just"/>
            <a:r>
              <a:rPr lang="cs-CZ" sz="2000" dirty="0"/>
              <a:t>	     ovlivněna).</a:t>
            </a:r>
            <a:endParaRPr lang="cs-CZ" sz="1600" dirty="0"/>
          </a:p>
        </p:txBody>
      </p:sp>
    </p:spTree>
    <p:extLst>
      <p:ext uri="{BB962C8B-B14F-4D97-AF65-F5344CB8AC3E}">
        <p14:creationId xmlns:p14="http://schemas.microsoft.com/office/powerpoint/2010/main" val="11409145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128792" cy="424502"/>
          </a:xfrm>
        </p:spPr>
        <p:txBody>
          <a:bodyPr/>
          <a:lstStyle/>
          <a:p>
            <a:r>
              <a:rPr lang="cs-CZ" altLang="cs-CZ" b="1" dirty="0"/>
              <a:t>Metody přiřazování nákladů</a:t>
            </a:r>
          </a:p>
        </p:txBody>
      </p:sp>
      <p:sp>
        <p:nvSpPr>
          <p:cNvPr id="2" name="TextovéPole 1"/>
          <p:cNvSpPr txBox="1"/>
          <p:nvPr/>
        </p:nvSpPr>
        <p:spPr>
          <a:xfrm>
            <a:off x="395536" y="987574"/>
            <a:ext cx="7416824" cy="3754874"/>
          </a:xfrm>
          <a:prstGeom prst="rect">
            <a:avLst/>
          </a:prstGeom>
          <a:noFill/>
        </p:spPr>
        <p:txBody>
          <a:bodyPr wrap="square" rtlCol="0">
            <a:spAutoFit/>
          </a:bodyPr>
          <a:lstStyle/>
          <a:p>
            <a:pPr marL="457200" indent="-457200">
              <a:buAutoNum type="arabicPeriod"/>
            </a:pPr>
            <a:r>
              <a:rPr lang="cs-CZ" sz="2400" dirty="0"/>
              <a:t>Metoda kalkulace dělením</a:t>
            </a:r>
          </a:p>
          <a:p>
            <a:pPr marL="1257300" lvl="2" indent="-342900">
              <a:buFont typeface="Arial" panose="020B0604020202020204" pitchFamily="34" charset="0"/>
              <a:buChar char="•"/>
            </a:pPr>
            <a:r>
              <a:rPr lang="cs-CZ" sz="2400" dirty="0"/>
              <a:t>prostá,</a:t>
            </a:r>
          </a:p>
          <a:p>
            <a:pPr marL="1257300" lvl="2" indent="-342900">
              <a:buFont typeface="Arial" panose="020B0604020202020204" pitchFamily="34" charset="0"/>
              <a:buChar char="•"/>
            </a:pPr>
            <a:r>
              <a:rPr lang="cs-CZ" sz="2400" dirty="0"/>
              <a:t>stupňovitá,</a:t>
            </a:r>
          </a:p>
          <a:p>
            <a:pPr marL="1257300" lvl="2" indent="-342900">
              <a:buFont typeface="Arial" panose="020B0604020202020204" pitchFamily="34" charset="0"/>
              <a:buChar char="•"/>
            </a:pPr>
            <a:r>
              <a:rPr lang="cs-CZ" sz="2400" dirty="0"/>
              <a:t>s poměrovými čísly,</a:t>
            </a:r>
          </a:p>
          <a:p>
            <a:endParaRPr lang="cs-CZ" sz="2400" dirty="0"/>
          </a:p>
          <a:p>
            <a:r>
              <a:rPr lang="cs-CZ" sz="2400" dirty="0"/>
              <a:t>2. Metoda kalkulace přirážková</a:t>
            </a:r>
          </a:p>
          <a:p>
            <a:r>
              <a:rPr lang="cs-CZ" sz="2400" dirty="0"/>
              <a:t>3. Odečítací metoda</a:t>
            </a:r>
          </a:p>
          <a:p>
            <a:r>
              <a:rPr lang="cs-CZ" sz="2400" dirty="0"/>
              <a:t>4. </a:t>
            </a:r>
            <a:r>
              <a:rPr lang="cs-CZ" sz="2400" dirty="0" err="1"/>
              <a:t>Rozčítací</a:t>
            </a:r>
            <a:r>
              <a:rPr lang="cs-CZ" sz="2400" dirty="0"/>
              <a:t> metoda</a:t>
            </a:r>
          </a:p>
          <a:p>
            <a:r>
              <a:rPr lang="cs-CZ" sz="2400" dirty="0"/>
              <a:t>5. Fázová metoda kalkulace</a:t>
            </a:r>
          </a:p>
          <a:p>
            <a:r>
              <a:rPr lang="cs-CZ" sz="2400" dirty="0"/>
              <a:t>6. Postupná (stupňovitá) metoda kalkulace</a:t>
            </a:r>
            <a:endParaRPr lang="pl-PL" sz="2200" dirty="0"/>
          </a:p>
        </p:txBody>
      </p:sp>
    </p:spTree>
    <p:extLst>
      <p:ext uri="{BB962C8B-B14F-4D97-AF65-F5344CB8AC3E}">
        <p14:creationId xmlns:p14="http://schemas.microsoft.com/office/powerpoint/2010/main" val="5667424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76064"/>
          </a:xfrm>
        </p:spPr>
        <p:txBody>
          <a:bodyPr/>
          <a:lstStyle/>
          <a:p>
            <a:r>
              <a:rPr lang="cs-CZ" sz="3200" b="1" dirty="0"/>
              <a:t>Kalkulace dělením prostá </a:t>
            </a:r>
            <a:endParaRPr lang="cs-CZ" altLang="cs-CZ" sz="3200" b="1" dirty="0">
              <a:latin typeface="Arial" panose="020B0604020202020204" pitchFamily="34" charset="0"/>
            </a:endParaRPr>
          </a:p>
        </p:txBody>
      </p:sp>
      <p:sp>
        <p:nvSpPr>
          <p:cNvPr id="2" name="TextovéPole 1"/>
          <p:cNvSpPr txBox="1"/>
          <p:nvPr/>
        </p:nvSpPr>
        <p:spPr>
          <a:xfrm>
            <a:off x="395536" y="987574"/>
            <a:ext cx="8352928" cy="3970318"/>
          </a:xfrm>
          <a:prstGeom prst="rect">
            <a:avLst/>
          </a:prstGeom>
          <a:noFill/>
        </p:spPr>
        <p:txBody>
          <a:bodyPr wrap="square" rtlCol="0">
            <a:spAutoFit/>
          </a:bodyPr>
          <a:lstStyle/>
          <a:p>
            <a:pPr marL="285750" indent="-285750">
              <a:buFont typeface="Arial" panose="020B0604020202020204" pitchFamily="34" charset="0"/>
              <a:buChar char="•"/>
            </a:pPr>
            <a:r>
              <a:rPr lang="cs-CZ" dirty="0"/>
              <a:t>je nejjednodušší kalkulační metodou</a:t>
            </a:r>
          </a:p>
          <a:p>
            <a:pPr marL="285750" indent="-285750">
              <a:buFont typeface="Arial" panose="020B0604020202020204" pitchFamily="34" charset="0"/>
              <a:buChar char="•"/>
            </a:pPr>
            <a:r>
              <a:rPr lang="cs-CZ" dirty="0"/>
              <a:t>celkové náklady za období se dělí množstvím výkonů vyprodukovaných za dané období</a:t>
            </a:r>
          </a:p>
          <a:p>
            <a:pPr marL="285750" indent="-285750">
              <a:buFont typeface="Arial" panose="020B0604020202020204" pitchFamily="34" charset="0"/>
              <a:buChar char="•"/>
            </a:pPr>
            <a:r>
              <a:rPr lang="cs-CZ" dirty="0"/>
              <a:t>výsledkem jsou průměrné náklady nazývané také </a:t>
            </a:r>
            <a:r>
              <a:rPr lang="cs-CZ" b="1" dirty="0"/>
              <a:t>jednotkové náklady</a:t>
            </a:r>
            <a:endParaRPr lang="cs-CZ" dirty="0"/>
          </a:p>
          <a:p>
            <a:endParaRPr lang="cs-CZ" dirty="0"/>
          </a:p>
          <a:p>
            <a:r>
              <a:rPr lang="cs-CZ" b="1" u="sng" dirty="0"/>
              <a:t>Používá se: </a:t>
            </a:r>
          </a:p>
          <a:p>
            <a:endParaRPr lang="cs-CZ" dirty="0"/>
          </a:p>
          <a:p>
            <a:pPr marL="285750" indent="-285750">
              <a:buFont typeface="Arial" panose="020B0604020202020204" pitchFamily="34" charset="0"/>
              <a:buChar char="•"/>
            </a:pPr>
            <a:r>
              <a:rPr lang="cs-CZ" b="1" dirty="0"/>
              <a:t>u naprosto stejnorodých výkonů</a:t>
            </a:r>
            <a:r>
              <a:rPr lang="cs-CZ" dirty="0"/>
              <a:t>, u tzv. homogenní výroby, typické je použití pro výrobu s jedním druhem výkonu (doly, vápenky, elektrárny)</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r>
              <a:rPr lang="cs-CZ" dirty="0"/>
              <a:t>dále se používá </a:t>
            </a:r>
            <a:r>
              <a:rPr lang="cs-CZ" b="1" dirty="0"/>
              <a:t>při sestavování kalkulací unikátních výrobků</a:t>
            </a:r>
            <a:r>
              <a:rPr lang="cs-CZ" dirty="0"/>
              <a:t> (zde všechny náklady na kalkulační jednici mají charakter nákladů přímých)</a:t>
            </a:r>
          </a:p>
          <a:p>
            <a:pPr marL="285750" indent="-285750">
              <a:buFont typeface="Arial" panose="020B0604020202020204" pitchFamily="34" charset="0"/>
              <a:buChar char="•"/>
            </a:pPr>
            <a:endParaRPr lang="en-GB" dirty="0"/>
          </a:p>
          <a:p>
            <a:pPr lvl="1"/>
            <a:endParaRPr lang="cs-CZ" dirty="0"/>
          </a:p>
        </p:txBody>
      </p:sp>
    </p:spTree>
    <p:extLst>
      <p:ext uri="{BB962C8B-B14F-4D97-AF65-F5344CB8AC3E}">
        <p14:creationId xmlns:p14="http://schemas.microsoft.com/office/powerpoint/2010/main" val="40663089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Příklad</a:t>
            </a:r>
            <a:r>
              <a:rPr lang="pl-PL" altLang="cs-CZ" b="1" dirty="0"/>
              <a:t> </a:t>
            </a:r>
            <a:endParaRPr lang="cs-CZ" altLang="cs-CZ" b="1" dirty="0"/>
          </a:p>
        </p:txBody>
      </p:sp>
      <p:sp>
        <p:nvSpPr>
          <p:cNvPr id="2" name="TextovéPole 1"/>
          <p:cNvSpPr txBox="1"/>
          <p:nvPr/>
        </p:nvSpPr>
        <p:spPr>
          <a:xfrm>
            <a:off x="376142" y="969081"/>
            <a:ext cx="8012281" cy="1631216"/>
          </a:xfrm>
          <a:prstGeom prst="rect">
            <a:avLst/>
          </a:prstGeom>
          <a:noFill/>
        </p:spPr>
        <p:txBody>
          <a:bodyPr wrap="square" rtlCol="0">
            <a:spAutoFit/>
          </a:bodyPr>
          <a:lstStyle/>
          <a:p>
            <a:pPr algn="just"/>
            <a:r>
              <a:rPr lang="cs-CZ" sz="2000" dirty="0"/>
              <a:t>Byly zúčtovány následující náklady (viz následující tabulka). </a:t>
            </a:r>
          </a:p>
          <a:p>
            <a:pPr algn="just"/>
            <a:endParaRPr lang="cs-CZ" sz="2000" dirty="0"/>
          </a:p>
          <a:p>
            <a:pPr marL="342900" indent="-342900" algn="just">
              <a:buFont typeface="Arial" panose="020B0604020202020204" pitchFamily="34" charset="0"/>
              <a:buChar char="•"/>
            </a:pPr>
            <a:r>
              <a:rPr lang="cs-CZ" sz="2000" dirty="0"/>
              <a:t>Vypočítejte vlastní náklady na 1 láhev o obsahu 0,7 l.</a:t>
            </a:r>
          </a:p>
          <a:p>
            <a:pPr algn="just"/>
            <a:endParaRPr lang="cs-CZ" sz="2000" dirty="0"/>
          </a:p>
          <a:p>
            <a:pPr algn="just"/>
            <a:endParaRPr lang="cs-CZ" sz="2000" dirty="0"/>
          </a:p>
        </p:txBody>
      </p:sp>
    </p:spTree>
    <p:extLst>
      <p:ext uri="{BB962C8B-B14F-4D97-AF65-F5344CB8AC3E}">
        <p14:creationId xmlns:p14="http://schemas.microsoft.com/office/powerpoint/2010/main" val="1835266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Příklad</a:t>
            </a:r>
            <a:r>
              <a:rPr lang="pl-PL" altLang="cs-CZ" b="1" dirty="0"/>
              <a:t> </a:t>
            </a:r>
            <a:endParaRPr lang="cs-CZ" altLang="cs-CZ" b="1" dirty="0"/>
          </a:p>
        </p:txBody>
      </p:sp>
      <p:sp>
        <p:nvSpPr>
          <p:cNvPr id="2" name="TextovéPole 1"/>
          <p:cNvSpPr txBox="1"/>
          <p:nvPr/>
        </p:nvSpPr>
        <p:spPr>
          <a:xfrm>
            <a:off x="376142" y="969081"/>
            <a:ext cx="8012281" cy="1015663"/>
          </a:xfrm>
          <a:prstGeom prst="rect">
            <a:avLst/>
          </a:prstGeom>
          <a:noFill/>
        </p:spPr>
        <p:txBody>
          <a:bodyPr wrap="square" rtlCol="0">
            <a:spAutoFit/>
          </a:bodyPr>
          <a:lstStyle/>
          <a:p>
            <a:pPr algn="just"/>
            <a:endParaRPr lang="cs-CZ" sz="2000" dirty="0"/>
          </a:p>
          <a:p>
            <a:pPr algn="just"/>
            <a:endParaRPr lang="cs-CZ" sz="2000" dirty="0"/>
          </a:p>
          <a:p>
            <a:pPr algn="just"/>
            <a:endParaRPr lang="cs-CZ" sz="2000" dirty="0"/>
          </a:p>
        </p:txBody>
      </p:sp>
      <p:graphicFrame>
        <p:nvGraphicFramePr>
          <p:cNvPr id="3" name="Tabulka 2"/>
          <p:cNvGraphicFramePr>
            <a:graphicFrameLocks noGrp="1"/>
          </p:cNvGraphicFramePr>
          <p:nvPr>
            <p:extLst>
              <p:ext uri="{D42A27DB-BD31-4B8C-83A1-F6EECF244321}">
                <p14:modId xmlns:p14="http://schemas.microsoft.com/office/powerpoint/2010/main" val="3252902754"/>
              </p:ext>
            </p:extLst>
          </p:nvPr>
        </p:nvGraphicFramePr>
        <p:xfrm>
          <a:off x="283540" y="989253"/>
          <a:ext cx="4117606" cy="3304375"/>
        </p:xfrm>
        <a:graphic>
          <a:graphicData uri="http://schemas.openxmlformats.org/drawingml/2006/table">
            <a:tbl>
              <a:tblPr firstRow="1" bandRow="1">
                <a:tableStyleId>{073A0DAA-6AF3-43AB-8588-CEC1D06C72B9}</a:tableStyleId>
              </a:tblPr>
              <a:tblGrid>
                <a:gridCol w="2461423">
                  <a:extLst>
                    <a:ext uri="{9D8B030D-6E8A-4147-A177-3AD203B41FA5}">
                      <a16:colId xmlns:a16="http://schemas.microsoft.com/office/drawing/2014/main" val="2122383225"/>
                    </a:ext>
                  </a:extLst>
                </a:gridCol>
                <a:gridCol w="1656183">
                  <a:extLst>
                    <a:ext uri="{9D8B030D-6E8A-4147-A177-3AD203B41FA5}">
                      <a16:colId xmlns:a16="http://schemas.microsoft.com/office/drawing/2014/main" val="2200452927"/>
                    </a:ext>
                  </a:extLst>
                </a:gridCol>
              </a:tblGrid>
              <a:tr h="38399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Byly zúčtovány tyto náklady za měsíc</a:t>
                      </a:r>
                    </a:p>
                    <a:p>
                      <a:endParaRPr lang="cs-CZ" dirty="0"/>
                    </a:p>
                  </a:txBody>
                  <a:tcPr/>
                </a:tc>
                <a:tc hMerge="1">
                  <a:txBody>
                    <a:bodyPr/>
                    <a:lstStyle/>
                    <a:p>
                      <a:endParaRPr lang="cs-CZ" dirty="0"/>
                    </a:p>
                  </a:txBody>
                  <a:tcPr/>
                </a:tc>
                <a:extLst>
                  <a:ext uri="{0D108BD9-81ED-4DB2-BD59-A6C34878D82A}">
                    <a16:rowId xmlns:a16="http://schemas.microsoft.com/office/drawing/2014/main" val="4095967571"/>
                  </a:ext>
                </a:extLst>
              </a:tr>
              <a:tr h="383996">
                <a:tc>
                  <a:txBody>
                    <a:bodyPr/>
                    <a:lstStyle/>
                    <a:p>
                      <a:pPr algn="ctr"/>
                      <a:r>
                        <a:rPr lang="cs-CZ" b="1" dirty="0"/>
                        <a:t>Náklad</a:t>
                      </a:r>
                    </a:p>
                  </a:txBody>
                  <a:tcPr/>
                </a:tc>
                <a:tc>
                  <a:txBody>
                    <a:bodyPr/>
                    <a:lstStyle/>
                    <a:p>
                      <a:pPr algn="ctr"/>
                      <a:r>
                        <a:rPr lang="cs-CZ" b="1" dirty="0"/>
                        <a:t>Kč</a:t>
                      </a:r>
                    </a:p>
                  </a:txBody>
                  <a:tcPr/>
                </a:tc>
                <a:extLst>
                  <a:ext uri="{0D108BD9-81ED-4DB2-BD59-A6C34878D82A}">
                    <a16:rowId xmlns:a16="http://schemas.microsoft.com/office/drawing/2014/main" val="1900644705"/>
                  </a:ext>
                </a:extLst>
              </a:tr>
              <a:tr h="632101">
                <a:tc>
                  <a:txBody>
                    <a:bodyPr/>
                    <a:lstStyle/>
                    <a:p>
                      <a:r>
                        <a:rPr lang="cs-CZ" dirty="0"/>
                        <a:t>Spotřeba materiálu</a:t>
                      </a:r>
                    </a:p>
                  </a:txBody>
                  <a:tcPr anchor="ctr"/>
                </a:tc>
                <a:tc>
                  <a:txBody>
                    <a:bodyPr/>
                    <a:lstStyle/>
                    <a:p>
                      <a:pPr algn="ctr"/>
                      <a:r>
                        <a:rPr lang="cs-CZ" dirty="0"/>
                        <a:t>650 400</a:t>
                      </a:r>
                    </a:p>
                  </a:txBody>
                  <a:tcPr anchor="ctr"/>
                </a:tc>
                <a:extLst>
                  <a:ext uri="{0D108BD9-81ED-4DB2-BD59-A6C34878D82A}">
                    <a16:rowId xmlns:a16="http://schemas.microsoft.com/office/drawing/2014/main" val="718674535"/>
                  </a:ext>
                </a:extLst>
              </a:tr>
              <a:tr h="632101">
                <a:tc>
                  <a:txBody>
                    <a:bodyPr/>
                    <a:lstStyle/>
                    <a:p>
                      <a:r>
                        <a:rPr lang="cs-CZ" dirty="0"/>
                        <a:t>Mzdy výrobních dělníků</a:t>
                      </a:r>
                    </a:p>
                  </a:txBody>
                  <a:tcPr anchor="ctr"/>
                </a:tc>
                <a:tc>
                  <a:txBody>
                    <a:bodyPr/>
                    <a:lstStyle/>
                    <a:p>
                      <a:pPr algn="ctr"/>
                      <a:r>
                        <a:rPr lang="cs-CZ" dirty="0"/>
                        <a:t>130 800</a:t>
                      </a:r>
                    </a:p>
                  </a:txBody>
                  <a:tcPr anchor="ctr"/>
                </a:tc>
                <a:extLst>
                  <a:ext uri="{0D108BD9-81ED-4DB2-BD59-A6C34878D82A}">
                    <a16:rowId xmlns:a16="http://schemas.microsoft.com/office/drawing/2014/main" val="4136829153"/>
                  </a:ext>
                </a:extLst>
              </a:tr>
              <a:tr h="383996">
                <a:tc>
                  <a:txBody>
                    <a:bodyPr/>
                    <a:lstStyle/>
                    <a:p>
                      <a:r>
                        <a:rPr lang="cs-CZ" dirty="0"/>
                        <a:t>Režijní</a:t>
                      </a:r>
                      <a:r>
                        <a:rPr lang="cs-CZ" baseline="0" dirty="0"/>
                        <a:t> náklady</a:t>
                      </a:r>
                      <a:endParaRPr lang="cs-CZ" dirty="0"/>
                    </a:p>
                  </a:txBody>
                  <a:tcPr anchor="ctr"/>
                </a:tc>
                <a:tc>
                  <a:txBody>
                    <a:bodyPr/>
                    <a:lstStyle/>
                    <a:p>
                      <a:pPr algn="ctr"/>
                      <a:r>
                        <a:rPr lang="cs-CZ" dirty="0"/>
                        <a:t>228 200</a:t>
                      </a:r>
                    </a:p>
                  </a:txBody>
                  <a:tcPr anchor="ctr"/>
                </a:tc>
                <a:extLst>
                  <a:ext uri="{0D108BD9-81ED-4DB2-BD59-A6C34878D82A}">
                    <a16:rowId xmlns:a16="http://schemas.microsoft.com/office/drawing/2014/main" val="1380949774"/>
                  </a:ext>
                </a:extLst>
              </a:tr>
              <a:tr h="632101">
                <a:tc>
                  <a:txBody>
                    <a:bodyPr/>
                    <a:lstStyle/>
                    <a:p>
                      <a:r>
                        <a:rPr lang="cs-CZ" dirty="0"/>
                        <a:t>Výrobní náklady celkem</a:t>
                      </a:r>
                    </a:p>
                  </a:txBody>
                  <a:tcPr anchor="ctr"/>
                </a:tc>
                <a:tc>
                  <a:txBody>
                    <a:bodyPr/>
                    <a:lstStyle/>
                    <a:p>
                      <a:pPr algn="ctr"/>
                      <a:r>
                        <a:rPr lang="cs-CZ" dirty="0"/>
                        <a:t>1 009 400</a:t>
                      </a:r>
                    </a:p>
                  </a:txBody>
                  <a:tcPr anchor="ctr"/>
                </a:tc>
                <a:extLst>
                  <a:ext uri="{0D108BD9-81ED-4DB2-BD59-A6C34878D82A}">
                    <a16:rowId xmlns:a16="http://schemas.microsoft.com/office/drawing/2014/main" val="1588302244"/>
                  </a:ext>
                </a:extLst>
              </a:tr>
            </a:tbl>
          </a:graphicData>
        </a:graphic>
      </p:graphicFrame>
      <p:graphicFrame>
        <p:nvGraphicFramePr>
          <p:cNvPr id="7" name="Tabulka 6"/>
          <p:cNvGraphicFramePr>
            <a:graphicFrameLocks noGrp="1"/>
          </p:cNvGraphicFramePr>
          <p:nvPr>
            <p:extLst>
              <p:ext uri="{D42A27DB-BD31-4B8C-83A1-F6EECF244321}">
                <p14:modId xmlns:p14="http://schemas.microsoft.com/office/powerpoint/2010/main" val="595930080"/>
              </p:ext>
            </p:extLst>
          </p:nvPr>
        </p:nvGraphicFramePr>
        <p:xfrm>
          <a:off x="4592594" y="1034143"/>
          <a:ext cx="3600400" cy="2584295"/>
        </p:xfrm>
        <a:graphic>
          <a:graphicData uri="http://schemas.openxmlformats.org/drawingml/2006/table">
            <a:tbl>
              <a:tblPr firstRow="1" bandRow="1">
                <a:tableStyleId>{073A0DAA-6AF3-43AB-8588-CEC1D06C72B9}</a:tableStyleId>
              </a:tblPr>
              <a:tblGrid>
                <a:gridCol w="2029376">
                  <a:extLst>
                    <a:ext uri="{9D8B030D-6E8A-4147-A177-3AD203B41FA5}">
                      <a16:colId xmlns:a16="http://schemas.microsoft.com/office/drawing/2014/main" val="2122383225"/>
                    </a:ext>
                  </a:extLst>
                </a:gridCol>
                <a:gridCol w="1571024">
                  <a:extLst>
                    <a:ext uri="{9D8B030D-6E8A-4147-A177-3AD203B41FA5}">
                      <a16:colId xmlns:a16="http://schemas.microsoft.com/office/drawing/2014/main" val="2200452927"/>
                    </a:ext>
                  </a:extLst>
                </a:gridCol>
              </a:tblGrid>
              <a:tr h="388843">
                <a:tc gridSpan="2">
                  <a:txBody>
                    <a:bodyPr/>
                    <a:lstStyle/>
                    <a:p>
                      <a:r>
                        <a:rPr lang="cs-CZ" dirty="0"/>
                        <a:t>Bylo vyrobeno 966 500 litrů moštu</a:t>
                      </a:r>
                    </a:p>
                  </a:txBody>
                  <a:tcPr/>
                </a:tc>
                <a:tc hMerge="1">
                  <a:txBody>
                    <a:bodyPr/>
                    <a:lstStyle/>
                    <a:p>
                      <a:endParaRPr lang="cs-CZ" dirty="0"/>
                    </a:p>
                  </a:txBody>
                  <a:tcPr/>
                </a:tc>
                <a:extLst>
                  <a:ext uri="{0D108BD9-81ED-4DB2-BD59-A6C34878D82A}">
                    <a16:rowId xmlns:a16="http://schemas.microsoft.com/office/drawing/2014/main" val="4095967571"/>
                  </a:ext>
                </a:extLst>
              </a:tr>
              <a:tr h="388843">
                <a:tc>
                  <a:txBody>
                    <a:bodyPr/>
                    <a:lstStyle/>
                    <a:p>
                      <a:pPr algn="ctr"/>
                      <a:r>
                        <a:rPr lang="cs-CZ" b="1" dirty="0"/>
                        <a:t>Náklady na 1</a:t>
                      </a:r>
                      <a:r>
                        <a:rPr lang="cs-CZ" b="1" baseline="0" dirty="0"/>
                        <a:t> litr</a:t>
                      </a:r>
                      <a:endParaRPr lang="cs-CZ" b="1" dirty="0"/>
                    </a:p>
                  </a:txBody>
                  <a:tcPr/>
                </a:tc>
                <a:tc>
                  <a:txBody>
                    <a:bodyPr/>
                    <a:lstStyle/>
                    <a:p>
                      <a:pPr algn="ctr"/>
                      <a:r>
                        <a:rPr lang="cs-CZ" b="1" dirty="0"/>
                        <a:t>Kč / litr</a:t>
                      </a:r>
                    </a:p>
                  </a:txBody>
                  <a:tcPr/>
                </a:tc>
                <a:extLst>
                  <a:ext uri="{0D108BD9-81ED-4DB2-BD59-A6C34878D82A}">
                    <a16:rowId xmlns:a16="http://schemas.microsoft.com/office/drawing/2014/main" val="718674535"/>
                  </a:ext>
                </a:extLst>
              </a:tr>
              <a:tr h="388843">
                <a:tc>
                  <a:txBody>
                    <a:bodyPr/>
                    <a:lstStyle/>
                    <a:p>
                      <a:r>
                        <a:rPr lang="cs-CZ" dirty="0"/>
                        <a:t>Přímý</a:t>
                      </a:r>
                      <a:r>
                        <a:rPr lang="cs-CZ" baseline="0" dirty="0"/>
                        <a:t> materiál *</a:t>
                      </a:r>
                      <a:endParaRPr lang="cs-CZ" dirty="0"/>
                    </a:p>
                  </a:txBody>
                  <a:tcPr/>
                </a:tc>
                <a:tc>
                  <a:txBody>
                    <a:bodyPr/>
                    <a:lstStyle/>
                    <a:p>
                      <a:pPr algn="ctr"/>
                      <a:r>
                        <a:rPr lang="cs-CZ" dirty="0"/>
                        <a:t>0,673</a:t>
                      </a:r>
                    </a:p>
                  </a:txBody>
                  <a:tcPr/>
                </a:tc>
                <a:extLst>
                  <a:ext uri="{0D108BD9-81ED-4DB2-BD59-A6C34878D82A}">
                    <a16:rowId xmlns:a16="http://schemas.microsoft.com/office/drawing/2014/main" val="4136829153"/>
                  </a:ext>
                </a:extLst>
              </a:tr>
              <a:tr h="388843">
                <a:tc>
                  <a:txBody>
                    <a:bodyPr/>
                    <a:lstStyle/>
                    <a:p>
                      <a:r>
                        <a:rPr lang="cs-CZ" dirty="0"/>
                        <a:t>Přímé</a:t>
                      </a:r>
                      <a:r>
                        <a:rPr lang="cs-CZ" baseline="0" dirty="0"/>
                        <a:t> mzdy **</a:t>
                      </a:r>
                      <a:endParaRPr lang="cs-CZ" dirty="0"/>
                    </a:p>
                  </a:txBody>
                  <a:tcPr/>
                </a:tc>
                <a:tc>
                  <a:txBody>
                    <a:bodyPr/>
                    <a:lstStyle/>
                    <a:p>
                      <a:pPr algn="ctr"/>
                      <a:r>
                        <a:rPr lang="cs-CZ" dirty="0"/>
                        <a:t>0,135</a:t>
                      </a:r>
                    </a:p>
                  </a:txBody>
                  <a:tcPr/>
                </a:tc>
                <a:extLst>
                  <a:ext uri="{0D108BD9-81ED-4DB2-BD59-A6C34878D82A}">
                    <a16:rowId xmlns:a16="http://schemas.microsoft.com/office/drawing/2014/main" val="1380949774"/>
                  </a:ext>
                </a:extLst>
              </a:tr>
              <a:tr h="388843">
                <a:tc>
                  <a:txBody>
                    <a:bodyPr/>
                    <a:lstStyle/>
                    <a:p>
                      <a:r>
                        <a:rPr lang="cs-CZ" dirty="0"/>
                        <a:t>Režijní náklady ***</a:t>
                      </a:r>
                    </a:p>
                  </a:txBody>
                  <a:tcPr/>
                </a:tc>
                <a:tc>
                  <a:txBody>
                    <a:bodyPr/>
                    <a:lstStyle/>
                    <a:p>
                      <a:pPr algn="ctr"/>
                      <a:r>
                        <a:rPr lang="cs-CZ" dirty="0"/>
                        <a:t>0,236</a:t>
                      </a:r>
                    </a:p>
                  </a:txBody>
                  <a:tcPr/>
                </a:tc>
                <a:extLst>
                  <a:ext uri="{0D108BD9-81ED-4DB2-BD59-A6C34878D82A}">
                    <a16:rowId xmlns:a16="http://schemas.microsoft.com/office/drawing/2014/main" val="1588302244"/>
                  </a:ext>
                </a:extLst>
              </a:tr>
              <a:tr h="388843">
                <a:tc>
                  <a:txBody>
                    <a:bodyPr/>
                    <a:lstStyle/>
                    <a:p>
                      <a:r>
                        <a:rPr lang="cs-CZ" dirty="0"/>
                        <a:t>Celkové vlastní náklady</a:t>
                      </a:r>
                    </a:p>
                  </a:txBody>
                  <a:tcPr/>
                </a:tc>
                <a:tc>
                  <a:txBody>
                    <a:bodyPr/>
                    <a:lstStyle/>
                    <a:p>
                      <a:pPr algn="ctr"/>
                      <a:r>
                        <a:rPr lang="cs-CZ" dirty="0"/>
                        <a:t>1,044</a:t>
                      </a:r>
                    </a:p>
                  </a:txBody>
                  <a:tcPr/>
                </a:tc>
                <a:extLst>
                  <a:ext uri="{0D108BD9-81ED-4DB2-BD59-A6C34878D82A}">
                    <a16:rowId xmlns:a16="http://schemas.microsoft.com/office/drawing/2014/main" val="4287705804"/>
                  </a:ext>
                </a:extLst>
              </a:tr>
            </a:tbl>
          </a:graphicData>
        </a:graphic>
      </p:graphicFrame>
      <p:sp>
        <p:nvSpPr>
          <p:cNvPr id="4" name="TextovéPole 3"/>
          <p:cNvSpPr txBox="1"/>
          <p:nvPr/>
        </p:nvSpPr>
        <p:spPr>
          <a:xfrm>
            <a:off x="4513142" y="3867894"/>
            <a:ext cx="4091306" cy="1200329"/>
          </a:xfrm>
          <a:prstGeom prst="rect">
            <a:avLst/>
          </a:prstGeom>
          <a:noFill/>
        </p:spPr>
        <p:txBody>
          <a:bodyPr wrap="square" rtlCol="0">
            <a:spAutoFit/>
          </a:bodyPr>
          <a:lstStyle/>
          <a:p>
            <a:r>
              <a:rPr lang="cs-CZ" dirty="0"/>
              <a:t>* = 650 400 / 966 500 = 0,673 Kč/litr</a:t>
            </a:r>
          </a:p>
          <a:p>
            <a:r>
              <a:rPr lang="cs-CZ" dirty="0"/>
              <a:t>** = 130 800 / 966 500 = 0,135 Kč/litr</a:t>
            </a:r>
          </a:p>
          <a:p>
            <a:r>
              <a:rPr lang="cs-CZ" dirty="0"/>
              <a:t>*** = 228 200 / 966 500 = 0,236 Kč/litr</a:t>
            </a: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9354816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Příklad</a:t>
            </a:r>
            <a:r>
              <a:rPr lang="pl-PL" altLang="cs-CZ" b="1" dirty="0"/>
              <a:t> </a:t>
            </a:r>
            <a:endParaRPr lang="cs-CZ" altLang="cs-CZ" b="1" dirty="0"/>
          </a:p>
        </p:txBody>
      </p:sp>
      <p:sp>
        <p:nvSpPr>
          <p:cNvPr id="2" name="TextovéPole 1"/>
          <p:cNvSpPr txBox="1"/>
          <p:nvPr/>
        </p:nvSpPr>
        <p:spPr>
          <a:xfrm>
            <a:off x="376142" y="969081"/>
            <a:ext cx="8012281" cy="1938992"/>
          </a:xfrm>
          <a:prstGeom prst="rect">
            <a:avLst/>
          </a:prstGeom>
          <a:noFill/>
        </p:spPr>
        <p:txBody>
          <a:bodyPr wrap="square" rtlCol="0">
            <a:spAutoFit/>
          </a:bodyPr>
          <a:lstStyle/>
          <a:p>
            <a:pPr algn="just"/>
            <a:endParaRPr lang="cs-CZ" sz="2000" dirty="0"/>
          </a:p>
          <a:p>
            <a:pPr algn="just"/>
            <a:r>
              <a:rPr lang="cs-CZ" sz="2000" dirty="0"/>
              <a:t>Vlastní náklady na 1 láhev o obsahu 0,7 l:</a:t>
            </a:r>
          </a:p>
          <a:p>
            <a:pPr algn="just"/>
            <a:endParaRPr lang="cs-CZ" sz="2000" dirty="0"/>
          </a:p>
          <a:p>
            <a:pPr algn="just"/>
            <a:r>
              <a:rPr lang="cs-CZ" sz="2000" dirty="0"/>
              <a:t>	1,044 * 0,7 = </a:t>
            </a:r>
            <a:r>
              <a:rPr lang="cs-CZ" sz="2000" b="1" u="sng" dirty="0"/>
              <a:t>0,731 Kč / 0,7 l</a:t>
            </a:r>
          </a:p>
          <a:p>
            <a:pPr algn="just"/>
            <a:endParaRPr lang="cs-CZ" sz="2000" dirty="0"/>
          </a:p>
          <a:p>
            <a:pPr algn="just"/>
            <a:endParaRPr lang="cs-CZ" sz="2000" dirty="0"/>
          </a:p>
        </p:txBody>
      </p:sp>
    </p:spTree>
    <p:extLst>
      <p:ext uri="{BB962C8B-B14F-4D97-AF65-F5344CB8AC3E}">
        <p14:creationId xmlns:p14="http://schemas.microsoft.com/office/powerpoint/2010/main" val="20423643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Příklad</a:t>
            </a:r>
            <a:r>
              <a:rPr lang="pl-PL" altLang="cs-CZ" b="1" dirty="0"/>
              <a:t> </a:t>
            </a:r>
            <a:endParaRPr lang="cs-CZ" altLang="cs-CZ" b="1" dirty="0"/>
          </a:p>
        </p:txBody>
      </p:sp>
      <p:sp>
        <p:nvSpPr>
          <p:cNvPr id="2" name="TextovéPole 1"/>
          <p:cNvSpPr txBox="1"/>
          <p:nvPr/>
        </p:nvSpPr>
        <p:spPr>
          <a:xfrm>
            <a:off x="467544" y="916140"/>
            <a:ext cx="8012281" cy="4401205"/>
          </a:xfrm>
          <a:prstGeom prst="rect">
            <a:avLst/>
          </a:prstGeom>
          <a:noFill/>
        </p:spPr>
        <p:txBody>
          <a:bodyPr wrap="square" rtlCol="0">
            <a:spAutoFit/>
          </a:bodyPr>
          <a:lstStyle/>
          <a:p>
            <a:pPr algn="just"/>
            <a:r>
              <a:rPr lang="cs-CZ" sz="2400" dirty="0"/>
              <a:t>Podnik má v plánu v měsíci červen výrobky jediného druhu. </a:t>
            </a:r>
          </a:p>
          <a:p>
            <a:pPr algn="just"/>
            <a:endParaRPr lang="cs-CZ" sz="2400" dirty="0"/>
          </a:p>
          <a:p>
            <a:pPr algn="just"/>
            <a:endParaRPr lang="cs-CZ" sz="2400" dirty="0"/>
          </a:p>
          <a:p>
            <a:pPr algn="just"/>
            <a:endParaRPr lang="cs-CZ" sz="2400" dirty="0"/>
          </a:p>
          <a:p>
            <a:pPr algn="just"/>
            <a:endParaRPr lang="cs-CZ" sz="2400" dirty="0"/>
          </a:p>
          <a:p>
            <a:pPr algn="just"/>
            <a:endParaRPr lang="cs-CZ" sz="2400" dirty="0"/>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2400" dirty="0"/>
              <a:t>Sestavte předběžnou kalkulaci výrobku na úrovni vlastních nákladů výkonu.</a:t>
            </a:r>
          </a:p>
          <a:p>
            <a:pPr algn="just"/>
            <a:endParaRPr lang="cs-CZ" sz="2000" dirty="0"/>
          </a:p>
          <a:p>
            <a:pPr algn="just"/>
            <a:endParaRPr lang="cs-CZ" sz="2000" dirty="0"/>
          </a:p>
        </p:txBody>
      </p:sp>
      <p:graphicFrame>
        <p:nvGraphicFramePr>
          <p:cNvPr id="3" name="Tabulka 2">
            <a:extLst>
              <a:ext uri="{FF2B5EF4-FFF2-40B4-BE49-F238E27FC236}">
                <a16:creationId xmlns:a16="http://schemas.microsoft.com/office/drawing/2014/main" id="{7B368B49-AB3E-4B42-86A1-DADF2BDE1BE2}"/>
              </a:ext>
            </a:extLst>
          </p:cNvPr>
          <p:cNvGraphicFramePr>
            <a:graphicFrameLocks noGrp="1"/>
          </p:cNvGraphicFramePr>
          <p:nvPr>
            <p:extLst>
              <p:ext uri="{D42A27DB-BD31-4B8C-83A1-F6EECF244321}">
                <p14:modId xmlns:p14="http://schemas.microsoft.com/office/powerpoint/2010/main" val="316747884"/>
              </p:ext>
            </p:extLst>
          </p:nvPr>
        </p:nvGraphicFramePr>
        <p:xfrm>
          <a:off x="640334" y="1419622"/>
          <a:ext cx="8012282" cy="2448272"/>
        </p:xfrm>
        <a:graphic>
          <a:graphicData uri="http://schemas.openxmlformats.org/drawingml/2006/table">
            <a:tbl>
              <a:tblPr firstRow="1" firstCol="1" bandRow="1">
                <a:tableStyleId>{073A0DAA-6AF3-43AB-8588-CEC1D06C72B9}</a:tableStyleId>
              </a:tblPr>
              <a:tblGrid>
                <a:gridCol w="4758563">
                  <a:extLst>
                    <a:ext uri="{9D8B030D-6E8A-4147-A177-3AD203B41FA5}">
                      <a16:colId xmlns:a16="http://schemas.microsoft.com/office/drawing/2014/main" val="1727226511"/>
                    </a:ext>
                  </a:extLst>
                </a:gridCol>
                <a:gridCol w="3253719">
                  <a:extLst>
                    <a:ext uri="{9D8B030D-6E8A-4147-A177-3AD203B41FA5}">
                      <a16:colId xmlns:a16="http://schemas.microsoft.com/office/drawing/2014/main" val="1790797721"/>
                    </a:ext>
                  </a:extLst>
                </a:gridCol>
              </a:tblGrid>
              <a:tr h="426047">
                <a:tc>
                  <a:txBody>
                    <a:bodyPr/>
                    <a:lstStyle/>
                    <a:p>
                      <a:pPr algn="ctr">
                        <a:lnSpc>
                          <a:spcPct val="107000"/>
                        </a:lnSpc>
                        <a:spcAft>
                          <a:spcPts val="0"/>
                        </a:spcAft>
                      </a:pPr>
                      <a:r>
                        <a:rPr lang="cs-CZ" sz="2000">
                          <a:effectLst/>
                        </a:rPr>
                        <a:t>Položky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Jednotky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9028673"/>
                  </a:ext>
                </a:extLst>
              </a:tr>
              <a:tr h="426047">
                <a:tc>
                  <a:txBody>
                    <a:bodyPr/>
                    <a:lstStyle/>
                    <a:p>
                      <a:pPr>
                        <a:lnSpc>
                          <a:spcPct val="107000"/>
                        </a:lnSpc>
                        <a:spcAft>
                          <a:spcPts val="0"/>
                        </a:spcAft>
                      </a:pPr>
                      <a:r>
                        <a:rPr lang="cs-CZ" sz="2000">
                          <a:effectLst/>
                        </a:rPr>
                        <a:t>Plán na měsíc červen</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6 000 ks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50754242"/>
                  </a:ext>
                </a:extLst>
              </a:tr>
              <a:tr h="426047">
                <a:tc>
                  <a:txBody>
                    <a:bodyPr/>
                    <a:lstStyle/>
                    <a:p>
                      <a:pPr>
                        <a:lnSpc>
                          <a:spcPct val="107000"/>
                        </a:lnSpc>
                        <a:spcAft>
                          <a:spcPts val="0"/>
                        </a:spcAft>
                      </a:pPr>
                      <a:r>
                        <a:rPr lang="cs-CZ" sz="2000">
                          <a:effectLst/>
                        </a:rPr>
                        <a:t>Přímý materiál na kus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900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2751460"/>
                  </a:ext>
                </a:extLst>
              </a:tr>
              <a:tr h="426047">
                <a:tc>
                  <a:txBody>
                    <a:bodyPr/>
                    <a:lstStyle/>
                    <a:p>
                      <a:pPr>
                        <a:lnSpc>
                          <a:spcPct val="107000"/>
                        </a:lnSpc>
                        <a:spcAft>
                          <a:spcPts val="0"/>
                        </a:spcAft>
                      </a:pPr>
                      <a:r>
                        <a:rPr lang="cs-CZ" sz="2000">
                          <a:effectLst/>
                        </a:rPr>
                        <a:t>Přímé mzdy na kus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560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36230482"/>
                  </a:ext>
                </a:extLst>
              </a:tr>
              <a:tr h="426047">
                <a:tc>
                  <a:txBody>
                    <a:bodyPr/>
                    <a:lstStyle/>
                    <a:p>
                      <a:pPr>
                        <a:lnSpc>
                          <a:spcPct val="107000"/>
                        </a:lnSpc>
                        <a:spcAft>
                          <a:spcPts val="0"/>
                        </a:spcAft>
                      </a:pPr>
                      <a:r>
                        <a:rPr lang="cs-CZ" sz="2000">
                          <a:effectLst/>
                        </a:rPr>
                        <a:t>Rozpočtovaná výrobní režie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1 800 000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36340524"/>
                  </a:ext>
                </a:extLst>
              </a:tr>
              <a:tr h="318037">
                <a:tc>
                  <a:txBody>
                    <a:bodyPr/>
                    <a:lstStyle/>
                    <a:p>
                      <a:pPr>
                        <a:lnSpc>
                          <a:spcPct val="107000"/>
                        </a:lnSpc>
                        <a:spcAft>
                          <a:spcPts val="0"/>
                        </a:spcAft>
                      </a:pPr>
                      <a:r>
                        <a:rPr lang="cs-CZ" sz="2000">
                          <a:effectLst/>
                        </a:rPr>
                        <a:t>Rozpočtovaná správní režie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dirty="0">
                          <a:effectLst/>
                        </a:rPr>
                        <a:t>960 000 Kč</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3968526"/>
                  </a:ext>
                </a:extLst>
              </a:tr>
            </a:tbl>
          </a:graphicData>
        </a:graphic>
      </p:graphicFrame>
    </p:spTree>
    <p:extLst>
      <p:ext uri="{BB962C8B-B14F-4D97-AF65-F5344CB8AC3E}">
        <p14:creationId xmlns:p14="http://schemas.microsoft.com/office/powerpoint/2010/main" val="12483448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b="1" dirty="0"/>
              <a:t>Řešení</a:t>
            </a:r>
            <a:endParaRPr lang="cs-CZ" altLang="cs-CZ" b="1" dirty="0"/>
          </a:p>
        </p:txBody>
      </p:sp>
      <p:sp>
        <p:nvSpPr>
          <p:cNvPr id="2" name="TextovéPole 1"/>
          <p:cNvSpPr txBox="1"/>
          <p:nvPr/>
        </p:nvSpPr>
        <p:spPr>
          <a:xfrm>
            <a:off x="376142" y="969081"/>
            <a:ext cx="8012281" cy="1938992"/>
          </a:xfrm>
          <a:prstGeom prst="rect">
            <a:avLst/>
          </a:prstGeom>
          <a:noFill/>
        </p:spPr>
        <p:txBody>
          <a:bodyPr wrap="square" rtlCol="0">
            <a:spAutoFit/>
          </a:bodyPr>
          <a:lstStyle/>
          <a:p>
            <a:r>
              <a:rPr lang="cs-CZ" sz="2000" dirty="0"/>
              <a:t>Jelikož podnik vyrábí výrobky jediného druhu, lze použít kalkulaci prostým dělením.</a:t>
            </a:r>
          </a:p>
          <a:p>
            <a:pPr algn="just"/>
            <a:endParaRPr lang="cs-CZ" sz="2000" dirty="0"/>
          </a:p>
          <a:p>
            <a:pPr algn="just"/>
            <a:endParaRPr lang="cs-CZ" sz="2000" dirty="0"/>
          </a:p>
          <a:p>
            <a:pPr algn="just"/>
            <a:endParaRPr lang="cs-CZ" sz="2000" dirty="0"/>
          </a:p>
          <a:p>
            <a:pPr algn="just"/>
            <a:endParaRPr lang="cs-CZ" sz="2000" dirty="0"/>
          </a:p>
        </p:txBody>
      </p:sp>
      <p:graphicFrame>
        <p:nvGraphicFramePr>
          <p:cNvPr id="4" name="Tabulka 3"/>
          <p:cNvGraphicFramePr>
            <a:graphicFrameLocks noGrp="1"/>
          </p:cNvGraphicFramePr>
          <p:nvPr>
            <p:extLst>
              <p:ext uri="{D42A27DB-BD31-4B8C-83A1-F6EECF244321}">
                <p14:modId xmlns:p14="http://schemas.microsoft.com/office/powerpoint/2010/main" val="1127845275"/>
              </p:ext>
            </p:extLst>
          </p:nvPr>
        </p:nvGraphicFramePr>
        <p:xfrm>
          <a:off x="395536" y="1851672"/>
          <a:ext cx="8208912" cy="2322747"/>
        </p:xfrm>
        <a:graphic>
          <a:graphicData uri="http://schemas.openxmlformats.org/drawingml/2006/table">
            <a:tbl>
              <a:tblPr firstRow="1" firstCol="1" bandRow="1">
                <a:tableStyleId>{073A0DAA-6AF3-43AB-8588-CEC1D06C72B9}</a:tableStyleId>
              </a:tblPr>
              <a:tblGrid>
                <a:gridCol w="4104456">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tblGrid>
              <a:tr h="331821">
                <a:tc>
                  <a:txBody>
                    <a:bodyPr/>
                    <a:lstStyle/>
                    <a:p>
                      <a:pPr algn="ctr">
                        <a:lnSpc>
                          <a:spcPct val="115000"/>
                        </a:lnSpc>
                        <a:spcAft>
                          <a:spcPts val="1000"/>
                        </a:spcAft>
                      </a:pPr>
                      <a:r>
                        <a:rPr lang="cs-CZ" sz="2000" dirty="0">
                          <a:effectLst/>
                        </a:rPr>
                        <a:t>Položky</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a:effectLst/>
                        </a:rPr>
                        <a:t>Kč/ks</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31821">
                <a:tc>
                  <a:txBody>
                    <a:bodyPr/>
                    <a:lstStyle/>
                    <a:p>
                      <a:pPr>
                        <a:lnSpc>
                          <a:spcPct val="115000"/>
                        </a:lnSpc>
                        <a:spcAft>
                          <a:spcPts val="1000"/>
                        </a:spcAft>
                      </a:pPr>
                      <a:r>
                        <a:rPr lang="cs-CZ" sz="2000">
                          <a:effectLst/>
                        </a:rPr>
                        <a:t>Přímý materiál</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a:effectLst/>
                        </a:rPr>
                        <a:t>900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31821">
                <a:tc>
                  <a:txBody>
                    <a:bodyPr/>
                    <a:lstStyle/>
                    <a:p>
                      <a:pPr>
                        <a:lnSpc>
                          <a:spcPct val="115000"/>
                        </a:lnSpc>
                        <a:spcAft>
                          <a:spcPts val="1000"/>
                        </a:spcAft>
                      </a:pPr>
                      <a:r>
                        <a:rPr lang="cs-CZ" sz="2000">
                          <a:effectLst/>
                        </a:rPr>
                        <a:t>Přímé mzdy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a:effectLst/>
                        </a:rPr>
                        <a:t>560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31821">
                <a:tc>
                  <a:txBody>
                    <a:bodyPr/>
                    <a:lstStyle/>
                    <a:p>
                      <a:pPr>
                        <a:lnSpc>
                          <a:spcPct val="115000"/>
                        </a:lnSpc>
                        <a:spcAft>
                          <a:spcPts val="1000"/>
                        </a:spcAft>
                      </a:pPr>
                      <a:r>
                        <a:rPr lang="cs-CZ" sz="2000">
                          <a:effectLst/>
                        </a:rPr>
                        <a:t>Výrobní režie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a:effectLst/>
                        </a:rPr>
                        <a:t>300 Kč (1 800 000 / 6 000)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31821">
                <a:tc>
                  <a:txBody>
                    <a:bodyPr/>
                    <a:lstStyle/>
                    <a:p>
                      <a:pPr>
                        <a:lnSpc>
                          <a:spcPct val="115000"/>
                        </a:lnSpc>
                        <a:spcAft>
                          <a:spcPts val="1000"/>
                        </a:spcAft>
                      </a:pPr>
                      <a:r>
                        <a:rPr lang="cs-CZ" sz="2000">
                          <a:effectLst/>
                        </a:rPr>
                        <a:t>Vlastní náklady výroby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a:effectLst/>
                        </a:rPr>
                        <a:t>1 760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31821">
                <a:tc>
                  <a:txBody>
                    <a:bodyPr/>
                    <a:lstStyle/>
                    <a:p>
                      <a:pPr>
                        <a:lnSpc>
                          <a:spcPct val="115000"/>
                        </a:lnSpc>
                        <a:spcAft>
                          <a:spcPts val="1000"/>
                        </a:spcAft>
                      </a:pPr>
                      <a:r>
                        <a:rPr lang="cs-CZ" sz="2000">
                          <a:effectLst/>
                        </a:rPr>
                        <a:t>Správní režie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a:effectLst/>
                        </a:rPr>
                        <a:t>160 Kč (960 000 / 6 000)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31821">
                <a:tc>
                  <a:txBody>
                    <a:bodyPr/>
                    <a:lstStyle/>
                    <a:p>
                      <a:pPr>
                        <a:lnSpc>
                          <a:spcPct val="115000"/>
                        </a:lnSpc>
                        <a:spcAft>
                          <a:spcPts val="1000"/>
                        </a:spcAft>
                      </a:pPr>
                      <a:r>
                        <a:rPr lang="cs-CZ" sz="2000">
                          <a:effectLst/>
                        </a:rPr>
                        <a:t>Vlastní náklady výkonu</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cs-CZ" sz="2000" dirty="0">
                          <a:effectLst/>
                        </a:rPr>
                        <a:t>1 920 Kč</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19127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85608"/>
            <a:ext cx="7920880" cy="360040"/>
          </a:xfrm>
        </p:spPr>
        <p:txBody>
          <a:bodyPr/>
          <a:lstStyle/>
          <a:p>
            <a:r>
              <a:rPr lang="cs-CZ" sz="3200" b="1" dirty="0"/>
              <a:t>Metoda kalkulace</a:t>
            </a:r>
            <a:endParaRPr lang="en-GB" sz="3200" dirty="0"/>
          </a:p>
        </p:txBody>
      </p:sp>
      <p:sp>
        <p:nvSpPr>
          <p:cNvPr id="2" name="TextovéPole 1"/>
          <p:cNvSpPr txBox="1"/>
          <p:nvPr/>
        </p:nvSpPr>
        <p:spPr>
          <a:xfrm>
            <a:off x="395536" y="987574"/>
            <a:ext cx="7416824" cy="4001095"/>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je způsob stanovení předpokládané výše nákladů</a:t>
            </a:r>
          </a:p>
          <a:p>
            <a:pPr marL="285750" indent="-285750" algn="just">
              <a:buFont typeface="Arial" panose="020B0604020202020204" pitchFamily="34" charset="0"/>
              <a:buChar char="•"/>
            </a:pPr>
            <a:endParaRPr lang="cs-CZ" sz="2000" dirty="0"/>
          </a:p>
          <a:p>
            <a:pPr algn="just"/>
            <a:r>
              <a:rPr lang="cs-CZ" sz="2000" b="1" u="sng" dirty="0"/>
              <a:t>Je závislá na:</a:t>
            </a:r>
          </a:p>
          <a:p>
            <a:pPr algn="just"/>
            <a:endParaRPr lang="cs-CZ" sz="2000" dirty="0"/>
          </a:p>
          <a:p>
            <a:pPr marL="285750" indent="-285750" algn="just">
              <a:buFont typeface="Arial" panose="020B0604020202020204" pitchFamily="34" charset="0"/>
              <a:buChar char="•"/>
            </a:pPr>
            <a:r>
              <a:rPr lang="cs-CZ" sz="2000" dirty="0"/>
              <a:t>vymezení předmětu kalkulace</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na způsobu přiřazování nákladů předmětu kalkulace </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na struktuře nákladů, ve které se zjišťují nebo stanovují náklady na kalkulační jednici</a:t>
            </a:r>
            <a:endParaRPr lang="en-GB" sz="2000" dirty="0"/>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endParaRPr lang="cs-CZ" dirty="0"/>
          </a:p>
          <a:p>
            <a:pPr algn="just"/>
            <a:endParaRPr lang="en-GB" dirty="0"/>
          </a:p>
        </p:txBody>
      </p:sp>
    </p:spTree>
    <p:extLst>
      <p:ext uri="{BB962C8B-B14F-4D97-AF65-F5344CB8AC3E}">
        <p14:creationId xmlns:p14="http://schemas.microsoft.com/office/powerpoint/2010/main" val="39143387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Kalkulace dělením stupňovitá </a:t>
            </a:r>
            <a:endParaRPr lang="en-GB" sz="3200" dirty="0"/>
          </a:p>
        </p:txBody>
      </p:sp>
      <p:sp>
        <p:nvSpPr>
          <p:cNvPr id="2" name="TextovéPole 1"/>
          <p:cNvSpPr txBox="1"/>
          <p:nvPr/>
        </p:nvSpPr>
        <p:spPr>
          <a:xfrm>
            <a:off x="395536" y="987574"/>
            <a:ext cx="8352928" cy="3693319"/>
          </a:xfrm>
          <a:prstGeom prst="rect">
            <a:avLst/>
          </a:prstGeom>
          <a:noFill/>
        </p:spPr>
        <p:txBody>
          <a:bodyPr wrap="square" rtlCol="0">
            <a:spAutoFit/>
          </a:bodyPr>
          <a:lstStyle/>
          <a:p>
            <a:pPr marL="285750" indent="-285750" algn="just">
              <a:buFont typeface="Arial" panose="020B0604020202020204" pitchFamily="34" charset="0"/>
              <a:buChar char="•"/>
            </a:pPr>
            <a:r>
              <a:rPr lang="cs-CZ" dirty="0"/>
              <a:t>používá se </a:t>
            </a:r>
            <a:r>
              <a:rPr lang="cs-CZ" b="1" dirty="0"/>
              <a:t>v průmyslové výrobě, kde výrobní proces probíhá v jednotlivých fázích nebo stupních, které na sebe navazují</a:t>
            </a:r>
            <a:r>
              <a:rPr lang="cs-CZ" dirty="0"/>
              <a:t> (od výroby polotovarů až po finální výrobky)</a:t>
            </a:r>
          </a:p>
          <a:p>
            <a:pPr marL="285750" indent="-285750" algn="just">
              <a:buFont typeface="Arial" panose="020B0604020202020204" pitchFamily="34" charset="0"/>
              <a:buChar char="•"/>
            </a:pPr>
            <a:endParaRPr lang="en-GB" dirty="0"/>
          </a:p>
          <a:p>
            <a:pPr marL="742950" lvl="1" indent="-285750" algn="just">
              <a:buFont typeface="Arial" panose="020B0604020202020204" pitchFamily="34" charset="0"/>
              <a:buChar char="•"/>
            </a:pPr>
            <a:r>
              <a:rPr lang="cs-CZ" b="1" dirty="0"/>
              <a:t>postupná (fázová) kalkulace,</a:t>
            </a:r>
            <a:r>
              <a:rPr lang="cs-CZ" dirty="0"/>
              <a:t> ve které se spotřeba polotovarů vyrobených v předchozích stupních nebo fázích vykazuje v kalkulaci navazujících stupňů výroby komplexní položkou, </a:t>
            </a:r>
          </a:p>
          <a:p>
            <a:pPr algn="just"/>
            <a:endParaRPr lang="cs-CZ" dirty="0"/>
          </a:p>
          <a:p>
            <a:pPr marL="742950" lvl="1" indent="-285750" algn="just">
              <a:buFont typeface="Arial" panose="020B0604020202020204" pitchFamily="34" charset="0"/>
              <a:buChar char="•"/>
            </a:pPr>
            <a:r>
              <a:rPr lang="cs-CZ" b="1" dirty="0"/>
              <a:t>kalkulace průběžná</a:t>
            </a:r>
            <a:r>
              <a:rPr lang="cs-CZ" dirty="0"/>
              <a:t>, která představuje kalkulaci, při níž se spotřeba vnitropodnikových výkonů (polotovarů) vyrobených v předcházejících fázích vykazuje v kalkulaci navazující výrobní fáze v původních složkách jejich nákladů. </a:t>
            </a:r>
          </a:p>
          <a:p>
            <a:pPr algn="just"/>
            <a:r>
              <a:rPr lang="cs-CZ" dirty="0"/>
              <a:t>			</a:t>
            </a:r>
          </a:p>
        </p:txBody>
      </p:sp>
    </p:spTree>
    <p:extLst>
      <p:ext uri="{BB962C8B-B14F-4D97-AF65-F5344CB8AC3E}">
        <p14:creationId xmlns:p14="http://schemas.microsoft.com/office/powerpoint/2010/main" val="8388235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Kalkulace dělením s poměrovými čísly </a:t>
            </a:r>
            <a:endParaRPr lang="cs-CZ" altLang="cs-CZ" sz="3200" b="1" dirty="0">
              <a:latin typeface="Arial" panose="020B0604020202020204" pitchFamily="34" charset="0"/>
            </a:endParaRPr>
          </a:p>
        </p:txBody>
      </p:sp>
      <p:sp>
        <p:nvSpPr>
          <p:cNvPr id="2" name="TextovéPole 1"/>
          <p:cNvSpPr txBox="1"/>
          <p:nvPr/>
        </p:nvSpPr>
        <p:spPr>
          <a:xfrm>
            <a:off x="396993" y="1131590"/>
            <a:ext cx="8352928" cy="3139321"/>
          </a:xfrm>
          <a:prstGeom prst="rect">
            <a:avLst/>
          </a:prstGeom>
          <a:noFill/>
        </p:spPr>
        <p:txBody>
          <a:bodyPr wrap="square" rtlCol="0">
            <a:spAutoFit/>
          </a:bodyPr>
          <a:lstStyle/>
          <a:p>
            <a:pPr marL="285750" indent="-285750" algn="just">
              <a:buFont typeface="Arial" panose="020B0604020202020204" pitchFamily="34" charset="0"/>
              <a:buChar char="•"/>
            </a:pPr>
            <a:r>
              <a:rPr lang="cs-CZ" dirty="0"/>
              <a:t>používá se </a:t>
            </a:r>
            <a:r>
              <a:rPr lang="cs-CZ" b="1" dirty="0"/>
              <a:t>při sestavování kalkulací výroby nákladově nestejných výrobků</a:t>
            </a:r>
            <a:r>
              <a:rPr lang="cs-CZ" dirty="0"/>
              <a:t> nebo tam, kde se při stejném technologickém procesu vyrábí několik výrobků, lišících se velikostí, tvarem, hmotností, pracností a podobně, </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a:t>pro rozvrhování nepřímých nákladů se používají </a:t>
            </a:r>
            <a:r>
              <a:rPr lang="cs-CZ" b="1" dirty="0"/>
              <a:t>tzv. poměrová čísla</a:t>
            </a:r>
            <a:r>
              <a:rPr lang="cs-CZ" dirty="0"/>
              <a:t> nebo v praxi také koeficient obtížnosti, přičemž poměrové číslo 1 se určí pro typický představitel výkonů, pro ostatní výkony se stanoví poměrové číslo poměrem k zvolené známé vlastnosti.</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42826460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61271" y="915566"/>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Příklad </a:t>
            </a:r>
            <a:endParaRPr lang="cs-CZ" altLang="cs-CZ" sz="3200" b="1" dirty="0">
              <a:latin typeface="Arial" panose="020B0604020202020204" pitchFamily="34" charset="0"/>
            </a:endParaRPr>
          </a:p>
        </p:txBody>
      </p:sp>
      <p:sp>
        <p:nvSpPr>
          <p:cNvPr id="2" name="TextovéPole 1"/>
          <p:cNvSpPr txBox="1"/>
          <p:nvPr/>
        </p:nvSpPr>
        <p:spPr>
          <a:xfrm>
            <a:off x="390863" y="901091"/>
            <a:ext cx="8352928" cy="1754326"/>
          </a:xfrm>
          <a:prstGeom prst="rect">
            <a:avLst/>
          </a:prstGeom>
          <a:noFill/>
        </p:spPr>
        <p:txBody>
          <a:bodyPr wrap="square" rtlCol="0">
            <a:spAutoFit/>
          </a:bodyPr>
          <a:lstStyle/>
          <a:p>
            <a:pPr algn="just"/>
            <a:r>
              <a:rPr lang="cs-CZ" dirty="0"/>
              <a:t>Podnik vyrábí tři výrobky, které jsou navzájem podobné, avšak se liší rozměrem. Náklady na výrobu výrobků činily 5 280 000 Kč. Proveďte kalkulaci tří výrobků (A, B, C), jejichž počet a rozměry jsou zachyceny v následující tabulce:</a:t>
            </a:r>
          </a:p>
          <a:p>
            <a:endParaRPr lang="cs-CZ" dirty="0"/>
          </a:p>
          <a:p>
            <a:endParaRPr lang="cs-CZ" dirty="0"/>
          </a:p>
          <a:p>
            <a:pPr lvl="1"/>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4133931355"/>
              </p:ext>
            </p:extLst>
          </p:nvPr>
        </p:nvGraphicFramePr>
        <p:xfrm>
          <a:off x="539551" y="1995686"/>
          <a:ext cx="7920880" cy="2584878"/>
        </p:xfrm>
        <a:graphic>
          <a:graphicData uri="http://schemas.openxmlformats.org/drawingml/2006/table">
            <a:tbl>
              <a:tblPr firstRow="1" firstCol="1" bandRow="1">
                <a:tableStyleId>{073A0DAA-6AF3-43AB-8588-CEC1D06C72B9}</a:tableStyleId>
              </a:tblPr>
              <a:tblGrid>
                <a:gridCol w="1577588">
                  <a:extLst>
                    <a:ext uri="{9D8B030D-6E8A-4147-A177-3AD203B41FA5}">
                      <a16:colId xmlns:a16="http://schemas.microsoft.com/office/drawing/2014/main" val="20000"/>
                    </a:ext>
                  </a:extLst>
                </a:gridCol>
                <a:gridCol w="1580333">
                  <a:extLst>
                    <a:ext uri="{9D8B030D-6E8A-4147-A177-3AD203B41FA5}">
                      <a16:colId xmlns:a16="http://schemas.microsoft.com/office/drawing/2014/main" val="20001"/>
                    </a:ext>
                  </a:extLst>
                </a:gridCol>
                <a:gridCol w="1583993">
                  <a:extLst>
                    <a:ext uri="{9D8B030D-6E8A-4147-A177-3AD203B41FA5}">
                      <a16:colId xmlns:a16="http://schemas.microsoft.com/office/drawing/2014/main" val="20002"/>
                    </a:ext>
                  </a:extLst>
                </a:gridCol>
                <a:gridCol w="1583077">
                  <a:extLst>
                    <a:ext uri="{9D8B030D-6E8A-4147-A177-3AD203B41FA5}">
                      <a16:colId xmlns:a16="http://schemas.microsoft.com/office/drawing/2014/main" val="20003"/>
                    </a:ext>
                  </a:extLst>
                </a:gridCol>
                <a:gridCol w="1595889">
                  <a:extLst>
                    <a:ext uri="{9D8B030D-6E8A-4147-A177-3AD203B41FA5}">
                      <a16:colId xmlns:a16="http://schemas.microsoft.com/office/drawing/2014/main" val="20004"/>
                    </a:ext>
                  </a:extLst>
                </a:gridCol>
              </a:tblGrid>
              <a:tr h="814814">
                <a:tc>
                  <a:txBody>
                    <a:bodyPr/>
                    <a:lstStyle/>
                    <a:p>
                      <a:pPr algn="just">
                        <a:lnSpc>
                          <a:spcPct val="115000"/>
                        </a:lnSpc>
                        <a:spcAft>
                          <a:spcPts val="1000"/>
                        </a:spcAft>
                      </a:pPr>
                      <a:r>
                        <a:rPr lang="cs-CZ" sz="2000" dirty="0">
                          <a:effectLst/>
                        </a:rPr>
                        <a:t>Výrobek</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effectLst/>
                        </a:rPr>
                        <a:t>Počet kusů</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Rozměry v m</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effectLst/>
                        </a:rPr>
                        <a:t>Poměrové číslo</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Přepočtené množství kusů</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90362">
                <a:tc>
                  <a:txBody>
                    <a:bodyPr/>
                    <a:lstStyle/>
                    <a:p>
                      <a:pPr algn="just">
                        <a:lnSpc>
                          <a:spcPct val="115000"/>
                        </a:lnSpc>
                        <a:spcAft>
                          <a:spcPts val="1000"/>
                        </a:spcAft>
                      </a:pPr>
                      <a:r>
                        <a:rPr lang="cs-CZ" sz="2000">
                          <a:effectLst/>
                        </a:rPr>
                        <a:t>A</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effectLst/>
                        </a:rPr>
                        <a:t>4 800</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effectLst/>
                        </a:rPr>
                        <a:t>2</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solidFill>
                            <a:srgbClr val="FF0000"/>
                          </a:solidFill>
                          <a:effectLst/>
                        </a:rPr>
                        <a:t>1 (2/2)</a:t>
                      </a:r>
                      <a:endParaRPr lang="cs-CZ"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solidFill>
                            <a:srgbClr val="FF0000"/>
                          </a:solidFill>
                          <a:effectLst/>
                        </a:rPr>
                        <a:t>4 800</a:t>
                      </a:r>
                      <a:endParaRPr lang="cs-CZ"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90362">
                <a:tc>
                  <a:txBody>
                    <a:bodyPr/>
                    <a:lstStyle/>
                    <a:p>
                      <a:pPr algn="just">
                        <a:lnSpc>
                          <a:spcPct val="115000"/>
                        </a:lnSpc>
                        <a:spcAft>
                          <a:spcPts val="1000"/>
                        </a:spcAft>
                      </a:pPr>
                      <a:r>
                        <a:rPr lang="cs-CZ" sz="2000">
                          <a:effectLst/>
                        </a:rPr>
                        <a:t>B</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8 000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effectLst/>
                        </a:rPr>
                        <a:t>3</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solidFill>
                            <a:srgbClr val="FF0000"/>
                          </a:solidFill>
                          <a:effectLst/>
                        </a:rPr>
                        <a:t>1,5 (3/2)</a:t>
                      </a:r>
                      <a:endParaRPr lang="cs-CZ"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solidFill>
                            <a:srgbClr val="FF0000"/>
                          </a:solidFill>
                          <a:effectLst/>
                        </a:rPr>
                        <a:t>12 000</a:t>
                      </a:r>
                      <a:endParaRPr lang="cs-CZ"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90362">
                <a:tc>
                  <a:txBody>
                    <a:bodyPr/>
                    <a:lstStyle/>
                    <a:p>
                      <a:pPr algn="just">
                        <a:lnSpc>
                          <a:spcPct val="115000"/>
                        </a:lnSpc>
                        <a:spcAft>
                          <a:spcPts val="1000"/>
                        </a:spcAft>
                      </a:pPr>
                      <a:r>
                        <a:rPr lang="cs-CZ" sz="2000">
                          <a:effectLst/>
                        </a:rPr>
                        <a:t>C</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1 600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1</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solidFill>
                            <a:srgbClr val="FF0000"/>
                          </a:solidFill>
                          <a:effectLst/>
                        </a:rPr>
                        <a:t>0,5 (1/2)</a:t>
                      </a:r>
                      <a:endParaRPr lang="cs-CZ"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solidFill>
                            <a:srgbClr val="FF0000"/>
                          </a:solidFill>
                          <a:effectLst/>
                        </a:rPr>
                        <a:t>800</a:t>
                      </a:r>
                      <a:endParaRPr lang="cs-CZ"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90362">
                <a:tc>
                  <a:txBody>
                    <a:bodyPr/>
                    <a:lstStyle/>
                    <a:p>
                      <a:pPr algn="just">
                        <a:lnSpc>
                          <a:spcPct val="115000"/>
                        </a:lnSpc>
                        <a:spcAft>
                          <a:spcPts val="1000"/>
                        </a:spcAft>
                      </a:pPr>
                      <a:r>
                        <a:rPr lang="cs-CZ" sz="2000">
                          <a:effectLst/>
                        </a:rPr>
                        <a:t>Celkem</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14 400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cs-CZ" sz="2000" dirty="0">
                          <a:solidFill>
                            <a:srgbClr val="FF0000"/>
                          </a:solidFill>
                          <a:effectLst/>
                        </a:rPr>
                        <a:t>17 600</a:t>
                      </a:r>
                      <a:endParaRPr lang="cs-CZ"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732358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sp>
        <p:nvSpPr>
          <p:cNvPr id="2" name="TextovéPole 1"/>
          <p:cNvSpPr txBox="1"/>
          <p:nvPr/>
        </p:nvSpPr>
        <p:spPr>
          <a:xfrm>
            <a:off x="395536" y="958585"/>
            <a:ext cx="8352928" cy="4247317"/>
          </a:xfrm>
          <a:prstGeom prst="rect">
            <a:avLst/>
          </a:prstGeom>
          <a:noFill/>
        </p:spPr>
        <p:txBody>
          <a:bodyPr wrap="square" rtlCol="0">
            <a:spAutoFit/>
          </a:bodyPr>
          <a:lstStyle/>
          <a:p>
            <a:pPr marL="285750" indent="-285750" algn="just">
              <a:buFont typeface="Arial" panose="020B0604020202020204" pitchFamily="34" charset="0"/>
              <a:buChar char="•"/>
            </a:pPr>
            <a:r>
              <a:rPr lang="cs-CZ" dirty="0"/>
              <a:t>Nejprve si zvolíme například výrobek A jako výrobek výchozí. Dále zjistíme, jakou částí se podílí ostatní výrobky (v našem případě výrobek B a C) na výrobku A. Pomocí poměrových čísel přepočteme objem výroby takovým způsobem, jako by šlo o jeden druh výrobku.</a:t>
            </a:r>
          </a:p>
          <a:p>
            <a:pPr marL="285750" indent="-285750" algn="just">
              <a:buFont typeface="Arial" panose="020B0604020202020204" pitchFamily="34" charset="0"/>
              <a:buChar char="•"/>
            </a:pPr>
            <a:endParaRPr lang="en-GB" dirty="0"/>
          </a:p>
          <a:p>
            <a:r>
              <a:rPr lang="cs-CZ" dirty="0"/>
              <a:t>Dále vypočteme náklady na jeden výrobek:</a:t>
            </a:r>
          </a:p>
          <a:p>
            <a:endParaRPr lang="cs-CZ" dirty="0"/>
          </a:p>
          <a:p>
            <a:r>
              <a:rPr lang="cs-CZ" dirty="0"/>
              <a:t>5 280 000 / 17 600 = 300 Kč na jeden výrobek</a:t>
            </a:r>
          </a:p>
          <a:p>
            <a:endParaRPr lang="cs-CZ" dirty="0"/>
          </a:p>
          <a:p>
            <a:r>
              <a:rPr lang="cs-CZ" dirty="0"/>
              <a:t>Poté zjistíme jednotkové náklady na výrobky B a C. </a:t>
            </a:r>
          </a:p>
          <a:p>
            <a:endParaRPr lang="cs-CZ" dirty="0"/>
          </a:p>
          <a:p>
            <a:r>
              <a:rPr lang="cs-CZ" dirty="0"/>
              <a:t>Výrobek B: 300 * 1,5 = 450 Kč</a:t>
            </a:r>
          </a:p>
          <a:p>
            <a:r>
              <a:rPr lang="cs-CZ" dirty="0"/>
              <a:t>Výrobek C: 300 * 0,5 = 150 Kč</a:t>
            </a:r>
          </a:p>
          <a:p>
            <a:pPr marL="285750" indent="-285750" algn="just">
              <a:buFont typeface="Arial" panose="020B0604020202020204" pitchFamily="34" charset="0"/>
              <a:buChar char="•"/>
            </a:pPr>
            <a:endParaRPr lang="cs-CZ" dirty="0"/>
          </a:p>
          <a:p>
            <a:pPr lvl="1" algn="just"/>
            <a:endParaRPr lang="cs-CZ" dirty="0"/>
          </a:p>
        </p:txBody>
      </p:sp>
    </p:spTree>
    <p:extLst>
      <p:ext uri="{BB962C8B-B14F-4D97-AF65-F5344CB8AC3E}">
        <p14:creationId xmlns:p14="http://schemas.microsoft.com/office/powerpoint/2010/main" val="20045146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sp>
        <p:nvSpPr>
          <p:cNvPr id="2" name="TextovéPole 1"/>
          <p:cNvSpPr txBox="1"/>
          <p:nvPr/>
        </p:nvSpPr>
        <p:spPr>
          <a:xfrm>
            <a:off x="395536" y="958585"/>
            <a:ext cx="8352928" cy="646331"/>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lvl="1" algn="just"/>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78977341"/>
              </p:ext>
            </p:extLst>
          </p:nvPr>
        </p:nvGraphicFramePr>
        <p:xfrm>
          <a:off x="539550" y="1275604"/>
          <a:ext cx="8064898" cy="2563365"/>
        </p:xfrm>
        <a:graphic>
          <a:graphicData uri="http://schemas.openxmlformats.org/drawingml/2006/table">
            <a:tbl>
              <a:tblPr firstRow="1" firstCol="1" bandRow="1">
                <a:tableStyleId>{073A0DAA-6AF3-43AB-8588-CEC1D06C72B9}</a:tableStyleId>
              </a:tblPr>
              <a:tblGrid>
                <a:gridCol w="1944218">
                  <a:extLst>
                    <a:ext uri="{9D8B030D-6E8A-4147-A177-3AD203B41FA5}">
                      <a16:colId xmlns:a16="http://schemas.microsoft.com/office/drawing/2014/main" val="20000"/>
                    </a:ext>
                  </a:extLst>
                </a:gridCol>
                <a:gridCol w="3427538">
                  <a:extLst>
                    <a:ext uri="{9D8B030D-6E8A-4147-A177-3AD203B41FA5}">
                      <a16:colId xmlns:a16="http://schemas.microsoft.com/office/drawing/2014/main" val="20001"/>
                    </a:ext>
                  </a:extLst>
                </a:gridCol>
                <a:gridCol w="2693142">
                  <a:extLst>
                    <a:ext uri="{9D8B030D-6E8A-4147-A177-3AD203B41FA5}">
                      <a16:colId xmlns:a16="http://schemas.microsoft.com/office/drawing/2014/main" val="20002"/>
                    </a:ext>
                  </a:extLst>
                </a:gridCol>
              </a:tblGrid>
              <a:tr h="512673">
                <a:tc>
                  <a:txBody>
                    <a:bodyPr/>
                    <a:lstStyle/>
                    <a:p>
                      <a:pPr algn="ctr">
                        <a:lnSpc>
                          <a:spcPct val="115000"/>
                        </a:lnSpc>
                        <a:spcAft>
                          <a:spcPts val="1000"/>
                        </a:spcAft>
                      </a:pPr>
                      <a:r>
                        <a:rPr lang="cs-CZ" sz="2000" dirty="0">
                          <a:effectLst/>
                        </a:rPr>
                        <a:t>Výrobek</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dirty="0">
                          <a:effectLst/>
                        </a:rPr>
                        <a:t>Náklady na jeden kus (v Kč)</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dirty="0">
                          <a:effectLst/>
                        </a:rPr>
                        <a:t>Celkové náklady (v Kč)</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12673">
                <a:tc>
                  <a:txBody>
                    <a:bodyPr/>
                    <a:lstStyle/>
                    <a:p>
                      <a:pPr algn="ctr">
                        <a:lnSpc>
                          <a:spcPct val="115000"/>
                        </a:lnSpc>
                        <a:spcAft>
                          <a:spcPts val="1000"/>
                        </a:spcAft>
                      </a:pPr>
                      <a:r>
                        <a:rPr lang="cs-CZ" sz="2000">
                          <a:effectLst/>
                        </a:rPr>
                        <a:t>A</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a:effectLst/>
                        </a:rPr>
                        <a:t>300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a:effectLst/>
                        </a:rPr>
                        <a:t>300 * 4 800 = 1 440 000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12673">
                <a:tc>
                  <a:txBody>
                    <a:bodyPr/>
                    <a:lstStyle/>
                    <a:p>
                      <a:pPr algn="ctr">
                        <a:lnSpc>
                          <a:spcPct val="115000"/>
                        </a:lnSpc>
                        <a:spcAft>
                          <a:spcPts val="1000"/>
                        </a:spcAft>
                      </a:pPr>
                      <a:r>
                        <a:rPr lang="cs-CZ" sz="2000">
                          <a:effectLst/>
                        </a:rPr>
                        <a:t>B</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dirty="0">
                          <a:effectLst/>
                        </a:rPr>
                        <a:t>450</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dirty="0">
                          <a:effectLst/>
                        </a:rPr>
                        <a:t>450 * 8 000 = 3 600 000</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12673">
                <a:tc>
                  <a:txBody>
                    <a:bodyPr/>
                    <a:lstStyle/>
                    <a:p>
                      <a:pPr algn="ctr">
                        <a:lnSpc>
                          <a:spcPct val="115000"/>
                        </a:lnSpc>
                        <a:spcAft>
                          <a:spcPts val="1000"/>
                        </a:spcAft>
                      </a:pPr>
                      <a:r>
                        <a:rPr lang="cs-CZ" sz="2000" dirty="0">
                          <a:effectLst/>
                        </a:rPr>
                        <a:t>C</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dirty="0">
                          <a:effectLst/>
                        </a:rPr>
                        <a:t>150</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a:effectLst/>
                        </a:rPr>
                        <a:t>150 * 1 600 =  240 000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512673">
                <a:tc>
                  <a:txBody>
                    <a:bodyPr/>
                    <a:lstStyle/>
                    <a:p>
                      <a:pPr algn="ctr">
                        <a:lnSpc>
                          <a:spcPct val="115000"/>
                        </a:lnSpc>
                        <a:spcAft>
                          <a:spcPts val="1000"/>
                        </a:spcAft>
                      </a:pPr>
                      <a:r>
                        <a:rPr lang="cs-CZ" sz="2000" dirty="0">
                          <a:effectLst/>
                        </a:rPr>
                        <a:t>Celkem</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cs-CZ" sz="2000" dirty="0">
                          <a:effectLst/>
                        </a:rPr>
                        <a:t>5 280 000 Kč</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180569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Kalkulace přirážková</a:t>
            </a:r>
            <a:endParaRPr lang="en-GB" sz="3200" dirty="0"/>
          </a:p>
        </p:txBody>
      </p:sp>
      <p:sp>
        <p:nvSpPr>
          <p:cNvPr id="2" name="TextovéPole 1"/>
          <p:cNvSpPr txBox="1"/>
          <p:nvPr/>
        </p:nvSpPr>
        <p:spPr>
          <a:xfrm>
            <a:off x="395536" y="987574"/>
            <a:ext cx="8208912" cy="3139321"/>
          </a:xfrm>
          <a:prstGeom prst="rect">
            <a:avLst/>
          </a:prstGeom>
          <a:noFill/>
        </p:spPr>
        <p:txBody>
          <a:bodyPr wrap="square" rtlCol="0">
            <a:spAutoFit/>
          </a:bodyPr>
          <a:lstStyle/>
          <a:p>
            <a:pPr marL="285750" indent="-285750" algn="just">
              <a:buFont typeface="Arial" panose="020B0604020202020204" pitchFamily="34" charset="0"/>
              <a:buChar char="•"/>
            </a:pPr>
            <a:r>
              <a:rPr lang="cs-CZ" dirty="0"/>
              <a:t>používá se v průmyslových výrobách, kde se vyrábí více výrobků, používá se různorodý technologický postup, a tím i poměr nákladů mezi jednotlivými výrobky není stálý. např. strojírenská výroba, výroba oceli, atd. </a:t>
            </a:r>
          </a:p>
          <a:p>
            <a:pPr algn="just"/>
            <a:endParaRPr lang="cs-CZ" dirty="0"/>
          </a:p>
          <a:p>
            <a:pPr marL="742950" lvl="1" indent="-285750" algn="just">
              <a:buFont typeface="Arial" panose="020B0604020202020204" pitchFamily="34" charset="0"/>
              <a:buChar char="•"/>
            </a:pPr>
            <a:r>
              <a:rPr lang="cs-CZ" b="1" dirty="0"/>
              <a:t>přímé náklady</a:t>
            </a:r>
            <a:r>
              <a:rPr lang="cs-CZ" dirty="0"/>
              <a:t> zjistíme při sestavování plánových kalkulací z operativních nebo plánových technickohospodářských norem, při sestavování výsledných kalkulací z prvotních dokladů. </a:t>
            </a:r>
          </a:p>
          <a:p>
            <a:pPr marL="285750"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b="1" dirty="0"/>
              <a:t>nepřímé náklady</a:t>
            </a:r>
            <a:r>
              <a:rPr lang="cs-CZ" dirty="0"/>
              <a:t>, které jsou společné většině výkonů, se rozvrhují podle rozvrhových základen a přičítání nákladů na kalkulační jednici se provádí pomocí režijních přirážek nebo sazeb. </a:t>
            </a:r>
            <a:endParaRPr lang="en-GB" dirty="0"/>
          </a:p>
        </p:txBody>
      </p:sp>
    </p:spTree>
    <p:extLst>
      <p:ext uri="{BB962C8B-B14F-4D97-AF65-F5344CB8AC3E}">
        <p14:creationId xmlns:p14="http://schemas.microsoft.com/office/powerpoint/2010/main" val="17529243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8343"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Kalkulace přirážková</a:t>
            </a:r>
            <a:endParaRPr lang="cs-CZ" altLang="cs-CZ" sz="3200" b="1" dirty="0">
              <a:latin typeface="Arial" panose="020B0604020202020204" pitchFamily="34" charset="0"/>
            </a:endParaRPr>
          </a:p>
        </p:txBody>
      </p:sp>
      <p:sp>
        <p:nvSpPr>
          <p:cNvPr id="2" name="TextovéPole 1"/>
          <p:cNvSpPr txBox="1"/>
          <p:nvPr/>
        </p:nvSpPr>
        <p:spPr>
          <a:xfrm>
            <a:off x="395536" y="987574"/>
            <a:ext cx="7632848" cy="2862322"/>
          </a:xfrm>
          <a:prstGeom prst="rect">
            <a:avLst/>
          </a:prstGeom>
          <a:noFill/>
        </p:spPr>
        <p:txBody>
          <a:bodyPr wrap="square" rtlCol="0">
            <a:spAutoFit/>
          </a:bodyPr>
          <a:lstStyle/>
          <a:p>
            <a:pPr marL="285750" indent="-285750">
              <a:buFont typeface="Arial" panose="020B0604020202020204" pitchFamily="34" charset="0"/>
              <a:buChar char="•"/>
            </a:pPr>
            <a:r>
              <a:rPr lang="cs-CZ" dirty="0"/>
              <a:t>největším problémem je </a:t>
            </a:r>
            <a:r>
              <a:rPr lang="cs-CZ" b="1" dirty="0"/>
              <a:t>určení nejvhodnější rozvrhové základny</a:t>
            </a:r>
            <a:r>
              <a:rPr lang="cs-CZ" dirty="0"/>
              <a:t>, která by respektovala souvislost nákladů a rozvrhových základen</a:t>
            </a:r>
          </a:p>
          <a:p>
            <a:endParaRPr lang="cs-CZ" dirty="0"/>
          </a:p>
          <a:p>
            <a:pPr marL="285750" indent="-285750">
              <a:buFont typeface="Arial" panose="020B0604020202020204" pitchFamily="34" charset="0"/>
              <a:buChar char="•"/>
            </a:pPr>
            <a:r>
              <a:rPr lang="cs-CZ" dirty="0"/>
              <a:t>rozvrhová základna představuje základ pro rozvržení nákladů, které nelze jednoznačně zjistit a přiřadit na kalkulační jednici</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r>
              <a:rPr lang="cs-CZ" dirty="0"/>
              <a:t>kalkulace přirážková pracuje s tzv. </a:t>
            </a:r>
            <a:r>
              <a:rPr lang="cs-CZ" b="1" dirty="0"/>
              <a:t>rozvrhovou základnou </a:t>
            </a:r>
            <a:r>
              <a:rPr lang="cs-CZ" dirty="0"/>
              <a:t>pro výpočet </a:t>
            </a:r>
            <a:r>
              <a:rPr lang="cs-CZ" b="1" dirty="0"/>
              <a:t>nepřímých nákladů</a:t>
            </a:r>
            <a:endParaRPr lang="en-GB" b="1"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38847346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b="1" dirty="0"/>
              <a:t>Rozvrhová základna</a:t>
            </a:r>
          </a:p>
        </p:txBody>
      </p:sp>
      <p:sp>
        <p:nvSpPr>
          <p:cNvPr id="2" name="TextovéPole 1"/>
          <p:cNvSpPr txBox="1"/>
          <p:nvPr/>
        </p:nvSpPr>
        <p:spPr>
          <a:xfrm>
            <a:off x="395536" y="915566"/>
            <a:ext cx="8496944" cy="3477875"/>
          </a:xfrm>
          <a:prstGeom prst="rect">
            <a:avLst/>
          </a:prstGeom>
          <a:noFill/>
        </p:spPr>
        <p:txBody>
          <a:bodyPr wrap="square" rtlCol="0">
            <a:spAutoFit/>
          </a:bodyPr>
          <a:lstStyle/>
          <a:p>
            <a:pPr algn="just"/>
            <a:r>
              <a:rPr lang="cs-CZ" sz="2000" dirty="0"/>
              <a:t>Rozvrhová základna představuje základ pro rozvržení nákladů, které nelze jednoznačně zjistit </a:t>
            </a:r>
            <a:r>
              <a:rPr lang="pl-PL" sz="2000" dirty="0"/>
              <a:t>a přiřadit na kalkulační jednici</a:t>
            </a:r>
          </a:p>
          <a:p>
            <a:pPr algn="just"/>
            <a:endParaRPr lang="pl-PL" sz="2000" dirty="0"/>
          </a:p>
          <a:p>
            <a:pPr marL="342900" indent="-342900" algn="just">
              <a:buFont typeface="Arial" panose="020B0604020202020204" pitchFamily="34" charset="0"/>
              <a:buChar char="•"/>
            </a:pPr>
            <a:r>
              <a:rPr lang="pl-PL" sz="2000" u="sng" dirty="0"/>
              <a:t>Peněžní rozvrová základna </a:t>
            </a:r>
            <a:r>
              <a:rPr lang="pl-PL" sz="2000" dirty="0"/>
              <a:t>- </a:t>
            </a:r>
            <a:r>
              <a:rPr lang="cs-CZ" sz="2000" dirty="0"/>
              <a:t>vyjádřena v hodnotových jednotkách, např. cena zásob, hodnota majetku, nákladové veličiny </a:t>
            </a:r>
            <a:endParaRPr lang="pl-PL" sz="2000" dirty="0"/>
          </a:p>
          <a:p>
            <a:pPr marL="342900" indent="-342900" algn="just">
              <a:buFont typeface="Arial" panose="020B0604020202020204" pitchFamily="34" charset="0"/>
              <a:buChar char="•"/>
            </a:pPr>
            <a:endParaRPr lang="pl-PL" sz="2000" dirty="0"/>
          </a:p>
          <a:p>
            <a:pPr marL="342900" indent="-342900" algn="just">
              <a:buFont typeface="Arial" panose="020B0604020202020204" pitchFamily="34" charset="0"/>
              <a:buChar char="•"/>
            </a:pPr>
            <a:r>
              <a:rPr lang="pl-PL" sz="2000" u="sng" dirty="0"/>
              <a:t>Naturální rovrzhová základna </a:t>
            </a:r>
            <a:r>
              <a:rPr lang="pl-PL" sz="2000" dirty="0"/>
              <a:t>- </a:t>
            </a:r>
            <a:r>
              <a:rPr lang="cs-CZ" sz="2000" dirty="0"/>
              <a:t>vyjádřena v naturálních parametrech výrobků, jednotkách, pokud vznikají v souvislosti s rozvrhovanými náklady, např. čas zpracování, délka, plocha, </a:t>
            </a:r>
            <a:r>
              <a:rPr lang="cs-CZ" sz="2000" dirty="0" err="1"/>
              <a:t>apod</a:t>
            </a:r>
            <a:endParaRPr lang="pl-PL" sz="2000" dirty="0"/>
          </a:p>
          <a:p>
            <a:pPr marL="342900" indent="-342900">
              <a:buFont typeface="Arial" panose="020B0604020202020204" pitchFamily="34" charset="0"/>
              <a:buChar char="•"/>
            </a:pPr>
            <a:endParaRPr lang="pl-PL" sz="2000" dirty="0"/>
          </a:p>
          <a:p>
            <a:pPr marL="342900" indent="-342900">
              <a:buFont typeface="Arial" panose="020B0604020202020204" pitchFamily="34" charset="0"/>
              <a:buChar char="•"/>
            </a:pPr>
            <a:r>
              <a:rPr lang="cs-CZ" sz="2000" b="1" dirty="0"/>
              <a:t>% přirážky = (režijní náklady / rozvrhová základna) x 100</a:t>
            </a:r>
            <a:endParaRPr lang="pl-PL" sz="2000" dirty="0"/>
          </a:p>
        </p:txBody>
      </p:sp>
    </p:spTree>
    <p:extLst>
      <p:ext uri="{BB962C8B-B14F-4D97-AF65-F5344CB8AC3E}">
        <p14:creationId xmlns:p14="http://schemas.microsoft.com/office/powerpoint/2010/main" val="1340596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Příklad</a:t>
            </a:r>
            <a:endParaRPr lang="cs-CZ" altLang="cs-CZ" sz="3200" b="1" dirty="0">
              <a:latin typeface="Arial" panose="020B0604020202020204" pitchFamily="34" charset="0"/>
            </a:endParaRPr>
          </a:p>
        </p:txBody>
      </p:sp>
      <p:sp>
        <p:nvSpPr>
          <p:cNvPr id="2" name="TextovéPole 1"/>
          <p:cNvSpPr txBox="1"/>
          <p:nvPr/>
        </p:nvSpPr>
        <p:spPr>
          <a:xfrm>
            <a:off x="395536" y="958585"/>
            <a:ext cx="8352928" cy="4524315"/>
          </a:xfrm>
          <a:prstGeom prst="rect">
            <a:avLst/>
          </a:prstGeom>
          <a:noFill/>
        </p:spPr>
        <p:txBody>
          <a:bodyPr wrap="square" rtlCol="0">
            <a:spAutoFit/>
          </a:bodyPr>
          <a:lstStyle/>
          <a:p>
            <a:r>
              <a:rPr lang="cs-CZ" dirty="0"/>
              <a:t>Stanovte kalkulaci nákladů na kalkulační jednici, jestliže znáte následující údaje: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 kalkulaci nákladů budeme využívat jedinou rozvrhovou základnu, a to:</a:t>
            </a:r>
          </a:p>
          <a:p>
            <a:pPr lvl="0"/>
            <a:r>
              <a:rPr lang="cs-CZ" dirty="0"/>
              <a:t>1. Přímé mzdy </a:t>
            </a:r>
            <a:r>
              <a:rPr lang="cs-CZ" dirty="0" err="1"/>
              <a:t>PMz</a:t>
            </a:r>
            <a:endParaRPr lang="cs-CZ" dirty="0"/>
          </a:p>
          <a:p>
            <a:pPr lvl="0"/>
            <a:r>
              <a:rPr lang="cs-CZ" dirty="0"/>
              <a:t>2. Strojové hodiny</a:t>
            </a:r>
          </a:p>
          <a:p>
            <a:endParaRPr lang="cs-CZ" dirty="0"/>
          </a:p>
          <a:p>
            <a:pPr marL="285750" indent="-285750" algn="just">
              <a:buFont typeface="Arial" panose="020B0604020202020204" pitchFamily="34" charset="0"/>
              <a:buChar char="•"/>
            </a:pPr>
            <a:endParaRPr lang="cs-CZ" dirty="0"/>
          </a:p>
          <a:p>
            <a:pPr lvl="1" algn="just"/>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159846588"/>
              </p:ext>
            </p:extLst>
          </p:nvPr>
        </p:nvGraphicFramePr>
        <p:xfrm>
          <a:off x="827584" y="1491630"/>
          <a:ext cx="7272809" cy="2012000"/>
        </p:xfrm>
        <a:graphic>
          <a:graphicData uri="http://schemas.openxmlformats.org/drawingml/2006/table">
            <a:tbl>
              <a:tblPr firstRow="1" firstCol="1" bandRow="1">
                <a:tableStyleId>{073A0DAA-6AF3-43AB-8588-CEC1D06C72B9}</a:tableStyleId>
              </a:tblPr>
              <a:tblGrid>
                <a:gridCol w="2244488">
                  <a:extLst>
                    <a:ext uri="{9D8B030D-6E8A-4147-A177-3AD203B41FA5}">
                      <a16:colId xmlns:a16="http://schemas.microsoft.com/office/drawing/2014/main" val="20000"/>
                    </a:ext>
                  </a:extLst>
                </a:gridCol>
                <a:gridCol w="1515975">
                  <a:extLst>
                    <a:ext uri="{9D8B030D-6E8A-4147-A177-3AD203B41FA5}">
                      <a16:colId xmlns:a16="http://schemas.microsoft.com/office/drawing/2014/main" val="20001"/>
                    </a:ext>
                  </a:extLst>
                </a:gridCol>
                <a:gridCol w="1966456">
                  <a:extLst>
                    <a:ext uri="{9D8B030D-6E8A-4147-A177-3AD203B41FA5}">
                      <a16:colId xmlns:a16="http://schemas.microsoft.com/office/drawing/2014/main" val="20002"/>
                    </a:ext>
                  </a:extLst>
                </a:gridCol>
                <a:gridCol w="1545890">
                  <a:extLst>
                    <a:ext uri="{9D8B030D-6E8A-4147-A177-3AD203B41FA5}">
                      <a16:colId xmlns:a16="http://schemas.microsoft.com/office/drawing/2014/main" val="20003"/>
                    </a:ext>
                  </a:extLst>
                </a:gridCol>
              </a:tblGrid>
              <a:tr h="374441">
                <a:tc>
                  <a:txBody>
                    <a:bodyPr/>
                    <a:lstStyle/>
                    <a:p>
                      <a:pPr>
                        <a:lnSpc>
                          <a:spcPct val="150000"/>
                        </a:lnSpc>
                        <a:spcAft>
                          <a:spcPts val="1000"/>
                        </a:spcAft>
                      </a:pPr>
                      <a:r>
                        <a:rPr lang="cs-CZ" sz="2000" dirty="0">
                          <a:effectLst/>
                        </a:rPr>
                        <a:t>Celkem</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Propočet na 1 ks</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4441">
                <a:tc>
                  <a:txBody>
                    <a:bodyPr/>
                    <a:lstStyle/>
                    <a:p>
                      <a:pPr>
                        <a:lnSpc>
                          <a:spcPct val="150000"/>
                        </a:lnSpc>
                        <a:spcAft>
                          <a:spcPts val="1000"/>
                        </a:spcAft>
                      </a:pPr>
                      <a:r>
                        <a:rPr lang="cs-CZ" sz="2000">
                          <a:effectLst/>
                        </a:rPr>
                        <a:t>Přímé mzdy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350 000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Přímé mzdy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50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74441">
                <a:tc>
                  <a:txBody>
                    <a:bodyPr/>
                    <a:lstStyle/>
                    <a:p>
                      <a:pPr>
                        <a:lnSpc>
                          <a:spcPct val="150000"/>
                        </a:lnSpc>
                        <a:spcAft>
                          <a:spcPts val="1000"/>
                        </a:spcAft>
                      </a:pPr>
                      <a:r>
                        <a:rPr lang="cs-CZ" sz="2000">
                          <a:effectLst/>
                        </a:rPr>
                        <a:t>Režijní náklady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1 225 000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Přímý materiál</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125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88015">
                <a:tc>
                  <a:txBody>
                    <a:bodyPr/>
                    <a:lstStyle/>
                    <a:p>
                      <a:pPr>
                        <a:lnSpc>
                          <a:spcPct val="150000"/>
                        </a:lnSpc>
                        <a:spcAft>
                          <a:spcPts val="1000"/>
                        </a:spcAft>
                      </a:pPr>
                      <a:r>
                        <a:rPr lang="cs-CZ" sz="2000">
                          <a:effectLst/>
                        </a:rPr>
                        <a:t>Strojové hodiny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2 500 hodin</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Přímá energie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35 Kč</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60869">
                <a:tc>
                  <a:txBody>
                    <a:bodyPr/>
                    <a:lstStyle/>
                    <a:p>
                      <a:pPr>
                        <a:lnSpc>
                          <a:spcPct val="150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a:effectLst/>
                        </a:rPr>
                        <a:t>Strojové hodiny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000" dirty="0">
                          <a:effectLst/>
                        </a:rPr>
                        <a:t>0,15 hodin</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045171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sp>
        <p:nvSpPr>
          <p:cNvPr id="2" name="TextovéPole 1"/>
          <p:cNvSpPr txBox="1"/>
          <p:nvPr/>
        </p:nvSpPr>
        <p:spPr>
          <a:xfrm>
            <a:off x="395536" y="958585"/>
            <a:ext cx="8352928" cy="3724096"/>
          </a:xfrm>
          <a:prstGeom prst="rect">
            <a:avLst/>
          </a:prstGeom>
          <a:noFill/>
        </p:spPr>
        <p:txBody>
          <a:bodyPr wrap="square" rtlCol="0">
            <a:spAutoFit/>
          </a:bodyPr>
          <a:lstStyle/>
          <a:p>
            <a:r>
              <a:rPr lang="cs-CZ" sz="2000" dirty="0"/>
              <a:t>Režijní přirážku stanovíme dle sazby v procentech vzhledem k rozvrhové základně.</a:t>
            </a:r>
          </a:p>
          <a:p>
            <a:endParaRPr lang="cs-CZ" sz="2000" dirty="0"/>
          </a:p>
          <a:p>
            <a:r>
              <a:rPr lang="cs-CZ" sz="2000" dirty="0"/>
              <a:t>Sazba režie = rozvrhovaná režie / rozvrhová základna</a:t>
            </a:r>
          </a:p>
          <a:p>
            <a:endParaRPr lang="cs-CZ" sz="2000" dirty="0"/>
          </a:p>
          <a:p>
            <a:r>
              <a:rPr lang="cs-CZ" sz="2000" dirty="0"/>
              <a:t>Sazba režie = rozvrhovaná režie / přímé mzdy</a:t>
            </a:r>
          </a:p>
          <a:p>
            <a:endParaRPr lang="cs-CZ" sz="2000" dirty="0"/>
          </a:p>
          <a:p>
            <a:r>
              <a:rPr lang="cs-CZ" sz="2000" dirty="0"/>
              <a:t>Sazba režie = 1 225 000 / 350 000 </a:t>
            </a:r>
          </a:p>
          <a:p>
            <a:endParaRPr lang="cs-CZ" sz="2000" dirty="0"/>
          </a:p>
          <a:p>
            <a:r>
              <a:rPr lang="cs-CZ" sz="2000" dirty="0"/>
              <a:t>Sazba režie = 3,5 x 100 = 350 % z PMZ</a:t>
            </a:r>
          </a:p>
          <a:p>
            <a:pPr algn="just"/>
            <a:endParaRPr lang="cs-CZ" dirty="0"/>
          </a:p>
          <a:p>
            <a:pPr lvl="1" algn="just"/>
            <a:endParaRPr lang="cs-CZ" dirty="0"/>
          </a:p>
        </p:txBody>
      </p:sp>
    </p:spTree>
    <p:extLst>
      <p:ext uri="{BB962C8B-B14F-4D97-AF65-F5344CB8AC3E}">
        <p14:creationId xmlns:p14="http://schemas.microsoft.com/office/powerpoint/2010/main" val="111011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6624736" cy="432048"/>
          </a:xfrm>
        </p:spPr>
        <p:txBody>
          <a:bodyPr/>
          <a:lstStyle/>
          <a:p>
            <a:r>
              <a:rPr lang="cs-CZ" altLang="cs-CZ" sz="3200" b="1" dirty="0"/>
              <a:t>Předmět kalkulace</a:t>
            </a:r>
          </a:p>
        </p:txBody>
      </p:sp>
      <p:sp>
        <p:nvSpPr>
          <p:cNvPr id="2" name="TextovéPole 1"/>
          <p:cNvSpPr txBox="1"/>
          <p:nvPr/>
        </p:nvSpPr>
        <p:spPr>
          <a:xfrm>
            <a:off x="395536" y="987574"/>
            <a:ext cx="8424936" cy="3416320"/>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400" dirty="0"/>
              <a:t>je vymezen kalkulační jednicí nebo kalkulovaným množstvím </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předmětem by měly být všechny druhy dílčích i finálních výkonů</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zákaznicky orientovaná kalkulace</a:t>
            </a:r>
          </a:p>
          <a:p>
            <a:pPr marL="285750" indent="-285750" algn="just">
              <a:buFont typeface="Arial" panose="020B0604020202020204" pitchFamily="34" charset="0"/>
              <a:buChar char="•"/>
            </a:pPr>
            <a:endParaRPr lang="cs-CZ"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pl-PL" dirty="0"/>
          </a:p>
        </p:txBody>
      </p:sp>
    </p:spTree>
    <p:extLst>
      <p:ext uri="{BB962C8B-B14F-4D97-AF65-F5344CB8AC3E}">
        <p14:creationId xmlns:p14="http://schemas.microsoft.com/office/powerpoint/2010/main" val="30392616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892768953"/>
              </p:ext>
            </p:extLst>
          </p:nvPr>
        </p:nvGraphicFramePr>
        <p:xfrm>
          <a:off x="395536" y="1079915"/>
          <a:ext cx="8136905" cy="3224281"/>
        </p:xfrm>
        <a:graphic>
          <a:graphicData uri="http://schemas.openxmlformats.org/drawingml/2006/table">
            <a:tbl>
              <a:tblPr firstRow="1" firstCol="1" bandRow="1">
                <a:tableStyleId>{073A0DAA-6AF3-43AB-8588-CEC1D06C72B9}</a:tableStyleId>
              </a:tblPr>
              <a:tblGrid>
                <a:gridCol w="2881478">
                  <a:extLst>
                    <a:ext uri="{9D8B030D-6E8A-4147-A177-3AD203B41FA5}">
                      <a16:colId xmlns:a16="http://schemas.microsoft.com/office/drawing/2014/main" val="20000"/>
                    </a:ext>
                  </a:extLst>
                </a:gridCol>
                <a:gridCol w="3745487">
                  <a:extLst>
                    <a:ext uri="{9D8B030D-6E8A-4147-A177-3AD203B41FA5}">
                      <a16:colId xmlns:a16="http://schemas.microsoft.com/office/drawing/2014/main" val="20001"/>
                    </a:ext>
                  </a:extLst>
                </a:gridCol>
                <a:gridCol w="1509940">
                  <a:extLst>
                    <a:ext uri="{9D8B030D-6E8A-4147-A177-3AD203B41FA5}">
                      <a16:colId xmlns:a16="http://schemas.microsoft.com/office/drawing/2014/main" val="20002"/>
                    </a:ext>
                  </a:extLst>
                </a:gridCol>
              </a:tblGrid>
              <a:tr h="385642">
                <a:tc>
                  <a:txBody>
                    <a:bodyPr/>
                    <a:lstStyle/>
                    <a:p>
                      <a:pPr>
                        <a:lnSpc>
                          <a:spcPct val="150000"/>
                        </a:lnSpc>
                        <a:spcAft>
                          <a:spcPts val="1000"/>
                        </a:spcAft>
                      </a:pPr>
                      <a:r>
                        <a:rPr lang="cs-CZ" sz="1800" dirty="0">
                          <a:effectLst/>
                        </a:rPr>
                        <a:t>Nákladové položky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a:effectLst/>
                        </a:rPr>
                        <a:t>Výpočet</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dirty="0">
                          <a:effectLst/>
                        </a:rPr>
                        <a:t>Celkem Kč</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85642">
                <a:tc>
                  <a:txBody>
                    <a:bodyPr/>
                    <a:lstStyle/>
                    <a:p>
                      <a:pPr>
                        <a:lnSpc>
                          <a:spcPct val="150000"/>
                        </a:lnSpc>
                        <a:spcAft>
                          <a:spcPts val="1000"/>
                        </a:spcAft>
                      </a:pPr>
                      <a:r>
                        <a:rPr lang="cs-CZ" sz="1800">
                          <a:effectLst/>
                        </a:rPr>
                        <a:t>Přímé náklady</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a:effectLst/>
                        </a:rPr>
                        <a:t>50 + 125 + 35</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dirty="0">
                          <a:effectLst/>
                        </a:rPr>
                        <a:t>210 Kč</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652330">
                <a:tc>
                  <a:txBody>
                    <a:bodyPr/>
                    <a:lstStyle/>
                    <a:p>
                      <a:pPr>
                        <a:lnSpc>
                          <a:spcPct val="150000"/>
                        </a:lnSpc>
                        <a:spcAft>
                          <a:spcPts val="1000"/>
                        </a:spcAft>
                      </a:pPr>
                      <a:r>
                        <a:rPr lang="cs-CZ" sz="1800">
                          <a:effectLst/>
                        </a:rPr>
                        <a:t>Režie</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a:effectLst/>
                        </a:rPr>
                        <a:t>350 % z přímých mezd = 350 % z 50 Kč = 3,5 * 50</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dirty="0">
                          <a:effectLst/>
                        </a:rPr>
                        <a:t>175 Kč</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00667">
                <a:tc>
                  <a:txBody>
                    <a:bodyPr/>
                    <a:lstStyle/>
                    <a:p>
                      <a:pPr>
                        <a:lnSpc>
                          <a:spcPct val="150000"/>
                        </a:lnSpc>
                        <a:spcAft>
                          <a:spcPts val="1000"/>
                        </a:spcAft>
                      </a:pPr>
                      <a:r>
                        <a:rPr lang="cs-CZ" sz="1800" dirty="0">
                          <a:effectLst/>
                        </a:rPr>
                        <a:t>Náklady na jednici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a:effectLst/>
                        </a:rPr>
                        <a:t>210 + 175</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1800" dirty="0">
                          <a:effectLst/>
                        </a:rPr>
                        <a:t>385 Kč</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53517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sp>
        <p:nvSpPr>
          <p:cNvPr id="2" name="TextovéPole 1"/>
          <p:cNvSpPr txBox="1"/>
          <p:nvPr/>
        </p:nvSpPr>
        <p:spPr>
          <a:xfrm>
            <a:off x="395536" y="958585"/>
            <a:ext cx="8352928" cy="4339650"/>
          </a:xfrm>
          <a:prstGeom prst="rect">
            <a:avLst/>
          </a:prstGeom>
          <a:noFill/>
        </p:spPr>
        <p:txBody>
          <a:bodyPr wrap="square" rtlCol="0">
            <a:spAutoFit/>
          </a:bodyPr>
          <a:lstStyle/>
          <a:p>
            <a:r>
              <a:rPr lang="cs-CZ" sz="2000" dirty="0"/>
              <a:t>Režii vypočteme v Kč/hodinu nikoli jako sazbu v %</a:t>
            </a:r>
          </a:p>
          <a:p>
            <a:endParaRPr lang="cs-CZ" sz="2000" dirty="0"/>
          </a:p>
          <a:p>
            <a:r>
              <a:rPr lang="cs-CZ" sz="2000" dirty="0"/>
              <a:t>Režijní přirážka = rozvrhovaná režie / rozvrhová základna</a:t>
            </a:r>
          </a:p>
          <a:p>
            <a:endParaRPr lang="cs-CZ" sz="2000" dirty="0"/>
          </a:p>
          <a:p>
            <a:r>
              <a:rPr lang="cs-CZ" sz="2000" dirty="0"/>
              <a:t>Režijní přirážka = rozvrhovaná režie / strojové hodiny</a:t>
            </a:r>
          </a:p>
          <a:p>
            <a:endParaRPr lang="cs-CZ" sz="2000" dirty="0"/>
          </a:p>
          <a:p>
            <a:r>
              <a:rPr lang="cs-CZ" sz="2000" dirty="0"/>
              <a:t>Režijní přirážka = 1 225 000 / 2 500 </a:t>
            </a:r>
          </a:p>
          <a:p>
            <a:endParaRPr lang="cs-CZ" sz="2000" dirty="0"/>
          </a:p>
          <a:p>
            <a:r>
              <a:rPr lang="cs-CZ" sz="2000" dirty="0"/>
              <a:t>Režijní přirážka = 490 Kč / hodinu</a:t>
            </a:r>
          </a:p>
          <a:p>
            <a:endParaRPr lang="cs-CZ" sz="2000" dirty="0"/>
          </a:p>
          <a:p>
            <a:r>
              <a:rPr lang="cs-CZ" sz="2000" dirty="0"/>
              <a:t>Jestliže víme, že na 1 kus výrobku spotřebujeme 0,15 hodin, poté můžeme vypočíst celkové náklady na jeden kus.</a:t>
            </a:r>
          </a:p>
          <a:p>
            <a:pPr algn="just"/>
            <a:endParaRPr lang="cs-CZ" dirty="0"/>
          </a:p>
          <a:p>
            <a:pPr lvl="1" algn="just"/>
            <a:endParaRPr lang="cs-CZ" dirty="0"/>
          </a:p>
        </p:txBody>
      </p:sp>
    </p:spTree>
    <p:extLst>
      <p:ext uri="{BB962C8B-B14F-4D97-AF65-F5344CB8AC3E}">
        <p14:creationId xmlns:p14="http://schemas.microsoft.com/office/powerpoint/2010/main" val="6237513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1674937360"/>
              </p:ext>
            </p:extLst>
          </p:nvPr>
        </p:nvGraphicFramePr>
        <p:xfrm>
          <a:off x="467544" y="1635646"/>
          <a:ext cx="7632848" cy="2160239"/>
        </p:xfrm>
        <a:graphic>
          <a:graphicData uri="http://schemas.openxmlformats.org/drawingml/2006/table">
            <a:tbl>
              <a:tblPr firstRow="1" firstCol="1" bandRow="1">
                <a:tableStyleId>{073A0DAA-6AF3-43AB-8588-CEC1D06C72B9}</a:tableStyleId>
              </a:tblPr>
              <a:tblGrid>
                <a:gridCol w="2706489">
                  <a:extLst>
                    <a:ext uri="{9D8B030D-6E8A-4147-A177-3AD203B41FA5}">
                      <a16:colId xmlns:a16="http://schemas.microsoft.com/office/drawing/2014/main" val="20000"/>
                    </a:ext>
                  </a:extLst>
                </a:gridCol>
                <a:gridCol w="2462320">
                  <a:extLst>
                    <a:ext uri="{9D8B030D-6E8A-4147-A177-3AD203B41FA5}">
                      <a16:colId xmlns:a16="http://schemas.microsoft.com/office/drawing/2014/main" val="20001"/>
                    </a:ext>
                  </a:extLst>
                </a:gridCol>
                <a:gridCol w="2464039">
                  <a:extLst>
                    <a:ext uri="{9D8B030D-6E8A-4147-A177-3AD203B41FA5}">
                      <a16:colId xmlns:a16="http://schemas.microsoft.com/office/drawing/2014/main" val="20002"/>
                    </a:ext>
                  </a:extLst>
                </a:gridCol>
              </a:tblGrid>
              <a:tr h="538960">
                <a:tc>
                  <a:txBody>
                    <a:bodyPr/>
                    <a:lstStyle/>
                    <a:p>
                      <a:pPr>
                        <a:lnSpc>
                          <a:spcPct val="150000"/>
                        </a:lnSpc>
                        <a:spcAft>
                          <a:spcPts val="1000"/>
                        </a:spcAft>
                      </a:pPr>
                      <a:r>
                        <a:rPr lang="cs-CZ" sz="2400">
                          <a:effectLst/>
                        </a:rPr>
                        <a:t>Nákladové položky</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Výpočet</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Celkem Kč</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38960">
                <a:tc>
                  <a:txBody>
                    <a:bodyPr/>
                    <a:lstStyle/>
                    <a:p>
                      <a:pPr>
                        <a:lnSpc>
                          <a:spcPct val="150000"/>
                        </a:lnSpc>
                        <a:spcAft>
                          <a:spcPts val="1000"/>
                        </a:spcAft>
                      </a:pPr>
                      <a:r>
                        <a:rPr lang="cs-CZ" sz="2400">
                          <a:effectLst/>
                        </a:rPr>
                        <a:t>Přímé náklady</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50 + 125 + 35</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210 Kč</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59583">
                <a:tc>
                  <a:txBody>
                    <a:bodyPr/>
                    <a:lstStyle/>
                    <a:p>
                      <a:pPr>
                        <a:lnSpc>
                          <a:spcPct val="150000"/>
                        </a:lnSpc>
                        <a:spcAft>
                          <a:spcPts val="1000"/>
                        </a:spcAft>
                      </a:pPr>
                      <a:r>
                        <a:rPr lang="cs-CZ" sz="2400">
                          <a:effectLst/>
                        </a:rPr>
                        <a:t>Režie</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490 * 0,15</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73,5 Kč</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22736">
                <a:tc>
                  <a:txBody>
                    <a:bodyPr/>
                    <a:lstStyle/>
                    <a:p>
                      <a:pPr>
                        <a:lnSpc>
                          <a:spcPct val="150000"/>
                        </a:lnSpc>
                        <a:spcAft>
                          <a:spcPts val="1000"/>
                        </a:spcAft>
                      </a:pPr>
                      <a:r>
                        <a:rPr lang="cs-CZ" sz="2400">
                          <a:effectLst/>
                        </a:rPr>
                        <a:t>Náklady na jednici</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a:effectLst/>
                        </a:rPr>
                        <a:t>210 + 73,5</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cs-CZ" sz="2400" dirty="0">
                          <a:effectLst/>
                        </a:rPr>
                        <a:t>283,5 Kč</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772443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Metoda odečítací a </a:t>
            </a:r>
            <a:r>
              <a:rPr lang="cs-CZ" sz="3200" b="1" dirty="0" err="1"/>
              <a:t>rozčítací</a:t>
            </a:r>
            <a:endParaRPr lang="en-GB" sz="3200" dirty="0"/>
          </a:p>
        </p:txBody>
      </p:sp>
      <p:sp>
        <p:nvSpPr>
          <p:cNvPr id="2" name="TextovéPole 1"/>
          <p:cNvSpPr txBox="1"/>
          <p:nvPr/>
        </p:nvSpPr>
        <p:spPr>
          <a:xfrm>
            <a:off x="395536" y="987575"/>
            <a:ext cx="8496944" cy="4001095"/>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tato metoda se využívá u sdružené výroby</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b="1" dirty="0"/>
              <a:t>o sdružené výrobě </a:t>
            </a:r>
            <a:r>
              <a:rPr lang="cs-CZ" sz="2000" dirty="0"/>
              <a:t>hovoříme tehdy, když v rámci výrobního cyklu z jednoho materiálu (nebo skupin materiálu) vznikají objektivně dva nebo více výrobků v určitém vzájemném poměru, přičemž výrobce nemá buď žádnou nebo omezenou možnost ovlivnit relace mezi těmito výrobky. </a:t>
            </a:r>
          </a:p>
          <a:p>
            <a:pPr algn="just"/>
            <a:endParaRPr lang="cs-CZ" sz="2000" dirty="0"/>
          </a:p>
          <a:p>
            <a:pPr marL="285750" indent="-285750" algn="just">
              <a:buFont typeface="Arial" panose="020B0604020202020204" pitchFamily="34" charset="0"/>
              <a:buChar char="•"/>
            </a:pPr>
            <a:r>
              <a:rPr lang="cs-CZ" sz="2000" dirty="0"/>
              <a:t>pro přiřazování nákladů u sdružené výroby se používají následující způsoby: </a:t>
            </a:r>
            <a:endParaRPr lang="en-GB" sz="2000" dirty="0"/>
          </a:p>
          <a:p>
            <a:pPr marL="742950" lvl="1" indent="-285750" algn="just">
              <a:buFont typeface="Arial" panose="020B0604020202020204" pitchFamily="34" charset="0"/>
              <a:buChar char="•"/>
            </a:pPr>
            <a:endParaRPr lang="cs-CZ" sz="2000" dirty="0"/>
          </a:p>
          <a:p>
            <a:pPr marL="742950" lvl="1" indent="-285750" algn="just">
              <a:buFont typeface="Arial" panose="020B0604020202020204" pitchFamily="34" charset="0"/>
              <a:buChar char="•"/>
            </a:pPr>
            <a:r>
              <a:rPr lang="cs-CZ" sz="2000" dirty="0"/>
              <a:t>odečítací metoda </a:t>
            </a:r>
          </a:p>
          <a:p>
            <a:pPr marL="742950" lvl="1" indent="-285750" algn="just">
              <a:buFont typeface="Arial" panose="020B0604020202020204" pitchFamily="34" charset="0"/>
              <a:buChar char="•"/>
            </a:pPr>
            <a:r>
              <a:rPr lang="cs-CZ" sz="2000" dirty="0" err="1"/>
              <a:t>rozčítací</a:t>
            </a:r>
            <a:r>
              <a:rPr lang="cs-CZ" sz="2000" dirty="0"/>
              <a:t> metoda </a:t>
            </a:r>
          </a:p>
          <a:p>
            <a:pPr marL="285750" indent="-285750" algn="just">
              <a:buFont typeface="Arial" panose="020B0604020202020204" pitchFamily="34" charset="0"/>
              <a:buChar char="•"/>
            </a:pPr>
            <a:endParaRPr lang="en-GB" dirty="0"/>
          </a:p>
          <a:p>
            <a:pPr lvl="1"/>
            <a:endParaRPr lang="cs-CZ" dirty="0"/>
          </a:p>
        </p:txBody>
      </p:sp>
    </p:spTree>
    <p:extLst>
      <p:ext uri="{BB962C8B-B14F-4D97-AF65-F5344CB8AC3E}">
        <p14:creationId xmlns:p14="http://schemas.microsoft.com/office/powerpoint/2010/main" val="2298920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Odečítací metoda</a:t>
            </a:r>
            <a:endParaRPr lang="cs-CZ" altLang="cs-CZ" sz="3200" b="1" dirty="0">
              <a:latin typeface="Arial" panose="020B0604020202020204" pitchFamily="34" charset="0"/>
            </a:endParaRPr>
          </a:p>
        </p:txBody>
      </p:sp>
      <p:sp>
        <p:nvSpPr>
          <p:cNvPr id="2" name="TextovéPole 1"/>
          <p:cNvSpPr txBox="1"/>
          <p:nvPr/>
        </p:nvSpPr>
        <p:spPr>
          <a:xfrm>
            <a:off x="395536" y="1203598"/>
            <a:ext cx="8064896" cy="4308872"/>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používá se v případě, kdy předmětem kalkulace jsou pouze hlavní výrobky</a:t>
            </a:r>
            <a:endParaRPr lang="en-GB" sz="2000" dirty="0"/>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od úhrnu nákladů na výrobu nejprve odečítáme částku odpovídající předem stanovenému ocenění vedlejších výrobků, zbylé náklady představují náklady na výrobu hlavního výrobku, jako příklad můžeme uvést kalkulaci výroby koksu </a:t>
            </a:r>
            <a:endParaRPr lang="en-GB" sz="2000" dirty="0"/>
          </a:p>
          <a:p>
            <a:pPr algn="just"/>
            <a:endParaRPr lang="cs-CZ" sz="2000" dirty="0"/>
          </a:p>
          <a:p>
            <a:pPr marL="285750" indent="-285750" algn="just">
              <a:buFont typeface="Arial" panose="020B0604020202020204" pitchFamily="34" charset="0"/>
              <a:buChar char="•"/>
            </a:pPr>
            <a:r>
              <a:rPr lang="cs-CZ" sz="2000" dirty="0"/>
              <a:t>při oceňování vedlejších výrobků se obvykle vychází z prodejní ceny, jestliže však pro vedlejší výrobky cena není stanovena, odvozujeme ji z ceny podobných výrobků na trhu</a:t>
            </a:r>
            <a:endParaRPr lang="en-GB" sz="2000"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25363847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Příklad</a:t>
            </a:r>
            <a:endParaRPr lang="cs-CZ" altLang="cs-CZ" sz="3200" b="1" dirty="0">
              <a:latin typeface="Arial" panose="020B0604020202020204" pitchFamily="34" charset="0"/>
            </a:endParaRPr>
          </a:p>
        </p:txBody>
      </p:sp>
      <p:sp>
        <p:nvSpPr>
          <p:cNvPr id="2" name="TextovéPole 1"/>
          <p:cNvSpPr txBox="1"/>
          <p:nvPr/>
        </p:nvSpPr>
        <p:spPr>
          <a:xfrm>
            <a:off x="395536" y="958585"/>
            <a:ext cx="8352928" cy="4001095"/>
          </a:xfrm>
          <a:prstGeom prst="rect">
            <a:avLst/>
          </a:prstGeom>
          <a:noFill/>
        </p:spPr>
        <p:txBody>
          <a:bodyPr wrap="square" rtlCol="0">
            <a:spAutoFit/>
          </a:bodyPr>
          <a:lstStyle/>
          <a:p>
            <a:pPr algn="just"/>
            <a:r>
              <a:rPr lang="cs-CZ" sz="2000" dirty="0"/>
              <a:t>Ze suroviny se vyrábí hlavní výrobek A </a:t>
            </a:r>
            <a:r>
              <a:rPr lang="cs-CZ" sz="2000" dirty="0" err="1"/>
              <a:t>a</a:t>
            </a:r>
            <a:r>
              <a:rPr lang="cs-CZ" sz="2000" dirty="0"/>
              <a:t> vedlejší výrobky B a C. </a:t>
            </a:r>
          </a:p>
          <a:p>
            <a:pPr algn="just"/>
            <a:endParaRPr lang="cs-CZ" sz="2000" dirty="0"/>
          </a:p>
          <a:p>
            <a:pPr algn="just"/>
            <a:r>
              <a:rPr lang="cs-CZ" sz="2000" dirty="0"/>
              <a:t>Z 1200 kg suroviny (nákupní cena činí 5 Kč / kg) bylo vyrobeno 720 kg hlavního výrobku A.</a:t>
            </a:r>
          </a:p>
          <a:p>
            <a:pPr algn="just"/>
            <a:endParaRPr lang="cs-CZ" sz="2000" dirty="0"/>
          </a:p>
          <a:p>
            <a:pPr algn="just"/>
            <a:r>
              <a:rPr lang="cs-CZ" sz="2000" dirty="0"/>
              <a:t>Zpracování náklady byly 864 Kč.  </a:t>
            </a:r>
          </a:p>
          <a:p>
            <a:pPr algn="just"/>
            <a:endParaRPr lang="cs-CZ" sz="2000" dirty="0"/>
          </a:p>
          <a:p>
            <a:pPr algn="just"/>
            <a:r>
              <a:rPr lang="cs-CZ" sz="2000" dirty="0"/>
              <a:t>Tržby za prodej vedlejšího výrobku B byly 620 Kč a výrobku C 340 Kč.</a:t>
            </a:r>
          </a:p>
          <a:p>
            <a:pPr algn="just"/>
            <a:endParaRPr lang="cs-CZ" sz="2000" dirty="0"/>
          </a:p>
          <a:p>
            <a:pPr marL="285750" indent="-285750" algn="just">
              <a:buFont typeface="Arial" panose="020B0604020202020204" pitchFamily="34" charset="0"/>
              <a:buChar char="•"/>
            </a:pPr>
            <a:r>
              <a:rPr lang="cs-CZ" sz="2000" dirty="0"/>
              <a:t>Vypočítejte náklady na 1 kg výrobku A.</a:t>
            </a:r>
          </a:p>
          <a:p>
            <a:pPr marL="285750" indent="-285750" algn="just">
              <a:buFont typeface="Arial" panose="020B0604020202020204" pitchFamily="34" charset="0"/>
              <a:buChar char="•"/>
            </a:pPr>
            <a:endParaRPr lang="cs-CZ" dirty="0"/>
          </a:p>
          <a:p>
            <a:pPr algn="just"/>
            <a:endParaRPr lang="cs-CZ" dirty="0"/>
          </a:p>
          <a:p>
            <a:pPr lvl="1" algn="just"/>
            <a:endParaRPr lang="cs-CZ" dirty="0"/>
          </a:p>
        </p:txBody>
      </p:sp>
    </p:spTree>
    <p:extLst>
      <p:ext uri="{BB962C8B-B14F-4D97-AF65-F5344CB8AC3E}">
        <p14:creationId xmlns:p14="http://schemas.microsoft.com/office/powerpoint/2010/main" val="7591449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Příklad</a:t>
            </a:r>
            <a:endParaRPr lang="cs-CZ" altLang="cs-CZ" sz="3200" b="1" dirty="0">
              <a:latin typeface="Arial" panose="020B0604020202020204" pitchFamily="34" charset="0"/>
            </a:endParaRPr>
          </a:p>
        </p:txBody>
      </p:sp>
      <p:sp>
        <p:nvSpPr>
          <p:cNvPr id="2" name="TextovéPole 1"/>
          <p:cNvSpPr txBox="1"/>
          <p:nvPr/>
        </p:nvSpPr>
        <p:spPr>
          <a:xfrm>
            <a:off x="395536" y="958585"/>
            <a:ext cx="8352928" cy="923330"/>
          </a:xfrm>
          <a:prstGeom prst="rect">
            <a:avLst/>
          </a:prstGeom>
          <a:noFill/>
        </p:spPr>
        <p:txBody>
          <a:bodyPr wrap="square" rtlCol="0">
            <a:spAutoFit/>
          </a:bodyPr>
          <a:lstStyle/>
          <a:p>
            <a:pPr marL="285750" indent="-285750" algn="just">
              <a:buFont typeface="Arial" panose="020B0604020202020204" pitchFamily="34" charset="0"/>
              <a:buChar char="•"/>
            </a:pPr>
            <a:endParaRPr lang="cs-CZ" dirty="0"/>
          </a:p>
          <a:p>
            <a:pPr algn="just"/>
            <a:endParaRPr lang="cs-CZ" dirty="0"/>
          </a:p>
          <a:p>
            <a:pPr lvl="1" algn="just"/>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061657216"/>
              </p:ext>
            </p:extLst>
          </p:nvPr>
        </p:nvGraphicFramePr>
        <p:xfrm>
          <a:off x="467544" y="987574"/>
          <a:ext cx="7488833" cy="3560673"/>
        </p:xfrm>
        <a:graphic>
          <a:graphicData uri="http://schemas.openxmlformats.org/drawingml/2006/table">
            <a:tbl>
              <a:tblPr firstRow="1" bandRow="1">
                <a:tableStyleId>{073A0DAA-6AF3-43AB-8588-CEC1D06C72B9}</a:tableStyleId>
              </a:tblPr>
              <a:tblGrid>
                <a:gridCol w="3816424">
                  <a:extLst>
                    <a:ext uri="{9D8B030D-6E8A-4147-A177-3AD203B41FA5}">
                      <a16:colId xmlns:a16="http://schemas.microsoft.com/office/drawing/2014/main" val="4292259065"/>
                    </a:ext>
                  </a:extLst>
                </a:gridCol>
                <a:gridCol w="2448272">
                  <a:extLst>
                    <a:ext uri="{9D8B030D-6E8A-4147-A177-3AD203B41FA5}">
                      <a16:colId xmlns:a16="http://schemas.microsoft.com/office/drawing/2014/main" val="3883152332"/>
                    </a:ext>
                  </a:extLst>
                </a:gridCol>
                <a:gridCol w="1224137">
                  <a:extLst>
                    <a:ext uri="{9D8B030D-6E8A-4147-A177-3AD203B41FA5}">
                      <a16:colId xmlns:a16="http://schemas.microsoft.com/office/drawing/2014/main" val="2012554604"/>
                    </a:ext>
                  </a:extLst>
                </a:gridCol>
              </a:tblGrid>
              <a:tr h="324474">
                <a:tc>
                  <a:txBody>
                    <a:bodyPr/>
                    <a:lstStyle/>
                    <a:p>
                      <a:pPr algn="ctr"/>
                      <a:r>
                        <a:rPr lang="cs-CZ" dirty="0"/>
                        <a:t>Položka</a:t>
                      </a:r>
                    </a:p>
                  </a:txBody>
                  <a:tcPr/>
                </a:tc>
                <a:tc>
                  <a:txBody>
                    <a:bodyPr/>
                    <a:lstStyle/>
                    <a:p>
                      <a:pPr algn="ctr"/>
                      <a:r>
                        <a:rPr lang="cs-CZ" dirty="0"/>
                        <a:t>Výpočet</a:t>
                      </a:r>
                    </a:p>
                  </a:txBody>
                  <a:tcPr/>
                </a:tc>
                <a:tc>
                  <a:txBody>
                    <a:bodyPr/>
                    <a:lstStyle/>
                    <a:p>
                      <a:pPr algn="ctr"/>
                      <a:r>
                        <a:rPr lang="cs-CZ" dirty="0"/>
                        <a:t>Výsledek</a:t>
                      </a:r>
                    </a:p>
                  </a:txBody>
                  <a:tcPr/>
                </a:tc>
                <a:extLst>
                  <a:ext uri="{0D108BD9-81ED-4DB2-BD59-A6C34878D82A}">
                    <a16:rowId xmlns:a16="http://schemas.microsoft.com/office/drawing/2014/main" val="3630398273"/>
                  </a:ext>
                </a:extLst>
              </a:tr>
              <a:tr h="543831">
                <a:tc>
                  <a:txBody>
                    <a:bodyPr/>
                    <a:lstStyle/>
                    <a:p>
                      <a:r>
                        <a:rPr lang="cs-CZ" dirty="0"/>
                        <a:t>Spotřebovaná surovina</a:t>
                      </a:r>
                      <a:r>
                        <a:rPr lang="cs-CZ" baseline="0" dirty="0"/>
                        <a:t> </a:t>
                      </a:r>
                      <a:endParaRPr lang="cs-CZ" dirty="0"/>
                    </a:p>
                  </a:txBody>
                  <a:tcPr/>
                </a:tc>
                <a:tc>
                  <a:txBody>
                    <a:bodyPr/>
                    <a:lstStyle/>
                    <a:p>
                      <a:r>
                        <a:rPr lang="cs-CZ" dirty="0"/>
                        <a:t>1200 * 5</a:t>
                      </a:r>
                    </a:p>
                  </a:txBody>
                  <a:tcPr/>
                </a:tc>
                <a:tc>
                  <a:txBody>
                    <a:bodyPr/>
                    <a:lstStyle/>
                    <a:p>
                      <a:r>
                        <a:rPr lang="cs-CZ" dirty="0"/>
                        <a:t>6 000</a:t>
                      </a:r>
                    </a:p>
                  </a:txBody>
                  <a:tcPr/>
                </a:tc>
                <a:extLst>
                  <a:ext uri="{0D108BD9-81ED-4DB2-BD59-A6C34878D82A}">
                    <a16:rowId xmlns:a16="http://schemas.microsoft.com/office/drawing/2014/main" val="4249049907"/>
                  </a:ext>
                </a:extLst>
              </a:tr>
              <a:tr h="324474">
                <a:tc>
                  <a:txBody>
                    <a:bodyPr/>
                    <a:lstStyle/>
                    <a:p>
                      <a:r>
                        <a:rPr lang="cs-CZ" dirty="0"/>
                        <a:t>Zpracovací</a:t>
                      </a:r>
                      <a:r>
                        <a:rPr lang="cs-CZ" baseline="0" dirty="0"/>
                        <a:t> náklady</a:t>
                      </a:r>
                      <a:endParaRPr lang="cs-CZ" dirty="0"/>
                    </a:p>
                  </a:txBody>
                  <a:tcPr/>
                </a:tc>
                <a:tc>
                  <a:txBody>
                    <a:bodyPr/>
                    <a:lstStyle/>
                    <a:p>
                      <a:r>
                        <a:rPr lang="cs-CZ" dirty="0"/>
                        <a:t>ze zadání</a:t>
                      </a:r>
                    </a:p>
                  </a:txBody>
                  <a:tcPr/>
                </a:tc>
                <a:tc>
                  <a:txBody>
                    <a:bodyPr/>
                    <a:lstStyle/>
                    <a:p>
                      <a:r>
                        <a:rPr lang="cs-CZ" dirty="0"/>
                        <a:t>864</a:t>
                      </a:r>
                    </a:p>
                  </a:txBody>
                  <a:tcPr/>
                </a:tc>
                <a:extLst>
                  <a:ext uri="{0D108BD9-81ED-4DB2-BD59-A6C34878D82A}">
                    <a16:rowId xmlns:a16="http://schemas.microsoft.com/office/drawing/2014/main" val="2885321052"/>
                  </a:ext>
                </a:extLst>
              </a:tr>
              <a:tr h="776901">
                <a:tc>
                  <a:txBody>
                    <a:bodyPr/>
                    <a:lstStyle/>
                    <a:p>
                      <a:r>
                        <a:rPr lang="cs-CZ" dirty="0"/>
                        <a:t>Tržby za prodej vedlejšího výrobku</a:t>
                      </a:r>
                      <a:r>
                        <a:rPr lang="cs-CZ" baseline="0" dirty="0"/>
                        <a:t> B</a:t>
                      </a:r>
                      <a:endParaRPr lang="cs-CZ" dirty="0"/>
                    </a:p>
                  </a:txBody>
                  <a:tcPr/>
                </a:tc>
                <a:tc>
                  <a:txBody>
                    <a:bodyPr/>
                    <a:lstStyle/>
                    <a:p>
                      <a:r>
                        <a:rPr lang="cs-CZ" dirty="0"/>
                        <a:t>ze zadání</a:t>
                      </a:r>
                    </a:p>
                  </a:txBody>
                  <a:tcPr/>
                </a:tc>
                <a:tc>
                  <a:txBody>
                    <a:bodyPr/>
                    <a:lstStyle/>
                    <a:p>
                      <a:r>
                        <a:rPr lang="cs-CZ" dirty="0"/>
                        <a:t>-620</a:t>
                      </a:r>
                    </a:p>
                  </a:txBody>
                  <a:tcPr/>
                </a:tc>
                <a:extLst>
                  <a:ext uri="{0D108BD9-81ED-4DB2-BD59-A6C34878D82A}">
                    <a16:rowId xmlns:a16="http://schemas.microsoft.com/office/drawing/2014/main" val="2709529933"/>
                  </a:ext>
                </a:extLst>
              </a:tr>
              <a:tr h="7769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Tržby za prodej vedlejšího výrobku</a:t>
                      </a:r>
                      <a:r>
                        <a:rPr lang="cs-CZ" baseline="0" dirty="0"/>
                        <a:t> C</a:t>
                      </a:r>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ze zadání</a:t>
                      </a:r>
                    </a:p>
                    <a:p>
                      <a:endParaRPr lang="cs-CZ" dirty="0"/>
                    </a:p>
                  </a:txBody>
                  <a:tcPr/>
                </a:tc>
                <a:tc>
                  <a:txBody>
                    <a:bodyPr/>
                    <a:lstStyle/>
                    <a:p>
                      <a:r>
                        <a:rPr lang="cs-CZ" dirty="0"/>
                        <a:t>-340</a:t>
                      </a:r>
                    </a:p>
                  </a:txBody>
                  <a:tcPr/>
                </a:tc>
                <a:extLst>
                  <a:ext uri="{0D108BD9-81ED-4DB2-BD59-A6C34878D82A}">
                    <a16:rowId xmlns:a16="http://schemas.microsoft.com/office/drawing/2014/main" val="672837937"/>
                  </a:ext>
                </a:extLst>
              </a:tr>
              <a:tr h="324474">
                <a:tc>
                  <a:txBody>
                    <a:bodyPr/>
                    <a:lstStyle/>
                    <a:p>
                      <a:r>
                        <a:rPr lang="cs-CZ" dirty="0"/>
                        <a:t>Zbývá na hlavní výrobek A</a:t>
                      </a:r>
                    </a:p>
                  </a:txBody>
                  <a:tcPr/>
                </a:tc>
                <a:tc>
                  <a:txBody>
                    <a:bodyPr/>
                    <a:lstStyle/>
                    <a:p>
                      <a:r>
                        <a:rPr lang="cs-CZ" dirty="0"/>
                        <a:t>6 000 + 864 – 620 - 340</a:t>
                      </a:r>
                    </a:p>
                  </a:txBody>
                  <a:tcPr/>
                </a:tc>
                <a:tc>
                  <a:txBody>
                    <a:bodyPr/>
                    <a:lstStyle/>
                    <a:p>
                      <a:r>
                        <a:rPr lang="cs-CZ" dirty="0"/>
                        <a:t>5 904</a:t>
                      </a:r>
                    </a:p>
                  </a:txBody>
                  <a:tcPr/>
                </a:tc>
                <a:extLst>
                  <a:ext uri="{0D108BD9-81ED-4DB2-BD59-A6C34878D82A}">
                    <a16:rowId xmlns:a16="http://schemas.microsoft.com/office/drawing/2014/main" val="2355421885"/>
                  </a:ext>
                </a:extLst>
              </a:tr>
              <a:tr h="324474">
                <a:tc>
                  <a:txBody>
                    <a:bodyPr/>
                    <a:lstStyle/>
                    <a:p>
                      <a:r>
                        <a:rPr lang="cs-CZ" dirty="0"/>
                        <a:t>Náklady na 1</a:t>
                      </a:r>
                      <a:r>
                        <a:rPr lang="cs-CZ" baseline="0" dirty="0"/>
                        <a:t> kg výrobku A</a:t>
                      </a:r>
                      <a:endParaRPr lang="cs-CZ" dirty="0"/>
                    </a:p>
                  </a:txBody>
                  <a:tcPr/>
                </a:tc>
                <a:tc>
                  <a:txBody>
                    <a:bodyPr/>
                    <a:lstStyle/>
                    <a:p>
                      <a:r>
                        <a:rPr lang="cs-CZ" dirty="0"/>
                        <a:t>5 904 / 720</a:t>
                      </a:r>
                    </a:p>
                  </a:txBody>
                  <a:tcPr/>
                </a:tc>
                <a:tc>
                  <a:txBody>
                    <a:bodyPr/>
                    <a:lstStyle/>
                    <a:p>
                      <a:r>
                        <a:rPr lang="cs-CZ" dirty="0"/>
                        <a:t>8,20</a:t>
                      </a:r>
                    </a:p>
                  </a:txBody>
                  <a:tcPr/>
                </a:tc>
                <a:extLst>
                  <a:ext uri="{0D108BD9-81ED-4DB2-BD59-A6C34878D82A}">
                    <a16:rowId xmlns:a16="http://schemas.microsoft.com/office/drawing/2014/main" val="2133546000"/>
                  </a:ext>
                </a:extLst>
              </a:tr>
            </a:tbl>
          </a:graphicData>
        </a:graphic>
      </p:graphicFrame>
    </p:spTree>
    <p:extLst>
      <p:ext uri="{BB962C8B-B14F-4D97-AF65-F5344CB8AC3E}">
        <p14:creationId xmlns:p14="http://schemas.microsoft.com/office/powerpoint/2010/main" val="5592564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err="1"/>
              <a:t>Rozčítací</a:t>
            </a:r>
            <a:r>
              <a:rPr lang="cs-CZ" sz="3200" b="1" dirty="0"/>
              <a:t> metoda</a:t>
            </a:r>
            <a:endParaRPr lang="cs-CZ" altLang="cs-CZ" sz="3200" b="1" dirty="0">
              <a:latin typeface="Arial" panose="020B0604020202020204" pitchFamily="34" charset="0"/>
            </a:endParaRPr>
          </a:p>
        </p:txBody>
      </p:sp>
      <p:sp>
        <p:nvSpPr>
          <p:cNvPr id="2" name="TextovéPole 1"/>
          <p:cNvSpPr txBox="1"/>
          <p:nvPr/>
        </p:nvSpPr>
        <p:spPr>
          <a:xfrm>
            <a:off x="395536" y="987575"/>
            <a:ext cx="8280920" cy="3970318"/>
          </a:xfrm>
          <a:prstGeom prst="rect">
            <a:avLst/>
          </a:prstGeom>
          <a:noFill/>
        </p:spPr>
        <p:txBody>
          <a:bodyPr wrap="square" rtlCol="0">
            <a:spAutoFit/>
          </a:bodyPr>
          <a:lstStyle/>
          <a:p>
            <a:pPr marL="285750" indent="-285750" algn="just">
              <a:buFont typeface="Arial" panose="020B0604020202020204" pitchFamily="34" charset="0"/>
              <a:buChar char="•"/>
            </a:pPr>
            <a:r>
              <a:rPr lang="cs-CZ" dirty="0"/>
              <a:t>používá se tehdy, nelze-li ze sdružených výrobků rovnocenného významu zvolit pouze jeden za hlavní a ostatní považovat za vedlejší, tj. když výsledkem sdružené výroby jsou dva nebo více hlavních výrobků (např. výrobky při zpracování ropy, nebo jednotlivé druhy mouky v mlýnech)</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cs-CZ" dirty="0"/>
              <a:t>protože mezi jednotlivými výrobky nelze samostatně zjistit vzájemné poměry nákladů, je třeba použít náhradní způsob tzv. </a:t>
            </a:r>
            <a:r>
              <a:rPr lang="cs-CZ" dirty="0" err="1"/>
              <a:t>rozčítací</a:t>
            </a:r>
            <a:r>
              <a:rPr lang="cs-CZ" dirty="0"/>
              <a:t> klíč, pro jehož stanovení mohou sloužit různé veličiny, například prodejní cena, výtěžnost, hmotnost apod. </a:t>
            </a:r>
          </a:p>
          <a:p>
            <a:pPr marL="285750" indent="-285750" algn="just">
              <a:buFont typeface="Arial" panose="020B0604020202020204" pitchFamily="34" charset="0"/>
              <a:buChar char="•"/>
            </a:pPr>
            <a:endParaRPr lang="en-GB" dirty="0"/>
          </a:p>
          <a:p>
            <a:pPr marL="285750" indent="-285750" algn="just">
              <a:buFont typeface="Arial" panose="020B0604020202020204" pitchFamily="34" charset="0"/>
              <a:buChar char="•"/>
            </a:pPr>
            <a:r>
              <a:rPr lang="cs-CZ" dirty="0"/>
              <a:t>postup rozpočtu sdružených nákladů s využitím </a:t>
            </a:r>
            <a:r>
              <a:rPr lang="cs-CZ" dirty="0" err="1"/>
              <a:t>rozčítacích</a:t>
            </a:r>
            <a:r>
              <a:rPr lang="cs-CZ" dirty="0"/>
              <a:t> klíčů je shodný jako v kalkulaci dělením s poměrovými čísly</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18298297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Příklad</a:t>
            </a:r>
            <a:endParaRPr lang="cs-CZ" altLang="cs-CZ" sz="3200" b="1" dirty="0">
              <a:latin typeface="Arial" panose="020B0604020202020204" pitchFamily="34" charset="0"/>
            </a:endParaRPr>
          </a:p>
        </p:txBody>
      </p:sp>
      <p:sp>
        <p:nvSpPr>
          <p:cNvPr id="2" name="TextovéPole 1"/>
          <p:cNvSpPr txBox="1"/>
          <p:nvPr/>
        </p:nvSpPr>
        <p:spPr>
          <a:xfrm>
            <a:off x="395738" y="1203598"/>
            <a:ext cx="8352928" cy="2585323"/>
          </a:xfrm>
          <a:prstGeom prst="rect">
            <a:avLst/>
          </a:prstGeom>
          <a:noFill/>
        </p:spPr>
        <p:txBody>
          <a:bodyPr wrap="square" rtlCol="0">
            <a:spAutoFit/>
          </a:bodyPr>
          <a:lstStyle/>
          <a:p>
            <a:pPr algn="just"/>
            <a:r>
              <a:rPr lang="cs-CZ" dirty="0"/>
              <a:t>Podnik vyrábí tři výrobky. Výrobek A prodává v množství 500 tun. B v množství 400 tun a C v množství 800 tun. Prodejní cena tuny výrobku A činí 440 000 Kč, B 188 000 Kč a C 150 000 Kč. </a:t>
            </a:r>
          </a:p>
          <a:p>
            <a:pPr algn="just"/>
            <a:endParaRPr lang="cs-CZ" dirty="0"/>
          </a:p>
          <a:p>
            <a:pPr algn="just"/>
            <a:r>
              <a:rPr lang="cs-CZ" dirty="0"/>
              <a:t>Celkové náklady na výrobu výrobků A, B, C činí 170 000 000 Kč. </a:t>
            </a:r>
          </a:p>
          <a:p>
            <a:pPr algn="just"/>
            <a:endParaRPr lang="cs-CZ" dirty="0"/>
          </a:p>
          <a:p>
            <a:pPr algn="just"/>
            <a:r>
              <a:rPr lang="cs-CZ" dirty="0" err="1"/>
              <a:t>Rozčítací</a:t>
            </a:r>
            <a:r>
              <a:rPr lang="cs-CZ" dirty="0"/>
              <a:t> metodou vypočítejte průměrné náklady výrobků, jestliže víte, že výrobku A je přirazen koeficient 1 a další koeficienty jsou stanoveny dle prodejní ceny.</a:t>
            </a:r>
          </a:p>
          <a:p>
            <a:pPr lvl="1" algn="just"/>
            <a:endParaRPr lang="cs-CZ" dirty="0"/>
          </a:p>
        </p:txBody>
      </p:sp>
    </p:spTree>
    <p:extLst>
      <p:ext uri="{BB962C8B-B14F-4D97-AF65-F5344CB8AC3E}">
        <p14:creationId xmlns:p14="http://schemas.microsoft.com/office/powerpoint/2010/main" val="16457399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sp>
        <p:nvSpPr>
          <p:cNvPr id="2" name="TextovéPole 1"/>
          <p:cNvSpPr txBox="1"/>
          <p:nvPr/>
        </p:nvSpPr>
        <p:spPr>
          <a:xfrm>
            <a:off x="395536" y="958585"/>
            <a:ext cx="8352928" cy="2308324"/>
          </a:xfrm>
          <a:prstGeom prst="rect">
            <a:avLst/>
          </a:prstGeom>
          <a:noFill/>
        </p:spPr>
        <p:txBody>
          <a:bodyPr wrap="square" rtlCol="0">
            <a:spAutoFit/>
          </a:bodyPr>
          <a:lstStyle/>
          <a:p>
            <a:r>
              <a:rPr lang="cs-CZ" dirty="0"/>
              <a:t>Nejprve je potřeba vypočítat poměrové koeficienty pro výrobek B a pro výrobek C.</a:t>
            </a:r>
          </a:p>
          <a:p>
            <a:endParaRPr lang="cs-CZ" dirty="0"/>
          </a:p>
          <a:p>
            <a:r>
              <a:rPr lang="cs-CZ" dirty="0"/>
              <a:t>Koeficient výrobku B = 188 000 / 440 000 = 0,43</a:t>
            </a:r>
          </a:p>
          <a:p>
            <a:endParaRPr lang="cs-CZ" dirty="0"/>
          </a:p>
          <a:p>
            <a:r>
              <a:rPr lang="cs-CZ" dirty="0"/>
              <a:t>Koeficient výrobku C = 150 000 / 440 000 = 0,34</a:t>
            </a:r>
          </a:p>
          <a:p>
            <a:endParaRPr lang="cs-CZ" dirty="0"/>
          </a:p>
          <a:p>
            <a:r>
              <a:rPr lang="cs-CZ" dirty="0"/>
              <a:t>Dále je potřeba přepočítat množství jednotlivých výrobků.</a:t>
            </a:r>
          </a:p>
          <a:p>
            <a:pPr lvl="1" algn="just"/>
            <a:endParaRPr lang="cs-CZ" dirty="0"/>
          </a:p>
        </p:txBody>
      </p:sp>
    </p:spTree>
    <p:extLst>
      <p:ext uri="{BB962C8B-B14F-4D97-AF65-F5344CB8AC3E}">
        <p14:creationId xmlns:p14="http://schemas.microsoft.com/office/powerpoint/2010/main" val="227577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Kalkulační jednice</a:t>
            </a:r>
          </a:p>
        </p:txBody>
      </p:sp>
      <p:sp>
        <p:nvSpPr>
          <p:cNvPr id="2" name="TextovéPole 1"/>
          <p:cNvSpPr txBox="1"/>
          <p:nvPr/>
        </p:nvSpPr>
        <p:spPr>
          <a:xfrm>
            <a:off x="395536" y="1131590"/>
            <a:ext cx="8352928" cy="5262979"/>
          </a:xfrm>
          <a:prstGeom prst="rect">
            <a:avLst/>
          </a:prstGeom>
          <a:noFill/>
        </p:spPr>
        <p:txBody>
          <a:bodyPr wrap="square" rtlCol="0">
            <a:spAutoFit/>
          </a:bodyPr>
          <a:lstStyle/>
          <a:p>
            <a:pPr marL="285750" indent="-285750">
              <a:buFont typeface="Arial" panose="020B0604020202020204" pitchFamily="34" charset="0"/>
              <a:buChar char="•"/>
            </a:pPr>
            <a:r>
              <a:rPr lang="cs-CZ" sz="2400" dirty="0"/>
              <a:t>konkrétní výkon, vymezený měrnou jednotkou a druhem, na který se stanovují nebo zjišťují náklady</a:t>
            </a:r>
          </a:p>
          <a:p>
            <a:endParaRPr lang="cs-CZ" sz="2400" dirty="0"/>
          </a:p>
          <a:p>
            <a:pPr marL="742950" lvl="1" indent="-285750">
              <a:buFont typeface="Arial" panose="020B0604020202020204" pitchFamily="34" charset="0"/>
              <a:buChar char="•"/>
            </a:pPr>
            <a:r>
              <a:rPr lang="cs-CZ" sz="2400" dirty="0"/>
              <a:t>Příklad:</a:t>
            </a:r>
          </a:p>
          <a:p>
            <a:pPr marL="1200150" lvl="2" indent="-285750">
              <a:buFont typeface="Arial" panose="020B0604020202020204" pitchFamily="34" charset="0"/>
              <a:buChar char="•"/>
            </a:pPr>
            <a:r>
              <a:rPr lang="cs-CZ" sz="2400" dirty="0"/>
              <a:t>vyráběný jeden kus prošívané přikrývky v textilním průmyslu</a:t>
            </a:r>
          </a:p>
          <a:p>
            <a:pPr marL="1200150" lvl="2" indent="-285750">
              <a:buFont typeface="Arial" panose="020B0604020202020204" pitchFamily="34" charset="0"/>
              <a:buChar char="•"/>
            </a:pPr>
            <a:r>
              <a:rPr lang="cs-CZ" sz="2400" dirty="0"/>
              <a:t>letecká linka realizovaná určitým typem letadla v cestovním ruchu </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21371403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graphicFrame>
        <p:nvGraphicFramePr>
          <p:cNvPr id="3" name="Tabulka 2"/>
          <p:cNvGraphicFramePr>
            <a:graphicFrameLocks noGrp="1"/>
          </p:cNvGraphicFramePr>
          <p:nvPr>
            <p:extLst>
              <p:ext uri="{D42A27DB-BD31-4B8C-83A1-F6EECF244321}">
                <p14:modId xmlns:p14="http://schemas.microsoft.com/office/powerpoint/2010/main" val="2105782111"/>
              </p:ext>
            </p:extLst>
          </p:nvPr>
        </p:nvGraphicFramePr>
        <p:xfrm>
          <a:off x="611560" y="1658970"/>
          <a:ext cx="7632848" cy="2280930"/>
        </p:xfrm>
        <a:graphic>
          <a:graphicData uri="http://schemas.openxmlformats.org/drawingml/2006/table">
            <a:tbl>
              <a:tblPr firstRow="1" firstCol="1" bandRow="1">
                <a:tableStyleId>{073A0DAA-6AF3-43AB-8588-CEC1D06C72B9}</a:tableStyleId>
              </a:tblPr>
              <a:tblGrid>
                <a:gridCol w="3097792">
                  <a:extLst>
                    <a:ext uri="{9D8B030D-6E8A-4147-A177-3AD203B41FA5}">
                      <a16:colId xmlns:a16="http://schemas.microsoft.com/office/drawing/2014/main" val="20000"/>
                    </a:ext>
                  </a:extLst>
                </a:gridCol>
                <a:gridCol w="3099536">
                  <a:extLst>
                    <a:ext uri="{9D8B030D-6E8A-4147-A177-3AD203B41FA5}">
                      <a16:colId xmlns:a16="http://schemas.microsoft.com/office/drawing/2014/main" val="20001"/>
                    </a:ext>
                  </a:extLst>
                </a:gridCol>
                <a:gridCol w="1435520">
                  <a:extLst>
                    <a:ext uri="{9D8B030D-6E8A-4147-A177-3AD203B41FA5}">
                      <a16:colId xmlns:a16="http://schemas.microsoft.com/office/drawing/2014/main" val="20002"/>
                    </a:ext>
                  </a:extLst>
                </a:gridCol>
              </a:tblGrid>
              <a:tr h="456186">
                <a:tc>
                  <a:txBody>
                    <a:bodyPr/>
                    <a:lstStyle/>
                    <a:p>
                      <a:pPr algn="just">
                        <a:lnSpc>
                          <a:spcPct val="150000"/>
                        </a:lnSpc>
                        <a:spcAft>
                          <a:spcPts val="1000"/>
                        </a:spcAft>
                      </a:pPr>
                      <a:r>
                        <a:rPr lang="cs-CZ" sz="2000" dirty="0">
                          <a:effectLst/>
                        </a:rPr>
                        <a:t>Výrobek</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a:effectLst/>
                        </a:rPr>
                        <a:t>Výpočet</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a:effectLst/>
                        </a:rPr>
                        <a:t>Tuny</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56186">
                <a:tc>
                  <a:txBody>
                    <a:bodyPr/>
                    <a:lstStyle/>
                    <a:p>
                      <a:pPr algn="just">
                        <a:lnSpc>
                          <a:spcPct val="150000"/>
                        </a:lnSpc>
                        <a:spcAft>
                          <a:spcPts val="1000"/>
                        </a:spcAft>
                      </a:pPr>
                      <a:r>
                        <a:rPr lang="cs-CZ" sz="2000" dirty="0">
                          <a:effectLst/>
                        </a:rPr>
                        <a:t>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a:effectLst/>
                        </a:rPr>
                        <a:t>1 * 500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a:effectLst/>
                        </a:rPr>
                        <a:t>500</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56186">
                <a:tc>
                  <a:txBody>
                    <a:bodyPr/>
                    <a:lstStyle/>
                    <a:p>
                      <a:pPr algn="just">
                        <a:lnSpc>
                          <a:spcPct val="150000"/>
                        </a:lnSpc>
                        <a:spcAft>
                          <a:spcPts val="1000"/>
                        </a:spcAft>
                      </a:pPr>
                      <a:r>
                        <a:rPr lang="cs-CZ" sz="2000" dirty="0">
                          <a:effectLst/>
                        </a:rPr>
                        <a:t>B</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dirty="0">
                          <a:effectLst/>
                        </a:rPr>
                        <a:t>0,43 * 400</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a:effectLst/>
                        </a:rPr>
                        <a:t>172</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56186">
                <a:tc>
                  <a:txBody>
                    <a:bodyPr/>
                    <a:lstStyle/>
                    <a:p>
                      <a:pPr algn="just">
                        <a:lnSpc>
                          <a:spcPct val="150000"/>
                        </a:lnSpc>
                        <a:spcAft>
                          <a:spcPts val="1000"/>
                        </a:spcAft>
                      </a:pPr>
                      <a:r>
                        <a:rPr lang="cs-CZ" sz="2000" dirty="0">
                          <a:effectLst/>
                        </a:rPr>
                        <a:t>C</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dirty="0">
                          <a:effectLst/>
                        </a:rPr>
                        <a:t>0,34 * 800</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a:effectLst/>
                        </a:rPr>
                        <a:t>272</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56186">
                <a:tc>
                  <a:txBody>
                    <a:bodyPr/>
                    <a:lstStyle/>
                    <a:p>
                      <a:pPr algn="just">
                        <a:lnSpc>
                          <a:spcPct val="150000"/>
                        </a:lnSpc>
                        <a:spcAft>
                          <a:spcPts val="1000"/>
                        </a:spcAft>
                      </a:pPr>
                      <a:r>
                        <a:rPr lang="cs-CZ" sz="2000">
                          <a:effectLst/>
                        </a:rPr>
                        <a:t>Celkem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dirty="0">
                          <a:effectLst/>
                        </a:rPr>
                        <a:t>500 + 172 + 272</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2000" dirty="0">
                          <a:effectLst/>
                        </a:rPr>
                        <a:t>944 tun</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9710251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sp>
        <p:nvSpPr>
          <p:cNvPr id="2" name="TextovéPole 1"/>
          <p:cNvSpPr txBox="1"/>
          <p:nvPr/>
        </p:nvSpPr>
        <p:spPr>
          <a:xfrm>
            <a:off x="395536" y="958585"/>
            <a:ext cx="8352928" cy="3139321"/>
          </a:xfrm>
          <a:prstGeom prst="rect">
            <a:avLst/>
          </a:prstGeom>
          <a:noFill/>
        </p:spPr>
        <p:txBody>
          <a:bodyPr wrap="square" rtlCol="0">
            <a:spAutoFit/>
          </a:bodyPr>
          <a:lstStyle/>
          <a:p>
            <a:r>
              <a:rPr lang="cs-CZ" dirty="0"/>
              <a:t>V dalším kroku stanovíme sdružené náklady na 1 tunu a jednotkové náklady výrobků A, B a C.</a:t>
            </a:r>
          </a:p>
          <a:p>
            <a:endParaRPr lang="cs-CZ" dirty="0"/>
          </a:p>
          <a:p>
            <a:r>
              <a:rPr lang="cs-CZ" dirty="0"/>
              <a:t>Výrobek A: 170 000 000 / 944 = 180 084,75 Kč</a:t>
            </a:r>
          </a:p>
          <a:p>
            <a:endParaRPr lang="cs-CZ" dirty="0"/>
          </a:p>
          <a:p>
            <a:r>
              <a:rPr lang="cs-CZ" dirty="0"/>
              <a:t>Výrobek B: 180 084,75 * 0,43 = 77 436,44 Kč</a:t>
            </a:r>
          </a:p>
          <a:p>
            <a:endParaRPr lang="cs-CZ" dirty="0"/>
          </a:p>
          <a:p>
            <a:r>
              <a:rPr lang="cs-CZ" dirty="0"/>
              <a:t>Výrobek C: 180 084,75 * 0,34 = 61 228,82 Kč</a:t>
            </a:r>
          </a:p>
          <a:p>
            <a:endParaRPr lang="cs-CZ" dirty="0"/>
          </a:p>
          <a:p>
            <a:r>
              <a:rPr lang="cs-CZ" dirty="0"/>
              <a:t>Stanovíme celkové náklady jednotlivých výrobků.</a:t>
            </a:r>
          </a:p>
          <a:p>
            <a:pPr lvl="1" algn="just"/>
            <a:endParaRPr lang="cs-CZ" dirty="0"/>
          </a:p>
        </p:txBody>
      </p:sp>
    </p:spTree>
    <p:extLst>
      <p:ext uri="{BB962C8B-B14F-4D97-AF65-F5344CB8AC3E}">
        <p14:creationId xmlns:p14="http://schemas.microsoft.com/office/powerpoint/2010/main" val="17818710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8352928"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sz="3200" b="1" dirty="0"/>
              <a:t>Řešení</a:t>
            </a:r>
            <a:endParaRPr lang="cs-CZ" altLang="cs-CZ" sz="3200" b="1" dirty="0">
              <a:latin typeface="Arial" panose="020B0604020202020204" pitchFamily="34" charset="0"/>
            </a:endParaRPr>
          </a:p>
        </p:txBody>
      </p:sp>
      <p:graphicFrame>
        <p:nvGraphicFramePr>
          <p:cNvPr id="3" name="Tabulka 2"/>
          <p:cNvGraphicFramePr>
            <a:graphicFrameLocks noGrp="1"/>
          </p:cNvGraphicFramePr>
          <p:nvPr>
            <p:extLst>
              <p:ext uri="{D42A27DB-BD31-4B8C-83A1-F6EECF244321}">
                <p14:modId xmlns:p14="http://schemas.microsoft.com/office/powerpoint/2010/main" val="1982743835"/>
              </p:ext>
            </p:extLst>
          </p:nvPr>
        </p:nvGraphicFramePr>
        <p:xfrm>
          <a:off x="611560" y="1259788"/>
          <a:ext cx="7632849" cy="2899490"/>
        </p:xfrm>
        <a:graphic>
          <a:graphicData uri="http://schemas.openxmlformats.org/drawingml/2006/table">
            <a:tbl>
              <a:tblPr firstRow="1" firstCol="1" bandRow="1">
                <a:tableStyleId>{073A0DAA-6AF3-43AB-8588-CEC1D06C72B9}</a:tableStyleId>
              </a:tblPr>
              <a:tblGrid>
                <a:gridCol w="1985860">
                  <a:extLst>
                    <a:ext uri="{9D8B030D-6E8A-4147-A177-3AD203B41FA5}">
                      <a16:colId xmlns:a16="http://schemas.microsoft.com/office/drawing/2014/main" val="20000"/>
                    </a:ext>
                  </a:extLst>
                </a:gridCol>
                <a:gridCol w="3878021">
                  <a:extLst>
                    <a:ext uri="{9D8B030D-6E8A-4147-A177-3AD203B41FA5}">
                      <a16:colId xmlns:a16="http://schemas.microsoft.com/office/drawing/2014/main" val="20001"/>
                    </a:ext>
                  </a:extLst>
                </a:gridCol>
                <a:gridCol w="1768968">
                  <a:extLst>
                    <a:ext uri="{9D8B030D-6E8A-4147-A177-3AD203B41FA5}">
                      <a16:colId xmlns:a16="http://schemas.microsoft.com/office/drawing/2014/main" val="20002"/>
                    </a:ext>
                  </a:extLst>
                </a:gridCol>
              </a:tblGrid>
              <a:tr h="466485">
                <a:tc>
                  <a:txBody>
                    <a:bodyPr/>
                    <a:lstStyle/>
                    <a:p>
                      <a:pPr algn="just">
                        <a:lnSpc>
                          <a:spcPct val="150000"/>
                        </a:lnSpc>
                        <a:spcAft>
                          <a:spcPts val="1000"/>
                        </a:spcAft>
                      </a:pPr>
                      <a:r>
                        <a:rPr lang="cs-CZ" sz="1800" dirty="0">
                          <a:effectLst/>
                        </a:rPr>
                        <a:t>Výrobky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Výpočet</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Celkové náklady</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66485">
                <a:tc>
                  <a:txBody>
                    <a:bodyPr/>
                    <a:lstStyle/>
                    <a:p>
                      <a:pPr algn="just">
                        <a:lnSpc>
                          <a:spcPct val="150000"/>
                        </a:lnSpc>
                        <a:spcAft>
                          <a:spcPts val="1000"/>
                        </a:spcAft>
                      </a:pPr>
                      <a:r>
                        <a:rPr lang="cs-CZ" sz="1800">
                          <a:effectLst/>
                        </a:rPr>
                        <a:t>A</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dirty="0">
                          <a:effectLst/>
                        </a:rPr>
                        <a:t>180 084,75 * 500</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90 042 375 Kč</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66485">
                <a:tc>
                  <a:txBody>
                    <a:bodyPr/>
                    <a:lstStyle/>
                    <a:p>
                      <a:pPr algn="just">
                        <a:lnSpc>
                          <a:spcPct val="150000"/>
                        </a:lnSpc>
                        <a:spcAft>
                          <a:spcPts val="1000"/>
                        </a:spcAft>
                      </a:pPr>
                      <a:r>
                        <a:rPr lang="cs-CZ" sz="1800">
                          <a:effectLst/>
                        </a:rPr>
                        <a:t>B</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180 084,75 * 400</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72 033 900 Kč</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66485">
                <a:tc>
                  <a:txBody>
                    <a:bodyPr/>
                    <a:lstStyle/>
                    <a:p>
                      <a:pPr algn="just">
                        <a:lnSpc>
                          <a:spcPct val="150000"/>
                        </a:lnSpc>
                        <a:spcAft>
                          <a:spcPts val="1000"/>
                        </a:spcAft>
                      </a:pPr>
                      <a:r>
                        <a:rPr lang="cs-CZ" sz="1800">
                          <a:effectLst/>
                        </a:rPr>
                        <a:t>C</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180 084,75 * 800</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144 067 800 Kč</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726351">
                <a:tc>
                  <a:txBody>
                    <a:bodyPr/>
                    <a:lstStyle/>
                    <a:p>
                      <a:pPr algn="just">
                        <a:lnSpc>
                          <a:spcPct val="150000"/>
                        </a:lnSpc>
                        <a:spcAft>
                          <a:spcPts val="1000"/>
                        </a:spcAft>
                      </a:pPr>
                      <a:r>
                        <a:rPr lang="cs-CZ" sz="1800">
                          <a:effectLst/>
                        </a:rPr>
                        <a:t>Celkem</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a:effectLst/>
                        </a:rPr>
                        <a:t>90 042 375 + 72 033 900 + 144 067 800</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cs-CZ" sz="1800" dirty="0">
                          <a:effectLst/>
                        </a:rPr>
                        <a:t>306 144 075 Kč</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618695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3200" b="1" dirty="0">
                <a:solidFill>
                  <a:schemeClr val="bg1"/>
                </a:solidFill>
                <a:latin typeface="Times New Roman" panose="02020603050405020304" pitchFamily="18" charset="0"/>
                <a:cs typeface="Times New Roman" panose="02020603050405020304" pitchFamily="18" charset="0"/>
              </a:rPr>
              <a:t>ODPOVĚDNOSTNÍ ÚČETNICTVÍ A PŘEDPOKLADY JEHO</a:t>
            </a:r>
            <a:br>
              <a:rPr lang="cs-CZ" sz="3200" b="1" dirty="0">
                <a:solidFill>
                  <a:schemeClr val="bg1"/>
                </a:solidFill>
                <a:latin typeface="Times New Roman" panose="02020603050405020304" pitchFamily="18" charset="0"/>
                <a:cs typeface="Times New Roman" panose="02020603050405020304" pitchFamily="18" charset="0"/>
              </a:rPr>
            </a:br>
            <a:r>
              <a:rPr lang="cs-CZ" sz="3200" b="1" dirty="0">
                <a:solidFill>
                  <a:schemeClr val="bg1"/>
                </a:solidFill>
                <a:latin typeface="Times New Roman" panose="02020603050405020304" pitchFamily="18" charset="0"/>
                <a:cs typeface="Times New Roman" panose="02020603050405020304" pitchFamily="18" charset="0"/>
              </a:rPr>
              <a:t>FUNGOVÁNÍ (SLEDOVÁNÍ NÁKLADŮ K ÚTVARŮM)</a:t>
            </a: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1200" dirty="0">
              <a:solidFill>
                <a:srgbClr val="307871"/>
              </a:solidFill>
              <a:latin typeface="Times New Roman" panose="02020603050405020304" pitchFamily="18" charset="0"/>
              <a:cs typeface="Times New Roman" panose="02020603050405020304" pitchFamily="18" charset="0"/>
            </a:endParaRPr>
          </a:p>
        </p:txBody>
      </p:sp>
      <p:sp>
        <p:nvSpPr>
          <p:cNvPr id="3" name="Obdélník 2">
            <a:extLst>
              <a:ext uri="{FF2B5EF4-FFF2-40B4-BE49-F238E27FC236}">
                <a16:creationId xmlns:a16="http://schemas.microsoft.com/office/drawing/2014/main" id="{FB88762C-E128-45A0-8679-0C1836E4375C}"/>
              </a:ext>
            </a:extLst>
          </p:cNvPr>
          <p:cNvSpPr/>
          <p:nvPr/>
        </p:nvSpPr>
        <p:spPr>
          <a:xfrm>
            <a:off x="7784805" y="4227934"/>
            <a:ext cx="1146468" cy="276999"/>
          </a:xfrm>
          <a:prstGeom prst="rect">
            <a:avLst/>
          </a:prstGeom>
        </p:spPr>
        <p:txBody>
          <a:bodyPr wrap="none">
            <a:spAutoFit/>
          </a:body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Přednáška č. 6</a:t>
            </a: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2504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272808" cy="432047"/>
          </a:xfrm>
        </p:spPr>
        <p:txBody>
          <a:bodyPr/>
          <a:lstStyle/>
          <a:p>
            <a:r>
              <a:rPr lang="cs-CZ" altLang="cs-CZ" sz="2800" b="1" dirty="0"/>
              <a:t>Informace pro řízení ve dvou liniích</a:t>
            </a:r>
          </a:p>
        </p:txBody>
      </p:sp>
      <p:sp>
        <p:nvSpPr>
          <p:cNvPr id="2" name="TextovéPole 1"/>
          <p:cNvSpPr txBox="1"/>
          <p:nvPr/>
        </p:nvSpPr>
        <p:spPr>
          <a:xfrm>
            <a:off x="395536" y="987574"/>
            <a:ext cx="7416824" cy="2677656"/>
          </a:xfrm>
          <a:prstGeom prst="rect">
            <a:avLst/>
          </a:prstGeom>
          <a:noFill/>
        </p:spPr>
        <p:txBody>
          <a:bodyPr wrap="square" rtlCol="0">
            <a:spAutoFit/>
          </a:bodyPr>
          <a:lstStyle/>
          <a:p>
            <a:r>
              <a:rPr lang="cs-CZ" sz="2400" dirty="0"/>
              <a:t>Manažerské účetnictví by mělo poskytovat informace pro řízení po dvou liniích:</a:t>
            </a:r>
          </a:p>
          <a:p>
            <a:endParaRPr lang="cs-CZ" sz="2400" dirty="0"/>
          </a:p>
          <a:p>
            <a:pPr marL="342900" indent="-342900">
              <a:buFont typeface="Arial" panose="020B0604020202020204" pitchFamily="34" charset="0"/>
              <a:buChar char="•"/>
            </a:pPr>
            <a:r>
              <a:rPr lang="cs-CZ" sz="2400" dirty="0"/>
              <a:t>linie dle výkonů (kalkulace)</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informace pro řízení </a:t>
            </a:r>
            <a:r>
              <a:rPr lang="cs-CZ" sz="2400" b="1" dirty="0"/>
              <a:t>po linii útvarů</a:t>
            </a:r>
            <a:r>
              <a:rPr lang="cs-CZ" sz="2400" dirty="0"/>
              <a:t>, jejímž hlavním nástrojem je rozpočet</a:t>
            </a:r>
          </a:p>
        </p:txBody>
      </p:sp>
    </p:spTree>
    <p:extLst>
      <p:ext uri="{BB962C8B-B14F-4D97-AF65-F5344CB8AC3E}">
        <p14:creationId xmlns:p14="http://schemas.microsoft.com/office/powerpoint/2010/main" val="15214026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Sledování nákladů podle útvarů</a:t>
            </a:r>
            <a:endParaRPr lang="cs-CZ" altLang="cs-CZ" sz="2800" b="1" dirty="0"/>
          </a:p>
        </p:txBody>
      </p:sp>
      <p:sp>
        <p:nvSpPr>
          <p:cNvPr id="2" name="TextovéPole 1"/>
          <p:cNvSpPr txBox="1"/>
          <p:nvPr/>
        </p:nvSpPr>
        <p:spPr>
          <a:xfrm>
            <a:off x="376143" y="969081"/>
            <a:ext cx="7416824" cy="2554545"/>
          </a:xfrm>
          <a:prstGeom prst="rect">
            <a:avLst/>
          </a:prstGeom>
          <a:noFill/>
        </p:spPr>
        <p:txBody>
          <a:bodyPr wrap="square" rtlCol="0">
            <a:spAutoFit/>
          </a:bodyPr>
          <a:lstStyle/>
          <a:p>
            <a:pPr algn="just"/>
            <a:r>
              <a:rPr lang="cs-CZ" sz="2000" dirty="0"/>
              <a:t>Dvojí orientace sledování nákladů podle útvarů:</a:t>
            </a:r>
          </a:p>
          <a:p>
            <a:pPr algn="just"/>
            <a:endParaRPr lang="pl-PL" sz="2000" dirty="0"/>
          </a:p>
          <a:p>
            <a:pPr marL="342900" indent="-342900" algn="just">
              <a:buFont typeface="Arial" panose="020B0604020202020204" pitchFamily="34" charset="0"/>
              <a:buChar char="•"/>
            </a:pPr>
            <a:r>
              <a:rPr lang="pl-PL" sz="2000" dirty="0"/>
              <a:t>zjišťování nákladů tak, aby bylo možno z jejich </a:t>
            </a:r>
            <a:r>
              <a:rPr lang="cs-CZ" sz="2000" dirty="0"/>
              <a:t>vztahů k útvarům odvodit </a:t>
            </a:r>
            <a:r>
              <a:rPr lang="cs-CZ" sz="2000" b="1" dirty="0"/>
              <a:t>náklady výkonů</a:t>
            </a:r>
            <a:r>
              <a:rPr lang="cs-CZ" sz="2000" dirty="0"/>
              <a:t> – ve kterém útvaru náklad vznikl?</a:t>
            </a:r>
          </a:p>
          <a:p>
            <a:pPr algn="just"/>
            <a:endParaRPr lang="cs-CZ" sz="2000" dirty="0"/>
          </a:p>
          <a:p>
            <a:pPr marL="342900" indent="-342900" algn="just">
              <a:buFont typeface="Arial" panose="020B0604020202020204" pitchFamily="34" charset="0"/>
              <a:buChar char="•"/>
            </a:pPr>
            <a:r>
              <a:rPr lang="cs-CZ" sz="2000" dirty="0"/>
              <a:t>sledování nákladů </a:t>
            </a:r>
            <a:r>
              <a:rPr lang="cs-CZ" sz="2000" b="1" dirty="0"/>
              <a:t>podle místa vzniku </a:t>
            </a:r>
            <a:r>
              <a:rPr lang="cs-CZ" sz="2000" dirty="0"/>
              <a:t>se stále větším důrazem na členění nákladů </a:t>
            </a:r>
            <a:r>
              <a:rPr lang="cs-CZ" sz="2000" b="1" dirty="0"/>
              <a:t>podle odpovědnosti za jejich vznik</a:t>
            </a:r>
            <a:r>
              <a:rPr lang="cs-CZ" sz="2000" dirty="0"/>
              <a:t> – ovlivňuje útvar výši nákladů či nikoliv?</a:t>
            </a:r>
          </a:p>
        </p:txBody>
      </p:sp>
    </p:spTree>
    <p:extLst>
      <p:ext uri="{BB962C8B-B14F-4D97-AF65-F5344CB8AC3E}">
        <p14:creationId xmlns:p14="http://schemas.microsoft.com/office/powerpoint/2010/main" val="17850936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sz="2800" b="1" dirty="0"/>
              <a:t>Výkonový přístup</a:t>
            </a:r>
            <a:endParaRPr lang="cs-CZ" altLang="cs-CZ" sz="2800" b="1" dirty="0"/>
          </a:p>
        </p:txBody>
      </p:sp>
      <p:sp>
        <p:nvSpPr>
          <p:cNvPr id="2" name="TextovéPole 1"/>
          <p:cNvSpPr txBox="1"/>
          <p:nvPr/>
        </p:nvSpPr>
        <p:spPr>
          <a:xfrm>
            <a:off x="395536" y="1563638"/>
            <a:ext cx="7416824" cy="1600438"/>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uplatňuje se při zjišťování prvotních nákladů, které se nejdříve zachycují </a:t>
            </a:r>
            <a:r>
              <a:rPr lang="cs-CZ" sz="2000" b="1" dirty="0"/>
              <a:t>podle místa vzniku</a:t>
            </a:r>
            <a:r>
              <a:rPr lang="cs-CZ" sz="2000" dirty="0"/>
              <a:t>, a teprve potom podle jejich charakteru jako </a:t>
            </a:r>
            <a:r>
              <a:rPr lang="cs-CZ" sz="2000" b="1" dirty="0"/>
              <a:t>přímé náklady </a:t>
            </a:r>
            <a:r>
              <a:rPr lang="cs-CZ" sz="2000" dirty="0"/>
              <a:t>konkrétních výkonů nebo jako náklady </a:t>
            </a:r>
            <a:r>
              <a:rPr lang="cs-CZ" sz="2000" b="1" dirty="0"/>
              <a:t>společné </a:t>
            </a:r>
            <a:r>
              <a:rPr lang="cs-CZ" sz="2000" dirty="0"/>
              <a:t>více druhům</a:t>
            </a:r>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21686963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pl-PL" altLang="cs-CZ" b="1" dirty="0"/>
              <a:t>Odpovědnostní přístup</a:t>
            </a:r>
            <a:endParaRPr lang="cs-CZ" altLang="cs-CZ" b="1" dirty="0"/>
          </a:p>
        </p:txBody>
      </p:sp>
      <p:sp>
        <p:nvSpPr>
          <p:cNvPr id="2" name="TextovéPole 1"/>
          <p:cNvSpPr txBox="1"/>
          <p:nvPr/>
        </p:nvSpPr>
        <p:spPr>
          <a:xfrm>
            <a:off x="376143" y="969081"/>
            <a:ext cx="7416824" cy="3170099"/>
          </a:xfrm>
          <a:prstGeom prst="rect">
            <a:avLst/>
          </a:prstGeom>
          <a:noFill/>
        </p:spPr>
        <p:txBody>
          <a:bodyPr wrap="square" rtlCol="0">
            <a:spAutoFit/>
          </a:bodyPr>
          <a:lstStyle/>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na který navazuje sledování útvarových nákladů primárně členěných </a:t>
            </a:r>
            <a:r>
              <a:rPr lang="pl-PL" sz="2000" dirty="0"/>
              <a:t>podle odpovědnosti za jejich vznik,</a:t>
            </a:r>
          </a:p>
          <a:p>
            <a:pPr marL="285750" indent="-285750" algn="just">
              <a:buFont typeface="Arial" panose="020B0604020202020204" pitchFamily="34" charset="0"/>
              <a:buChar char="•"/>
            </a:pPr>
            <a:endParaRPr lang="pl-PL" sz="2000" dirty="0"/>
          </a:p>
          <a:p>
            <a:pPr marL="285750" indent="-285750" algn="just">
              <a:buFont typeface="Arial" panose="020B0604020202020204" pitchFamily="34" charset="0"/>
              <a:buChar char="•"/>
            </a:pPr>
            <a:r>
              <a:rPr lang="cs-CZ" sz="2000" dirty="0"/>
              <a:t>využívá se zejména při účetním zobrazení </a:t>
            </a:r>
            <a:r>
              <a:rPr lang="cs-CZ" sz="2000" b="1" dirty="0"/>
              <a:t>druhotných nákladů</a:t>
            </a:r>
            <a:r>
              <a:rPr lang="cs-CZ" sz="2000" dirty="0"/>
              <a:t>, které jsou zpravidla oceňovány na úrovni předem stanovených nákladů, nutných k jejich provedení, případně na jiné, avšak </a:t>
            </a:r>
            <a:r>
              <a:rPr lang="cs-CZ" sz="2000" b="1" dirty="0"/>
              <a:t>předem stanovené úrovni</a:t>
            </a:r>
          </a:p>
          <a:p>
            <a:pPr marL="285750" indent="-285750" algn="just">
              <a:buFont typeface="Arial" panose="020B0604020202020204" pitchFamily="34" charset="0"/>
              <a:buChar char="•"/>
            </a:pPr>
            <a:endParaRPr lang="cs-CZ" sz="2000" b="1" dirty="0"/>
          </a:p>
          <a:p>
            <a:pPr marL="285750" indent="-285750" algn="just">
              <a:buFont typeface="Arial" panose="020B0604020202020204" pitchFamily="34" charset="0"/>
              <a:buChar char="•"/>
            </a:pPr>
            <a:endParaRPr lang="cs-CZ" sz="2000" dirty="0"/>
          </a:p>
        </p:txBody>
      </p:sp>
    </p:spTree>
    <p:extLst>
      <p:ext uri="{BB962C8B-B14F-4D97-AF65-F5344CB8AC3E}">
        <p14:creationId xmlns:p14="http://schemas.microsoft.com/office/powerpoint/2010/main" val="347365708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539552" y="1059582"/>
            <a:ext cx="7704856" cy="31683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dirty="0"/>
              <a:t>Pro vnitropodnikové řízení mají zásadní význam zejména následující pohledy na probíhající reprodukční proces:</a:t>
            </a:r>
          </a:p>
          <a:p>
            <a:r>
              <a:rPr lang="cs-CZ" sz="1600" b="1" dirty="0"/>
              <a:t>výkonový pohled</a:t>
            </a:r>
            <a:r>
              <a:rPr lang="cs-CZ" sz="1600" dirty="0"/>
              <a:t>, zaměřený na zobrazení vztahu nákladů k jednotlivým výrobkům, pracím a službám,</a:t>
            </a:r>
          </a:p>
          <a:p>
            <a:endParaRPr lang="cs-CZ" sz="1600" b="1" dirty="0"/>
          </a:p>
          <a:p>
            <a:r>
              <a:rPr lang="cs-CZ" sz="1600" b="1" dirty="0"/>
              <a:t>odpovědnostní pohled</a:t>
            </a:r>
            <a:r>
              <a:rPr lang="cs-CZ" sz="1600" dirty="0"/>
              <a:t>, který vychází ze sledování průběhu nákladů z hlediska středisek, </a:t>
            </a:r>
            <a:r>
              <a:rPr lang="pl-PL" sz="1600" dirty="0"/>
              <a:t>která odpovídají za jejich vznik,</a:t>
            </a:r>
          </a:p>
          <a:p>
            <a:endParaRPr lang="cs-CZ" sz="1600" dirty="0"/>
          </a:p>
          <a:p>
            <a:r>
              <a:rPr lang="cs-CZ" sz="1600" dirty="0"/>
              <a:t>v některých případech i pohled, který znázorňuje </a:t>
            </a:r>
            <a:r>
              <a:rPr lang="cs-CZ" sz="1600" b="1" dirty="0"/>
              <a:t>náklady procesů a dílčích aktivit</a:t>
            </a:r>
            <a:r>
              <a:rPr lang="cs-CZ" sz="1600" dirty="0"/>
              <a:t>, zajišťovaných v průřezu nákladů jednotlivých útvarů a výkonů v nich realizovaných.</a:t>
            </a:r>
          </a:p>
          <a:p>
            <a:endParaRPr lang="cs-CZ" sz="1600" dirty="0">
              <a:latin typeface="Times New Roman" panose="02020603050405020304" pitchFamily="18" charset="0"/>
              <a:cs typeface="Times New Roman" panose="02020603050405020304" pitchFamily="18" charset="0"/>
            </a:endParaRPr>
          </a:p>
          <a:p>
            <a:r>
              <a:rPr lang="cs-CZ" sz="1600" dirty="0">
                <a:latin typeface="Times New Roman" panose="02020603050405020304" pitchFamily="18" charset="0"/>
                <a:cs typeface="Times New Roman" panose="02020603050405020304" pitchFamily="18" charset="0"/>
              </a:rPr>
              <a:t>Za nálady odpovědnostních středisek jsou považovány </a:t>
            </a:r>
            <a:r>
              <a:rPr lang="cs-CZ" sz="1600" b="1" u="sng" dirty="0">
                <a:latin typeface="Times New Roman" panose="02020603050405020304" pitchFamily="18" charset="0"/>
                <a:cs typeface="Times New Roman" panose="02020603050405020304" pitchFamily="18" charset="0"/>
              </a:rPr>
              <a:t>skutečně vynaložené náklady</a:t>
            </a:r>
          </a:p>
        </p:txBody>
      </p:sp>
      <p:sp>
        <p:nvSpPr>
          <p:cNvPr id="6" name="Nadpis 5"/>
          <p:cNvSpPr>
            <a:spLocks noGrp="1"/>
          </p:cNvSpPr>
          <p:nvPr>
            <p:ph type="title"/>
          </p:nvPr>
        </p:nvSpPr>
        <p:spPr>
          <a:xfrm>
            <a:off x="179512" y="195487"/>
            <a:ext cx="7128792" cy="424502"/>
          </a:xfrm>
        </p:spPr>
        <p:txBody>
          <a:bodyPr/>
          <a:lstStyle/>
          <a:p>
            <a:r>
              <a:rPr lang="cs-CZ" altLang="cs-CZ" b="1" dirty="0"/>
              <a:t>Náklady odpovědnostních středisek</a:t>
            </a:r>
          </a:p>
        </p:txBody>
      </p:sp>
    </p:spTree>
    <p:extLst>
      <p:ext uri="{BB962C8B-B14F-4D97-AF65-F5344CB8AC3E}">
        <p14:creationId xmlns:p14="http://schemas.microsoft.com/office/powerpoint/2010/main" val="25790338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1203598"/>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24936" cy="360039"/>
          </a:xfrm>
        </p:spPr>
        <p:txBody>
          <a:bodyPr/>
          <a:lstStyle/>
          <a:p>
            <a:r>
              <a:rPr lang="cs-CZ" altLang="cs-CZ" b="1" dirty="0"/>
              <a:t>Výnosy odpovědnostních středisek a vnitropodnikové ceny</a:t>
            </a:r>
          </a:p>
        </p:txBody>
      </p:sp>
      <p:sp>
        <p:nvSpPr>
          <p:cNvPr id="2" name="TextovéPole 1"/>
          <p:cNvSpPr txBox="1"/>
          <p:nvPr/>
        </p:nvSpPr>
        <p:spPr>
          <a:xfrm>
            <a:off x="395536" y="987574"/>
            <a:ext cx="8424936" cy="2862322"/>
          </a:xfrm>
          <a:prstGeom prst="rect">
            <a:avLst/>
          </a:prstGeom>
          <a:noFill/>
        </p:spPr>
        <p:txBody>
          <a:bodyPr wrap="square" rtlCol="0">
            <a:spAutoFit/>
          </a:bodyPr>
          <a:lstStyle/>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Odlišné formy hodnotového řízení středisek se projevují nejvýrazněji ve způsobu oceňování v jejich výkonů, tudíž jak jsou koncipovány jejich </a:t>
            </a:r>
            <a:r>
              <a:rPr lang="cs-CZ" sz="2000" b="1" dirty="0"/>
              <a:t>střediskové výnosy</a:t>
            </a:r>
            <a:r>
              <a:rPr lang="cs-CZ" sz="2000" dirty="0"/>
              <a:t>. </a:t>
            </a:r>
          </a:p>
          <a:p>
            <a:pPr algn="just"/>
            <a:endParaRPr lang="cs-CZ" sz="2000" dirty="0"/>
          </a:p>
          <a:p>
            <a:pPr marL="342900" indent="-342900" algn="just">
              <a:buFont typeface="Arial" panose="020B0604020202020204" pitchFamily="34" charset="0"/>
              <a:buChar char="•"/>
            </a:pPr>
            <a:r>
              <a:rPr lang="cs-CZ" sz="2000" dirty="0"/>
              <a:t>Nástrojem ocenění výkonů středisek jsou tzv. </a:t>
            </a:r>
            <a:r>
              <a:rPr lang="cs-CZ" sz="2000" b="1" dirty="0"/>
              <a:t>vnitropodnikové (předací) ceny</a:t>
            </a:r>
            <a:r>
              <a:rPr lang="cs-CZ" sz="2000" dirty="0"/>
              <a:t>.</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Za výnosy odpovědnostních středisek jsou považovány </a:t>
            </a:r>
            <a:r>
              <a:rPr lang="cs-CZ" sz="2000" b="1" u="sng" dirty="0"/>
              <a:t>plánované náklady</a:t>
            </a:r>
            <a:endParaRPr lang="pl-PL" sz="2000" b="1" u="sng" dirty="0"/>
          </a:p>
        </p:txBody>
      </p:sp>
    </p:spTree>
    <p:extLst>
      <p:ext uri="{BB962C8B-B14F-4D97-AF65-F5344CB8AC3E}">
        <p14:creationId xmlns:p14="http://schemas.microsoft.com/office/powerpoint/2010/main" val="2173802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344816" cy="432047"/>
          </a:xfrm>
        </p:spPr>
        <p:txBody>
          <a:bodyPr/>
          <a:lstStyle/>
          <a:p>
            <a:r>
              <a:rPr lang="cs-CZ" altLang="cs-CZ" sz="3200" b="1" dirty="0"/>
              <a:t>Kalkulované množství</a:t>
            </a:r>
            <a:endParaRPr lang="cs-CZ" altLang="cs-CZ" sz="3200" b="1" dirty="0">
              <a:latin typeface="Arial" panose="020B0604020202020204" pitchFamily="34" charset="0"/>
            </a:endParaRPr>
          </a:p>
        </p:txBody>
      </p:sp>
      <p:sp>
        <p:nvSpPr>
          <p:cNvPr id="2" name="TextovéPole 1"/>
          <p:cNvSpPr txBox="1"/>
          <p:nvPr/>
        </p:nvSpPr>
        <p:spPr>
          <a:xfrm>
            <a:off x="395536" y="987574"/>
            <a:ext cx="8064896" cy="3724096"/>
          </a:xfrm>
          <a:prstGeom prst="rect">
            <a:avLst/>
          </a:prstGeom>
          <a:noFill/>
        </p:spPr>
        <p:txBody>
          <a:bodyPr wrap="square" rtlCol="0">
            <a:spAutoFit/>
          </a:bodyPr>
          <a:lstStyle/>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400" dirty="0"/>
              <a:t>vyjadřuje počet kalkulačních jednic, pro který se zjišťují celkové náklady</a:t>
            </a:r>
          </a:p>
          <a:p>
            <a:pPr marL="285750" indent="-285750" algn="just">
              <a:buFont typeface="Arial" panose="020B0604020202020204" pitchFamily="34" charset="0"/>
              <a:buChar char="•"/>
            </a:pPr>
            <a:endParaRPr lang="cs-CZ" sz="2400" dirty="0"/>
          </a:p>
          <a:p>
            <a:pPr marL="285750" indent="-285750" algn="just">
              <a:buFont typeface="Arial" panose="020B0604020202020204" pitchFamily="34" charset="0"/>
              <a:buChar char="•"/>
            </a:pPr>
            <a:r>
              <a:rPr lang="cs-CZ" sz="2400" dirty="0"/>
              <a:t>podniky používají podle charakteru své činnosti individuální strukturu nákladů výkonů, ze které vychází zpracování tzv. </a:t>
            </a:r>
            <a:r>
              <a:rPr lang="cs-CZ" sz="2400" b="1" dirty="0"/>
              <a:t>kalkulačního vzorce</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lvl="1"/>
            <a:endParaRPr lang="cs-CZ" dirty="0"/>
          </a:p>
        </p:txBody>
      </p:sp>
    </p:spTree>
    <p:extLst>
      <p:ext uri="{BB962C8B-B14F-4D97-AF65-F5344CB8AC3E}">
        <p14:creationId xmlns:p14="http://schemas.microsoft.com/office/powerpoint/2010/main" val="36455767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24936" cy="360039"/>
          </a:xfrm>
        </p:spPr>
        <p:txBody>
          <a:bodyPr/>
          <a:lstStyle/>
          <a:p>
            <a:r>
              <a:rPr lang="cs-CZ" altLang="cs-CZ" b="1" dirty="0"/>
              <a:t>Vnitropodniková cena</a:t>
            </a:r>
          </a:p>
        </p:txBody>
      </p:sp>
      <p:sp>
        <p:nvSpPr>
          <p:cNvPr id="2" name="TextovéPole 1"/>
          <p:cNvSpPr txBox="1"/>
          <p:nvPr/>
        </p:nvSpPr>
        <p:spPr>
          <a:xfrm>
            <a:off x="395536" y="987574"/>
            <a:ext cx="8424936" cy="2246769"/>
          </a:xfrm>
          <a:prstGeom prst="rect">
            <a:avLst/>
          </a:prstGeom>
          <a:noFill/>
        </p:spPr>
        <p:txBody>
          <a:bodyPr wrap="square" rtlCol="0">
            <a:spAutoFit/>
          </a:bodyPr>
          <a:lstStyle/>
          <a:p>
            <a:pPr marL="342900" indent="-342900" algn="just">
              <a:buFont typeface="Arial" panose="020B0604020202020204" pitchFamily="34" charset="0"/>
              <a:buChar char="•"/>
            </a:pPr>
            <a:endParaRPr lang="cs-CZ" sz="2000" b="1" dirty="0"/>
          </a:p>
          <a:p>
            <a:pPr marL="342900" indent="-342900" algn="just">
              <a:buFont typeface="Arial" panose="020B0604020202020204" pitchFamily="34" charset="0"/>
              <a:buChar char="•"/>
            </a:pPr>
            <a:r>
              <a:rPr lang="cs-CZ" sz="2000" b="1" dirty="0"/>
              <a:t>Vnitropodniková cena </a:t>
            </a:r>
            <a:r>
              <a:rPr lang="cs-CZ" sz="2000" dirty="0"/>
              <a:t>není termínem, který by přesně vyjadřoval podstatu, cíle a metody ocenění vnitropodnikových výkonů. </a:t>
            </a:r>
          </a:p>
          <a:p>
            <a:pPr algn="just"/>
            <a:endParaRPr lang="cs-CZ" sz="2000" dirty="0"/>
          </a:p>
          <a:p>
            <a:pPr marL="342900" indent="-342900" algn="just">
              <a:buFont typeface="Arial" panose="020B0604020202020204" pitchFamily="34" charset="0"/>
              <a:buChar char="•"/>
            </a:pPr>
            <a:r>
              <a:rPr lang="cs-CZ" sz="2000" dirty="0"/>
              <a:t>Zásadní obsahová odlišnost mezi tržní a vnitropodnikovou cenou vyplývá z nestejné úrovně, na níž je uznána účelnost prováděného výkonu.</a:t>
            </a:r>
          </a:p>
          <a:p>
            <a:endParaRPr lang="cs-CZ" sz="2000" dirty="0"/>
          </a:p>
        </p:txBody>
      </p:sp>
    </p:spTree>
    <p:extLst>
      <p:ext uri="{BB962C8B-B14F-4D97-AF65-F5344CB8AC3E}">
        <p14:creationId xmlns:p14="http://schemas.microsoft.com/office/powerpoint/2010/main" val="5737305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24936" cy="360039"/>
          </a:xfrm>
        </p:spPr>
        <p:txBody>
          <a:bodyPr/>
          <a:lstStyle/>
          <a:p>
            <a:r>
              <a:rPr lang="cs-CZ" altLang="cs-CZ" b="1" dirty="0"/>
              <a:t>Vnitropodniková cena</a:t>
            </a:r>
          </a:p>
        </p:txBody>
      </p:sp>
      <p:sp>
        <p:nvSpPr>
          <p:cNvPr id="2" name="TextovéPole 1"/>
          <p:cNvSpPr txBox="1"/>
          <p:nvPr/>
        </p:nvSpPr>
        <p:spPr>
          <a:xfrm>
            <a:off x="395536" y="987574"/>
            <a:ext cx="7416824" cy="3477875"/>
          </a:xfrm>
          <a:prstGeom prst="rect">
            <a:avLst/>
          </a:prstGeom>
          <a:noFill/>
        </p:spPr>
        <p:txBody>
          <a:bodyPr wrap="square" rtlCol="0">
            <a:spAutoFit/>
          </a:bodyPr>
          <a:lstStyle/>
          <a:p>
            <a:pPr marL="342900" indent="-342900" algn="just">
              <a:buFont typeface="Arial" panose="020B0604020202020204" pitchFamily="34" charset="0"/>
              <a:buChar char="•"/>
            </a:pPr>
            <a:r>
              <a:rPr lang="cs-CZ" sz="2000" dirty="0"/>
              <a:t>Při prodeji výrobku mimo podnik se jeho prospěšnost projevuje tím, že ekonomicky nezávislý zákazník je ochoten </a:t>
            </a:r>
            <a:r>
              <a:rPr lang="cs-CZ" sz="2000" b="1" dirty="0"/>
              <a:t>za prodávaný výkon </a:t>
            </a:r>
            <a:r>
              <a:rPr lang="cs-CZ" sz="2000" dirty="0"/>
              <a:t>zaplatit cenu, která odpovídá podle jeho názoru užitným vlastnostem výkon.</a:t>
            </a:r>
          </a:p>
          <a:p>
            <a:pPr algn="just"/>
            <a:endParaRPr lang="cs-CZ" sz="2000" dirty="0"/>
          </a:p>
          <a:p>
            <a:pPr marL="342900" indent="-342900" algn="just">
              <a:buFont typeface="Arial" panose="020B0604020202020204" pitchFamily="34" charset="0"/>
              <a:buChar char="•"/>
            </a:pPr>
            <a:r>
              <a:rPr lang="cs-CZ" sz="2000" dirty="0"/>
              <a:t>Naproti tomu oceněný výstup střediska vyjadřuje </a:t>
            </a:r>
            <a:r>
              <a:rPr lang="cs-CZ" sz="2000" b="1" dirty="0"/>
              <a:t>vnitřní uznání účelnosti </a:t>
            </a:r>
            <a:r>
              <a:rPr lang="cs-CZ" sz="2000" dirty="0"/>
              <a:t>výkonu z úrovně podniku. </a:t>
            </a:r>
          </a:p>
          <a:p>
            <a:pPr algn="just"/>
            <a:endParaRPr lang="cs-CZ" sz="2000" dirty="0"/>
          </a:p>
          <a:p>
            <a:pPr marL="342900" indent="-342900" algn="just">
              <a:buFont typeface="Arial" panose="020B0604020202020204" pitchFamily="34" charset="0"/>
              <a:buChar char="•"/>
            </a:pPr>
            <a:r>
              <a:rPr lang="cs-CZ" sz="2000" dirty="0"/>
              <a:t>Pokud je výkon </a:t>
            </a:r>
            <a:r>
              <a:rPr lang="cs-CZ" sz="2000" b="1" dirty="0"/>
              <a:t>předáván k další spotřebě </a:t>
            </a:r>
            <a:r>
              <a:rPr lang="cs-CZ" sz="2000" dirty="0"/>
              <a:t>uvnitř podniku, je odebírající středisko při výběru podobného výkonu z vnějšího okolí zpravidla omezeno </a:t>
            </a:r>
            <a:r>
              <a:rPr lang="cs-CZ" sz="2000" b="1" dirty="0"/>
              <a:t>prioritou zájmu podniku jako celku</a:t>
            </a:r>
            <a:r>
              <a:rPr lang="cs-CZ" sz="2000" dirty="0"/>
              <a:t>.</a:t>
            </a:r>
            <a:endParaRPr lang="pl-PL" sz="2000" dirty="0"/>
          </a:p>
        </p:txBody>
      </p:sp>
    </p:spTree>
    <p:extLst>
      <p:ext uri="{BB962C8B-B14F-4D97-AF65-F5344CB8AC3E}">
        <p14:creationId xmlns:p14="http://schemas.microsoft.com/office/powerpoint/2010/main" val="313127254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8208912" cy="360039"/>
          </a:xfrm>
        </p:spPr>
        <p:txBody>
          <a:bodyPr/>
          <a:lstStyle/>
          <a:p>
            <a:r>
              <a:rPr lang="cs-CZ" altLang="cs-CZ" b="1" dirty="0"/>
              <a:t>Funkce vnitropodnikových cen</a:t>
            </a:r>
          </a:p>
        </p:txBody>
      </p:sp>
      <p:sp>
        <p:nvSpPr>
          <p:cNvPr id="2" name="TextovéPole 1"/>
          <p:cNvSpPr txBox="1"/>
          <p:nvPr/>
        </p:nvSpPr>
        <p:spPr>
          <a:xfrm>
            <a:off x="539552" y="1293604"/>
            <a:ext cx="8208912" cy="2862322"/>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měla by působit motivačně na pracovníky odpovědnostních středisek při jejich chování a rozhodování, které by mělo být efektivní nejen pro ně, ale hlavně pro podnik jako celek.</a:t>
            </a:r>
          </a:p>
          <a:p>
            <a:pPr algn="just"/>
            <a:endParaRPr lang="cs-CZ" sz="2000" dirty="0"/>
          </a:p>
          <a:p>
            <a:pPr marL="285750" indent="-285750" algn="just">
              <a:buFont typeface="Arial" panose="020B0604020202020204" pitchFamily="34" charset="0"/>
              <a:buChar char="•"/>
            </a:pPr>
            <a:r>
              <a:rPr lang="cs-CZ" sz="2000" dirty="0"/>
              <a:t>měla by fungovat jako měřítko činnosti střediska,</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měla by odrážet rovněž úroveň pravomoci a odpovědnosti střediska nejen ve vertikálních vztazích nadřízenosti a podřízenosti, ale i v horizontálních kooperačních vazbách.</a:t>
            </a:r>
            <a:endParaRPr lang="pl-PL" sz="2000" dirty="0"/>
          </a:p>
        </p:txBody>
      </p:sp>
    </p:spTree>
    <p:extLst>
      <p:ext uri="{BB962C8B-B14F-4D97-AF65-F5344CB8AC3E}">
        <p14:creationId xmlns:p14="http://schemas.microsoft.com/office/powerpoint/2010/main" val="28782096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2800" b="1" dirty="0"/>
              <a:t>Typy vnitropodnikových cen</a:t>
            </a:r>
          </a:p>
        </p:txBody>
      </p:sp>
      <p:sp>
        <p:nvSpPr>
          <p:cNvPr id="2" name="TextovéPole 1"/>
          <p:cNvSpPr txBox="1"/>
          <p:nvPr/>
        </p:nvSpPr>
        <p:spPr>
          <a:xfrm>
            <a:off x="395536" y="915566"/>
            <a:ext cx="7416824" cy="3477875"/>
          </a:xfrm>
          <a:prstGeom prst="rect">
            <a:avLst/>
          </a:prstGeom>
          <a:noFill/>
        </p:spPr>
        <p:txBody>
          <a:bodyPr wrap="square" rtlCol="0">
            <a:spAutoFit/>
          </a:bodyPr>
          <a:lstStyle/>
          <a:p>
            <a:pPr marL="285750" indent="-285750" algn="just">
              <a:buFont typeface="Arial" panose="020B0604020202020204" pitchFamily="34" charset="0"/>
              <a:buChar char="•"/>
            </a:pPr>
            <a:r>
              <a:rPr lang="cs-CZ" sz="2000" dirty="0"/>
              <a:t>Vnitropodniková cena s připočtením ziskové přirážky</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Tržní cena ve funkci vnitropodnikové ceny</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Vnitropodniková cena na úrovni plných střediskových nákladů</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Vnitropodniková cena na úrovni variabilních nákladů</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Vnitropodniková cena na bázi oportunitních nákladů</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Vnitropodniková cena stanovená dohodou</a:t>
            </a:r>
            <a:endParaRPr lang="pl-PL" sz="2000" dirty="0"/>
          </a:p>
        </p:txBody>
      </p:sp>
    </p:spTree>
    <p:extLst>
      <p:ext uri="{BB962C8B-B14F-4D97-AF65-F5344CB8AC3E}">
        <p14:creationId xmlns:p14="http://schemas.microsoft.com/office/powerpoint/2010/main" val="38568610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4948" y="798845"/>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448132" y="901918"/>
            <a:ext cx="8280920" cy="1323439"/>
          </a:xfrm>
          <a:prstGeom prst="rect">
            <a:avLst/>
          </a:prstGeom>
          <a:noFill/>
        </p:spPr>
        <p:txBody>
          <a:bodyPr wrap="square" rtlCol="0">
            <a:spAutoFit/>
          </a:bodyPr>
          <a:lstStyle/>
          <a:p>
            <a:pPr algn="just"/>
            <a:r>
              <a:rPr lang="cs-CZ" sz="2000" dirty="0"/>
              <a:t>Útvar Doprava zajišťuje přepravu, k dispozici má jeden typ automobilu. </a:t>
            </a:r>
          </a:p>
          <a:p>
            <a:pPr algn="just"/>
            <a:endParaRPr lang="cs-CZ" sz="2000" dirty="0"/>
          </a:p>
          <a:p>
            <a:pPr algn="just"/>
            <a:endParaRPr lang="cs-CZ" sz="2000" dirty="0"/>
          </a:p>
          <a:p>
            <a:pPr algn="just"/>
            <a:endParaRPr lang="cs-CZ" sz="2000" dirty="0"/>
          </a:p>
        </p:txBody>
      </p:sp>
      <p:graphicFrame>
        <p:nvGraphicFramePr>
          <p:cNvPr id="3" name="Tabulka 2">
            <a:extLst>
              <a:ext uri="{FF2B5EF4-FFF2-40B4-BE49-F238E27FC236}">
                <a16:creationId xmlns:a16="http://schemas.microsoft.com/office/drawing/2014/main" id="{D8A9EBB9-83A9-4D93-85DC-C7C40B23397B}"/>
              </a:ext>
            </a:extLst>
          </p:cNvPr>
          <p:cNvGraphicFramePr>
            <a:graphicFrameLocks noGrp="1"/>
          </p:cNvGraphicFramePr>
          <p:nvPr>
            <p:extLst>
              <p:ext uri="{D42A27DB-BD31-4B8C-83A1-F6EECF244321}">
                <p14:modId xmlns:p14="http://schemas.microsoft.com/office/powerpoint/2010/main" val="3562343041"/>
              </p:ext>
            </p:extLst>
          </p:nvPr>
        </p:nvGraphicFramePr>
        <p:xfrm>
          <a:off x="448132" y="1347614"/>
          <a:ext cx="8228324" cy="3312367"/>
        </p:xfrm>
        <a:graphic>
          <a:graphicData uri="http://schemas.openxmlformats.org/drawingml/2006/table">
            <a:tbl>
              <a:tblPr firstRow="1" firstCol="1" bandRow="1">
                <a:tableStyleId>{073A0DAA-6AF3-43AB-8588-CEC1D06C72B9}</a:tableStyleId>
              </a:tblPr>
              <a:tblGrid>
                <a:gridCol w="4886872">
                  <a:extLst>
                    <a:ext uri="{9D8B030D-6E8A-4147-A177-3AD203B41FA5}">
                      <a16:colId xmlns:a16="http://schemas.microsoft.com/office/drawing/2014/main" val="3179556862"/>
                    </a:ext>
                  </a:extLst>
                </a:gridCol>
                <a:gridCol w="3341452">
                  <a:extLst>
                    <a:ext uri="{9D8B030D-6E8A-4147-A177-3AD203B41FA5}">
                      <a16:colId xmlns:a16="http://schemas.microsoft.com/office/drawing/2014/main" val="1427933468"/>
                    </a:ext>
                  </a:extLst>
                </a:gridCol>
              </a:tblGrid>
              <a:tr h="272521">
                <a:tc>
                  <a:txBody>
                    <a:bodyPr/>
                    <a:lstStyle/>
                    <a:p>
                      <a:pPr algn="ctr">
                        <a:lnSpc>
                          <a:spcPct val="107000"/>
                        </a:lnSpc>
                        <a:spcAft>
                          <a:spcPts val="0"/>
                        </a:spcAft>
                      </a:pPr>
                      <a:r>
                        <a:rPr lang="cs-CZ" sz="1600">
                          <a:effectLst/>
                        </a:rPr>
                        <a:t>Položky</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Jednotky</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9668398"/>
                  </a:ext>
                </a:extLst>
              </a:tr>
              <a:tr h="272521">
                <a:tc>
                  <a:txBody>
                    <a:bodyPr/>
                    <a:lstStyle/>
                    <a:p>
                      <a:pPr>
                        <a:lnSpc>
                          <a:spcPct val="107000"/>
                        </a:lnSpc>
                        <a:spcAft>
                          <a:spcPts val="0"/>
                        </a:spcAft>
                      </a:pPr>
                      <a:r>
                        <a:rPr lang="cs-CZ" sz="1600" dirty="0">
                          <a:effectLst/>
                        </a:rPr>
                        <a:t>Plán činnosti útvaru</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60 000 km</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8749309"/>
                  </a:ext>
                </a:extLst>
              </a:tr>
              <a:tr h="272521">
                <a:tc>
                  <a:txBody>
                    <a:bodyPr/>
                    <a:lstStyle/>
                    <a:p>
                      <a:pPr>
                        <a:lnSpc>
                          <a:spcPct val="107000"/>
                        </a:lnSpc>
                        <a:spcAft>
                          <a:spcPts val="0"/>
                        </a:spcAft>
                      </a:pPr>
                      <a:r>
                        <a:rPr lang="cs-CZ" sz="1600">
                          <a:effectLst/>
                        </a:rPr>
                        <a:t>Prodejní cena externím zákazníkům dle trhu</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22,5 Kč/km</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6708057"/>
                  </a:ext>
                </a:extLst>
              </a:tr>
              <a:tr h="272521">
                <a:tc>
                  <a:txBody>
                    <a:bodyPr/>
                    <a:lstStyle/>
                    <a:p>
                      <a:pPr>
                        <a:lnSpc>
                          <a:spcPct val="107000"/>
                        </a:lnSpc>
                        <a:spcAft>
                          <a:spcPts val="0"/>
                        </a:spcAft>
                      </a:pPr>
                      <a:r>
                        <a:rPr lang="cs-CZ" sz="1600">
                          <a:effectLst/>
                        </a:rPr>
                        <a:t>Norma spotřeby pohonných hmot</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35 litrů/100 km</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2639755"/>
                  </a:ext>
                </a:extLst>
              </a:tr>
              <a:tr h="272521">
                <a:tc>
                  <a:txBody>
                    <a:bodyPr/>
                    <a:lstStyle/>
                    <a:p>
                      <a:pPr>
                        <a:lnSpc>
                          <a:spcPct val="107000"/>
                        </a:lnSpc>
                        <a:spcAft>
                          <a:spcPts val="0"/>
                        </a:spcAft>
                      </a:pPr>
                      <a:r>
                        <a:rPr lang="cs-CZ" sz="1600">
                          <a:effectLst/>
                        </a:rPr>
                        <a:t>Předpokládaná nákupní cena pohonných hmot</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34,5 Kč/litr</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4520252"/>
                  </a:ext>
                </a:extLst>
              </a:tr>
              <a:tr h="845639">
                <a:tc>
                  <a:txBody>
                    <a:bodyPr/>
                    <a:lstStyle/>
                    <a:p>
                      <a:pPr>
                        <a:lnSpc>
                          <a:spcPct val="107000"/>
                        </a:lnSpc>
                        <a:spcAft>
                          <a:spcPts val="0"/>
                        </a:spcAft>
                      </a:pPr>
                      <a:r>
                        <a:rPr lang="cs-CZ" sz="1600">
                          <a:effectLst/>
                        </a:rPr>
                        <a:t>Rozpočet režijních nákladů</a:t>
                      </a:r>
                      <a:endParaRPr lang="cs-CZ" sz="1400">
                        <a:effectLst/>
                      </a:endParaRPr>
                    </a:p>
                    <a:p>
                      <a:pPr marL="342900" lvl="0" indent="-342900">
                        <a:lnSpc>
                          <a:spcPct val="107000"/>
                        </a:lnSpc>
                        <a:spcAft>
                          <a:spcPts val="0"/>
                        </a:spcAft>
                        <a:buFont typeface="Symbol" panose="05050102010706020507" pitchFamily="18" charset="2"/>
                        <a:buChar char=""/>
                      </a:pPr>
                      <a:r>
                        <a:rPr lang="cs-CZ" sz="1600">
                          <a:effectLst/>
                        </a:rPr>
                        <a:t>z toho variabilní náklady</a:t>
                      </a:r>
                      <a:endParaRPr lang="cs-CZ" sz="1400">
                        <a:effectLst/>
                      </a:endParaRPr>
                    </a:p>
                    <a:p>
                      <a:pPr marL="342900" lvl="0" indent="-342900">
                        <a:lnSpc>
                          <a:spcPct val="107000"/>
                        </a:lnSpc>
                        <a:spcAft>
                          <a:spcPts val="0"/>
                        </a:spcAft>
                        <a:buFont typeface="Symbol" panose="05050102010706020507" pitchFamily="18" charset="2"/>
                        <a:buChar char=""/>
                      </a:pPr>
                      <a:r>
                        <a:rPr lang="cs-CZ" sz="1600">
                          <a:effectLst/>
                        </a:rPr>
                        <a:t>z toho fixní náklady</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dirty="0">
                          <a:effectLst/>
                        </a:rPr>
                        <a:t>355 500 Kč</a:t>
                      </a:r>
                      <a:endParaRPr lang="cs-CZ" sz="1400" dirty="0">
                        <a:effectLst/>
                      </a:endParaRPr>
                    </a:p>
                    <a:p>
                      <a:pPr marL="285750" indent="-285750" algn="ctr">
                        <a:lnSpc>
                          <a:spcPct val="107000"/>
                        </a:lnSpc>
                        <a:spcAft>
                          <a:spcPts val="0"/>
                        </a:spcAft>
                        <a:buFont typeface="Arial" panose="020B0604020202020204" pitchFamily="34" charset="0"/>
                        <a:buChar char="•"/>
                      </a:pPr>
                      <a:r>
                        <a:rPr lang="cs-CZ" sz="1600" dirty="0">
                          <a:effectLst/>
                        </a:rPr>
                        <a:t>175 500 Kč</a:t>
                      </a:r>
                      <a:endParaRPr lang="cs-CZ" sz="1400" dirty="0">
                        <a:effectLst/>
                      </a:endParaRPr>
                    </a:p>
                    <a:p>
                      <a:pPr marL="285750" indent="-285750" algn="ctr">
                        <a:lnSpc>
                          <a:spcPct val="107000"/>
                        </a:lnSpc>
                        <a:spcAft>
                          <a:spcPts val="0"/>
                        </a:spcAft>
                        <a:buFont typeface="Arial" panose="020B0604020202020204" pitchFamily="34" charset="0"/>
                        <a:buChar char="•"/>
                      </a:pPr>
                      <a:r>
                        <a:rPr lang="cs-CZ" sz="1600" dirty="0">
                          <a:effectLst/>
                        </a:rPr>
                        <a:t>180 000 Kč</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0049675"/>
                  </a:ext>
                </a:extLst>
              </a:tr>
              <a:tr h="272521">
                <a:tc>
                  <a:txBody>
                    <a:bodyPr/>
                    <a:lstStyle/>
                    <a:p>
                      <a:pPr>
                        <a:lnSpc>
                          <a:spcPct val="107000"/>
                        </a:lnSpc>
                        <a:spcAft>
                          <a:spcPts val="0"/>
                        </a:spcAft>
                      </a:pPr>
                      <a:r>
                        <a:rPr lang="cs-CZ" sz="1600">
                          <a:effectLst/>
                        </a:rPr>
                        <a:t>Očekávaná rentabilita nákladů</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30 %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8517359"/>
                  </a:ext>
                </a:extLst>
              </a:tr>
              <a:tr h="272521">
                <a:tc>
                  <a:txBody>
                    <a:bodyPr/>
                    <a:lstStyle/>
                    <a:p>
                      <a:pPr>
                        <a:lnSpc>
                          <a:spcPct val="107000"/>
                        </a:lnSpc>
                        <a:spcAft>
                          <a:spcPts val="0"/>
                        </a:spcAft>
                      </a:pPr>
                      <a:r>
                        <a:rPr lang="cs-CZ" sz="1600">
                          <a:effectLst/>
                        </a:rPr>
                        <a:t>Skutečně ujeté km útvaru</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a:effectLst/>
                        </a:rPr>
                        <a:t>63 000 km</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8334672"/>
                  </a:ext>
                </a:extLst>
              </a:tr>
              <a:tr h="559081">
                <a:tc>
                  <a:txBody>
                    <a:bodyPr/>
                    <a:lstStyle/>
                    <a:p>
                      <a:pPr>
                        <a:lnSpc>
                          <a:spcPct val="107000"/>
                        </a:lnSpc>
                        <a:spcAft>
                          <a:spcPts val="0"/>
                        </a:spcAft>
                      </a:pPr>
                      <a:r>
                        <a:rPr lang="cs-CZ" sz="1600" dirty="0">
                          <a:effectLst/>
                        </a:rPr>
                        <a:t>Celkové skutečně vynaložené náklady střediska</a:t>
                      </a:r>
                      <a:endParaRPr lang="cs-CZ" sz="1400" dirty="0">
                        <a:effectLst/>
                      </a:endParaRPr>
                    </a:p>
                    <a:p>
                      <a:pPr marL="342900" lvl="0" indent="-342900">
                        <a:lnSpc>
                          <a:spcPct val="107000"/>
                        </a:lnSpc>
                        <a:spcAft>
                          <a:spcPts val="0"/>
                        </a:spcAft>
                        <a:buFont typeface="Symbol" panose="05050102010706020507" pitchFamily="18" charset="2"/>
                        <a:buChar char=""/>
                      </a:pPr>
                      <a:r>
                        <a:rPr lang="cs-CZ" sz="1600" dirty="0">
                          <a:effectLst/>
                        </a:rPr>
                        <a:t>z toho pohonné hmoty</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dirty="0">
                          <a:effectLst/>
                        </a:rPr>
                        <a:t>1 162 500 Kč</a:t>
                      </a:r>
                      <a:endParaRPr lang="cs-CZ" sz="1400" dirty="0">
                        <a:effectLst/>
                      </a:endParaRPr>
                    </a:p>
                    <a:p>
                      <a:pPr marL="285750" indent="-285750" algn="ctr">
                        <a:lnSpc>
                          <a:spcPct val="107000"/>
                        </a:lnSpc>
                        <a:spcAft>
                          <a:spcPts val="0"/>
                        </a:spcAft>
                        <a:buFont typeface="Arial" panose="020B0604020202020204" pitchFamily="34" charset="0"/>
                        <a:buChar char="•"/>
                      </a:pPr>
                      <a:r>
                        <a:rPr lang="cs-CZ" sz="1600" dirty="0">
                          <a:effectLst/>
                        </a:rPr>
                        <a:t>792 000 Kč</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5070818"/>
                  </a:ext>
                </a:extLst>
              </a:tr>
            </a:tbl>
          </a:graphicData>
        </a:graphic>
      </p:graphicFrame>
    </p:spTree>
    <p:extLst>
      <p:ext uri="{BB962C8B-B14F-4D97-AF65-F5344CB8AC3E}">
        <p14:creationId xmlns:p14="http://schemas.microsoft.com/office/powerpoint/2010/main" val="1239224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755576" y="1419622"/>
            <a:ext cx="7488832" cy="3231654"/>
          </a:xfrm>
          <a:prstGeom prst="rect">
            <a:avLst/>
          </a:prstGeom>
          <a:noFill/>
        </p:spPr>
        <p:txBody>
          <a:bodyPr wrap="square" rtlCol="0">
            <a:spAutoFit/>
          </a:bodyPr>
          <a:lstStyle/>
          <a:p>
            <a:pPr marL="342900" indent="-342900" algn="just">
              <a:buFont typeface="Arial" panose="020B0604020202020204" pitchFamily="34" charset="0"/>
              <a:buChar char="•"/>
            </a:pPr>
            <a:r>
              <a:rPr lang="cs-CZ" sz="2400" dirty="0"/>
              <a:t>Stanovte vnitropodnikovou cenu na úrovni</a:t>
            </a:r>
          </a:p>
          <a:p>
            <a:pPr algn="just"/>
            <a:endParaRPr lang="cs-CZ" sz="2400" dirty="0"/>
          </a:p>
          <a:p>
            <a:pPr marL="457200" indent="-457200" algn="just">
              <a:buAutoNum type="alphaLcParenR"/>
            </a:pPr>
            <a:r>
              <a:rPr lang="cs-CZ" sz="2400" dirty="0"/>
              <a:t>Variabilních nákladů</a:t>
            </a:r>
          </a:p>
          <a:p>
            <a:pPr marL="457200" indent="-457200" algn="just">
              <a:buAutoNum type="alphaLcParenR"/>
            </a:pPr>
            <a:r>
              <a:rPr lang="cs-CZ" sz="2400" dirty="0"/>
              <a:t>Plných nákladů</a:t>
            </a:r>
          </a:p>
          <a:p>
            <a:pPr marL="457200" indent="-457200" algn="just">
              <a:buAutoNum type="alphaLcParenR"/>
            </a:pPr>
            <a:r>
              <a:rPr lang="cs-CZ" sz="2400" dirty="0"/>
              <a:t>Plných nákladů se ziskovou přirážkou</a:t>
            </a:r>
          </a:p>
          <a:p>
            <a:pPr marL="457200" indent="-457200" algn="just">
              <a:buAutoNum type="alphaLcParenR"/>
            </a:pPr>
            <a:r>
              <a:rPr lang="cs-CZ" sz="2400" dirty="0"/>
              <a:t>Na úrovni tržní ceny</a:t>
            </a:r>
          </a:p>
          <a:p>
            <a:pPr marL="457200" indent="-457200" algn="just">
              <a:buAutoNum type="alphaLcParenR"/>
            </a:pPr>
            <a:endParaRPr lang="en-GB" sz="2000" dirty="0"/>
          </a:p>
          <a:p>
            <a:pPr algn="just"/>
            <a:endParaRPr lang="cs-CZ" sz="2000" dirty="0"/>
          </a:p>
          <a:p>
            <a:pPr algn="just"/>
            <a:endParaRPr lang="cs-CZ" sz="2000" dirty="0"/>
          </a:p>
        </p:txBody>
      </p:sp>
    </p:spTree>
    <p:extLst>
      <p:ext uri="{BB962C8B-B14F-4D97-AF65-F5344CB8AC3E}">
        <p14:creationId xmlns:p14="http://schemas.microsoft.com/office/powerpoint/2010/main" val="400825860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Řešení</a:t>
            </a:r>
            <a:endParaRPr lang="cs-CZ" altLang="cs-CZ" b="1" dirty="0"/>
          </a:p>
        </p:txBody>
      </p:sp>
      <p:pic>
        <p:nvPicPr>
          <p:cNvPr id="4" name="Obrázek 3"/>
          <p:cNvPicPr>
            <a:picLocks noChangeAspect="1"/>
          </p:cNvPicPr>
          <p:nvPr/>
        </p:nvPicPr>
        <p:blipFill>
          <a:blip r:embed="rId3"/>
          <a:stretch>
            <a:fillRect/>
          </a:stretch>
        </p:blipFill>
        <p:spPr>
          <a:xfrm>
            <a:off x="611560" y="833437"/>
            <a:ext cx="6912768" cy="3858043"/>
          </a:xfrm>
          <a:prstGeom prst="rect">
            <a:avLst/>
          </a:prstGeom>
        </p:spPr>
      </p:pic>
    </p:spTree>
    <p:extLst>
      <p:ext uri="{BB962C8B-B14F-4D97-AF65-F5344CB8AC3E}">
        <p14:creationId xmlns:p14="http://schemas.microsoft.com/office/powerpoint/2010/main" val="366868240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sz="3200" b="1" dirty="0"/>
              <a:t>Příklad </a:t>
            </a:r>
          </a:p>
        </p:txBody>
      </p:sp>
      <p:sp>
        <p:nvSpPr>
          <p:cNvPr id="2" name="TextovéPole 1"/>
          <p:cNvSpPr txBox="1"/>
          <p:nvPr/>
        </p:nvSpPr>
        <p:spPr>
          <a:xfrm>
            <a:off x="498996" y="987574"/>
            <a:ext cx="8280920" cy="4093428"/>
          </a:xfrm>
          <a:prstGeom prst="rect">
            <a:avLst/>
          </a:prstGeom>
          <a:noFill/>
        </p:spPr>
        <p:txBody>
          <a:bodyPr wrap="square" rtlCol="0">
            <a:spAutoFit/>
          </a:bodyPr>
          <a:lstStyle/>
          <a:p>
            <a:pPr algn="just"/>
            <a:r>
              <a:rPr lang="cs-CZ" sz="2400" dirty="0"/>
              <a:t>Společnost ABC dodává na trh jeden druh směsi pro přípravu ovocných nápojů.</a:t>
            </a:r>
          </a:p>
          <a:p>
            <a:pPr algn="just"/>
            <a:endParaRPr lang="cs-CZ" sz="2400" dirty="0"/>
          </a:p>
          <a:p>
            <a:pPr algn="just"/>
            <a:endParaRPr lang="cs-CZ" sz="2400" dirty="0"/>
          </a:p>
          <a:p>
            <a:pPr algn="just"/>
            <a:endParaRPr lang="cs-CZ" sz="2400" dirty="0"/>
          </a:p>
          <a:p>
            <a:pPr algn="just"/>
            <a:endParaRPr lang="cs-CZ" sz="2400" dirty="0"/>
          </a:p>
          <a:p>
            <a:pPr algn="just"/>
            <a:endParaRPr lang="cs-CZ" sz="2400" dirty="0"/>
          </a:p>
          <a:p>
            <a:pPr algn="just"/>
            <a:r>
              <a:rPr lang="cs-CZ" sz="2400" dirty="0"/>
              <a:t>Organizačně je firma členěna jen do dvou útvarů, a to na výrobu a prodej. Předem stanovené náklady jsou uvedeny v následující tabulce:</a:t>
            </a:r>
          </a:p>
          <a:p>
            <a:pPr algn="just"/>
            <a:endParaRPr lang="cs-CZ" sz="2000" dirty="0"/>
          </a:p>
        </p:txBody>
      </p:sp>
      <p:graphicFrame>
        <p:nvGraphicFramePr>
          <p:cNvPr id="3" name="Tabulka 2">
            <a:extLst>
              <a:ext uri="{FF2B5EF4-FFF2-40B4-BE49-F238E27FC236}">
                <a16:creationId xmlns:a16="http://schemas.microsoft.com/office/drawing/2014/main" id="{1478FADE-BC44-4D70-AD22-33E615A13441}"/>
              </a:ext>
            </a:extLst>
          </p:cNvPr>
          <p:cNvGraphicFramePr>
            <a:graphicFrameLocks noGrp="1"/>
          </p:cNvGraphicFramePr>
          <p:nvPr>
            <p:extLst>
              <p:ext uri="{D42A27DB-BD31-4B8C-83A1-F6EECF244321}">
                <p14:modId xmlns:p14="http://schemas.microsoft.com/office/powerpoint/2010/main" val="1111377110"/>
              </p:ext>
            </p:extLst>
          </p:nvPr>
        </p:nvGraphicFramePr>
        <p:xfrm>
          <a:off x="498996" y="1815664"/>
          <a:ext cx="8249468" cy="1764195"/>
        </p:xfrm>
        <a:graphic>
          <a:graphicData uri="http://schemas.openxmlformats.org/drawingml/2006/table">
            <a:tbl>
              <a:tblPr firstRow="1" firstCol="1" bandRow="1">
                <a:tableStyleId>{073A0DAA-6AF3-43AB-8588-CEC1D06C72B9}</a:tableStyleId>
              </a:tblPr>
              <a:tblGrid>
                <a:gridCol w="4899431">
                  <a:extLst>
                    <a:ext uri="{9D8B030D-6E8A-4147-A177-3AD203B41FA5}">
                      <a16:colId xmlns:a16="http://schemas.microsoft.com/office/drawing/2014/main" val="576833008"/>
                    </a:ext>
                  </a:extLst>
                </a:gridCol>
                <a:gridCol w="3350037">
                  <a:extLst>
                    <a:ext uri="{9D8B030D-6E8A-4147-A177-3AD203B41FA5}">
                      <a16:colId xmlns:a16="http://schemas.microsoft.com/office/drawing/2014/main" val="3432014582"/>
                    </a:ext>
                  </a:extLst>
                </a:gridCol>
              </a:tblGrid>
              <a:tr h="352839">
                <a:tc>
                  <a:txBody>
                    <a:bodyPr/>
                    <a:lstStyle/>
                    <a:p>
                      <a:pPr algn="ctr">
                        <a:lnSpc>
                          <a:spcPct val="107000"/>
                        </a:lnSpc>
                        <a:spcAft>
                          <a:spcPts val="0"/>
                        </a:spcAft>
                      </a:pPr>
                      <a:r>
                        <a:rPr lang="cs-CZ" sz="2000" dirty="0">
                          <a:effectLst/>
                        </a:rPr>
                        <a:t>Položky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Jednotky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6133349"/>
                  </a:ext>
                </a:extLst>
              </a:tr>
              <a:tr h="352839">
                <a:tc>
                  <a:txBody>
                    <a:bodyPr/>
                    <a:lstStyle/>
                    <a:p>
                      <a:pPr>
                        <a:lnSpc>
                          <a:spcPct val="107000"/>
                        </a:lnSpc>
                        <a:spcAft>
                          <a:spcPts val="0"/>
                        </a:spcAft>
                      </a:pPr>
                      <a:r>
                        <a:rPr lang="cs-CZ" sz="2000">
                          <a:effectLst/>
                        </a:rPr>
                        <a:t>Cena za kg</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100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24694927"/>
                  </a:ext>
                </a:extLst>
              </a:tr>
              <a:tr h="352839">
                <a:tc>
                  <a:txBody>
                    <a:bodyPr/>
                    <a:lstStyle/>
                    <a:p>
                      <a:pPr>
                        <a:lnSpc>
                          <a:spcPct val="107000"/>
                        </a:lnSpc>
                        <a:spcAft>
                          <a:spcPts val="0"/>
                        </a:spcAft>
                      </a:pPr>
                      <a:r>
                        <a:rPr lang="cs-CZ" sz="2000">
                          <a:effectLst/>
                        </a:rPr>
                        <a:t>Předpokládaná výroba a prodej</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500 000 kg</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14143693"/>
                  </a:ext>
                </a:extLst>
              </a:tr>
              <a:tr h="352839">
                <a:tc>
                  <a:txBody>
                    <a:bodyPr/>
                    <a:lstStyle/>
                    <a:p>
                      <a:pPr>
                        <a:lnSpc>
                          <a:spcPct val="107000"/>
                        </a:lnSpc>
                        <a:spcAft>
                          <a:spcPts val="0"/>
                        </a:spcAft>
                      </a:pPr>
                      <a:r>
                        <a:rPr lang="cs-CZ" sz="2000">
                          <a:effectLst/>
                        </a:rPr>
                        <a:t>Skutečně vyrobeno</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a:effectLst/>
                        </a:rPr>
                        <a:t>520 000 kg</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558634"/>
                  </a:ext>
                </a:extLst>
              </a:tr>
              <a:tr h="352839">
                <a:tc>
                  <a:txBody>
                    <a:bodyPr/>
                    <a:lstStyle/>
                    <a:p>
                      <a:pPr>
                        <a:lnSpc>
                          <a:spcPct val="107000"/>
                        </a:lnSpc>
                        <a:spcAft>
                          <a:spcPts val="0"/>
                        </a:spcAft>
                      </a:pPr>
                      <a:r>
                        <a:rPr lang="cs-CZ" sz="2000">
                          <a:effectLst/>
                        </a:rPr>
                        <a:t>Skutečné prodáno</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2000" dirty="0">
                          <a:effectLst/>
                        </a:rPr>
                        <a:t>480 000 kg</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71942615"/>
                  </a:ext>
                </a:extLst>
              </a:tr>
            </a:tbl>
          </a:graphicData>
        </a:graphic>
      </p:graphicFrame>
    </p:spTree>
    <p:extLst>
      <p:ext uri="{BB962C8B-B14F-4D97-AF65-F5344CB8AC3E}">
        <p14:creationId xmlns:p14="http://schemas.microsoft.com/office/powerpoint/2010/main" val="17996387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b="1" dirty="0"/>
              <a:t>Příklad 9</a:t>
            </a:r>
          </a:p>
        </p:txBody>
      </p:sp>
      <p:graphicFrame>
        <p:nvGraphicFramePr>
          <p:cNvPr id="3" name="Tabulka 2"/>
          <p:cNvGraphicFramePr>
            <a:graphicFrameLocks noGrp="1"/>
          </p:cNvGraphicFramePr>
          <p:nvPr>
            <p:extLst>
              <p:ext uri="{D42A27DB-BD31-4B8C-83A1-F6EECF244321}">
                <p14:modId xmlns:p14="http://schemas.microsoft.com/office/powerpoint/2010/main" val="3457340198"/>
              </p:ext>
            </p:extLst>
          </p:nvPr>
        </p:nvGraphicFramePr>
        <p:xfrm>
          <a:off x="395536" y="915566"/>
          <a:ext cx="7848873" cy="3570098"/>
        </p:xfrm>
        <a:graphic>
          <a:graphicData uri="http://schemas.openxmlformats.org/drawingml/2006/table">
            <a:tbl>
              <a:tblPr firstRow="1" firstCol="1" bandRow="1">
                <a:tableStyleId>{073A0DAA-6AF3-43AB-8588-CEC1D06C72B9}</a:tableStyleId>
              </a:tblPr>
              <a:tblGrid>
                <a:gridCol w="2595482">
                  <a:extLst>
                    <a:ext uri="{9D8B030D-6E8A-4147-A177-3AD203B41FA5}">
                      <a16:colId xmlns:a16="http://schemas.microsoft.com/office/drawing/2014/main" val="20000"/>
                    </a:ext>
                  </a:extLst>
                </a:gridCol>
                <a:gridCol w="2733111">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504056">
                <a:tc>
                  <a:txBody>
                    <a:bodyPr/>
                    <a:lstStyle/>
                    <a:p>
                      <a:pPr algn="just">
                        <a:lnSpc>
                          <a:spcPct val="150000"/>
                        </a:lnSpc>
                        <a:spcAft>
                          <a:spcPts val="0"/>
                        </a:spcAft>
                      </a:pPr>
                      <a:r>
                        <a:rPr lang="cs-CZ" sz="1800" dirty="0">
                          <a:effectLst/>
                        </a:rPr>
                        <a:t>Položky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0"/>
                        </a:spcAft>
                      </a:pPr>
                      <a:r>
                        <a:rPr lang="cs-CZ" sz="1800">
                          <a:effectLst/>
                        </a:rPr>
                        <a:t>Variabilní náklady na 1 kg</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0"/>
                        </a:spcAft>
                      </a:pPr>
                      <a:r>
                        <a:rPr lang="cs-CZ" sz="1800">
                          <a:effectLst/>
                        </a:rPr>
                        <a:t>Fixní náklady celkem </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13528">
                <a:tc>
                  <a:txBody>
                    <a:bodyPr/>
                    <a:lstStyle/>
                    <a:p>
                      <a:pPr algn="just">
                        <a:lnSpc>
                          <a:spcPct val="150000"/>
                        </a:lnSpc>
                        <a:spcAft>
                          <a:spcPts val="0"/>
                        </a:spcAft>
                      </a:pPr>
                      <a:r>
                        <a:rPr lang="cs-CZ" sz="1800">
                          <a:effectLst/>
                        </a:rPr>
                        <a:t>Jednicový materiál</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20</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 </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404322">
                <a:tc>
                  <a:txBody>
                    <a:bodyPr/>
                    <a:lstStyle/>
                    <a:p>
                      <a:pPr algn="just">
                        <a:lnSpc>
                          <a:spcPct val="150000"/>
                        </a:lnSpc>
                        <a:spcAft>
                          <a:spcPts val="0"/>
                        </a:spcAft>
                      </a:pPr>
                      <a:r>
                        <a:rPr lang="cs-CZ" sz="1800">
                          <a:effectLst/>
                        </a:rPr>
                        <a:t>Jednicové mzdy</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5</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 </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808644">
                <a:tc>
                  <a:txBody>
                    <a:bodyPr/>
                    <a:lstStyle/>
                    <a:p>
                      <a:pPr algn="just">
                        <a:lnSpc>
                          <a:spcPct val="150000"/>
                        </a:lnSpc>
                        <a:spcAft>
                          <a:spcPts val="0"/>
                        </a:spcAft>
                      </a:pPr>
                      <a:r>
                        <a:rPr lang="cs-CZ" sz="1800">
                          <a:effectLst/>
                        </a:rPr>
                        <a:t>Režijní náklady na výrobu</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5</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7 500 000</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808644">
                <a:tc>
                  <a:txBody>
                    <a:bodyPr/>
                    <a:lstStyle/>
                    <a:p>
                      <a:pPr algn="just">
                        <a:lnSpc>
                          <a:spcPct val="150000"/>
                        </a:lnSpc>
                        <a:spcAft>
                          <a:spcPts val="0"/>
                        </a:spcAft>
                      </a:pPr>
                      <a:r>
                        <a:rPr lang="cs-CZ" sz="1800">
                          <a:effectLst/>
                        </a:rPr>
                        <a:t>Režijní náklady na prodej</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10</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6 000 000</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404322">
                <a:tc>
                  <a:txBody>
                    <a:bodyPr/>
                    <a:lstStyle/>
                    <a:p>
                      <a:pPr algn="just">
                        <a:lnSpc>
                          <a:spcPct val="150000"/>
                        </a:lnSpc>
                        <a:spcAft>
                          <a:spcPts val="0"/>
                        </a:spcAft>
                      </a:pPr>
                      <a:r>
                        <a:rPr lang="cs-CZ" sz="1800">
                          <a:effectLst/>
                        </a:rPr>
                        <a:t>Celkem </a:t>
                      </a:r>
                      <a:endParaRPr lang="cs-CZ"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a:effectLst/>
                        </a:rPr>
                        <a:t>40</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pPr>
                      <a:r>
                        <a:rPr lang="cs-CZ" sz="2400" dirty="0">
                          <a:effectLst/>
                        </a:rPr>
                        <a:t>13 500 000</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55005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7"/>
            <a:ext cx="7488832" cy="432047"/>
          </a:xfrm>
        </p:spPr>
        <p:txBody>
          <a:bodyPr/>
          <a:lstStyle/>
          <a:p>
            <a:r>
              <a:rPr lang="cs-CZ" altLang="cs-CZ" b="1" dirty="0"/>
              <a:t>Řešení</a:t>
            </a:r>
          </a:p>
        </p:txBody>
      </p:sp>
      <p:sp>
        <p:nvSpPr>
          <p:cNvPr id="2" name="TextovéPole 1"/>
          <p:cNvSpPr txBox="1"/>
          <p:nvPr/>
        </p:nvSpPr>
        <p:spPr>
          <a:xfrm>
            <a:off x="395536" y="915566"/>
            <a:ext cx="8280920" cy="2123658"/>
          </a:xfrm>
          <a:prstGeom prst="rect">
            <a:avLst/>
          </a:prstGeom>
          <a:noFill/>
        </p:spPr>
        <p:txBody>
          <a:bodyPr wrap="square" rtlCol="0">
            <a:spAutoFit/>
          </a:bodyPr>
          <a:lstStyle/>
          <a:p>
            <a:endParaRPr lang="cs-CZ" sz="2000" dirty="0"/>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Stanovte vnitropodnikovou cenu na úrovni plných nákladů pro ocenění výkonů střediska Výroba a střediska Prodej.</a:t>
            </a:r>
          </a:p>
          <a:p>
            <a:pPr algn="just"/>
            <a:endParaRPr lang="cs-CZ" sz="2000" dirty="0"/>
          </a:p>
          <a:p>
            <a:pPr algn="just"/>
            <a:endParaRPr lang="cs-CZ" sz="2000" dirty="0"/>
          </a:p>
        </p:txBody>
      </p:sp>
    </p:spTree>
    <p:extLst>
      <p:ext uri="{BB962C8B-B14F-4D97-AF65-F5344CB8AC3E}">
        <p14:creationId xmlns:p14="http://schemas.microsoft.com/office/powerpoint/2010/main" val="183289826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4889</TotalTime>
  <Words>5269</Words>
  <Application>Microsoft Office PowerPoint</Application>
  <PresentationFormat>Předvádění na obrazovce (16:9)</PresentationFormat>
  <Paragraphs>1266</Paragraphs>
  <Slides>104</Slides>
  <Notes>99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104</vt:i4>
      </vt:variant>
    </vt:vector>
  </HeadingPairs>
  <TitlesOfParts>
    <vt:vector size="110" baseType="lpstr">
      <vt:lpstr>Arial</vt:lpstr>
      <vt:lpstr>Calibri</vt:lpstr>
      <vt:lpstr>Symbol</vt:lpstr>
      <vt:lpstr>Times New Roman</vt:lpstr>
      <vt:lpstr>Wingdings</vt:lpstr>
      <vt:lpstr>SLU</vt:lpstr>
      <vt:lpstr>NÁKLADOVÉ ÚČETNICTVÍ      Ing. Markéta Skupieňová, Ph.D.  </vt:lpstr>
      <vt:lpstr>SLEDOVÁNÍ NÁKLADŮ PO LINII VÝKONU</vt:lpstr>
      <vt:lpstr>Úloha kalkulace v řízení nákladů </vt:lpstr>
      <vt:lpstr>Úloha kalkulace v řízení nákladů </vt:lpstr>
      <vt:lpstr>Kalkulace nákladů</vt:lpstr>
      <vt:lpstr>Metoda kalkulace</vt:lpstr>
      <vt:lpstr>Předmět kalkulace</vt:lpstr>
      <vt:lpstr>Kalkulační jednice</vt:lpstr>
      <vt:lpstr>Kalkulované množství</vt:lpstr>
      <vt:lpstr>Typový kalkulační vzorec </vt:lpstr>
      <vt:lpstr>Typový kalkulační vzorec </vt:lpstr>
      <vt:lpstr>Přímé náklady</vt:lpstr>
      <vt:lpstr>Přímý materiál</vt:lpstr>
      <vt:lpstr>Přímé mzdy</vt:lpstr>
      <vt:lpstr>Ostatní přímé náklady</vt:lpstr>
      <vt:lpstr>Režijní náklady</vt:lpstr>
      <vt:lpstr>Výrobní režie</vt:lpstr>
      <vt:lpstr>Správní režie</vt:lpstr>
      <vt:lpstr>Odbytová režie</vt:lpstr>
      <vt:lpstr>                      </vt:lpstr>
      <vt:lpstr>Struktura kalkulačních vzorců orientovaných na řízení a rozhodování</vt:lpstr>
      <vt:lpstr>Retrográdní kalkulační vzorec</vt:lpstr>
      <vt:lpstr>Kalkulační vzorec oddělující fixní a variabilní náklady </vt:lpstr>
      <vt:lpstr>Kalkulační vzorec oddělující fixní a variabilní náklady </vt:lpstr>
      <vt:lpstr>Dynamická kalkulace</vt:lpstr>
      <vt:lpstr>Dynamická kalkulace</vt:lpstr>
      <vt:lpstr>Kalkulace se stupňovitým rozvrstvením fixních nákladů </vt:lpstr>
      <vt:lpstr>Kalkulace se stupňovitým rozvrstvením fixních nákladů </vt:lpstr>
      <vt:lpstr>Kalkulace relevantních nákladů </vt:lpstr>
      <vt:lpstr>Kalkulace relevantních nákladů </vt:lpstr>
      <vt:lpstr>Příklad </vt:lpstr>
      <vt:lpstr>Příklad </vt:lpstr>
      <vt:lpstr>Příklad </vt:lpstr>
      <vt:lpstr>Řešení</vt:lpstr>
      <vt:lpstr>Kalkulační systém </vt:lpstr>
      <vt:lpstr>Předběžná kalkulace</vt:lpstr>
      <vt:lpstr>Propočtová kalkulace</vt:lpstr>
      <vt:lpstr>Plánová kalkulace</vt:lpstr>
      <vt:lpstr>Operativní kalkulace</vt:lpstr>
      <vt:lpstr>Výsledná kalkulace</vt:lpstr>
      <vt:lpstr>Cenová kalkulace</vt:lpstr>
      <vt:lpstr>Příklad </vt:lpstr>
      <vt:lpstr>Řešení</vt:lpstr>
      <vt:lpstr>Příklad </vt:lpstr>
      <vt:lpstr>Příklad</vt:lpstr>
      <vt:lpstr>Řešení</vt:lpstr>
      <vt:lpstr>Příklad</vt:lpstr>
      <vt:lpstr>Příklad</vt:lpstr>
      <vt:lpstr>Řešení</vt:lpstr>
      <vt:lpstr>Řešení - mezivýpočty</vt:lpstr>
      <vt:lpstr>Metoda kalkulace</vt:lpstr>
      <vt:lpstr>Přiřazování nákladů předmětu kalkulace</vt:lpstr>
      <vt:lpstr>Metody přiřazování nákladů</vt:lpstr>
      <vt:lpstr>Kalkulace dělením prostá </vt:lpstr>
      <vt:lpstr>Příklad </vt:lpstr>
      <vt:lpstr>Příklad </vt:lpstr>
      <vt:lpstr>Příklad </vt:lpstr>
      <vt:lpstr>Příklad </vt:lpstr>
      <vt:lpstr>Řešení</vt:lpstr>
      <vt:lpstr>Kalkulace dělením stupňovitá </vt:lpstr>
      <vt:lpstr>Kalkulace dělením s poměrovými čísly </vt:lpstr>
      <vt:lpstr>Příklad </vt:lpstr>
      <vt:lpstr>Řešení</vt:lpstr>
      <vt:lpstr>Řešení</vt:lpstr>
      <vt:lpstr>Kalkulace přirážková</vt:lpstr>
      <vt:lpstr>Kalkulace přirážková</vt:lpstr>
      <vt:lpstr>Rozvrhová základna</vt:lpstr>
      <vt:lpstr>Příklad</vt:lpstr>
      <vt:lpstr>Řešení</vt:lpstr>
      <vt:lpstr>Řešení</vt:lpstr>
      <vt:lpstr>Řešení</vt:lpstr>
      <vt:lpstr>Řešení</vt:lpstr>
      <vt:lpstr>Metoda odečítací a rozčítací</vt:lpstr>
      <vt:lpstr>Odečítací metoda</vt:lpstr>
      <vt:lpstr>Příklad</vt:lpstr>
      <vt:lpstr>Příklad</vt:lpstr>
      <vt:lpstr>Rozčítací metoda</vt:lpstr>
      <vt:lpstr>Příklad</vt:lpstr>
      <vt:lpstr>Řešení</vt:lpstr>
      <vt:lpstr>Řešení</vt:lpstr>
      <vt:lpstr>Řešení</vt:lpstr>
      <vt:lpstr>Řešení</vt:lpstr>
      <vt:lpstr>ODPOVĚDNOSTNÍ ÚČETNICTVÍ A PŘEDPOKLADY JEHO FUNGOVÁNÍ (SLEDOVÁNÍ NÁKLADŮ K ÚTVARŮM)</vt:lpstr>
      <vt:lpstr>Informace pro řízení ve dvou liniích</vt:lpstr>
      <vt:lpstr>Sledování nákladů podle útvarů</vt:lpstr>
      <vt:lpstr>Výkonový přístup</vt:lpstr>
      <vt:lpstr>Odpovědnostní přístup</vt:lpstr>
      <vt:lpstr>Náklady odpovědnostních středisek</vt:lpstr>
      <vt:lpstr>Výnosy odpovědnostních středisek a vnitropodnikové ceny</vt:lpstr>
      <vt:lpstr>Vnitropodniková cena</vt:lpstr>
      <vt:lpstr>Vnitropodniková cena</vt:lpstr>
      <vt:lpstr>Funkce vnitropodnikových cen</vt:lpstr>
      <vt:lpstr>Typy vnitropodnikových cen</vt:lpstr>
      <vt:lpstr>Příklad </vt:lpstr>
      <vt:lpstr>Příklad </vt:lpstr>
      <vt:lpstr>Řešení</vt:lpstr>
      <vt:lpstr>Příklad </vt:lpstr>
      <vt:lpstr>Příklad 9</vt:lpstr>
      <vt:lpstr>Řešení</vt:lpstr>
      <vt:lpstr>Řešení</vt:lpstr>
      <vt:lpstr>Příklad </vt:lpstr>
      <vt:lpstr>Příklad </vt:lpstr>
      <vt:lpstr>Řešení</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Markéta Skupieňová</cp:lastModifiedBy>
  <cp:revision>286</cp:revision>
  <dcterms:created xsi:type="dcterms:W3CDTF">2016-07-06T15:42:34Z</dcterms:created>
  <dcterms:modified xsi:type="dcterms:W3CDTF">2024-02-12T09:33:16Z</dcterms:modified>
</cp:coreProperties>
</file>