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645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436" r:id="rId19"/>
    <p:sldId id="437" r:id="rId20"/>
    <p:sldId id="438" r:id="rId21"/>
    <p:sldId id="439" r:id="rId22"/>
    <p:sldId id="385" r:id="rId23"/>
    <p:sldId id="489" r:id="rId24"/>
    <p:sldId id="490" r:id="rId25"/>
    <p:sldId id="491" r:id="rId26"/>
    <p:sldId id="492" r:id="rId27"/>
    <p:sldId id="493" r:id="rId28"/>
    <p:sldId id="494" r:id="rId29"/>
    <p:sldId id="495" r:id="rId30"/>
    <p:sldId id="496" r:id="rId31"/>
    <p:sldId id="497" r:id="rId32"/>
    <p:sldId id="498" r:id="rId33"/>
    <p:sldId id="499" r:id="rId34"/>
    <p:sldId id="500" r:id="rId35"/>
    <p:sldId id="501" r:id="rId36"/>
    <p:sldId id="502" r:id="rId37"/>
    <p:sldId id="520" r:id="rId38"/>
    <p:sldId id="521" r:id="rId39"/>
    <p:sldId id="522" r:id="rId40"/>
    <p:sldId id="523" r:id="rId41"/>
    <p:sldId id="524" r:id="rId42"/>
    <p:sldId id="525" r:id="rId43"/>
    <p:sldId id="526" r:id="rId44"/>
    <p:sldId id="646" r:id="rId4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1" autoAdjust="0"/>
  </p:normalViewPr>
  <p:slideViewPr>
    <p:cSldViewPr>
      <p:cViewPr varScale="1">
        <p:scale>
          <a:sx n="118" d="100"/>
          <a:sy n="118" d="100"/>
        </p:scale>
        <p:origin x="-446" y="-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496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8670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2834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92931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0939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232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9916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60971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1656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4838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242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3229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72393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44334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6510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286771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3206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6778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3056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8021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5330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71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35553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8864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47648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22477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79150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52952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1431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727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616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0328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815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6223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9455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84576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 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sz="3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Veronika Fišerová, </a:t>
            </a:r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91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0589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Sestavte rozpočet výnosů, nákladů a zisku pro předpokládaný objem prodeje 5 000 ks bund.</a:t>
            </a:r>
            <a:endParaRPr lang="en-US" sz="2000" dirty="0"/>
          </a:p>
          <a:p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93833CD9-7C5E-4421-A115-3B19EFE2910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398" y="1099726"/>
          <a:ext cx="7892041" cy="260908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180948">
                  <a:extLst>
                    <a:ext uri="{9D8B030D-6E8A-4147-A177-3AD203B41FA5}">
                      <a16:colId xmlns:a16="http://schemas.microsoft.com/office/drawing/2014/main" xmlns="" val="936943133"/>
                    </a:ext>
                  </a:extLst>
                </a:gridCol>
                <a:gridCol w="2711093">
                  <a:extLst>
                    <a:ext uri="{9D8B030D-6E8A-4147-A177-3AD203B41FA5}">
                      <a16:colId xmlns:a16="http://schemas.microsoft.com/office/drawing/2014/main" xmlns="" val="3875908437"/>
                    </a:ext>
                  </a:extLst>
                </a:gridCol>
              </a:tblGrid>
              <a:tr h="310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Položky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34145337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Prodejní cena jedné bundy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1 300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6731519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Jednicový materiál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450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12655791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Jednicové mzdy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93456946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Jednicová variabilní 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95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58309494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Jednicová variabilní prodejní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65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14856664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fixní 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1 200 000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15022355"/>
                  </a:ext>
                </a:extLst>
              </a:tr>
              <a:tr h="310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Rozpočtovaná fixní prodejní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950 000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3089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659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Řešení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748025" y="754380"/>
          <a:ext cx="6840760" cy="395707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73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78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90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97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Položka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Výše nákladů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5 000 ks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Výnosy z prodeje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1 300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6 500 000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Jednicový materiál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450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2 250 000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Jednicové mzdy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výrobní režie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475 000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prodejní režie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325 000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náklady celkem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730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3 650 000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Marže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570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2 850 000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Výrobní režie fixní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1 200 000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režie fixní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950 000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Fixní náklady celkem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2 150 000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97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Zisk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700 000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65" marR="6796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779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0589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Společnost ABC vyrábí tekutá mýdla. Sestavte rozpočet tržeb a inkasa tržeb za druhé čtvrtletí, jestliže znáte plán prodeje a víte, že cena 1 litru mýdla je 70 Kč, 60 % zákazníků tvoří maloodběratelé, kteří platí při nákupu a ostatní zákazníci jsou velkoodběratelé, kteří hradí své závazky za měsíc po dodávce.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Plán prodeje mýdla (v tis. litrech) je uveden v následující tabulce:</a:t>
            </a:r>
          </a:p>
          <a:p>
            <a:pPr algn="just"/>
            <a:endParaRPr lang="cs-CZ" sz="2000" dirty="0"/>
          </a:p>
          <a:p>
            <a:pPr algn="just"/>
            <a:endParaRPr lang="en-US" sz="2000" dirty="0"/>
          </a:p>
          <a:p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971600" y="3363838"/>
          <a:ext cx="7416824" cy="10017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2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28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37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37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březen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duben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květen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červen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Plán prodeje mýdla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650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9820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Řešení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0589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/>
          </a:p>
          <a:p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539552" y="4044657"/>
            <a:ext cx="806489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Rozpočtované tržby ve druhém čtvrtletí budou 115 000 tis. Kč a příjmy společnosti budou 114 940 tis. Kč.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39552" y="711051"/>
          <a:ext cx="7750721" cy="331851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23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7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64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19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625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7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březen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duben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květen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červen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II. čtvrtletí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Plán prodeje mýdla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Prodej mýdla v tis. Kč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35 000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45 500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33 600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36 400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115 500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Inkaso tržeb – velkoodběratelé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14 000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18 200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13 440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45 640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Inkaso tržeb – maloodběratelé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27 300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20 160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21 840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69 300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Inkaso tržeb celkem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41 300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38 360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35 280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114 940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5024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Sestavte rozpočet cash </a:t>
            </a:r>
            <a:r>
              <a:rPr lang="cs-CZ" sz="2000" dirty="0" err="1"/>
              <a:t>flow</a:t>
            </a:r>
            <a:r>
              <a:rPr lang="cs-CZ" sz="2000" dirty="0"/>
              <a:t> podniku ABC na měsíc říjen, jestliže znáte následující údaje:</a:t>
            </a:r>
          </a:p>
          <a:p>
            <a:pPr algn="just"/>
            <a:endParaRPr lang="en-US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stav peněžních prostředků v pokladně a na účtech podniku činí k 1. říjnu 21 000 Kč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tržby z prodeje jsou inkasovány ve výši 60 % v měsíci prodeje, 25 % v následujícím měsíci, 10 % ve druhém měsíci a 5 % jsou nedobytné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objem prodeje činil v srpnu 325 000 Kč, v září 240 000 Kč a na říjen je předpoklad 350 000 Kč. </a:t>
            </a:r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91463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421" y="1203598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65 % uskutečňovaných nákupů zásob je hrazeno v měsíci nákupu a zbytek v následujícím měsíci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v září nakoupil podnik zboží v objemu 140 000 Kč a na říjen je rozpočtována 170 000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na výplaty mezd v říjnu je počítáno 47 500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odpisy dlouhodobého majetku za říjen byly vypočteny v částce 10 000 Kč</a:t>
            </a:r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293284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4699" y="1347614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ostatní výdaje dle rozpočtu na říjen činí 31 000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záloha na daň z příjmů odvedená v říjnu bude činit 12 500 Kč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úroky z úvěru převáděné z účtu podniku v říjnu jsou stanoveny na 3 750 Kč</a:t>
            </a:r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043004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Řešení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699542"/>
            <a:ext cx="5520984" cy="403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322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Příklad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Firma eviduje následující údaje: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457" y="1275606"/>
            <a:ext cx="6202775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16951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Příklad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pevného nepřepočteného rozpočtu 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pevného přepočteného rozpočtu 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Vyhodnoťte plnění rozpočtu postupem tzv. variantního rozpočtu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70428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PLÁNŮ A ROZPOČTŮ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36096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7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610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6758" y="1400724"/>
            <a:ext cx="8516530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1500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275606"/>
            <a:ext cx="809883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6423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75606"/>
            <a:ext cx="820265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1819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6295832-DE2B-4A11-869B-F05313681A51}"/>
              </a:ext>
            </a:extLst>
          </p:cNvPr>
          <p:cNvSpPr/>
          <p:nvPr/>
        </p:nvSpPr>
        <p:spPr>
          <a:xfrm>
            <a:off x="7861213" y="4227934"/>
            <a:ext cx="11464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8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719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0"/>
            <a:ext cx="82283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je obvykle užší než 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směrná veličina se vyjadřuje pomocí naturálních jednotek, pro tyto naturální jednotky jsou stanoveny normované ceny, pomocí nichž stanovíme normu v 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/>
              <a:t>technická příprava výroby</a:t>
            </a:r>
            <a:r>
              <a:rPr lang="cs-CZ" sz="2000" dirty="0"/>
              <a:t>, která se může v praxi dělit na konstrukční, technologickou a výrobně organizační složku</a:t>
            </a:r>
          </a:p>
        </p:txBody>
      </p:sp>
    </p:spTree>
    <p:extLst>
      <p:ext uri="{BB962C8B-B14F-4D97-AF65-F5344CB8AC3E}">
        <p14:creationId xmlns:p14="http://schemas.microsoft.com/office/powerpoint/2010/main" xmlns="" val="4257867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je chápán šířeji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norma se převážně používá pro označení 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kdy funkci standardu plní rozpočet režijních 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mezi standardy se zahrnují i další směrné veličiny, kterými mohou být cena materiálu, výrobku, mzdová sazba, ale i standardní kapacita, standardní objem výroby nebo 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protože se stanovuje standard pro objem výroby (prodeje), stanoví se nepřímo i standardní výnosy</a:t>
            </a:r>
          </a:p>
        </p:txBody>
      </p:sp>
    </p:spTree>
    <p:extLst>
      <p:ext uri="{BB962C8B-B14F-4D97-AF65-F5344CB8AC3E}">
        <p14:creationId xmlns:p14="http://schemas.microsoft.com/office/powerpoint/2010/main" xmlns="" val="2024203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77242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komplexní metoda řízení nákladů, případně výnosů ve 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kalkulace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rozpočtování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rozbor a poskytování </a:t>
            </a:r>
            <a:r>
              <a:rPr lang="cs-CZ" sz="2000" b="1" dirty="0"/>
              <a:t>informací pro 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913959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3" y="969081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poskytuje informace pro</a:t>
            </a:r>
            <a:r>
              <a:rPr lang="cs-CZ" sz="2000" b="1" dirty="0"/>
              <a:t> 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využití 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výsledovky</a:t>
            </a:r>
          </a:p>
        </p:txBody>
      </p:sp>
    </p:spTree>
    <p:extLst>
      <p:ext uri="{BB962C8B-B14F-4D97-AF65-F5344CB8AC3E}">
        <p14:creationId xmlns:p14="http://schemas.microsoft.com/office/powerpoint/2010/main" xmlns="" val="286748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Probíhá v 5 etapách:</a:t>
            </a:r>
          </a:p>
          <a:p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/>
              <a:t>standardy</a:t>
            </a: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zjišťují 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kontroluje se dodržení standardů a zjišťují se </a:t>
            </a:r>
            <a:r>
              <a:rPr lang="cs-CZ" sz="1700" b="1" dirty="0"/>
              <a:t>odchylky</a:t>
            </a: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provádí 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osoby zodpovědné za jejich 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na 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si vynutí </a:t>
            </a:r>
            <a:r>
              <a:rPr lang="cs-CZ" sz="1700" b="1" dirty="0"/>
              <a:t>změnu </a:t>
            </a:r>
            <a:r>
              <a:rPr lang="cs-CZ" sz="1700" dirty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xmlns="" val="25074322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jako </a:t>
            </a:r>
            <a:r>
              <a:rPr lang="cs-CZ" sz="2000" b="1" dirty="0"/>
              <a:t>normy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režie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kalkulace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611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272808" cy="432047"/>
          </a:xfrm>
        </p:spPr>
        <p:txBody>
          <a:bodyPr/>
          <a:lstStyle/>
          <a:p>
            <a:r>
              <a:rPr lang="cs-CZ" altLang="cs-CZ" b="1" dirty="0"/>
              <a:t>Teoretické vymezení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Rozdíl mezi plánovaním a rozpočetnictvím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r>
              <a:rPr lang="cs-CZ" sz="2000" b="1" u="sng" dirty="0"/>
              <a:t>Plánování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je </a:t>
            </a:r>
            <a:r>
              <a:rPr lang="cs-CZ" sz="2000" b="1" dirty="0"/>
              <a:t>nástrojem prosazování tzv. podnikových politik </a:t>
            </a:r>
            <a:r>
              <a:rPr lang="cs-CZ" sz="2000" dirty="0"/>
              <a:t>nebo jinak vymezených strategických a taktických cílů a koncepcí, které jsou podnikem přijaty pro základní oblasti činnosti,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někdy se omezuje na vymezení věcných úkolů, například jen pomocí kvantitativních ukazatelů. </a:t>
            </a:r>
          </a:p>
        </p:txBody>
      </p:sp>
    </p:spTree>
    <p:extLst>
      <p:ext uri="{BB962C8B-B14F-4D97-AF65-F5344CB8AC3E}">
        <p14:creationId xmlns:p14="http://schemas.microsoft.com/office/powerpoint/2010/main" xmlns="" val="14720616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vztahu k trvání a změně standardu (času) můžeme rozlišit tyto typy standardů:</a:t>
            </a:r>
          </a:p>
          <a:p>
            <a:pPr algn="just"/>
            <a:endParaRPr lang="cs-CZ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operativní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průměrné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základní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odhadované (nejsou standardem stanoveným jako striktní norma, ale plní analogické funkce)</a:t>
            </a:r>
          </a:p>
        </p:txBody>
      </p:sp>
    </p:spTree>
    <p:extLst>
      <p:ext uri="{BB962C8B-B14F-4D97-AF65-F5344CB8AC3E}">
        <p14:creationId xmlns:p14="http://schemas.microsoft.com/office/powerpoint/2010/main" xmlns="" val="2603561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Společnost </a:t>
            </a:r>
            <a:r>
              <a:rPr lang="cs-CZ" sz="2000" dirty="0" err="1"/>
              <a:t>Brener</a:t>
            </a:r>
            <a:r>
              <a:rPr lang="cs-CZ" sz="2000" dirty="0"/>
              <a:t> šije sportovní bundy. 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3E2C5ABB-5445-4675-BCF7-C03E47E4D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1890966"/>
              </p:ext>
            </p:extLst>
          </p:nvPr>
        </p:nvGraphicFramePr>
        <p:xfrm>
          <a:off x="395536" y="1464627"/>
          <a:ext cx="8244916" cy="30963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362844">
                  <a:extLst>
                    <a:ext uri="{9D8B030D-6E8A-4147-A177-3AD203B41FA5}">
                      <a16:colId xmlns:a16="http://schemas.microsoft.com/office/drawing/2014/main" xmlns="" val="3259034077"/>
                    </a:ext>
                  </a:extLst>
                </a:gridCol>
                <a:gridCol w="2882072">
                  <a:extLst>
                    <a:ext uri="{9D8B030D-6E8A-4147-A177-3AD203B41FA5}">
                      <a16:colId xmlns:a16="http://schemas.microsoft.com/office/drawing/2014/main" xmlns="" val="2158248513"/>
                    </a:ext>
                  </a:extLst>
                </a:gridCol>
              </a:tblGrid>
              <a:tr h="327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Jednotky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36334063"/>
                  </a:ext>
                </a:extLst>
              </a:tr>
              <a:tr h="462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Plánovaný objem výroby a prodeje v měsíci leden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12 000 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61633708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Předpokládaná prodejní cena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7 000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88951838"/>
                  </a:ext>
                </a:extLst>
              </a:tr>
              <a:tr h="671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Norma spotřeby základního jednicového materiálu na bundu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</a:t>
                      </a:r>
                      <a:r>
                        <a:rPr lang="cs-CZ" sz="1800" dirty="0" err="1">
                          <a:effectLst/>
                        </a:rPr>
                        <a:t>bm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73058590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Předem stanovená cena 1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800 Kč / bm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43542222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Variabilní režijní náklady závislé na počtu hodin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 Kč / hod.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617665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Doba trvání šití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 hodiny/bundu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7796970"/>
                  </a:ext>
                </a:extLst>
              </a:tr>
              <a:tr h="327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Rozpočtované fixní náklady limitem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24 000 000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38969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143285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Ve skutečnosti se vyrobilo a prodalo 10 000 ks bund, skutečná spotřeba jednicového materiálu činila 30 100 </a:t>
            </a:r>
            <a:r>
              <a:rPr lang="cs-CZ" sz="2000" dirty="0" err="1"/>
              <a:t>bm</a:t>
            </a:r>
            <a:r>
              <a:rPr lang="cs-CZ" sz="2000" dirty="0"/>
              <a:t> a skutečný počet hodin práce byl 32 000 hodin. Skutečná výše nákladů a výnosů byla následující: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7311374"/>
              </p:ext>
            </p:extLst>
          </p:nvPr>
        </p:nvGraphicFramePr>
        <p:xfrm>
          <a:off x="647563" y="2280236"/>
          <a:ext cx="7992890" cy="196446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9964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964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Skutečné výnosy z prodeje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71 500 000 Kč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Skutečná spotřeba jednicového materiálu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24 170 000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6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Skutečná výše variabilních režijních nákladů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6 080 000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Skutečná výše fixních nákladů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24 250 000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2188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Příklad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Úkoly:</a:t>
            </a:r>
          </a:p>
          <a:p>
            <a:endParaRPr lang="cs-CZ" dirty="0"/>
          </a:p>
          <a:p>
            <a:pPr lvl="0"/>
            <a:r>
              <a:rPr lang="cs-CZ" dirty="0"/>
              <a:t>1. Stanovte standardy na 1 bundu</a:t>
            </a:r>
          </a:p>
          <a:p>
            <a:pPr lvl="0"/>
            <a:r>
              <a:rPr lang="cs-CZ" dirty="0"/>
              <a:t>2. Zjistěte rozpočtovaný (standardní) a skutečný zisk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5355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Řešení – ad 1)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5304688"/>
              </p:ext>
            </p:extLst>
          </p:nvPr>
        </p:nvGraphicFramePr>
        <p:xfrm>
          <a:off x="395536" y="1059580"/>
          <a:ext cx="8136904" cy="331237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698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1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7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4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Standardní prodejní cena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ze zadání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5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Standardní jednicové náklady na 1 ks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 * 800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2 400 Kč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5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Standardní variabilní režijní náklady na 1 ks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 * 200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600 Kč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5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Standardní marže na 1 ks marže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7 000 – 2 400 - 600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58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Standardní fixní náklady na 1 ks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24 000 000 / 12 000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2 000 Kč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Standardní zisk na 1 ks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4 000 – 2 000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2 000 Kč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4526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Řešení – ad 2)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1731584"/>
              </p:ext>
            </p:extLst>
          </p:nvPr>
        </p:nvGraphicFramePr>
        <p:xfrm>
          <a:off x="251520" y="1131588"/>
          <a:ext cx="8568952" cy="338437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556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204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27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Položka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Rozpočet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Skutečnost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Výnosy z prodeje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84 000 000 (7 000 * 12 000)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71 500 000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Jednicové náklady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28 800 000 (2 400 * 12 000)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24 170 000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25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Variabilní režijní náklady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7 200 000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6 080 000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Marže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48 000 000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41 250 000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Fixní režijní náklady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24 000 000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24 250 000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3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Zisk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24 000 000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17 000 000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766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Vypočítejte výši standardu přímého materiálu na jeden kus výrobku a posléze náklady na jeden kus výrobku, znáte-li údaje o následujících položkách: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275177B1-2A37-4F4D-A2F6-9EE3F6176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1184717"/>
              </p:ext>
            </p:extLst>
          </p:nvPr>
        </p:nvGraphicFramePr>
        <p:xfrm>
          <a:off x="467544" y="1707655"/>
          <a:ext cx="8424936" cy="295232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410764089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148632856"/>
                    </a:ext>
                  </a:extLst>
                </a:gridCol>
              </a:tblGrid>
              <a:tr h="2845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Jednotky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30678893"/>
                  </a:ext>
                </a:extLst>
              </a:tr>
              <a:tr h="402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Nákupní cena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108 Kč/kg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44584696"/>
                  </a:ext>
                </a:extLst>
              </a:tr>
              <a:tr h="583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Přeprava nákladním automobilem od dodavatele za určitý počet hodin po objednávce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13,5 Kč/kg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19225247"/>
                  </a:ext>
                </a:extLst>
              </a:tr>
              <a:tr h="543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Příjem a manipulace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 Kč/kg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04692742"/>
                  </a:ext>
                </a:extLst>
              </a:tr>
              <a:tr h="284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Množstevní sleva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 Kč/kg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42944950"/>
                  </a:ext>
                </a:extLst>
              </a:tr>
              <a:tr h="284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Spotřeba materiálu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81 kg/ks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71604126"/>
                  </a:ext>
                </a:extLst>
              </a:tr>
              <a:tr h="284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Nutný odpad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 kg/ks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5523330"/>
                  </a:ext>
                </a:extLst>
              </a:tr>
              <a:tr h="284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Zmetkovost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kg/ks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4852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6228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Řešení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Abychom mohli vypočíst standard přímého materiálu na jeden výrobek, je nejprve nutné vypočíst standardní pořizovací cenu za 1 kg. Tu vypočítáme následujícím způsobem: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2630253"/>
              </p:ext>
            </p:extLst>
          </p:nvPr>
        </p:nvGraphicFramePr>
        <p:xfrm>
          <a:off x="467544" y="2137436"/>
          <a:ext cx="8136904" cy="22488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069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7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6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Nákupní cena materiálu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108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3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Přeprava nákladním autem od dodavatele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13,20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Příjem a manipulace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1,50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Množstevní sleva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- 2,70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Standardní pořizovací cena za 1 kg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120,00 Kč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08078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Nyní, když známe standardní pořizovací cenu za 1 kg, je potřeba zjistit, kolik kg materiálu bude potřeba k výrobě určitého výkonu. To zjistíme následovně: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3767144"/>
              </p:ext>
            </p:extLst>
          </p:nvPr>
        </p:nvGraphicFramePr>
        <p:xfrm>
          <a:off x="539552" y="2139701"/>
          <a:ext cx="8136904" cy="18002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0797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57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Spotřeba materiálu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81 kg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Nutný odpad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 kg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Zmetkovost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 kg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Spotřeba materiálu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90 kg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06903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Jakmile jsme v rámci standardu určitého výkonu zjistili jak pořizovací cenu přímého materiálu (hodnotový ukazatel), tak i množství potřebné pro jeho výrobu, můžeme celkovou standardní cenu přímého materiálu konkrétního výkonu vypočítat takto: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Tato výsledná hodnota (10 800 Kč) se pak objeví v kalkulaci konkrétního výkonu v kalkulační položce „Přímý materiál.“</a:t>
            </a:r>
            <a:endParaRPr lang="en-US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4010425"/>
              </p:ext>
            </p:extLst>
          </p:nvPr>
        </p:nvGraphicFramePr>
        <p:xfrm>
          <a:off x="1187624" y="2598955"/>
          <a:ext cx="6912768" cy="7552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552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90 kg x 120 Kč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10 800 Kč za jeden výkon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453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b="1" dirty="0"/>
              <a:t>Rozpočet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0"/>
            <a:ext cx="84443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pomocí plánovaných úkolů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stanovují se jím </a:t>
            </a:r>
            <a:r>
              <a:rPr lang="cs-CZ" sz="2000" b="1" dirty="0"/>
              <a:t>hodnotové ukazatele </a:t>
            </a:r>
            <a:r>
              <a:rPr lang="cs-CZ" sz="2000" dirty="0"/>
              <a:t>v peněžních jednotkách,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musí stanovit určité </a:t>
            </a:r>
            <a:r>
              <a:rPr lang="cs-CZ" sz="2000" b="1" dirty="0"/>
              <a:t>úkoly</a:t>
            </a:r>
            <a:r>
              <a:rPr lang="cs-CZ" sz="2000" dirty="0"/>
              <a:t>, jejichž míra závaznosti může být rozdílná podle druhu rozpočtu a úkolu, podle způsobu sestavování, podle informací, které má rozpočtování k dispozici apod.,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sestavuje se na určité </a:t>
            </a:r>
            <a:r>
              <a:rPr lang="pt-BR" sz="2000" b="1" dirty="0"/>
              <a:t>časové období,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nezakládá se pouze na exaktně propočtených veličinách (např. normy přímých nákladů pro sestavení kalkulací), ale někdy se uvádějí odhadované veličiny.</a:t>
            </a:r>
          </a:p>
        </p:txBody>
      </p:sp>
    </p:spTree>
    <p:extLst>
      <p:ext uri="{BB962C8B-B14F-4D97-AF65-F5344CB8AC3E}">
        <p14:creationId xmlns:p14="http://schemas.microsoft.com/office/powerpoint/2010/main" xmlns="" val="38282361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Vypočítejte výši standardu přímých osobních nákladů na výrobek, které se skládají ze mzdových nákladů, pojistného na sociálním zabezpečení a zdravotního pojištění.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F8E88D09-9E08-4613-8A40-0BBD7FF16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1306636"/>
              </p:ext>
            </p:extLst>
          </p:nvPr>
        </p:nvGraphicFramePr>
        <p:xfrm>
          <a:off x="611560" y="1995686"/>
          <a:ext cx="8208912" cy="259229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4106482515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xmlns="" val="2971259558"/>
                    </a:ext>
                  </a:extLst>
                </a:gridCol>
              </a:tblGrid>
              <a:tr h="251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Jednotky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70512"/>
                  </a:ext>
                </a:extLst>
              </a:tr>
              <a:tr h="35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Mzdový tarif pracovníka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270 Kč/hod.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8374143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Prémie a odměny ze mzdového tarifu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2967475"/>
                  </a:ext>
                </a:extLst>
              </a:tr>
              <a:tr h="479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Pojistné na sociálním zabezpečení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08540355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Pojistné na zdravotním pojištění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9 %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050029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Čas zaměstnance na výrobu jednoho výrobku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5,7 hodin/ks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12329756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Prostoje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0,3 hodin/ks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5053553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Údržba výrobních zařízení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0,9 hodin/ks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98008918"/>
                  </a:ext>
                </a:extLst>
              </a:tr>
              <a:tr h="251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Odstraňování zmetkovosti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0,6 hodin/ks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72376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2995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Abychom byli schopni určit výši přímých osobních nákladů, je nejprve nutné vypočíst hodinové sazbu osobních nákladů za zaměstnance.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3519334"/>
              </p:ext>
            </p:extLst>
          </p:nvPr>
        </p:nvGraphicFramePr>
        <p:xfrm>
          <a:off x="755576" y="1851673"/>
          <a:ext cx="7776864" cy="254267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92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39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42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Mzdový tarif pracovníka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270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42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Prémie a odměny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81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2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Pojistné na sociálním zabezpečení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87,75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Pojistné na zdravotním pojištění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31,59 Kč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5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osobní náklady na 1 hodinu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470,34 Kč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61930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Jestliže jste již vypočetli mzdové náklady na hodinu práce zaměstnance, je potřeba dále vypočíst dobu, po kterou daný zaměstnanec vyrábí jeden výrobek.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6236195"/>
              </p:ext>
            </p:extLst>
          </p:nvPr>
        </p:nvGraphicFramePr>
        <p:xfrm>
          <a:off x="683568" y="1779662"/>
          <a:ext cx="7632848" cy="23042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827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57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Základní čas zaměstnance na výrobek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5,7 hod.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Prostoje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 hod.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Údržba výrobních zařízení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 hod.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2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Odstraňování zmetkovitosti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 hod.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8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Počet normohodin na jeden výrobek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7,5 hod.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70168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Příklad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 základě znalosti hodinové sazby osobních nákladů a normohodin lze zjistit celkovou výši přímých mzdových nákladů na jeden výrobek, a to následovně: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54024"/>
              </p:ext>
            </p:extLst>
          </p:nvPr>
        </p:nvGraphicFramePr>
        <p:xfrm>
          <a:off x="1619672" y="2330599"/>
          <a:ext cx="6408712" cy="60119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204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119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7,5 hod. x 470,34 Kč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3 527,55 Kč za jeden výrobek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39552" y="3126948"/>
            <a:ext cx="799288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výsledná hodnota (3 527,55 Kč) se pak objeví v kalkulaci konkrétního výkonu v kalkulační položce „Přímé mzdy.“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830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189475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Klasifikace a technika sestavení rozpočtů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Pevný a variantní rozpočet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Přírůstkový (inkrementální) rozpočet a rozpočet vycházející od nuly (ZBB)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Rozpočty sestavované za pevně vymezené období a klouzavé 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Rozpočty vymezující úkoly globálně a rozpočet podle dílčích aktivit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+mj-lt"/>
              </a:rPr>
              <a:t>Rozpočty limitní a rozpočty indikativní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08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2800" b="1" dirty="0"/>
              <a:t>Kontrola plnění rozpočtu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Základem kontroly plnění rozpočtů je </a:t>
            </a:r>
            <a:r>
              <a:rPr lang="cs-CZ" sz="2000" b="1" dirty="0"/>
              <a:t>kvantifikace a analýza rozdílů </a:t>
            </a:r>
            <a:r>
              <a:rPr lang="cs-CZ" sz="2000" dirty="0"/>
              <a:t>(tzv. odchylek) mezi skutečně dosaženou a rozpočtovanou úrovní konkrétní veličiny.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28861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sz="2800" b="1" dirty="0"/>
              <a:t>Kontrola plnění rozpočtu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Při zjišťování odchylek se skutečné veličiny srovnávají zpravidla se třemi typy rozpočtů: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 absolutním rozpočtem</a:t>
            </a:r>
            <a:r>
              <a:rPr lang="cs-CZ" sz="20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 rozpočtem lineárně přepočteným </a:t>
            </a:r>
            <a:r>
              <a:rPr lang="cs-CZ" sz="2000" dirty="0"/>
              <a:t>na skutečný objem aktivity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000" b="1" dirty="0"/>
              <a:t>s variantním rozpočtem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59001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Typy odchylek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Kvalitativní odchylky</a:t>
            </a:r>
            <a:r>
              <a:rPr lang="cs-CZ" sz="2000" dirty="0"/>
              <a:t>, které vznikají jako rozdíl mezi rozpočtovanou a skutečnou úrovní dosažené ceny, mzdového ocenění a jiných parametrů souvisejících s </a:t>
            </a:r>
            <a:r>
              <a:rPr lang="cs-CZ" sz="2000" b="1" dirty="0"/>
              <a:t>oceněním hodnocené veličiny</a:t>
            </a:r>
            <a:r>
              <a:rPr lang="cs-CZ" sz="2000" dirty="0"/>
              <a:t>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Kvantitativní odchylky, </a:t>
            </a:r>
            <a:r>
              <a:rPr lang="cs-CZ" sz="2000" dirty="0"/>
              <a:t>které vznikají naopak z rozdílu mezi rozpočtovanou a skutečnou úrovní naturální spotřeby, prodaných výkonů a jiných parametrů, které souvisejí s </a:t>
            </a:r>
            <a:r>
              <a:rPr lang="cs-CZ" sz="2000" b="1" dirty="0"/>
              <a:t>věcnou podstatou </a:t>
            </a:r>
            <a:r>
              <a:rPr lang="cs-CZ" sz="2000" dirty="0"/>
              <a:t>hodnocené veličiny,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273229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360039"/>
          </a:xfrm>
        </p:spPr>
        <p:txBody>
          <a:bodyPr/>
          <a:lstStyle/>
          <a:p>
            <a:r>
              <a:rPr lang="cs-CZ" altLang="cs-CZ" b="1" dirty="0"/>
              <a:t>Typy odchylek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sortimentní odchylky</a:t>
            </a:r>
            <a:r>
              <a:rPr lang="cs-CZ" sz="2000" dirty="0"/>
              <a:t>, které kvantifikují rozdíl mezi směrným a skutečným </a:t>
            </a:r>
            <a:r>
              <a:rPr lang="cs-CZ" sz="2000" b="1" dirty="0"/>
              <a:t>sortimentním složením </a:t>
            </a:r>
            <a:r>
              <a:rPr lang="cs-CZ" sz="2000" dirty="0"/>
              <a:t>nakupovaných a prodávaných výkonů,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odchylky z výtěžnosti a úspornosti </a:t>
            </a:r>
            <a:r>
              <a:rPr lang="cs-CZ" sz="2000" dirty="0"/>
              <a:t>vynakládaných ekonomických zdrojů a další.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7767532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10337</TotalTime>
  <Words>1798</Words>
  <Application>Microsoft Office PowerPoint</Application>
  <PresentationFormat>Předvádění na obrazovce (16:9)</PresentationFormat>
  <Paragraphs>503</Paragraphs>
  <Slides>44</Slides>
  <Notes>35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SLU</vt:lpstr>
      <vt:lpstr>NÁKLADOVÉ ÚČETNICTVÍ      Ing. Veronika Fišerová, Ph.D.  </vt:lpstr>
      <vt:lpstr>SYSTÉM PLÁNŮ A ROZPOČTŮ</vt:lpstr>
      <vt:lpstr>Teoretické vymezení</vt:lpstr>
      <vt:lpstr>Rozpočet</vt:lpstr>
      <vt:lpstr>Klasifikace a technika sestavení rozpočtů</vt:lpstr>
      <vt:lpstr>Kontrola plnění rozpočtu</vt:lpstr>
      <vt:lpstr>Kontrola plnění rozpočtu</vt:lpstr>
      <vt:lpstr>Typy odchylek</vt:lpstr>
      <vt:lpstr>Typy odchylek</vt:lpstr>
      <vt:lpstr>Příklad</vt:lpstr>
      <vt:lpstr>Řešení</vt:lpstr>
      <vt:lpstr>Příklad</vt:lpstr>
      <vt:lpstr>Řešení</vt:lpstr>
      <vt:lpstr>Příklad</vt:lpstr>
      <vt:lpstr>Příklad</vt:lpstr>
      <vt:lpstr>Příklad</vt:lpstr>
      <vt:lpstr>Řešení</vt:lpstr>
      <vt:lpstr>Příklad </vt:lpstr>
      <vt:lpstr>Příklad</vt:lpstr>
      <vt:lpstr>Řešení</vt:lpstr>
      <vt:lpstr>Řešení</vt:lpstr>
      <vt:lpstr>Řešení</vt:lpstr>
      <vt:lpstr>METODA STANDARDNÍCH NÁKLADŮ</vt:lpstr>
      <vt:lpstr>Norma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Příklad</vt:lpstr>
      <vt:lpstr>Příklad</vt:lpstr>
      <vt:lpstr>Příklad</vt:lpstr>
      <vt:lpstr>Řešení – ad 1)</vt:lpstr>
      <vt:lpstr>Řešení – ad 2)</vt:lpstr>
      <vt:lpstr>Příklad</vt:lpstr>
      <vt:lpstr>Řešení</vt:lpstr>
      <vt:lpstr>Příklad</vt:lpstr>
      <vt:lpstr>Příklad</vt:lpstr>
      <vt:lpstr>Příklad</vt:lpstr>
      <vt:lpstr>Příklad</vt:lpstr>
      <vt:lpstr>Příklad</vt:lpstr>
      <vt:lpstr>Příklad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506</cp:revision>
  <dcterms:created xsi:type="dcterms:W3CDTF">2016-07-06T15:42:34Z</dcterms:created>
  <dcterms:modified xsi:type="dcterms:W3CDTF">2024-04-18T07:05:36Z</dcterms:modified>
</cp:coreProperties>
</file>