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5" r:id="rId4"/>
    <p:sldId id="281" r:id="rId5"/>
    <p:sldId id="284" r:id="rId6"/>
    <p:sldId id="289" r:id="rId7"/>
    <p:sldId id="297" r:id="rId8"/>
    <p:sldId id="291" r:id="rId9"/>
    <p:sldId id="292" r:id="rId10"/>
    <p:sldId id="293" r:id="rId11"/>
    <p:sldId id="294" r:id="rId12"/>
    <p:sldId id="295" r:id="rId13"/>
    <p:sldId id="296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111" d="100"/>
          <a:sy n="111" d="100"/>
        </p:scale>
        <p:origin x="-634" y="-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33677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37438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2214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74991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03868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52134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8554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9012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61549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699542"/>
            <a:ext cx="5328592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NÁKLADOVÉ ÚČETNICTVÍ </a:t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Veronika FIŠEROVÁ, </a:t>
            </a: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LS </a:t>
            </a: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2023/2024</a:t>
            </a: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Nákladové účetnictví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49163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Důležité !!!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03598"/>
            <a:ext cx="842493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307871"/>
                </a:solidFill>
              </a:rPr>
              <a:t>V případě, že se student v průběhu zkouškového období </a:t>
            </a:r>
            <a:r>
              <a:rPr lang="cs-CZ" sz="2100" b="1" u="sng" dirty="0">
                <a:solidFill>
                  <a:srgbClr val="307871"/>
                </a:solidFill>
              </a:rPr>
              <a:t>nezapíše</a:t>
            </a:r>
            <a:r>
              <a:rPr lang="cs-CZ" sz="2100" b="1" dirty="0">
                <a:solidFill>
                  <a:srgbClr val="307871"/>
                </a:solidFill>
              </a:rPr>
              <a:t> na </a:t>
            </a:r>
            <a:r>
              <a:rPr lang="cs-CZ" sz="2100" b="1" u="sng" dirty="0">
                <a:solidFill>
                  <a:srgbClr val="307871"/>
                </a:solidFill>
              </a:rPr>
              <a:t>řádný termín </a:t>
            </a:r>
            <a:r>
              <a:rPr lang="cs-CZ" sz="2100" b="1" dirty="0">
                <a:solidFill>
                  <a:srgbClr val="307871"/>
                </a:solidFill>
              </a:rPr>
              <a:t>pro vykonání zkoušky do IS, </a:t>
            </a:r>
            <a:r>
              <a:rPr lang="cs-CZ" sz="2100" b="1" dirty="0">
                <a:solidFill>
                  <a:srgbClr val="FF0000"/>
                </a:solidFill>
              </a:rPr>
              <a:t>NEMÁ</a:t>
            </a:r>
            <a:r>
              <a:rPr lang="cs-CZ" sz="2100" b="1" dirty="0">
                <a:solidFill>
                  <a:srgbClr val="307871"/>
                </a:solidFill>
              </a:rPr>
              <a:t> dle Studijního a zkušebního řádu nárok na absolvování </a:t>
            </a:r>
            <a:r>
              <a:rPr lang="cs-CZ" sz="2100" b="1" u="sng" dirty="0">
                <a:solidFill>
                  <a:srgbClr val="307871"/>
                </a:solidFill>
              </a:rPr>
              <a:t>opravných</a:t>
            </a:r>
            <a:r>
              <a:rPr lang="cs-CZ" sz="2100" b="1" dirty="0">
                <a:solidFill>
                  <a:srgbClr val="307871"/>
                </a:solidFill>
              </a:rPr>
              <a:t> pokusů zkoušky.</a:t>
            </a:r>
          </a:p>
          <a:p>
            <a:pPr algn="just"/>
            <a:endParaRPr lang="cs-CZ" sz="2100" b="1" dirty="0">
              <a:solidFill>
                <a:srgbClr val="30787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307871"/>
                </a:solidFill>
              </a:rPr>
              <a:t>Totéž platí pro studenty studijního zahraničního pobytu (</a:t>
            </a:r>
            <a:r>
              <a:rPr lang="cs-CZ" sz="2100" b="1" dirty="0" err="1">
                <a:solidFill>
                  <a:srgbClr val="307871"/>
                </a:solidFill>
              </a:rPr>
              <a:t>erasmus</a:t>
            </a:r>
            <a:r>
              <a:rPr lang="cs-CZ" sz="2100" b="1" dirty="0">
                <a:solidFill>
                  <a:srgbClr val="307871"/>
                </a:solidFill>
              </a:rPr>
              <a:t>), kdy jsou studenti povinni sledovat vypsané termíny v IS. Jestliže jsou studenti v průběhu řádných termínů v zahraničí, je potřeba kontaktovat o této skutečnosti vyučujícího. Studentům, kteří takto neučiní, nebude umožněna žádná další výjimka.</a:t>
            </a:r>
            <a:endParaRPr lang="pl-PL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6603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77155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Povinná literatura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834229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b="1" dirty="0"/>
              <a:t>ŠELIGOVÁ, M. a R. RŮČKOVÁ, 2018. </a:t>
            </a:r>
            <a:r>
              <a:rPr lang="cs-CZ" sz="2000" b="1" i="1" dirty="0"/>
              <a:t>Nákladové účetnictví.</a:t>
            </a:r>
            <a:r>
              <a:rPr lang="cs-CZ" sz="2000" b="1" dirty="0"/>
              <a:t> Karviná: SU OPF. ISBN 978-80-7510-310-9.</a:t>
            </a:r>
            <a:endParaRPr lang="en-US" sz="2000" b="1" dirty="0"/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/>
              <a:t>FIBÍROVÁ, J., L. ŠOLJKOVÁ a J. WAGNER, 2007. Nákladové a manažerské účetnictví. </a:t>
            </a:r>
            <a:r>
              <a:rPr lang="cs-CZ" sz="1900" dirty="0" err="1"/>
              <a:t>Praha:ASPI</a:t>
            </a:r>
            <a:r>
              <a:rPr lang="cs-CZ" sz="1900" dirty="0"/>
              <a:t>. ISBN 978-80-7357-299-0.</a:t>
            </a:r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/>
              <a:t>KRÁL, B. a kol., 2010. Manažerské účetnictví. 3. vyd. Praha: Management </a:t>
            </a:r>
            <a:r>
              <a:rPr lang="cs-CZ" sz="1900" dirty="0" err="1"/>
              <a:t>Press</a:t>
            </a:r>
            <a:r>
              <a:rPr lang="cs-CZ" sz="1900" dirty="0"/>
              <a:t>. ISBN 978-80-7261-217-8.</a:t>
            </a:r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/>
              <a:t>VALICOVÁ, A., 2011. Nákladové účetnictví. Karviná: SU OPF. 978-807248-688-5.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xmlns="" val="431071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Doporučená literatura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999992"/>
            <a:ext cx="820891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FIBÍROVÁ,J., L. ŠOLJAKOVÁ a J. WAGNER, 2011. Manažerské účetnictví-nástroje a metody.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ČR. ISBN 978-807357-712-4.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LAZAR, J., 2012. Manažerské účetnictví a controlling.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. ISBN 978-80-247-4133-8.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POPESKO, B. a Š. PAPADAKI, 2016. Moderní metody řízení nákladů.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. ISBN 978-80-247-5773-5.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WARREN, C.S., J.M. REEVE a J.E. DUCHAC, 2014. </a:t>
            </a:r>
            <a:r>
              <a:rPr lang="cs-CZ" sz="2000" dirty="0" err="1"/>
              <a:t>Managerial</a:t>
            </a:r>
            <a:r>
              <a:rPr lang="cs-CZ" sz="2000" dirty="0"/>
              <a:t> </a:t>
            </a:r>
            <a:r>
              <a:rPr lang="cs-CZ" sz="2000" dirty="0" err="1"/>
              <a:t>Accounting</a:t>
            </a:r>
            <a:r>
              <a:rPr lang="cs-CZ" sz="2000" dirty="0"/>
              <a:t>. USA: </a:t>
            </a:r>
            <a:r>
              <a:rPr lang="cs-CZ" sz="2000" dirty="0" err="1"/>
              <a:t>Cengage</a:t>
            </a:r>
            <a:r>
              <a:rPr lang="cs-CZ" sz="2000" dirty="0"/>
              <a:t> </a:t>
            </a:r>
            <a:r>
              <a:rPr lang="cs-CZ" sz="2000" dirty="0" err="1"/>
              <a:t>Lending</a:t>
            </a:r>
            <a:r>
              <a:rPr lang="cs-CZ" sz="2000" dirty="0"/>
              <a:t>. ISBN 978-1-285-86880-6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xmlns="" val="1263054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 </a:t>
            </a:r>
            <a:r>
              <a:rPr lang="cs-CZ" altLang="cs-CZ" sz="4000" b="1" dirty="0">
                <a:solidFill>
                  <a:srgbClr val="00544D"/>
                </a:solidFill>
                <a:sym typeface="Wingdings" panose="05000000000000000000" pitchFamily="2" charset="2"/>
              </a:rPr>
              <a:t>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xmlns="" val="225667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Kontakt</a:t>
            </a:r>
            <a:r>
              <a:rPr lang="cs-CZ" altLang="cs-CZ" sz="4000" b="1" dirty="0"/>
              <a:t/>
            </a:r>
            <a:br>
              <a:rPr lang="cs-CZ" altLang="cs-CZ" sz="4000" b="1" dirty="0"/>
            </a:br>
            <a:endParaRPr lang="cs-CZ" altLang="cs-CZ" sz="40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203598"/>
            <a:ext cx="741682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Místnost – A </a:t>
            </a:r>
            <a:r>
              <a:rPr lang="cs-CZ" sz="2400" dirty="0" smtClean="0"/>
              <a:t>213 </a:t>
            </a:r>
            <a:r>
              <a:rPr lang="cs-CZ" sz="2400" dirty="0"/>
              <a:t>(Univerzitní nám.)</a:t>
            </a:r>
          </a:p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Konzultační hodiny: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dle dohody emailem</a:t>
            </a:r>
            <a:endParaRPr lang="cs-CZ" sz="1200" dirty="0"/>
          </a:p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mail:  </a:t>
            </a:r>
            <a:r>
              <a:rPr lang="cs-CZ" sz="2400" dirty="0" err="1" smtClean="0">
                <a:solidFill>
                  <a:srgbClr val="C00000"/>
                </a:solidFill>
              </a:rPr>
              <a:t>veronika.fiserova</a:t>
            </a:r>
            <a:r>
              <a:rPr lang="cs-CZ" sz="2400" dirty="0" smtClean="0">
                <a:solidFill>
                  <a:srgbClr val="C00000"/>
                </a:solidFill>
              </a:rPr>
              <a:t>@</a:t>
            </a:r>
            <a:r>
              <a:rPr lang="cs-CZ" sz="2400" dirty="0" err="1" smtClean="0">
                <a:solidFill>
                  <a:srgbClr val="C00000"/>
                </a:solidFill>
              </a:rPr>
              <a:t>opf.slu.cz</a:t>
            </a:r>
            <a:endParaRPr lang="cs-CZ" sz="2400" dirty="0">
              <a:solidFill>
                <a:srgbClr val="C00000"/>
              </a:solidFill>
            </a:endParaRPr>
          </a:p>
          <a:p>
            <a:pPr marL="342900" lvl="1" indent="-342900" algn="just">
              <a:spcBef>
                <a:spcPct val="80000"/>
              </a:spcBef>
              <a:buClr>
                <a:schemeClr val="accent4"/>
              </a:buClr>
              <a:buFont typeface="Wingdings" pitchFamily="2" charset="2"/>
              <a:buChar char="ü"/>
              <a:defRPr/>
            </a:pPr>
            <a:r>
              <a:rPr lang="cs-CZ" sz="1200" b="1" dirty="0">
                <a:solidFill>
                  <a:srgbClr val="C00000"/>
                </a:solidFill>
              </a:rPr>
              <a:t>*</a:t>
            </a:r>
            <a:r>
              <a:rPr lang="cs-CZ" sz="1200" dirty="0"/>
              <a:t>Dle Pokynu děkana č. 1/2014 </a:t>
            </a:r>
            <a:r>
              <a:rPr lang="pl-PL" sz="1200" dirty="0"/>
              <a:t>k elektronické komunikaci mezi pracovníky a studenty SU OPF</a:t>
            </a:r>
            <a:r>
              <a:rPr lang="cs-CZ" sz="1200" dirty="0"/>
              <a:t> čl. 2, odst. 1: „... jsou pracovníci a </a:t>
            </a:r>
            <a:r>
              <a:rPr lang="cs-CZ" sz="1200" b="1" dirty="0">
                <a:solidFill>
                  <a:srgbClr val="C00000"/>
                </a:solidFill>
              </a:rPr>
              <a:t>studenti povinni používat pouze školní email </a:t>
            </a:r>
            <a:r>
              <a:rPr lang="cs-CZ" sz="1200" dirty="0"/>
              <a:t>@opf.slu.cz (příp. @slu.cz). Pracovník SU OPF je povinen odmítnout komunikaci v případě, že byla iniciována studentem jeho osobního emailu.“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4055"/>
          </a:xfrm>
        </p:spPr>
        <p:txBody>
          <a:bodyPr/>
          <a:lstStyle/>
          <a:p>
            <a:r>
              <a:rPr lang="cs-CZ" altLang="cs-CZ" sz="3500" b="1" dirty="0"/>
              <a:t>Požadavky na absolvování předmětu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9552" y="1275606"/>
            <a:ext cx="7416824" cy="1680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80000"/>
              </a:spcBef>
              <a:defRPr/>
            </a:pPr>
            <a:r>
              <a:rPr lang="cs-CZ" sz="2400" dirty="0"/>
              <a:t>Předmět je zakončen </a:t>
            </a:r>
            <a:r>
              <a:rPr lang="cs-CZ" sz="2400" b="1" dirty="0">
                <a:solidFill>
                  <a:srgbClr val="FF0000"/>
                </a:solidFill>
              </a:rPr>
              <a:t>zkouškou</a:t>
            </a:r>
            <a:r>
              <a:rPr lang="cs-CZ" sz="2400" dirty="0"/>
              <a:t>, kterou získáte za:</a:t>
            </a:r>
          </a:p>
          <a:p>
            <a:pPr marL="342900" indent="-342900">
              <a:spcBef>
                <a:spcPct val="80000"/>
              </a:spcBef>
              <a:buFont typeface="Arial" pitchFamily="34" charset="0"/>
              <a:buChar char="•"/>
              <a:defRPr/>
            </a:pPr>
            <a:r>
              <a:rPr lang="cs-CZ" sz="2200" dirty="0"/>
              <a:t>2 průběžné testy (tvoří 40 % celkového hodnocení)</a:t>
            </a:r>
          </a:p>
          <a:p>
            <a:pPr marL="342900" indent="-342900">
              <a:spcBef>
                <a:spcPct val="80000"/>
              </a:spcBef>
              <a:buFont typeface="Arial" pitchFamily="34" charset="0"/>
              <a:buChar char="•"/>
              <a:defRPr/>
            </a:pPr>
            <a:r>
              <a:rPr lang="cs-CZ" sz="2200" dirty="0"/>
              <a:t>zkoušku (tvoří 60 % celkového hodnocení)</a:t>
            </a:r>
          </a:p>
        </p:txBody>
      </p:sp>
    </p:spTree>
    <p:extLst>
      <p:ext uri="{BB962C8B-B14F-4D97-AF65-F5344CB8AC3E}">
        <p14:creationId xmlns:p14="http://schemas.microsoft.com/office/powerpoint/2010/main" xmlns="" val="2690320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16752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Průběžné testy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0521" y="843558"/>
            <a:ext cx="842493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tvoří 40 % celkového hodnocení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2 průběžné testy (každý test za 20 bodů)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maximální možný dosažený počet bodů = </a:t>
            </a:r>
            <a:r>
              <a:rPr lang="cs-CZ" sz="2400" b="1" dirty="0"/>
              <a:t>40 bodů (2x20 bodů)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žádná omezení týkající se minimálního počtu bodů k vykonání zkoušky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b="1" dirty="0"/>
              <a:t>Průběžné testy budou obsahovat: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teorii z přednášek a ze skript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případové studie a příklady z přednášek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9025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04483" y="113159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Průběžné testy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04483" y="1098053"/>
            <a:ext cx="806489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budou psány prostřednictvím systému IS (</a:t>
            </a:r>
            <a:r>
              <a:rPr lang="cs-CZ" sz="2400" dirty="0" err="1"/>
              <a:t>a,b,c</a:t>
            </a:r>
            <a:r>
              <a:rPr lang="cs-CZ" sz="2400" dirty="0"/>
              <a:t> odpovědi, doplňovačky, výběr z možností)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datum a čas průběžných testů budou upřesněny (plán začátek dubna (1. průběžný test) a začátek května (2. průběžný test)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průběžné testy lze </a:t>
            </a:r>
            <a:r>
              <a:rPr lang="cs-CZ" sz="2800" b="1" u="sng" dirty="0"/>
              <a:t>psát pouze 1x</a:t>
            </a:r>
            <a:r>
              <a:rPr lang="cs-CZ" sz="2400" dirty="0"/>
              <a:t>, </a:t>
            </a:r>
            <a:r>
              <a:rPr lang="cs-CZ" sz="2800" b="1" u="sng" dirty="0"/>
              <a:t>nebudou vypsány žádné opravné termíny průběžného testu !!!!!!!!!!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56837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Zkouška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86742" y="915566"/>
            <a:ext cx="892899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tvoří 60 % celkového hodnocení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maximální možný dosažený počet bodů = </a:t>
            </a:r>
            <a:r>
              <a:rPr lang="cs-CZ" sz="2400" b="1" dirty="0"/>
              <a:t>60 bodů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forma zkoušky je </a:t>
            </a:r>
            <a:r>
              <a:rPr lang="cs-CZ" sz="2400" b="1" dirty="0"/>
              <a:t>písemná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bude psána přes </a:t>
            </a:r>
            <a:r>
              <a:rPr lang="cs-CZ" sz="2400" b="1" dirty="0"/>
              <a:t>IS v PC učebně OPF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300" dirty="0"/>
              <a:t>bude obsahovat pouze příklady z přednášek, skript a případových studií popř. z jiných dalších studijních materiálů vložených v rámci 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3952395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Celkové hodnocení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8483E4A1-4BE3-4425-A198-397DF06ED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0288055"/>
              </p:ext>
            </p:extLst>
          </p:nvPr>
        </p:nvGraphicFramePr>
        <p:xfrm>
          <a:off x="539552" y="1016624"/>
          <a:ext cx="8136904" cy="213119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xmlns="" val="55379492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xmlns="" val="2394763696"/>
                    </a:ext>
                  </a:extLst>
                </a:gridCol>
              </a:tblGrid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Aktivity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Maximální počet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2881591"/>
                  </a:ext>
                </a:extLst>
              </a:tr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1. průběžný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20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5190785"/>
                  </a:ext>
                </a:extLst>
              </a:tr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2. průběžný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20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7737772"/>
                  </a:ext>
                </a:extLst>
              </a:tr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Zkouška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60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9351637"/>
                  </a:ext>
                </a:extLst>
              </a:tr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Celkem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100 bodů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5455218"/>
                  </a:ext>
                </a:extLst>
              </a:tr>
            </a:tbl>
          </a:graphicData>
        </a:graphic>
      </p:graphicFrame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5F4754B5-2554-4713-9754-A9126D5DE427}"/>
              </a:ext>
            </a:extLst>
          </p:cNvPr>
          <p:cNvSpPr/>
          <p:nvPr/>
        </p:nvSpPr>
        <p:spPr>
          <a:xfrm>
            <a:off x="611560" y="3176864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pro úspěšné absolvování předmětu minimálně </a:t>
            </a:r>
            <a:r>
              <a:rPr lang="cs-CZ" sz="2400" b="1" dirty="0"/>
              <a:t>60 %</a:t>
            </a:r>
            <a:r>
              <a:rPr lang="cs-CZ" sz="2400" dirty="0"/>
              <a:t>, tedy minimálně </a:t>
            </a:r>
            <a:r>
              <a:rPr lang="cs-CZ" sz="2400" b="1" dirty="0"/>
              <a:t>60 bodů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forma zkoušky </a:t>
            </a:r>
            <a:r>
              <a:rPr lang="cs-CZ" sz="2400" b="1" dirty="0"/>
              <a:t>písemná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814601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134761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Bodové hodnocení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755576" y="1131591"/>
          <a:ext cx="7128792" cy="3261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643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643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6282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Známka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Bodové hodnocení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93 - 100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B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85 - 92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77 - 84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69 - 76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60 - 68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F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0 - 59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84319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Důležité !!!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9088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C00000"/>
                </a:solidFill>
              </a:rPr>
              <a:t>V případě, že se student ze závažných důvodů (onemocnění doložené lékařským potvrzením) nemůže testu zúčastnit, je povinen nejpozději do 5 dnů od konání testu informovat svého vyučujícího mailem.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C00000"/>
                </a:solidFill>
              </a:rPr>
              <a:t>Vyučující určí náhradní termín průběžného testu.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04239354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4061</TotalTime>
  <Words>675</Words>
  <Application>Microsoft Office PowerPoint</Application>
  <PresentationFormat>Předvádění na obrazovce (16:9)</PresentationFormat>
  <Paragraphs>108</Paragraphs>
  <Slides>13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</vt:lpstr>
      <vt:lpstr> NÁKLADOVÉ ÚČETNICTVÍ     Ing. Veronika FIŠEROVÁ, Ph.D.  Informace k LS 2023/2024</vt:lpstr>
      <vt:lpstr>Kontakt </vt:lpstr>
      <vt:lpstr>Požadavky na absolvování předmětu</vt:lpstr>
      <vt:lpstr>Průběžné testy</vt:lpstr>
      <vt:lpstr>Průběžné testy</vt:lpstr>
      <vt:lpstr>Zkouška</vt:lpstr>
      <vt:lpstr>Celkové hodnocení</vt:lpstr>
      <vt:lpstr>Bodové hodnocení</vt:lpstr>
      <vt:lpstr>Důležité !!!</vt:lpstr>
      <vt:lpstr>Důležité !!!</vt:lpstr>
      <vt:lpstr>Povinná literatura</vt:lpstr>
      <vt:lpstr>Doporučená literatura</vt:lpstr>
      <vt:lpstr>Děkuji za pozornost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Admin</cp:lastModifiedBy>
  <cp:revision>170</cp:revision>
  <dcterms:created xsi:type="dcterms:W3CDTF">2016-07-06T15:42:34Z</dcterms:created>
  <dcterms:modified xsi:type="dcterms:W3CDTF">2024-02-29T04:35:05Z</dcterms:modified>
</cp:coreProperties>
</file>