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265" r:id="rId6"/>
    <p:sldId id="357" r:id="rId7"/>
    <p:sldId id="267" r:id="rId8"/>
    <p:sldId id="297" r:id="rId9"/>
    <p:sldId id="271" r:id="rId10"/>
    <p:sldId id="351" r:id="rId11"/>
    <p:sldId id="264" r:id="rId12"/>
    <p:sldId id="352" r:id="rId13"/>
    <p:sldId id="298" r:id="rId14"/>
    <p:sldId id="275" r:id="rId15"/>
    <p:sldId id="353" r:id="rId16"/>
    <p:sldId id="272" r:id="rId17"/>
    <p:sldId id="268" r:id="rId18"/>
    <p:sldId id="276" r:id="rId19"/>
    <p:sldId id="354" r:id="rId20"/>
    <p:sldId id="274" r:id="rId21"/>
    <p:sldId id="269" r:id="rId22"/>
    <p:sldId id="258" r:id="rId23"/>
    <p:sldId id="356" r:id="rId24"/>
    <p:sldId id="281" r:id="rId25"/>
    <p:sldId id="280" r:id="rId26"/>
    <p:sldId id="284" r:id="rId27"/>
    <p:sldId id="283" r:id="rId28"/>
    <p:sldId id="282" r:id="rId2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46" autoAdjust="0"/>
  </p:normalViewPr>
  <p:slideViewPr>
    <p:cSldViewPr>
      <p:cViewPr varScale="1">
        <p:scale>
          <a:sx n="99" d="100"/>
          <a:sy n="99" d="100"/>
        </p:scale>
        <p:origin x="99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23.02.2024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206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472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093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710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64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099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946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353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034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7670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580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177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253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49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65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980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803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091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991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706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.cz/c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712" y="159482"/>
            <a:ext cx="1384768" cy="108012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7200800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23528" y="699542"/>
            <a:ext cx="7128792" cy="360040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/>
            <a:r>
              <a:rPr lang="cs-CZ" alt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V PODNIKÁNÍ</a:t>
            </a:r>
            <a:br>
              <a:rPr lang="cs-CZ" alt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alt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alt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Seminář 2:</a:t>
            </a:r>
            <a:br>
              <a:rPr lang="cs-CZ" alt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Časová hodnota peněz ve financích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444208" y="4371950"/>
            <a:ext cx="2528063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altLang="cs-CZ" sz="15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894" y="915566"/>
            <a:ext cx="864096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 err="1">
                <a:solidFill>
                  <a:srgbClr val="307871"/>
                </a:solidFill>
                <a:cs typeface="Times New Roman" panose="02020603050405020304" pitchFamily="18" charset="0"/>
              </a:rPr>
              <a:t>Fisherův</a:t>
            </a:r>
            <a:r>
              <a:rPr lang="cs-CZ" sz="2200" dirty="0">
                <a:solidFill>
                  <a:srgbClr val="307871"/>
                </a:solidFill>
                <a:cs typeface="Times New Roman" panose="02020603050405020304" pitchFamily="18" charset="0"/>
              </a:rPr>
              <a:t> efekt = vztah mezi nominální úrokovou sazbou a očekávanou inflací</a:t>
            </a:r>
          </a:p>
          <a:p>
            <a:endParaRPr lang="cs-CZ" sz="2200" dirty="0">
              <a:solidFill>
                <a:srgbClr val="307871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200" dirty="0">
                <a:solidFill>
                  <a:srgbClr val="307871"/>
                </a:solidFill>
                <a:cs typeface="Times New Roman" panose="02020603050405020304" pitchFamily="18" charset="0"/>
              </a:rPr>
              <a:t>				</a:t>
            </a:r>
            <a:r>
              <a:rPr lang="cs-CZ" sz="2600" i="1" dirty="0">
                <a:solidFill>
                  <a:srgbClr val="307871"/>
                </a:solidFill>
                <a:cs typeface="Times New Roman" panose="02020603050405020304" pitchFamily="18" charset="0"/>
              </a:rPr>
              <a:t>r =</a:t>
            </a:r>
            <a:r>
              <a:rPr lang="cs-CZ" sz="2600" dirty="0">
                <a:solidFill>
                  <a:srgbClr val="307871"/>
                </a:solidFill>
                <a:cs typeface="Times New Roman" panose="02020603050405020304" pitchFamily="18" charset="0"/>
              </a:rPr>
              <a:t> </a:t>
            </a:r>
            <a:r>
              <a:rPr lang="cs-CZ" sz="2600" i="1" dirty="0">
                <a:solidFill>
                  <a:srgbClr val="307871"/>
                </a:solidFill>
                <a:cs typeface="Times New Roman" panose="02020603050405020304" pitchFamily="18" charset="0"/>
              </a:rPr>
              <a:t>i</a:t>
            </a:r>
            <a:r>
              <a:rPr lang="cs-CZ" sz="2600" dirty="0">
                <a:solidFill>
                  <a:srgbClr val="307871"/>
                </a:solidFill>
                <a:cs typeface="Times New Roman" panose="02020603050405020304" pitchFamily="18" charset="0"/>
              </a:rPr>
              <a:t> - </a:t>
            </a:r>
            <a:r>
              <a:rPr lang="cs-CZ" sz="2600" i="1" dirty="0">
                <a:solidFill>
                  <a:srgbClr val="307871"/>
                </a:solidFill>
                <a:cs typeface="Times New Roman" panose="02020603050405020304" pitchFamily="18" charset="0"/>
              </a:rPr>
              <a:t>p</a:t>
            </a:r>
          </a:p>
          <a:p>
            <a:endParaRPr lang="cs-CZ" sz="2200" dirty="0">
              <a:solidFill>
                <a:srgbClr val="307871"/>
              </a:solidFill>
              <a:cs typeface="Times New Roman" panose="02020603050405020304" pitchFamily="18" charset="0"/>
            </a:endParaRPr>
          </a:p>
          <a:p>
            <a:r>
              <a:rPr lang="cs-CZ" sz="2200" i="1" dirty="0">
                <a:solidFill>
                  <a:srgbClr val="307871"/>
                </a:solidFill>
                <a:cs typeface="Times New Roman" panose="02020603050405020304" pitchFamily="18" charset="0"/>
              </a:rPr>
              <a:t>i</a:t>
            </a:r>
            <a:r>
              <a:rPr lang="cs-CZ" sz="2200" dirty="0">
                <a:solidFill>
                  <a:srgbClr val="307871"/>
                </a:solidFill>
                <a:cs typeface="Times New Roman" panose="02020603050405020304" pitchFamily="18" charset="0"/>
              </a:rPr>
              <a:t> ... nominální úroková sazba</a:t>
            </a:r>
          </a:p>
          <a:p>
            <a:r>
              <a:rPr lang="cs-CZ" sz="2200" i="1" dirty="0">
                <a:solidFill>
                  <a:srgbClr val="307871"/>
                </a:solidFill>
                <a:cs typeface="Times New Roman" panose="02020603050405020304" pitchFamily="18" charset="0"/>
              </a:rPr>
              <a:t>r</a:t>
            </a:r>
            <a:r>
              <a:rPr lang="cs-CZ" sz="2200" dirty="0">
                <a:solidFill>
                  <a:srgbClr val="307871"/>
                </a:solidFill>
                <a:cs typeface="Times New Roman" panose="02020603050405020304" pitchFamily="18" charset="0"/>
              </a:rPr>
              <a:t> ... reálná úroková sazba</a:t>
            </a:r>
          </a:p>
          <a:p>
            <a:r>
              <a:rPr lang="cs-CZ" sz="2200" i="1" dirty="0">
                <a:solidFill>
                  <a:srgbClr val="307871"/>
                </a:solidFill>
                <a:cs typeface="Times New Roman" panose="02020603050405020304" pitchFamily="18" charset="0"/>
              </a:rPr>
              <a:t>p</a:t>
            </a:r>
            <a:r>
              <a:rPr lang="cs-CZ" sz="2200" dirty="0">
                <a:solidFill>
                  <a:srgbClr val="307871"/>
                </a:solidFill>
                <a:cs typeface="Times New Roman" panose="02020603050405020304" pitchFamily="18" charset="0"/>
              </a:rPr>
              <a:t> … míra inflace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Fisherův</a:t>
            </a:r>
            <a:r>
              <a:rPr lang="cs-CZ" dirty="0"/>
              <a:t> zákon</a:t>
            </a:r>
          </a:p>
        </p:txBody>
      </p:sp>
    </p:spTree>
    <p:extLst>
      <p:ext uri="{BB962C8B-B14F-4D97-AF65-F5344CB8AC3E}">
        <p14:creationId xmlns:p14="http://schemas.microsoft.com/office/powerpoint/2010/main" val="3106639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03848" y="1059582"/>
            <a:ext cx="5616624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Směna peněz dnes za peníze v budoucnu musí odpovídat směně zboží dnes za zboží v budoucnu, tj. peníze mají dnes i v budoucnu stejnou kupní sílu.</a:t>
            </a:r>
          </a:p>
          <a:p>
            <a:pPr algn="just"/>
            <a:r>
              <a:rPr 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Koupíme-li si v budoucnu více zboží než dnes, reálná úroková sazba je kladná.</a:t>
            </a:r>
          </a:p>
          <a:p>
            <a:pPr algn="just"/>
            <a:r>
              <a:rPr 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Koupíme-li si v budoucnu méně zboží než dnes, reálná úroková sazba je záporná.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Fisherův</a:t>
            </a:r>
            <a:r>
              <a:rPr lang="cs-CZ" dirty="0"/>
              <a:t> zákon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6C67885-F913-49F4-9FB5-43ABA14FC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99" y="843558"/>
            <a:ext cx="283998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20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11921" y="915566"/>
            <a:ext cx="8496944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 ante  X  ex post reálná úroková sazba</a:t>
            </a:r>
          </a:p>
          <a:p>
            <a:pPr algn="just"/>
            <a:r>
              <a:rPr 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 ante = „před“ – očekávaná</a:t>
            </a:r>
          </a:p>
          <a:p>
            <a:pPr algn="just"/>
            <a:r>
              <a:rPr 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 post = „po“ – skutečná, vypočtená</a:t>
            </a:r>
          </a:p>
          <a:p>
            <a:pPr algn="just"/>
            <a:endParaRPr 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Očekávaná inflace ovlivňuje chování věřitelů a dlužníků více než skutečná inflace</a:t>
            </a:r>
          </a:p>
          <a:p>
            <a:pPr algn="just"/>
            <a:r>
              <a:rPr 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 ante reálnou úrokovou sazbu je obtížné měřit - napomáhá inflační cíl</a:t>
            </a:r>
          </a:p>
          <a:p>
            <a:pPr algn="just"/>
            <a:endParaRPr 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Fisherův</a:t>
            </a:r>
            <a:r>
              <a:rPr lang="cs-CZ" dirty="0"/>
              <a:t> zákon</a:t>
            </a:r>
          </a:p>
        </p:txBody>
      </p:sp>
    </p:spTree>
    <p:extLst>
      <p:ext uri="{BB962C8B-B14F-4D97-AF65-F5344CB8AC3E}">
        <p14:creationId xmlns:p14="http://schemas.microsoft.com/office/powerpoint/2010/main" val="377272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6120680" cy="432048"/>
          </a:xfrm>
          <a:solidFill>
            <a:srgbClr val="307871"/>
          </a:solidFill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Budoucí hodnota</a:t>
            </a:r>
            <a:r>
              <a:rPr lang="en-US" b="1" dirty="0">
                <a:solidFill>
                  <a:schemeClr val="bg1"/>
                </a:solidFill>
              </a:rPr>
              <a:t> (Future value)</a:t>
            </a:r>
            <a:r>
              <a:rPr lang="cs-CZ" b="1" dirty="0">
                <a:solidFill>
                  <a:schemeClr val="bg1"/>
                </a:solidFill>
              </a:rPr>
              <a:t> investice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3F74470-53ED-4DF7-ABDB-D48EAE6CDC18}"/>
              </a:ext>
            </a:extLst>
          </p:cNvPr>
          <p:cNvSpPr txBox="1"/>
          <p:nvPr/>
        </p:nvSpPr>
        <p:spPr>
          <a:xfrm>
            <a:off x="179512" y="720182"/>
            <a:ext cx="856895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8080"/>
                </a:solidFill>
              </a:rPr>
              <a:t>Budoucí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hodnota</a:t>
            </a:r>
            <a:r>
              <a:rPr lang="en-US" sz="1600" dirty="0">
                <a:solidFill>
                  <a:srgbClr val="008080"/>
                </a:solidFill>
              </a:rPr>
              <a:t> (FV) je </a:t>
            </a:r>
            <a:r>
              <a:rPr lang="en-US" sz="1600" dirty="0" err="1">
                <a:solidFill>
                  <a:srgbClr val="008080"/>
                </a:solidFill>
              </a:rPr>
              <a:t>hodnota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současného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aktiva</a:t>
            </a:r>
            <a:r>
              <a:rPr lang="en-US" sz="1600" dirty="0">
                <a:solidFill>
                  <a:srgbClr val="008080"/>
                </a:solidFill>
              </a:rPr>
              <a:t> k </a:t>
            </a:r>
            <a:r>
              <a:rPr lang="en-US" sz="1600" dirty="0" err="1">
                <a:solidFill>
                  <a:srgbClr val="008080"/>
                </a:solidFill>
              </a:rPr>
              <a:t>budoucímu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datu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na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</a:p>
          <a:p>
            <a:pPr algn="just"/>
            <a:r>
              <a:rPr lang="en-US" sz="1600" dirty="0" err="1">
                <a:solidFill>
                  <a:srgbClr val="008080"/>
                </a:solidFill>
              </a:rPr>
              <a:t>základě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předpokládaného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tempa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růstu</a:t>
            </a:r>
            <a:r>
              <a:rPr lang="en-US" sz="1600" dirty="0">
                <a:solidFill>
                  <a:srgbClr val="008080"/>
                </a:solidFill>
              </a:rPr>
              <a:t>. </a:t>
            </a:r>
            <a:r>
              <a:rPr lang="en-US" sz="1600" dirty="0" err="1">
                <a:solidFill>
                  <a:srgbClr val="008080"/>
                </a:solidFill>
              </a:rPr>
              <a:t>Budoucí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hodnota</a:t>
            </a:r>
            <a:r>
              <a:rPr lang="en-US" sz="1600" dirty="0">
                <a:solidFill>
                  <a:srgbClr val="008080"/>
                </a:solidFill>
              </a:rPr>
              <a:t> je </a:t>
            </a:r>
            <a:r>
              <a:rPr lang="en-US" sz="1600" dirty="0" err="1">
                <a:solidFill>
                  <a:srgbClr val="008080"/>
                </a:solidFill>
              </a:rPr>
              <a:t>důležitá</a:t>
            </a:r>
            <a:r>
              <a:rPr lang="en-US" sz="1600" dirty="0">
                <a:solidFill>
                  <a:srgbClr val="008080"/>
                </a:solidFill>
              </a:rPr>
              <a:t> pro </a:t>
            </a:r>
            <a:r>
              <a:rPr lang="en-US" sz="1600" dirty="0" err="1">
                <a:solidFill>
                  <a:srgbClr val="008080"/>
                </a:solidFill>
              </a:rPr>
              <a:t>investory</a:t>
            </a:r>
            <a:r>
              <a:rPr lang="en-US" sz="1600" dirty="0">
                <a:solidFill>
                  <a:srgbClr val="008080"/>
                </a:solidFill>
              </a:rPr>
              <a:t> a </a:t>
            </a:r>
            <a:r>
              <a:rPr lang="en-US" sz="1600" dirty="0" err="1">
                <a:solidFill>
                  <a:srgbClr val="008080"/>
                </a:solidFill>
              </a:rPr>
              <a:t>finanční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plánovače</a:t>
            </a:r>
            <a:r>
              <a:rPr lang="en-US" sz="1600" dirty="0">
                <a:solidFill>
                  <a:srgbClr val="008080"/>
                </a:solidFill>
              </a:rPr>
              <a:t>, </a:t>
            </a:r>
            <a:r>
              <a:rPr lang="en-US" sz="1600" dirty="0" err="1">
                <a:solidFill>
                  <a:srgbClr val="008080"/>
                </a:solidFill>
              </a:rPr>
              <a:t>protože</a:t>
            </a:r>
            <a:r>
              <a:rPr lang="en-US" sz="1600" dirty="0">
                <a:solidFill>
                  <a:srgbClr val="008080"/>
                </a:solidFill>
              </a:rPr>
              <a:t> ji </a:t>
            </a:r>
            <a:r>
              <a:rPr lang="en-US" sz="1600" dirty="0" err="1">
                <a:solidFill>
                  <a:srgbClr val="008080"/>
                </a:solidFill>
              </a:rPr>
              <a:t>používají</a:t>
            </a:r>
            <a:r>
              <a:rPr lang="en-US" sz="1600" dirty="0">
                <a:solidFill>
                  <a:srgbClr val="008080"/>
                </a:solidFill>
              </a:rPr>
              <a:t> k </a:t>
            </a:r>
            <a:r>
              <a:rPr lang="en-US" sz="1600" dirty="0" err="1">
                <a:solidFill>
                  <a:srgbClr val="008080"/>
                </a:solidFill>
              </a:rPr>
              <a:t>odhadu</a:t>
            </a:r>
            <a:r>
              <a:rPr lang="en-US" sz="1600" dirty="0">
                <a:solidFill>
                  <a:srgbClr val="008080"/>
                </a:solidFill>
              </a:rPr>
              <a:t>, </a:t>
            </a:r>
            <a:r>
              <a:rPr lang="en-US" sz="1600" dirty="0" err="1">
                <a:solidFill>
                  <a:srgbClr val="008080"/>
                </a:solidFill>
              </a:rPr>
              <a:t>jakou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hodnotu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dnes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provedená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investice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bude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mít</a:t>
            </a:r>
            <a:r>
              <a:rPr lang="en-US" sz="1600" dirty="0">
                <a:solidFill>
                  <a:srgbClr val="008080"/>
                </a:solidFill>
              </a:rPr>
              <a:t> v </a:t>
            </a:r>
            <a:r>
              <a:rPr lang="en-US" sz="1600" dirty="0" err="1">
                <a:solidFill>
                  <a:srgbClr val="008080"/>
                </a:solidFill>
              </a:rPr>
              <a:t>budoucnu</a:t>
            </a:r>
            <a:r>
              <a:rPr lang="en-US" sz="1600" dirty="0">
                <a:solidFill>
                  <a:srgbClr val="008080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8080"/>
                </a:solidFill>
              </a:rPr>
              <a:t>Určení</a:t>
            </a:r>
            <a:r>
              <a:rPr lang="en-US" sz="1600" dirty="0">
                <a:solidFill>
                  <a:srgbClr val="008080"/>
                </a:solidFill>
              </a:rPr>
              <a:t> FV </a:t>
            </a:r>
            <a:r>
              <a:rPr lang="en-US" sz="1600" dirty="0" err="1">
                <a:solidFill>
                  <a:srgbClr val="008080"/>
                </a:solidFill>
              </a:rPr>
              <a:t>tržní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investice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může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být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náročné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kvůli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volatilitě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trhu</a:t>
            </a:r>
            <a:r>
              <a:rPr lang="en-US" sz="1600" dirty="0">
                <a:solidFill>
                  <a:srgbClr val="008080"/>
                </a:solidFill>
              </a:rPr>
              <a:t> a </a:t>
            </a:r>
            <a:r>
              <a:rPr lang="en-US" sz="1600" dirty="0" err="1">
                <a:solidFill>
                  <a:srgbClr val="008080"/>
                </a:solidFill>
              </a:rPr>
              <a:t>nejistotě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ohledně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budoucích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investičních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  <a:r>
              <a:rPr lang="en-US" sz="1600" dirty="0" err="1">
                <a:solidFill>
                  <a:srgbClr val="008080"/>
                </a:solidFill>
              </a:rPr>
              <a:t>podmínek</a:t>
            </a:r>
            <a:r>
              <a:rPr lang="en-US" sz="1600" dirty="0">
                <a:solidFill>
                  <a:srgbClr val="008080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8080"/>
                </a:solidFill>
              </a:rPr>
              <a:t>Budoucí hodnota (FV) vyjadřuje hodnotu vstupní investice nebo-</a:t>
            </a:r>
            <a:r>
              <a:rPr lang="cs-CZ" sz="1600" dirty="0" err="1">
                <a:solidFill>
                  <a:srgbClr val="008080"/>
                </a:solidFill>
              </a:rPr>
              <a:t>li</a:t>
            </a:r>
            <a:r>
              <a:rPr lang="cs-CZ" sz="1600" dirty="0">
                <a:solidFill>
                  <a:srgbClr val="008080"/>
                </a:solidFill>
              </a:rPr>
              <a:t> hotovostního toku C v roce 0 za určitý počet let. Hotovost je výchozí částkou, se kterou se směrem do budoucnosti pracuje.</a:t>
            </a:r>
            <a:r>
              <a:rPr lang="en-US" sz="1600" dirty="0">
                <a:solidFill>
                  <a:srgbClr val="008080"/>
                </a:solidFill>
              </a:rPr>
              <a:t> </a:t>
            </a:r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8080"/>
                </a:solidFill>
              </a:rPr>
              <a:t>Vstupní investice nebo-</a:t>
            </a:r>
            <a:r>
              <a:rPr lang="cs-CZ" sz="1600" b="1" dirty="0" err="1">
                <a:solidFill>
                  <a:srgbClr val="008080"/>
                </a:solidFill>
              </a:rPr>
              <a:t>li</a:t>
            </a:r>
            <a:r>
              <a:rPr lang="cs-CZ" sz="1600" b="1" dirty="0">
                <a:solidFill>
                  <a:srgbClr val="008080"/>
                </a:solidFill>
              </a:rPr>
              <a:t> hotovostní tok C v roce 0 </a:t>
            </a:r>
            <a:r>
              <a:rPr lang="en-US" sz="1600" b="1" dirty="0">
                <a:solidFill>
                  <a:srgbClr val="008080"/>
                </a:solidFill>
              </a:rPr>
              <a:t>(h</a:t>
            </a:r>
            <a:r>
              <a:rPr lang="cs-CZ" sz="1600" b="1" dirty="0" err="1">
                <a:solidFill>
                  <a:srgbClr val="008080"/>
                </a:solidFill>
              </a:rPr>
              <a:t>otovostní</a:t>
            </a:r>
            <a:r>
              <a:rPr lang="cs-CZ" sz="1600" b="1" dirty="0">
                <a:solidFill>
                  <a:srgbClr val="008080"/>
                </a:solidFill>
              </a:rPr>
              <a:t> tok C</a:t>
            </a:r>
            <a:r>
              <a:rPr lang="cs-CZ" sz="1600" b="1" baseline="-25000" dirty="0">
                <a:solidFill>
                  <a:srgbClr val="008080"/>
                </a:solidFill>
              </a:rPr>
              <a:t>0</a:t>
            </a:r>
            <a:r>
              <a:rPr lang="en-US" sz="1600" b="1" dirty="0">
                <a:solidFill>
                  <a:srgbClr val="008080"/>
                </a:solidFill>
              </a:rPr>
              <a:t>) j</a:t>
            </a:r>
            <a:r>
              <a:rPr lang="cs-CZ" sz="1600" b="1" dirty="0">
                <a:solidFill>
                  <a:srgbClr val="008080"/>
                </a:solidFill>
              </a:rPr>
              <a:t>e možné také ztotožnit se současnou hodnotou investice (PV).</a:t>
            </a:r>
            <a:r>
              <a:rPr lang="en-US" sz="1600" b="1" dirty="0">
                <a:solidFill>
                  <a:srgbClr val="008080"/>
                </a:solidFill>
              </a:rPr>
              <a:t> </a:t>
            </a:r>
            <a:r>
              <a:rPr lang="cs-CZ" sz="1600" b="1" dirty="0">
                <a:solidFill>
                  <a:srgbClr val="008080"/>
                </a:solidFill>
              </a:rPr>
              <a:t>Investujeme současnou hodnotu PV (C</a:t>
            </a:r>
            <a:r>
              <a:rPr lang="cs-CZ" sz="1600" b="1" baseline="-25000" dirty="0">
                <a:solidFill>
                  <a:srgbClr val="008080"/>
                </a:solidFill>
              </a:rPr>
              <a:t>0</a:t>
            </a:r>
            <a:r>
              <a:rPr lang="cs-CZ" sz="1600" b="1" dirty="0">
                <a:solidFill>
                  <a:srgbClr val="008080"/>
                </a:solidFill>
              </a:rPr>
              <a:t>) hotovosti a očekáváme, že za n let při úrokové sazbě r bude mít naše investice hodnotu FV</a:t>
            </a:r>
            <a:endParaRPr lang="en-US" sz="1600" b="1" dirty="0">
              <a:solidFill>
                <a:srgbClr val="008080"/>
              </a:solidFill>
            </a:endParaRPr>
          </a:p>
        </p:txBody>
      </p:sp>
      <p:grpSp>
        <p:nvGrpSpPr>
          <p:cNvPr id="13" name="Plátno 8">
            <a:extLst>
              <a:ext uri="{FF2B5EF4-FFF2-40B4-BE49-F238E27FC236}">
                <a16:creationId xmlns:a16="http://schemas.microsoft.com/office/drawing/2014/main" id="{375932D3-6ABF-42CC-91D1-A186E6A046AF}"/>
              </a:ext>
            </a:extLst>
          </p:cNvPr>
          <p:cNvGrpSpPr>
            <a:grpSpLocks/>
          </p:cNvGrpSpPr>
          <p:nvPr/>
        </p:nvGrpSpPr>
        <p:grpSpPr bwMode="auto">
          <a:xfrm>
            <a:off x="1304924" y="3499211"/>
            <a:ext cx="6534151" cy="1599963"/>
            <a:chOff x="0" y="0"/>
            <a:chExt cx="49002" cy="11830"/>
          </a:xfrm>
        </p:grpSpPr>
        <p:sp>
          <p:nvSpPr>
            <p:cNvPr id="14" name="AutoShape 17">
              <a:extLst>
                <a:ext uri="{FF2B5EF4-FFF2-40B4-BE49-F238E27FC236}">
                  <a16:creationId xmlns:a16="http://schemas.microsoft.com/office/drawing/2014/main" id="{982AFCC7-8C86-4714-ACDE-4A46601B072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49002" cy="118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15" name="AutoShape 9">
              <a:extLst>
                <a:ext uri="{FF2B5EF4-FFF2-40B4-BE49-F238E27FC236}">
                  <a16:creationId xmlns:a16="http://schemas.microsoft.com/office/drawing/2014/main" id="{D1D60B9E-B3F0-4F48-B57E-6012E765A9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6" y="4415"/>
              <a:ext cx="4419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16" name="AutoShape 10">
              <a:extLst>
                <a:ext uri="{FF2B5EF4-FFF2-40B4-BE49-F238E27FC236}">
                  <a16:creationId xmlns:a16="http://schemas.microsoft.com/office/drawing/2014/main" id="{6B682398-1AB3-4BE6-9809-39D937DE97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6" y="4415"/>
              <a:ext cx="0" cy="61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17" name="AutoShape 11">
              <a:extLst>
                <a:ext uri="{FF2B5EF4-FFF2-40B4-BE49-F238E27FC236}">
                  <a16:creationId xmlns:a16="http://schemas.microsoft.com/office/drawing/2014/main" id="{C7F3DF58-9698-4AFE-946D-21644AD5A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6" y="10599"/>
              <a:ext cx="44197" cy="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18" name="AutoShape 12">
              <a:extLst>
                <a:ext uri="{FF2B5EF4-FFF2-40B4-BE49-F238E27FC236}">
                  <a16:creationId xmlns:a16="http://schemas.microsoft.com/office/drawing/2014/main" id="{BE23AD9F-242D-4775-A75C-226A595417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73" y="4415"/>
              <a:ext cx="0" cy="61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19" name="Text Box 14">
              <a:extLst>
                <a:ext uri="{FF2B5EF4-FFF2-40B4-BE49-F238E27FC236}">
                  <a16:creationId xmlns:a16="http://schemas.microsoft.com/office/drawing/2014/main" id="{40CE2AC4-206C-49DD-88D3-88C0B78B8F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" y="5167"/>
              <a:ext cx="4000" cy="29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0</a:t>
              </a:r>
              <a:endParaRPr lang="cs-CZ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15">
              <a:extLst>
                <a:ext uri="{FF2B5EF4-FFF2-40B4-BE49-F238E27FC236}">
                  <a16:creationId xmlns:a16="http://schemas.microsoft.com/office/drawing/2014/main" id="{56E0EDE9-E666-4C00-A4C5-CA2D221D9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" y="5175"/>
              <a:ext cx="4568" cy="29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lang="cs-CZ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16">
              <a:extLst>
                <a:ext uri="{FF2B5EF4-FFF2-40B4-BE49-F238E27FC236}">
                  <a16:creationId xmlns:a16="http://schemas.microsoft.com/office/drawing/2014/main" id="{6BDED526-CE18-4801-9357-F3C2461357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2" y="5175"/>
              <a:ext cx="3049" cy="29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  <a:endParaRPr lang="cs-CZ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17">
              <a:extLst>
                <a:ext uri="{FF2B5EF4-FFF2-40B4-BE49-F238E27FC236}">
                  <a16:creationId xmlns:a16="http://schemas.microsoft.com/office/drawing/2014/main" id="{0871D770-770F-4BA3-839A-EBED952E69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50" y="5167"/>
              <a:ext cx="4000" cy="29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4</a:t>
              </a:r>
              <a:endParaRPr lang="cs-CZ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18">
              <a:extLst>
                <a:ext uri="{FF2B5EF4-FFF2-40B4-BE49-F238E27FC236}">
                  <a16:creationId xmlns:a16="http://schemas.microsoft.com/office/drawing/2014/main" id="{2EE02878-E7BE-4AC5-BEDD-5F6F08E0A3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69" y="5175"/>
              <a:ext cx="4481" cy="29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  <a:endParaRPr lang="cs-CZ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19">
              <a:extLst>
                <a:ext uri="{FF2B5EF4-FFF2-40B4-BE49-F238E27FC236}">
                  <a16:creationId xmlns:a16="http://schemas.microsoft.com/office/drawing/2014/main" id="{E1F82C00-2874-416F-ACF4-BE3705DEE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50" y="5175"/>
              <a:ext cx="4473" cy="29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5</a:t>
              </a:r>
              <a:endParaRPr lang="cs-CZ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 Box 20">
              <a:extLst>
                <a:ext uri="{FF2B5EF4-FFF2-40B4-BE49-F238E27FC236}">
                  <a16:creationId xmlns:a16="http://schemas.microsoft.com/office/drawing/2014/main" id="{6C8C1A3E-C4F9-4C3F-8BE8-D7BB29BAB9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77" y="7497"/>
              <a:ext cx="5576" cy="2951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roky</a:t>
              </a:r>
              <a:endParaRPr lang="cs-CZ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21">
              <a:extLst>
                <a:ext uri="{FF2B5EF4-FFF2-40B4-BE49-F238E27FC236}">
                  <a16:creationId xmlns:a16="http://schemas.microsoft.com/office/drawing/2014/main" id="{0CC42F35-DB1D-438D-9EC6-D2046822F1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23" y="5167"/>
              <a:ext cx="15722" cy="29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………………………</a:t>
              </a:r>
              <a:endParaRPr lang="cs-CZ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22">
              <a:extLst>
                <a:ext uri="{FF2B5EF4-FFF2-40B4-BE49-F238E27FC236}">
                  <a16:creationId xmlns:a16="http://schemas.microsoft.com/office/drawing/2014/main" id="{2FFEF501-C896-425E-ADFE-95D4002B3F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85" y="6223"/>
              <a:ext cx="4001" cy="2952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n</a:t>
              </a:r>
              <a:endParaRPr lang="cs-CZ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 Box 23">
              <a:extLst>
                <a:ext uri="{FF2B5EF4-FFF2-40B4-BE49-F238E27FC236}">
                  <a16:creationId xmlns:a16="http://schemas.microsoft.com/office/drawing/2014/main" id="{1D91495A-1112-4121-9388-CD6F68F87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791"/>
              <a:ext cx="7491" cy="29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PV (C</a:t>
              </a:r>
              <a:r>
                <a:rPr lang="cs-CZ" sz="1600" b="1" baseline="-300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0</a:t>
              </a:r>
              <a:r>
                <a:rPr lang="cs-CZ" sz="16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) </a:t>
              </a:r>
              <a:endParaRPr lang="cs-CZ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 Box 24">
              <a:extLst>
                <a:ext uri="{FF2B5EF4-FFF2-40B4-BE49-F238E27FC236}">
                  <a16:creationId xmlns:a16="http://schemas.microsoft.com/office/drawing/2014/main" id="{9856B935-9EB2-402E-8384-95482FBDBC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85" y="791"/>
              <a:ext cx="4001" cy="29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FV</a:t>
              </a:r>
              <a:endParaRPr lang="cs-CZ" sz="240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2886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936104"/>
          </a:xfrm>
          <a:solidFill>
            <a:srgbClr val="307871"/>
          </a:solidFill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Složené úročení</a:t>
            </a:r>
            <a:r>
              <a:rPr lang="en-US" b="1" dirty="0">
                <a:solidFill>
                  <a:schemeClr val="bg1"/>
                </a:solidFill>
              </a:rPr>
              <a:t> (compound interest)</a:t>
            </a:r>
            <a:r>
              <a:rPr lang="cs-CZ" b="1" dirty="0">
                <a:solidFill>
                  <a:schemeClr val="bg1"/>
                </a:solidFill>
              </a:rPr>
              <a:t>/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budoucí hodnota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cs-CZ" b="1" dirty="0">
                <a:solidFill>
                  <a:schemeClr val="bg1"/>
                </a:solidFill>
              </a:rPr>
              <a:t>jednoduchá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395536" y="1203598"/>
                <a:ext cx="7920880" cy="38779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b="1" dirty="0">
                    <a:latin typeface="Cambria Math" panose="02040503050406030204" pitchFamily="18" charset="0"/>
                  </a:rPr>
                  <a:t>Charakteristika: jednorázový vklad jistiny (PV), jsou </a:t>
                </a:r>
                <a:r>
                  <a:rPr lang="cs-CZ" b="1" u="sng" dirty="0">
                    <a:latin typeface="Cambria Math" panose="02040503050406030204" pitchFamily="18" charset="0"/>
                  </a:rPr>
                  <a:t>úročený také úroky z úroků</a:t>
                </a:r>
              </a:p>
              <a:p>
                <a:endParaRPr lang="cs-CZ" b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𝐹𝑉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×(1+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cs-CZ" b="0" dirty="0">
                  <a:ea typeface="Cambria Math" panose="02040503050406030204" pitchFamily="18" charset="0"/>
                </a:endParaRPr>
              </a:p>
              <a:p>
                <a:endParaRPr lang="cs-CZ" dirty="0">
                  <a:ea typeface="Cambria Math" panose="02040503050406030204" pitchFamily="18" charset="0"/>
                </a:endParaRPr>
              </a:p>
              <a:p>
                <a:r>
                  <a:rPr lang="cs-CZ" dirty="0">
                    <a:ea typeface="Cambria Math" panose="02040503050406030204" pitchFamily="18" charset="0"/>
                  </a:rPr>
                  <a:t>kde:</a:t>
                </a:r>
              </a:p>
              <a:p>
                <a:r>
                  <a:rPr lang="cs-CZ" b="0" dirty="0">
                    <a:ea typeface="Cambria Math" panose="02040503050406030204" pitchFamily="18" charset="0"/>
                  </a:rPr>
                  <a:t>FV = budoucí hodnota (</a:t>
                </a:r>
                <a:r>
                  <a:rPr lang="cs-CZ" b="0" dirty="0" err="1">
                    <a:ea typeface="Cambria Math" panose="02040503050406030204" pitchFamily="18" charset="0"/>
                  </a:rPr>
                  <a:t>future</a:t>
                </a:r>
                <a:r>
                  <a:rPr lang="cs-CZ" b="0" dirty="0">
                    <a:ea typeface="Cambria Math" panose="02040503050406030204" pitchFamily="18" charset="0"/>
                  </a:rPr>
                  <a:t> </a:t>
                </a:r>
                <a:r>
                  <a:rPr lang="cs-CZ" b="0" dirty="0" err="1">
                    <a:ea typeface="Cambria Math" panose="02040503050406030204" pitchFamily="18" charset="0"/>
                  </a:rPr>
                  <a:t>value</a:t>
                </a:r>
                <a:r>
                  <a:rPr lang="cs-CZ" dirty="0">
                    <a:ea typeface="Cambria Math" panose="02040503050406030204" pitchFamily="18" charset="0"/>
                  </a:rPr>
                  <a:t>)</a:t>
                </a:r>
              </a:p>
              <a:p>
                <a:r>
                  <a:rPr lang="cs-CZ" dirty="0">
                    <a:ea typeface="Cambria Math" panose="02040503050406030204" pitchFamily="18" charset="0"/>
                  </a:rPr>
                  <a:t>C</a:t>
                </a:r>
                <a:r>
                  <a:rPr lang="cs-CZ" baseline="-25000" dirty="0">
                    <a:ea typeface="Cambria Math" panose="02040503050406030204" pitchFamily="18" charset="0"/>
                  </a:rPr>
                  <a:t>0</a:t>
                </a:r>
                <a:r>
                  <a:rPr lang="cs-CZ" b="0" dirty="0">
                    <a:ea typeface="Cambria Math" panose="02040503050406030204" pitchFamily="18" charset="0"/>
                  </a:rPr>
                  <a:t> = hotovostní tok v roce </a:t>
                </a:r>
                <a:r>
                  <a:rPr lang="en-US" b="0" dirty="0">
                    <a:ea typeface="Cambria Math" panose="02040503050406030204" pitchFamily="18" charset="0"/>
                  </a:rPr>
                  <a:t>(present value)</a:t>
                </a:r>
                <a:endParaRPr lang="cs-CZ" b="0" dirty="0">
                  <a:ea typeface="Cambria Math" panose="02040503050406030204" pitchFamily="18" charset="0"/>
                </a:endParaRPr>
              </a:p>
              <a:p>
                <a:r>
                  <a:rPr lang="cs-CZ" dirty="0">
                    <a:ea typeface="Cambria Math" panose="02040503050406030204" pitchFamily="18" charset="0"/>
                  </a:rPr>
                  <a:t>r = úroková sazba (roční p. a.)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cs-CZ" dirty="0">
                    <a:ea typeface="Cambria Math" panose="02040503050406030204" pitchFamily="18" charset="0"/>
                  </a:rPr>
                  <a:t>n = počet úrokovacích období (kolikrát se za celou dobu připíší úroky ke vkladu).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endParaRPr lang="cs-CZ" sz="1800" dirty="0">
                  <a:solidFill>
                    <a:srgbClr val="00808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1800" dirty="0">
                    <a:solidFill>
                      <a:srgbClr val="008080"/>
                    </a:solidFill>
                  </a:rPr>
                  <a:t>Budoucí hodnota v sobě nese parametr úročitele. Ten říká, kolikrát se zvýší počáteční vklad při dané úrokové sazbě za určitý počet let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1800" dirty="0">
                    <a:solidFill>
                      <a:srgbClr val="008080"/>
                    </a:solidFill>
                  </a:rPr>
                  <a:t>Investujeme současnou hodnotu PV (C</a:t>
                </a:r>
                <a:r>
                  <a:rPr lang="cs-CZ" sz="1800" baseline="-25000" dirty="0">
                    <a:solidFill>
                      <a:srgbClr val="008080"/>
                    </a:solidFill>
                  </a:rPr>
                  <a:t>0</a:t>
                </a:r>
                <a:r>
                  <a:rPr lang="cs-CZ" sz="1800" dirty="0">
                    <a:solidFill>
                      <a:srgbClr val="008080"/>
                    </a:solidFill>
                  </a:rPr>
                  <a:t>) hotovosti a očekáváme, že za n let při úrokové sazbě r bude mít naše investice hodnotu FV</a:t>
                </a:r>
                <a:endParaRPr lang="cs-CZ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03598"/>
                <a:ext cx="7920880" cy="3877985"/>
              </a:xfrm>
              <a:prstGeom prst="rect">
                <a:avLst/>
              </a:prstGeom>
              <a:blipFill>
                <a:blip r:embed="rId2"/>
                <a:stretch>
                  <a:fillRect l="-1848" t="-2198" b="-26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629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936104"/>
          </a:xfrm>
          <a:solidFill>
            <a:srgbClr val="307871"/>
          </a:solidFill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Složené úročení</a:t>
            </a:r>
            <a:r>
              <a:rPr lang="en-US" b="1" dirty="0">
                <a:solidFill>
                  <a:schemeClr val="bg1"/>
                </a:solidFill>
              </a:rPr>
              <a:t> (compound interest)</a:t>
            </a:r>
            <a:r>
              <a:rPr lang="cs-CZ" b="1" dirty="0">
                <a:solidFill>
                  <a:schemeClr val="bg1"/>
                </a:solidFill>
              </a:rPr>
              <a:t>/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budoucí hodnota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cs-CZ" b="1" dirty="0">
                <a:solidFill>
                  <a:schemeClr val="bg1"/>
                </a:solidFill>
              </a:rPr>
              <a:t>jednoduchá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87553" y="1347614"/>
                <a:ext cx="8496944" cy="33239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800" u="sng" dirty="0">
                    <a:effectLst/>
                    <a:latin typeface="+mj-lt"/>
                    <a:ea typeface="Times New Roman" panose="02020603050405020304" pitchFamily="18" charset="0"/>
                  </a:rPr>
                  <a:t>Příklad</a:t>
                </a:r>
                <a:r>
                  <a:rPr lang="cs-CZ" sz="18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r>
                  <a:rPr lang="cs-CZ" sz="1800" dirty="0">
                    <a:effectLst/>
                    <a:latin typeface="+mj-lt"/>
                    <a:ea typeface="Times New Roman" panose="02020603050405020304" pitchFamily="18" charset="0"/>
                  </a:rPr>
                  <a:t>Kolik budete mít k dispozici za 3 roky, jestliže dnes uložíte 100.000 Kč na účet úročený 2% </a:t>
                </a:r>
                <a:r>
                  <a:rPr lang="cs-CZ" sz="1800" dirty="0" err="1">
                    <a:effectLst/>
                    <a:latin typeface="+mj-lt"/>
                    <a:ea typeface="Times New Roman" panose="02020603050405020304" pitchFamily="18" charset="0"/>
                  </a:rPr>
                  <a:t>p.a</a:t>
                </a:r>
                <a:r>
                  <a:rPr lang="cs-CZ" sz="1800" dirty="0">
                    <a:effectLst/>
                    <a:latin typeface="+mj-lt"/>
                    <a:ea typeface="Times New Roman" panose="02020603050405020304" pitchFamily="18" charset="0"/>
                  </a:rPr>
                  <a:t>. v případě složeného úročení? </a:t>
                </a:r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endParaRPr lang="en-US" sz="1800" dirty="0">
                  <a:latin typeface="+mj-lt"/>
                  <a:ea typeface="Times New Roman" panose="02020603050405020304" pitchFamily="18" charset="0"/>
                </a:endParaRPr>
              </a:p>
              <a:p>
                <a:r>
                  <a:rPr lang="cs-CZ" sz="1800" dirty="0">
                    <a:latin typeface="+mj-lt"/>
                    <a:ea typeface="Times New Roman" panose="02020603050405020304" pitchFamily="18" charset="0"/>
                  </a:rPr>
                  <a:t>FV 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×(1+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= 100000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×(1+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0,02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= 106120,8 </a:t>
                </a:r>
                <a:r>
                  <a:rPr lang="cs-CZ" sz="1800" dirty="0">
                    <a:effectLst/>
                    <a:latin typeface="+mj-lt"/>
                    <a:ea typeface="Times New Roman" panose="02020603050405020304" pitchFamily="18" charset="0"/>
                  </a:rPr>
                  <a:t>Kč</a:t>
                </a:r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Nebo:</a:t>
                </a:r>
                <a:endParaRPr lang="cs-CZ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cs-CZ" sz="1800" dirty="0">
                    <a:latin typeface="+mj-lt"/>
                    <a:ea typeface="Times New Roman" panose="02020603050405020304" pitchFamily="18" charset="0"/>
                  </a:rPr>
                  <a:t>Rok: 100000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*0,02=2000 </a:t>
                </a:r>
                <a:r>
                  <a:rPr lang="cs-CZ" sz="1800" dirty="0">
                    <a:effectLst/>
                    <a:latin typeface="+mj-lt"/>
                    <a:ea typeface="Times New Roman" panose="02020603050405020304" pitchFamily="18" charset="0"/>
                  </a:rPr>
                  <a:t>Kč</a:t>
                </a:r>
                <a:endParaRPr lang="cs-CZ" sz="1800" dirty="0">
                  <a:latin typeface="+mj-lt"/>
                  <a:ea typeface="Times New Roman" panose="02020603050405020304" pitchFamily="18" charset="0"/>
                </a:endParaRPr>
              </a:p>
              <a:p>
                <a:pPr marL="342900" indent="-342900">
                  <a:buFontTx/>
                  <a:buAutoNum type="arabicPeriod"/>
                </a:pPr>
                <a:r>
                  <a:rPr lang="cs-CZ" sz="1800" dirty="0">
                    <a:effectLst/>
                    <a:latin typeface="+mj-lt"/>
                    <a:ea typeface="Times New Roman" panose="02020603050405020304" pitchFamily="18" charset="0"/>
                  </a:rPr>
                  <a:t>Rok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: (</a:t>
                </a:r>
                <a:r>
                  <a:rPr lang="cs-CZ" sz="1800" dirty="0">
                    <a:latin typeface="+mj-lt"/>
                    <a:ea typeface="Times New Roman" panose="02020603050405020304" pitchFamily="18" charset="0"/>
                  </a:rPr>
                  <a:t>100000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+ 2000)*0,02=2040 </a:t>
                </a:r>
                <a:r>
                  <a:rPr lang="cs-CZ" sz="1800" dirty="0">
                    <a:effectLst/>
                    <a:latin typeface="+mj-lt"/>
                    <a:ea typeface="Times New Roman" panose="02020603050405020304" pitchFamily="18" charset="0"/>
                  </a:rPr>
                  <a:t>Kč</a:t>
                </a:r>
                <a:endParaRPr lang="cs-CZ" sz="1800" dirty="0">
                  <a:latin typeface="+mj-lt"/>
                  <a:ea typeface="Times New Roman" panose="02020603050405020304" pitchFamily="18" charset="0"/>
                </a:endParaRPr>
              </a:p>
              <a:p>
                <a:pPr marL="342900" indent="-342900">
                  <a:buFontTx/>
                  <a:buAutoNum type="arabicPeriod"/>
                </a:pPr>
                <a:r>
                  <a:rPr lang="cs-CZ" sz="1800" dirty="0">
                    <a:latin typeface="+mj-lt"/>
                    <a:ea typeface="Times New Roman" panose="02020603050405020304" pitchFamily="18" charset="0"/>
                  </a:rPr>
                  <a:t>Rok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: (</a:t>
                </a:r>
                <a:r>
                  <a:rPr lang="cs-CZ" sz="1800" dirty="0">
                    <a:latin typeface="+mj-lt"/>
                    <a:ea typeface="Times New Roman" panose="02020603050405020304" pitchFamily="18" charset="0"/>
                  </a:rPr>
                  <a:t>100000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+ 2000 + 2040)*0,02=2080,8 </a:t>
                </a:r>
                <a:r>
                  <a:rPr lang="cs-CZ" sz="1800" dirty="0">
                    <a:effectLst/>
                    <a:latin typeface="+mj-lt"/>
                    <a:ea typeface="Times New Roman" panose="02020603050405020304" pitchFamily="18" charset="0"/>
                  </a:rPr>
                  <a:t>Kč</a:t>
                </a:r>
                <a:endParaRPr lang="cs-CZ" sz="1800" dirty="0">
                  <a:latin typeface="+mj-lt"/>
                  <a:ea typeface="Times New Roman" panose="02020603050405020304" pitchFamily="18" charset="0"/>
                </a:endParaRPr>
              </a:p>
              <a:p>
                <a:r>
                  <a:rPr lang="en-US" sz="1800" dirty="0">
                    <a:latin typeface="+mj-lt"/>
                    <a:ea typeface="Cambria Math" panose="02040503050406030204" pitchFamily="18" charset="0"/>
                  </a:rPr>
                  <a:t>K </a:t>
                </a:r>
                <a:r>
                  <a:rPr lang="cs-CZ" sz="1800" dirty="0">
                    <a:latin typeface="+mj-lt"/>
                    <a:ea typeface="Cambria Math" panose="02040503050406030204" pitchFamily="18" charset="0"/>
                  </a:rPr>
                  <a:t>dispozici</a:t>
                </a:r>
                <a:r>
                  <a:rPr lang="en-US" sz="1800" dirty="0">
                    <a:latin typeface="+mj-lt"/>
                    <a:ea typeface="Cambria Math" panose="02040503050406030204" pitchFamily="18" charset="0"/>
                  </a:rPr>
                  <a:t>: 100000 + 2000 + 2040 + 2080,8 = </a:t>
                </a:r>
                <a:r>
                  <a:rPr lang="en-US" sz="1800" u="sng" dirty="0">
                    <a:latin typeface="+mj-lt"/>
                    <a:ea typeface="Cambria Math" panose="02040503050406030204" pitchFamily="18" charset="0"/>
                  </a:rPr>
                  <a:t>106120,8 </a:t>
                </a:r>
                <a:r>
                  <a:rPr lang="cs-CZ" sz="1800" u="sng" dirty="0">
                    <a:effectLst/>
                    <a:latin typeface="+mj-lt"/>
                    <a:ea typeface="Times New Roman" panose="02020603050405020304" pitchFamily="18" charset="0"/>
                  </a:rPr>
                  <a:t>Kč</a:t>
                </a:r>
              </a:p>
              <a:p>
                <a:endParaRPr lang="cs-CZ" dirty="0">
                  <a:latin typeface="+mj-l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53" y="1347614"/>
                <a:ext cx="8496944" cy="3323987"/>
              </a:xfrm>
              <a:prstGeom prst="rect">
                <a:avLst/>
              </a:prstGeom>
              <a:blipFill>
                <a:blip r:embed="rId2"/>
                <a:stretch>
                  <a:fillRect l="-1650" t="-2385" r="-1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582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059582"/>
            <a:ext cx="8424936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Jestliže uložíte dnes na účet 10 000 Kč. Jak vysokou částku budete mít k dispozici za 6 let, je-li účet úročený 2 % </a:t>
            </a:r>
            <a:r>
              <a:rPr lang="cs-CZ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p.a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.?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altLang="cs-CZ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 </a:t>
            </a:r>
            <a:r>
              <a:rPr lang="cs-CZ" altLang="cs-C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10 000 Kč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altLang="cs-CZ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altLang="cs-C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 let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altLang="cs-CZ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cs-CZ" altLang="cs-C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2 % </a:t>
            </a:r>
            <a:r>
              <a:rPr lang="cs-CZ" altLang="cs-CZ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p.a</a:t>
            </a:r>
            <a:r>
              <a:rPr lang="cs-CZ" altLang="cs-C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FV </a:t>
            </a:r>
            <a:r>
              <a:rPr lang="cs-CZ" altLang="cs-C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FV = PV ·(1 + i)</a:t>
            </a:r>
            <a:r>
              <a:rPr lang="cs-CZ" altLang="cs-CZ" sz="1600" i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algn="just"/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Budoucí hodnota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400482BF-1EA1-472F-BEBD-D80375854969}"/>
              </a:ext>
            </a:extLst>
          </p:cNvPr>
          <p:cNvCxnSpPr/>
          <p:nvPr/>
        </p:nvCxnSpPr>
        <p:spPr>
          <a:xfrm>
            <a:off x="539552" y="293179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9">
            <a:extLst>
              <a:ext uri="{FF2B5EF4-FFF2-40B4-BE49-F238E27FC236}">
                <a16:creationId xmlns:a16="http://schemas.microsoft.com/office/drawing/2014/main" id="{46B6074A-E838-4A32-BBB0-F151B46E15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912853"/>
              </p:ext>
            </p:extLst>
          </p:nvPr>
        </p:nvGraphicFramePr>
        <p:xfrm>
          <a:off x="611560" y="3507854"/>
          <a:ext cx="2788056" cy="720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Rovnice" r:id="rId4" imgW="1485900" imgH="431800" progId="Equation.3">
                  <p:embed/>
                </p:oleObj>
              </mc:Choice>
              <mc:Fallback>
                <p:oleObj name="Rovnice" r:id="rId4" imgW="1485900" imgH="431800" progId="Equation.3">
                  <p:embed/>
                  <p:pic>
                    <p:nvPicPr>
                      <p:cNvPr id="21508" name="Object 9">
                        <a:extLst>
                          <a:ext uri="{FF2B5EF4-FFF2-40B4-BE49-F238E27FC236}">
                            <a16:creationId xmlns:a16="http://schemas.microsoft.com/office/drawing/2014/main" id="{A4F5998E-79DE-441B-B392-764DCD7DE0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507854"/>
                        <a:ext cx="2788056" cy="720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4433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6120680" cy="432048"/>
          </a:xfrm>
          <a:solidFill>
            <a:srgbClr val="307871"/>
          </a:solidFill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Současná hodnota</a:t>
            </a:r>
            <a:r>
              <a:rPr lang="en-US" b="1" dirty="0">
                <a:solidFill>
                  <a:schemeClr val="bg1"/>
                </a:solidFill>
              </a:rPr>
              <a:t> (</a:t>
            </a:r>
            <a:r>
              <a:rPr lang="cs-CZ" b="1" dirty="0" err="1">
                <a:solidFill>
                  <a:schemeClr val="bg1"/>
                </a:solidFill>
              </a:rPr>
              <a:t>Present</a:t>
            </a:r>
            <a:r>
              <a:rPr lang="en-US" b="1" dirty="0">
                <a:solidFill>
                  <a:schemeClr val="bg1"/>
                </a:solidFill>
              </a:rPr>
              <a:t> value)</a:t>
            </a:r>
            <a:r>
              <a:rPr lang="cs-CZ" b="1" dirty="0">
                <a:solidFill>
                  <a:schemeClr val="bg1"/>
                </a:solidFill>
              </a:rPr>
              <a:t> investice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8394B37-3C86-41A7-8EC6-94FA44484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26" y="779218"/>
            <a:ext cx="3587402" cy="2296588"/>
          </a:xfrm>
          <a:prstGeom prst="rect">
            <a:avLst/>
          </a:prstGeom>
        </p:spPr>
      </p:pic>
      <p:sp>
        <p:nvSpPr>
          <p:cNvPr id="32" name="TextovéPole 31">
            <a:extLst>
              <a:ext uri="{FF2B5EF4-FFF2-40B4-BE49-F238E27FC236}">
                <a16:creationId xmlns:a16="http://schemas.microsoft.com/office/drawing/2014/main" id="{43AB69B6-C4B8-4C4E-8BB6-4920EDF71B23}"/>
              </a:ext>
            </a:extLst>
          </p:cNvPr>
          <p:cNvSpPr txBox="1"/>
          <p:nvPr/>
        </p:nvSpPr>
        <p:spPr>
          <a:xfrm>
            <a:off x="3923928" y="759032"/>
            <a:ext cx="514806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err="1"/>
              <a:t>Současná</a:t>
            </a:r>
            <a:r>
              <a:rPr lang="en-GB" sz="1500" dirty="0"/>
              <a:t> </a:t>
            </a:r>
            <a:r>
              <a:rPr lang="en-GB" sz="1500" dirty="0" err="1"/>
              <a:t>hodnota</a:t>
            </a:r>
            <a:r>
              <a:rPr lang="en-GB" sz="1500" dirty="0"/>
              <a:t> </a:t>
            </a:r>
            <a:r>
              <a:rPr lang="en-GB" sz="1500" dirty="0" err="1"/>
              <a:t>říká</a:t>
            </a:r>
            <a:r>
              <a:rPr lang="en-GB" sz="1500" dirty="0"/>
              <a:t>, </a:t>
            </a:r>
            <a:r>
              <a:rPr lang="en-GB" sz="1500" dirty="0" err="1"/>
              <a:t>že</a:t>
            </a:r>
            <a:r>
              <a:rPr lang="en-GB" sz="1500" dirty="0"/>
              <a:t> </a:t>
            </a:r>
            <a:r>
              <a:rPr lang="en-GB" sz="1500" dirty="0" err="1"/>
              <a:t>částka</a:t>
            </a:r>
            <a:r>
              <a:rPr lang="en-GB" sz="1500" dirty="0"/>
              <a:t> </a:t>
            </a:r>
            <a:r>
              <a:rPr lang="en-GB" sz="1500" dirty="0" err="1"/>
              <a:t>peněz</a:t>
            </a:r>
            <a:r>
              <a:rPr lang="en-GB" sz="1500" dirty="0"/>
              <a:t> </a:t>
            </a:r>
            <a:r>
              <a:rPr lang="en-GB" sz="1500" dirty="0" err="1"/>
              <a:t>dnes</a:t>
            </a:r>
            <a:r>
              <a:rPr lang="en-GB" sz="1500" dirty="0"/>
              <a:t> </a:t>
            </a:r>
            <a:endParaRPr lang="cs-CZ" sz="1500" dirty="0"/>
          </a:p>
          <a:p>
            <a:r>
              <a:rPr lang="en-GB" sz="1500" dirty="0" err="1"/>
              <a:t>má</a:t>
            </a:r>
            <a:r>
              <a:rPr lang="en-GB" sz="1500" dirty="0"/>
              <a:t> </a:t>
            </a:r>
            <a:r>
              <a:rPr lang="en-GB" sz="1500" dirty="0" err="1"/>
              <a:t>větší</a:t>
            </a:r>
            <a:r>
              <a:rPr lang="en-GB" sz="1500" dirty="0"/>
              <a:t> </a:t>
            </a:r>
            <a:r>
              <a:rPr lang="en-GB" sz="1500" dirty="0" err="1"/>
              <a:t>hodnotu</a:t>
            </a:r>
            <a:r>
              <a:rPr lang="en-GB" sz="1500" dirty="0"/>
              <a:t> </a:t>
            </a:r>
            <a:r>
              <a:rPr lang="en-GB" sz="1500" dirty="0" err="1"/>
              <a:t>než</a:t>
            </a:r>
            <a:r>
              <a:rPr lang="en-GB" sz="1500" dirty="0"/>
              <a:t> </a:t>
            </a:r>
            <a:r>
              <a:rPr lang="en-GB" sz="1500" dirty="0" err="1"/>
              <a:t>stejná</a:t>
            </a:r>
            <a:r>
              <a:rPr lang="en-GB" sz="1500" dirty="0"/>
              <a:t> </a:t>
            </a:r>
            <a:r>
              <a:rPr lang="en-GB" sz="1500" dirty="0" err="1"/>
              <a:t>částka</a:t>
            </a:r>
            <a:r>
              <a:rPr lang="en-GB" sz="1500" dirty="0"/>
              <a:t> v </a:t>
            </a:r>
            <a:r>
              <a:rPr lang="en-GB" sz="1500" dirty="0" err="1"/>
              <a:t>budoucnosti</a:t>
            </a:r>
            <a:r>
              <a:rPr lang="en-GB" sz="15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err="1"/>
              <a:t>Jinými</a:t>
            </a:r>
            <a:r>
              <a:rPr lang="en-GB" sz="1500" dirty="0"/>
              <a:t> </a:t>
            </a:r>
            <a:r>
              <a:rPr lang="en-GB" sz="1500" dirty="0" err="1"/>
              <a:t>slovy</a:t>
            </a:r>
            <a:r>
              <a:rPr lang="en-GB" sz="1500" dirty="0"/>
              <a:t>, </a:t>
            </a:r>
            <a:r>
              <a:rPr lang="en-GB" sz="1500" dirty="0" err="1"/>
              <a:t>současná</a:t>
            </a:r>
            <a:r>
              <a:rPr lang="en-GB" sz="1500" dirty="0"/>
              <a:t> </a:t>
            </a:r>
            <a:r>
              <a:rPr lang="en-GB" sz="1500" dirty="0" err="1"/>
              <a:t>hodnota</a:t>
            </a:r>
            <a:r>
              <a:rPr lang="en-GB" sz="1500" dirty="0"/>
              <a:t> </a:t>
            </a:r>
            <a:r>
              <a:rPr lang="en-GB" sz="1500" dirty="0" err="1"/>
              <a:t>ukazuje</a:t>
            </a:r>
            <a:r>
              <a:rPr lang="en-GB" sz="1500" dirty="0"/>
              <a:t>, </a:t>
            </a:r>
            <a:r>
              <a:rPr lang="en-GB" sz="1500" dirty="0" err="1"/>
              <a:t>že</a:t>
            </a:r>
            <a:r>
              <a:rPr lang="en-GB" sz="1500" dirty="0"/>
              <a:t> </a:t>
            </a:r>
            <a:r>
              <a:rPr lang="en-GB" sz="1500" dirty="0" err="1"/>
              <a:t>peníze</a:t>
            </a:r>
            <a:r>
              <a:rPr lang="en-GB" sz="1500" dirty="0"/>
              <a:t> </a:t>
            </a:r>
            <a:r>
              <a:rPr lang="en-GB" sz="1500" dirty="0" err="1"/>
              <a:t>přijaté</a:t>
            </a:r>
            <a:r>
              <a:rPr lang="en-GB" sz="1500" dirty="0"/>
              <a:t> v </a:t>
            </a:r>
            <a:r>
              <a:rPr lang="en-GB" sz="1500" dirty="0" err="1"/>
              <a:t>budoucnu</a:t>
            </a:r>
            <a:r>
              <a:rPr lang="en-GB" sz="1500" dirty="0"/>
              <a:t> </a:t>
            </a:r>
            <a:r>
              <a:rPr lang="en-GB" sz="1500" dirty="0" err="1"/>
              <a:t>nemají</a:t>
            </a:r>
            <a:r>
              <a:rPr lang="en-GB" sz="1500" dirty="0"/>
              <a:t> </a:t>
            </a:r>
            <a:r>
              <a:rPr lang="en-GB" sz="1500" dirty="0" err="1"/>
              <a:t>takovou</a:t>
            </a:r>
            <a:r>
              <a:rPr lang="en-GB" sz="1500" dirty="0"/>
              <a:t> </a:t>
            </a:r>
            <a:r>
              <a:rPr lang="en-GB" sz="1500" dirty="0" err="1"/>
              <a:t>hodnotu</a:t>
            </a:r>
            <a:r>
              <a:rPr lang="en-GB" sz="1500" dirty="0"/>
              <a:t> </a:t>
            </a:r>
            <a:r>
              <a:rPr lang="en-GB" sz="1500" dirty="0" err="1"/>
              <a:t>jako</a:t>
            </a:r>
            <a:r>
              <a:rPr lang="en-GB" sz="1500" dirty="0"/>
              <a:t> </a:t>
            </a:r>
            <a:r>
              <a:rPr lang="en-GB" sz="1500" dirty="0" err="1"/>
              <a:t>stejná</a:t>
            </a:r>
            <a:r>
              <a:rPr lang="en-GB" sz="1500" dirty="0"/>
              <a:t> </a:t>
            </a:r>
            <a:r>
              <a:rPr lang="en-GB" sz="1500" dirty="0" err="1"/>
              <a:t>částka</a:t>
            </a:r>
            <a:r>
              <a:rPr lang="en-GB" sz="1500" dirty="0"/>
              <a:t> </a:t>
            </a:r>
            <a:r>
              <a:rPr lang="en-GB" sz="1500" dirty="0" err="1"/>
              <a:t>přijatá</a:t>
            </a:r>
            <a:r>
              <a:rPr lang="en-GB" sz="1500" dirty="0"/>
              <a:t> </a:t>
            </a:r>
            <a:r>
              <a:rPr lang="en-GB" sz="1500" dirty="0" err="1"/>
              <a:t>dnes</a:t>
            </a:r>
            <a:r>
              <a:rPr lang="en-GB" sz="15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err="1"/>
              <a:t>Dnes</a:t>
            </a:r>
            <a:r>
              <a:rPr lang="en-GB" sz="1500" dirty="0"/>
              <a:t> </a:t>
            </a:r>
            <a:r>
              <a:rPr lang="en-GB" sz="1500" dirty="0" err="1"/>
              <a:t>neutracené</a:t>
            </a:r>
            <a:r>
              <a:rPr lang="en-GB" sz="1500" dirty="0"/>
              <a:t> </a:t>
            </a:r>
            <a:r>
              <a:rPr lang="en-GB" sz="1500" dirty="0" err="1"/>
              <a:t>peníze</a:t>
            </a:r>
            <a:r>
              <a:rPr lang="en-GB" sz="1500" dirty="0"/>
              <a:t> by </a:t>
            </a:r>
            <a:r>
              <a:rPr lang="en-GB" sz="1500" dirty="0" err="1"/>
              <a:t>mohly</a:t>
            </a:r>
            <a:r>
              <a:rPr lang="en-GB" sz="1500" dirty="0"/>
              <a:t> v </a:t>
            </a:r>
            <a:r>
              <a:rPr lang="en-GB" sz="1500" dirty="0" err="1"/>
              <a:t>budoucnu</a:t>
            </a:r>
            <a:r>
              <a:rPr lang="en-GB" sz="1500" dirty="0"/>
              <a:t> </a:t>
            </a:r>
            <a:r>
              <a:rPr lang="en-GB" sz="1500" dirty="0" err="1"/>
              <a:t>ztratit</a:t>
            </a:r>
            <a:r>
              <a:rPr lang="en-GB" sz="1500" dirty="0"/>
              <a:t> </a:t>
            </a:r>
            <a:r>
              <a:rPr lang="en-GB" sz="1500" dirty="0" err="1"/>
              <a:t>hodnotu</a:t>
            </a:r>
            <a:r>
              <a:rPr lang="en-GB" sz="1500" dirty="0"/>
              <a:t> o </a:t>
            </a:r>
            <a:r>
              <a:rPr lang="en-GB" sz="1500" dirty="0" err="1"/>
              <a:t>implicitní</a:t>
            </a:r>
            <a:r>
              <a:rPr lang="en-GB" sz="1500" dirty="0"/>
              <a:t> </a:t>
            </a:r>
            <a:r>
              <a:rPr lang="en-GB" sz="1500" dirty="0" err="1"/>
              <a:t>roční</a:t>
            </a:r>
            <a:r>
              <a:rPr lang="en-GB" sz="1500" dirty="0"/>
              <a:t> </a:t>
            </a:r>
            <a:r>
              <a:rPr lang="en-GB" sz="1500" dirty="0" err="1"/>
              <a:t>míru</a:t>
            </a:r>
            <a:r>
              <a:rPr lang="en-GB" sz="1500" dirty="0"/>
              <a:t> v </a:t>
            </a:r>
            <a:r>
              <a:rPr lang="en-GB" sz="1500" dirty="0" err="1"/>
              <a:t>důsledku</a:t>
            </a:r>
            <a:r>
              <a:rPr lang="en-GB" sz="1500" dirty="0"/>
              <a:t> </a:t>
            </a:r>
            <a:r>
              <a:rPr lang="en-GB" sz="1500" dirty="0" err="1"/>
              <a:t>inflace</a:t>
            </a:r>
            <a:r>
              <a:rPr lang="en-GB" sz="1500" dirty="0"/>
              <a:t> </a:t>
            </a:r>
            <a:r>
              <a:rPr lang="en-GB" sz="1500" dirty="0" err="1"/>
              <a:t>nebo</a:t>
            </a:r>
            <a:r>
              <a:rPr lang="en-GB" sz="1500" dirty="0"/>
              <a:t> </a:t>
            </a:r>
            <a:r>
              <a:rPr lang="en-GB" sz="1500" dirty="0" err="1"/>
              <a:t>míry</a:t>
            </a:r>
            <a:r>
              <a:rPr lang="en-GB" sz="1500" dirty="0"/>
              <a:t> </a:t>
            </a:r>
            <a:r>
              <a:rPr lang="en-GB" sz="1500" dirty="0" err="1"/>
              <a:t>návratnosti</a:t>
            </a:r>
            <a:r>
              <a:rPr lang="en-GB" sz="1500" dirty="0"/>
              <a:t>, </a:t>
            </a:r>
            <a:r>
              <a:rPr lang="en-GB" sz="1500" dirty="0" err="1"/>
              <a:t>pokud</a:t>
            </a:r>
            <a:r>
              <a:rPr lang="en-GB" sz="1500" dirty="0"/>
              <a:t> by </a:t>
            </a:r>
            <a:r>
              <a:rPr lang="en-GB" sz="1500" dirty="0" err="1"/>
              <a:t>byly</a:t>
            </a:r>
            <a:r>
              <a:rPr lang="en-GB" sz="1500" dirty="0"/>
              <a:t> </a:t>
            </a:r>
            <a:r>
              <a:rPr lang="en-GB" sz="1500" dirty="0" err="1"/>
              <a:t>peníze</a:t>
            </a:r>
            <a:r>
              <a:rPr lang="en-GB" sz="1500" dirty="0"/>
              <a:t> </a:t>
            </a:r>
            <a:r>
              <a:rPr lang="en-GB" sz="1500" dirty="0" err="1"/>
              <a:t>investovány</a:t>
            </a:r>
            <a:r>
              <a:rPr lang="en-GB" sz="15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err="1"/>
              <a:t>Výpočet</a:t>
            </a:r>
            <a:r>
              <a:rPr lang="en-GB" sz="1500" dirty="0"/>
              <a:t> </a:t>
            </a:r>
            <a:r>
              <a:rPr lang="en-GB" sz="1500" dirty="0" err="1"/>
              <a:t>současné</a:t>
            </a:r>
            <a:r>
              <a:rPr lang="en-GB" sz="1500" dirty="0"/>
              <a:t> </a:t>
            </a:r>
            <a:r>
              <a:rPr lang="en-GB" sz="1500" dirty="0" err="1"/>
              <a:t>hodnoty</a:t>
            </a:r>
            <a:r>
              <a:rPr lang="en-GB" sz="1500" dirty="0"/>
              <a:t> </a:t>
            </a:r>
            <a:r>
              <a:rPr lang="en-GB" sz="1500" dirty="0" err="1"/>
              <a:t>zahrnuje</a:t>
            </a:r>
            <a:r>
              <a:rPr lang="en-GB" sz="1500" dirty="0"/>
              <a:t> </a:t>
            </a:r>
            <a:r>
              <a:rPr lang="en-GB" sz="1500" dirty="0" err="1"/>
              <a:t>předpoklad</a:t>
            </a:r>
            <a:r>
              <a:rPr lang="en-GB" sz="1500" dirty="0"/>
              <a:t>, </a:t>
            </a:r>
            <a:r>
              <a:rPr lang="en-GB" sz="1500" dirty="0" err="1"/>
              <a:t>že</a:t>
            </a:r>
            <a:r>
              <a:rPr lang="en-GB" sz="1500" dirty="0"/>
              <a:t> za </a:t>
            </a:r>
            <a:r>
              <a:rPr lang="en-GB" sz="1500" dirty="0" err="1"/>
              <a:t>dané</a:t>
            </a:r>
            <a:r>
              <a:rPr lang="en-GB" sz="1500" dirty="0"/>
              <a:t> </a:t>
            </a:r>
            <a:r>
              <a:rPr lang="en-GB" sz="1500" dirty="0" err="1"/>
              <a:t>období</a:t>
            </a:r>
            <a:r>
              <a:rPr lang="en-GB" sz="1500" dirty="0"/>
              <a:t> by </a:t>
            </a:r>
            <a:r>
              <a:rPr lang="en-GB" sz="1500" dirty="0" err="1"/>
              <a:t>bylo</a:t>
            </a:r>
            <a:r>
              <a:rPr lang="en-GB" sz="1500" dirty="0"/>
              <a:t> </a:t>
            </a:r>
            <a:r>
              <a:rPr lang="en-GB" sz="1500" dirty="0" err="1"/>
              <a:t>možné</a:t>
            </a:r>
            <a:r>
              <a:rPr lang="en-GB" sz="1500" dirty="0"/>
              <a:t> </a:t>
            </a:r>
            <a:r>
              <a:rPr lang="en-GB" sz="1500" dirty="0" err="1"/>
              <a:t>získat</a:t>
            </a:r>
            <a:r>
              <a:rPr lang="en-GB" sz="1500" dirty="0"/>
              <a:t> z </a:t>
            </a:r>
            <a:r>
              <a:rPr lang="en-GB" sz="1500" dirty="0" err="1"/>
              <a:t>prostředků</a:t>
            </a:r>
            <a:r>
              <a:rPr lang="en-GB" sz="1500" dirty="0"/>
              <a:t> </a:t>
            </a:r>
            <a:r>
              <a:rPr lang="en-GB" sz="1500" dirty="0" err="1"/>
              <a:t>výnos</a:t>
            </a:r>
            <a:r>
              <a:rPr lang="en-GB" sz="1500" dirty="0"/>
              <a:t>.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A13712FE-B00F-4ACB-9AFB-05D5E35A2A95}"/>
              </a:ext>
            </a:extLst>
          </p:cNvPr>
          <p:cNvSpPr txBox="1"/>
          <p:nvPr/>
        </p:nvSpPr>
        <p:spPr>
          <a:xfrm>
            <a:off x="179512" y="3111965"/>
            <a:ext cx="889248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1" dirty="0" err="1"/>
              <a:t>Současná</a:t>
            </a:r>
            <a:r>
              <a:rPr lang="en-GB" sz="1500" b="1" dirty="0"/>
              <a:t> </a:t>
            </a:r>
            <a:r>
              <a:rPr lang="en-GB" sz="1500" b="1" dirty="0" err="1"/>
              <a:t>hodnota</a:t>
            </a:r>
            <a:r>
              <a:rPr lang="en-GB" sz="1500" b="1" dirty="0"/>
              <a:t> (PV) je </a:t>
            </a:r>
            <a:r>
              <a:rPr lang="en-GB" sz="1500" b="1" dirty="0" err="1"/>
              <a:t>současná</a:t>
            </a:r>
            <a:r>
              <a:rPr lang="en-GB" sz="1500" b="1" dirty="0"/>
              <a:t> </a:t>
            </a:r>
            <a:r>
              <a:rPr lang="en-GB" sz="1500" b="1" dirty="0" err="1"/>
              <a:t>hodnota</a:t>
            </a:r>
            <a:r>
              <a:rPr lang="en-GB" sz="1500" b="1" dirty="0"/>
              <a:t> </a:t>
            </a:r>
            <a:r>
              <a:rPr lang="en-GB" sz="1500" b="1" dirty="0" err="1"/>
              <a:t>budoucí</a:t>
            </a:r>
            <a:r>
              <a:rPr lang="en-GB" sz="1500" b="1" dirty="0"/>
              <a:t> </a:t>
            </a:r>
            <a:r>
              <a:rPr lang="en-GB" sz="1500" b="1" dirty="0" err="1"/>
              <a:t>sumy</a:t>
            </a:r>
            <a:r>
              <a:rPr lang="en-GB" sz="1500" b="1" dirty="0"/>
              <a:t> </a:t>
            </a:r>
            <a:r>
              <a:rPr lang="en-GB" sz="1500" b="1" dirty="0" err="1"/>
              <a:t>peněz</a:t>
            </a:r>
            <a:r>
              <a:rPr lang="en-GB" sz="1500" b="1" dirty="0"/>
              <a:t> </a:t>
            </a:r>
            <a:r>
              <a:rPr lang="en-GB" sz="1500" b="1" dirty="0" err="1"/>
              <a:t>nebo</a:t>
            </a:r>
            <a:r>
              <a:rPr lang="en-GB" sz="1500" b="1" dirty="0"/>
              <a:t> </a:t>
            </a:r>
            <a:r>
              <a:rPr lang="en-GB" sz="1500" b="1" dirty="0" err="1"/>
              <a:t>toku</a:t>
            </a:r>
            <a:r>
              <a:rPr lang="en-GB" sz="1500" b="1" dirty="0"/>
              <a:t> </a:t>
            </a:r>
            <a:r>
              <a:rPr lang="en-GB" sz="1500" b="1" dirty="0" err="1"/>
              <a:t>peněžních</a:t>
            </a:r>
            <a:r>
              <a:rPr lang="en-GB" sz="1500" b="1" dirty="0"/>
              <a:t> </a:t>
            </a:r>
            <a:r>
              <a:rPr lang="en-GB" sz="1500" b="1" dirty="0" err="1"/>
              <a:t>toků</a:t>
            </a:r>
            <a:r>
              <a:rPr lang="en-GB" sz="1500" b="1" dirty="0"/>
              <a:t> </a:t>
            </a:r>
            <a:r>
              <a:rPr lang="en-GB" sz="1500" b="1" dirty="0" err="1"/>
              <a:t>při</a:t>
            </a:r>
            <a:r>
              <a:rPr lang="en-GB" sz="1500" b="1" dirty="0"/>
              <a:t> </a:t>
            </a:r>
            <a:r>
              <a:rPr lang="en-GB" sz="1500" b="1" dirty="0" err="1"/>
              <a:t>určité</a:t>
            </a:r>
            <a:r>
              <a:rPr lang="en-GB" sz="1500" b="1" dirty="0"/>
              <a:t> </a:t>
            </a:r>
            <a:r>
              <a:rPr lang="en-GB" sz="1500" b="1" dirty="0" err="1"/>
              <a:t>míře</a:t>
            </a:r>
            <a:r>
              <a:rPr lang="en-GB" sz="1500" b="1" dirty="0"/>
              <a:t> </a:t>
            </a:r>
            <a:r>
              <a:rPr lang="en-GB" sz="1500" b="1" dirty="0" err="1"/>
              <a:t>návratnosti</a:t>
            </a:r>
            <a:r>
              <a:rPr lang="en-GB" sz="1500" b="1" dirty="0"/>
              <a:t>. </a:t>
            </a:r>
            <a:r>
              <a:rPr lang="en-GB" sz="1500" b="1" dirty="0" err="1"/>
              <a:t>Budoucí</a:t>
            </a:r>
            <a:r>
              <a:rPr lang="en-GB" sz="1500" b="1" dirty="0"/>
              <a:t> </a:t>
            </a:r>
            <a:r>
              <a:rPr lang="en-GB" sz="1500" b="1" dirty="0" err="1"/>
              <a:t>peněžní</a:t>
            </a:r>
            <a:r>
              <a:rPr lang="en-GB" sz="1500" b="1" dirty="0"/>
              <a:t> </a:t>
            </a:r>
            <a:r>
              <a:rPr lang="en-GB" sz="1500" b="1" dirty="0" err="1"/>
              <a:t>toky</a:t>
            </a:r>
            <a:r>
              <a:rPr lang="en-GB" sz="1500" b="1" dirty="0"/>
              <a:t> </a:t>
            </a:r>
            <a:r>
              <a:rPr lang="en-GB" sz="1500" b="1" dirty="0" err="1"/>
              <a:t>jsou</a:t>
            </a:r>
            <a:r>
              <a:rPr lang="en-GB" sz="1500" b="1" dirty="0"/>
              <a:t> </a:t>
            </a:r>
            <a:r>
              <a:rPr lang="en-GB" sz="1500" b="1" dirty="0" err="1"/>
              <a:t>diskontovány</a:t>
            </a:r>
            <a:r>
              <a:rPr lang="en-GB" sz="1500" b="1" dirty="0"/>
              <a:t> </a:t>
            </a:r>
            <a:r>
              <a:rPr lang="en-GB" sz="1500" b="1" dirty="0" err="1"/>
              <a:t>diskontní</a:t>
            </a:r>
            <a:r>
              <a:rPr lang="en-GB" sz="1500" b="1" dirty="0"/>
              <a:t> </a:t>
            </a:r>
            <a:r>
              <a:rPr lang="en-GB" sz="1500" b="1" dirty="0" err="1"/>
              <a:t>sazbou</a:t>
            </a:r>
            <a:r>
              <a:rPr lang="en-GB" sz="1500" b="1" dirty="0"/>
              <a:t> a </a:t>
            </a:r>
            <a:r>
              <a:rPr lang="en-GB" sz="1500" b="1" dirty="0" err="1"/>
              <a:t>čím</a:t>
            </a:r>
            <a:r>
              <a:rPr lang="en-GB" sz="1500" b="1" dirty="0"/>
              <a:t> </a:t>
            </a:r>
            <a:r>
              <a:rPr lang="en-GB" sz="1500" b="1" dirty="0" err="1"/>
              <a:t>vyšší</a:t>
            </a:r>
            <a:r>
              <a:rPr lang="en-GB" sz="1500" b="1" dirty="0"/>
              <a:t> je </a:t>
            </a:r>
            <a:r>
              <a:rPr lang="en-GB" sz="1500" b="1" dirty="0" err="1"/>
              <a:t>diskontní</a:t>
            </a:r>
            <a:r>
              <a:rPr lang="en-GB" sz="1500" b="1" dirty="0"/>
              <a:t> </a:t>
            </a:r>
            <a:r>
              <a:rPr lang="en-GB" sz="1500" b="1" dirty="0" err="1"/>
              <a:t>sazba</a:t>
            </a:r>
            <a:r>
              <a:rPr lang="en-GB" sz="1500" b="1" dirty="0"/>
              <a:t>, </a:t>
            </a:r>
            <a:r>
              <a:rPr lang="en-GB" sz="1500" b="1" dirty="0" err="1"/>
              <a:t>tím</a:t>
            </a:r>
            <a:r>
              <a:rPr lang="en-GB" sz="1500" b="1" dirty="0"/>
              <a:t> </a:t>
            </a:r>
            <a:r>
              <a:rPr lang="en-GB" sz="1500" b="1" dirty="0" err="1"/>
              <a:t>nižší</a:t>
            </a:r>
            <a:r>
              <a:rPr lang="en-GB" sz="1500" b="1" dirty="0"/>
              <a:t> je </a:t>
            </a:r>
            <a:r>
              <a:rPr lang="en-GB" sz="1500" b="1" dirty="0" err="1"/>
              <a:t>současná</a:t>
            </a:r>
            <a:r>
              <a:rPr lang="en-GB" sz="1500" b="1" dirty="0"/>
              <a:t> </a:t>
            </a:r>
            <a:r>
              <a:rPr lang="en-GB" sz="1500" b="1" dirty="0" err="1"/>
              <a:t>hodnota</a:t>
            </a:r>
            <a:r>
              <a:rPr lang="en-GB" sz="1500" b="1" dirty="0"/>
              <a:t> </a:t>
            </a:r>
            <a:r>
              <a:rPr lang="en-GB" sz="1500" b="1" dirty="0" err="1"/>
              <a:t>budoucích</a:t>
            </a:r>
            <a:r>
              <a:rPr lang="en-GB" sz="1500" b="1" dirty="0"/>
              <a:t> </a:t>
            </a:r>
            <a:r>
              <a:rPr lang="en-GB" sz="1500" b="1" dirty="0" err="1"/>
              <a:t>peněžních</a:t>
            </a:r>
            <a:r>
              <a:rPr lang="en-GB" sz="1500" b="1" dirty="0"/>
              <a:t> </a:t>
            </a:r>
            <a:r>
              <a:rPr lang="en-GB" sz="1500" b="1" dirty="0" err="1"/>
              <a:t>toků</a:t>
            </a:r>
            <a:r>
              <a:rPr lang="en-GB" sz="1500" b="1" dirty="0"/>
              <a:t>.</a:t>
            </a:r>
            <a:endParaRPr lang="cs-CZ" sz="1500" b="1" dirty="0"/>
          </a:p>
        </p:txBody>
      </p:sp>
      <p:grpSp>
        <p:nvGrpSpPr>
          <p:cNvPr id="34" name="Plátno 8">
            <a:extLst>
              <a:ext uri="{FF2B5EF4-FFF2-40B4-BE49-F238E27FC236}">
                <a16:creationId xmlns:a16="http://schemas.microsoft.com/office/drawing/2014/main" id="{70B4F4EB-CD35-4412-B912-D2BA05723CA4}"/>
              </a:ext>
            </a:extLst>
          </p:cNvPr>
          <p:cNvGrpSpPr>
            <a:grpSpLocks/>
          </p:cNvGrpSpPr>
          <p:nvPr/>
        </p:nvGrpSpPr>
        <p:grpSpPr bwMode="auto">
          <a:xfrm>
            <a:off x="1979712" y="3932954"/>
            <a:ext cx="6534151" cy="1239505"/>
            <a:chOff x="0" y="0"/>
            <a:chExt cx="49002" cy="11830"/>
          </a:xfrm>
        </p:grpSpPr>
        <p:sp>
          <p:nvSpPr>
            <p:cNvPr id="35" name="AutoShape 17">
              <a:extLst>
                <a:ext uri="{FF2B5EF4-FFF2-40B4-BE49-F238E27FC236}">
                  <a16:creationId xmlns:a16="http://schemas.microsoft.com/office/drawing/2014/main" id="{4561535F-2897-44F0-B375-BAE85118E5F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49002" cy="118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36" name="AutoShape 9">
              <a:extLst>
                <a:ext uri="{FF2B5EF4-FFF2-40B4-BE49-F238E27FC236}">
                  <a16:creationId xmlns:a16="http://schemas.microsoft.com/office/drawing/2014/main" id="{3F13FCE2-A414-45CB-AB02-935E355D9E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6" y="4415"/>
              <a:ext cx="4419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37" name="AutoShape 10">
              <a:extLst>
                <a:ext uri="{FF2B5EF4-FFF2-40B4-BE49-F238E27FC236}">
                  <a16:creationId xmlns:a16="http://schemas.microsoft.com/office/drawing/2014/main" id="{18872EF0-D784-4073-B0ED-1184F43B8D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6" y="4415"/>
              <a:ext cx="0" cy="61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38" name="AutoShape 11">
              <a:extLst>
                <a:ext uri="{FF2B5EF4-FFF2-40B4-BE49-F238E27FC236}">
                  <a16:creationId xmlns:a16="http://schemas.microsoft.com/office/drawing/2014/main" id="{06E93271-78E9-49A7-BF0B-EDE32FDCDA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6" y="10599"/>
              <a:ext cx="44197" cy="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39" name="AutoShape 12">
              <a:extLst>
                <a:ext uri="{FF2B5EF4-FFF2-40B4-BE49-F238E27FC236}">
                  <a16:creationId xmlns:a16="http://schemas.microsoft.com/office/drawing/2014/main" id="{79708E8C-E078-4A32-9426-A106ECD0CD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73" y="4415"/>
              <a:ext cx="0" cy="61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40" name="Text Box 14">
              <a:extLst>
                <a:ext uri="{FF2B5EF4-FFF2-40B4-BE49-F238E27FC236}">
                  <a16:creationId xmlns:a16="http://schemas.microsoft.com/office/drawing/2014/main" id="{66BCF12D-BBC7-4E82-97AC-9CB1D31633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" y="5167"/>
              <a:ext cx="4000" cy="29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0</a:t>
              </a:r>
              <a:endParaRPr lang="cs-CZ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 Box 15">
              <a:extLst>
                <a:ext uri="{FF2B5EF4-FFF2-40B4-BE49-F238E27FC236}">
                  <a16:creationId xmlns:a16="http://schemas.microsoft.com/office/drawing/2014/main" id="{07EE3285-F35C-4113-8E4A-D355E9692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" y="5175"/>
              <a:ext cx="4568" cy="29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lang="cs-CZ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16">
              <a:extLst>
                <a:ext uri="{FF2B5EF4-FFF2-40B4-BE49-F238E27FC236}">
                  <a16:creationId xmlns:a16="http://schemas.microsoft.com/office/drawing/2014/main" id="{E0263418-4C76-419F-B9B2-E60CB36EE9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2" y="5175"/>
              <a:ext cx="3049" cy="29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  <a:endParaRPr lang="cs-CZ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 Box 17">
              <a:extLst>
                <a:ext uri="{FF2B5EF4-FFF2-40B4-BE49-F238E27FC236}">
                  <a16:creationId xmlns:a16="http://schemas.microsoft.com/office/drawing/2014/main" id="{B529C415-7249-4CFC-A02D-BBDBE1CBBE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50" y="5167"/>
              <a:ext cx="4000" cy="29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4</a:t>
              </a:r>
              <a:endParaRPr lang="cs-CZ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 Box 18">
              <a:extLst>
                <a:ext uri="{FF2B5EF4-FFF2-40B4-BE49-F238E27FC236}">
                  <a16:creationId xmlns:a16="http://schemas.microsoft.com/office/drawing/2014/main" id="{9B21B095-2120-465B-A860-ECED8248D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69" y="5175"/>
              <a:ext cx="4481" cy="29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  <a:endParaRPr lang="cs-CZ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 Box 19">
              <a:extLst>
                <a:ext uri="{FF2B5EF4-FFF2-40B4-BE49-F238E27FC236}">
                  <a16:creationId xmlns:a16="http://schemas.microsoft.com/office/drawing/2014/main" id="{B451F94B-B9B2-406E-8707-BB8B437F03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50" y="5175"/>
              <a:ext cx="4473" cy="29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5</a:t>
              </a:r>
              <a:endParaRPr lang="cs-CZ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 Box 20">
              <a:extLst>
                <a:ext uri="{FF2B5EF4-FFF2-40B4-BE49-F238E27FC236}">
                  <a16:creationId xmlns:a16="http://schemas.microsoft.com/office/drawing/2014/main" id="{3F4514FA-9735-4301-8E54-A9A331C84F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77" y="7497"/>
              <a:ext cx="5576" cy="2951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roky</a:t>
              </a:r>
              <a:endParaRPr lang="cs-CZ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 Box 21">
              <a:extLst>
                <a:ext uri="{FF2B5EF4-FFF2-40B4-BE49-F238E27FC236}">
                  <a16:creationId xmlns:a16="http://schemas.microsoft.com/office/drawing/2014/main" id="{250A813C-69FD-433E-A789-DCD60B7480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23" y="5167"/>
              <a:ext cx="15722" cy="29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………………………</a:t>
              </a:r>
              <a:endParaRPr lang="cs-CZ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 Box 22">
              <a:extLst>
                <a:ext uri="{FF2B5EF4-FFF2-40B4-BE49-F238E27FC236}">
                  <a16:creationId xmlns:a16="http://schemas.microsoft.com/office/drawing/2014/main" id="{F919EFBE-AAEC-4E82-A43E-033205193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85" y="6223"/>
              <a:ext cx="4001" cy="2952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n</a:t>
              </a:r>
              <a:endParaRPr lang="cs-CZ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 Box 23">
              <a:extLst>
                <a:ext uri="{FF2B5EF4-FFF2-40B4-BE49-F238E27FC236}">
                  <a16:creationId xmlns:a16="http://schemas.microsoft.com/office/drawing/2014/main" id="{2EEE5B1F-2CF7-464D-8350-F7B2A85B8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791"/>
              <a:ext cx="7491" cy="29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PV (C</a:t>
              </a:r>
              <a:r>
                <a:rPr lang="cs-CZ" sz="1600" b="1" baseline="-300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0</a:t>
              </a:r>
              <a:r>
                <a:rPr lang="cs-CZ" sz="16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) </a:t>
              </a:r>
              <a:endParaRPr lang="cs-CZ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 Box 24">
              <a:extLst>
                <a:ext uri="{FF2B5EF4-FFF2-40B4-BE49-F238E27FC236}">
                  <a16:creationId xmlns:a16="http://schemas.microsoft.com/office/drawing/2014/main" id="{033ACE19-C693-48D0-A111-F288858FB7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85" y="791"/>
              <a:ext cx="4001" cy="29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FV</a:t>
              </a:r>
              <a:endParaRPr lang="cs-CZ" sz="240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6662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264696" cy="507703"/>
          </a:xfrm>
          <a:solidFill>
            <a:srgbClr val="307871"/>
          </a:solidFill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Složené úročení/současná hodnota jednoduchá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323528" y="939886"/>
                <a:ext cx="7920880" cy="4170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cs-CZ" b="1" dirty="0">
                    <a:latin typeface="+mj-lt"/>
                  </a:rPr>
                  <a:t>Charakteristika: vyjadřuje současnou hodnotu hotovostního toku obdrženého v budoucnu. </a:t>
                </a:r>
                <a:r>
                  <a:rPr lang="cs-CZ" altLang="cs-CZ" sz="1800" b="1" dirty="0">
                    <a:solidFill>
                      <a:srgbClr val="008080"/>
                    </a:solidFill>
                  </a:rPr>
                  <a:t>Současná hodnota je v podstatě opakem budoucí hodnoty. Jde o zpětné úročení nebo lépe „</a:t>
                </a:r>
                <a:r>
                  <a:rPr lang="cs-CZ" altLang="cs-CZ" sz="1800" b="1" dirty="0" err="1">
                    <a:solidFill>
                      <a:srgbClr val="008080"/>
                    </a:solidFill>
                  </a:rPr>
                  <a:t>odúročování</a:t>
                </a:r>
                <a:r>
                  <a:rPr lang="cs-CZ" altLang="cs-CZ" sz="1800" b="1" dirty="0">
                    <a:solidFill>
                      <a:srgbClr val="008080"/>
                    </a:solidFill>
                  </a:rPr>
                  <a:t>“. </a:t>
                </a:r>
                <a:endParaRPr lang="en-US" altLang="cs-CZ" sz="1800" b="1" dirty="0">
                  <a:solidFill>
                    <a:srgbClr val="008080"/>
                  </a:solidFill>
                </a:endParaRPr>
              </a:p>
              <a:p>
                <a:endParaRPr lang="cs-CZ" b="1" dirty="0">
                  <a:latin typeface="+mj-lt"/>
                </a:endParaRPr>
              </a:p>
              <a:p>
                <a:endParaRPr lang="cs-CZ" b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𝑃𝑉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(1+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b="0" dirty="0">
                  <a:latin typeface="+mj-lt"/>
                  <a:ea typeface="Cambria Math" panose="02040503050406030204" pitchFamily="18" charset="0"/>
                </a:endParaRPr>
              </a:p>
              <a:p>
                <a:endParaRPr lang="cs-CZ" dirty="0">
                  <a:latin typeface="+mj-lt"/>
                  <a:ea typeface="Cambria Math" panose="02040503050406030204" pitchFamily="18" charset="0"/>
                </a:endParaRPr>
              </a:p>
              <a:p>
                <a:r>
                  <a:rPr lang="cs-CZ" dirty="0">
                    <a:latin typeface="+mj-lt"/>
                    <a:ea typeface="Cambria Math" panose="02040503050406030204" pitchFamily="18" charset="0"/>
                  </a:rPr>
                  <a:t>kde:</a:t>
                </a:r>
              </a:p>
              <a:p>
                <a:r>
                  <a:rPr lang="cs-CZ" b="0" dirty="0">
                    <a:latin typeface="+mj-lt"/>
                    <a:ea typeface="Cambria Math" panose="02040503050406030204" pitchFamily="18" charset="0"/>
                  </a:rPr>
                  <a:t>PV = současná hodnota (</a:t>
                </a:r>
                <a:r>
                  <a:rPr lang="cs-CZ" b="0" dirty="0" err="1">
                    <a:latin typeface="+mj-lt"/>
                    <a:ea typeface="Cambria Math" panose="02040503050406030204" pitchFamily="18" charset="0"/>
                  </a:rPr>
                  <a:t>present</a:t>
                </a:r>
                <a:r>
                  <a:rPr lang="cs-CZ" b="0" dirty="0">
                    <a:latin typeface="+mj-lt"/>
                    <a:ea typeface="Cambria Math" panose="02040503050406030204" pitchFamily="18" charset="0"/>
                  </a:rPr>
                  <a:t> </a:t>
                </a:r>
                <a:r>
                  <a:rPr lang="cs-CZ" b="0" dirty="0" err="1">
                    <a:latin typeface="+mj-lt"/>
                    <a:ea typeface="Cambria Math" panose="02040503050406030204" pitchFamily="18" charset="0"/>
                  </a:rPr>
                  <a:t>value</a:t>
                </a:r>
                <a:r>
                  <a:rPr lang="cs-CZ" b="0" dirty="0">
                    <a:latin typeface="+mj-lt"/>
                    <a:ea typeface="Cambria Math" panose="02040503050406030204" pitchFamily="18" charset="0"/>
                  </a:rPr>
                  <a:t>)</a:t>
                </a:r>
                <a:endParaRPr lang="en-US" b="0" dirty="0">
                  <a:latin typeface="+mj-lt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b="0" dirty="0">
                    <a:latin typeface="+mj-lt"/>
                    <a:ea typeface="Cambria Math" panose="02040503050406030204" pitchFamily="18" charset="0"/>
                  </a:rPr>
                  <a:t> (FV) = </a:t>
                </a:r>
                <a:r>
                  <a:rPr lang="cs-CZ" dirty="0">
                    <a:ea typeface="Cambria Math" panose="02040503050406030204" pitchFamily="18" charset="0"/>
                  </a:rPr>
                  <a:t>budoucí hodnota (</a:t>
                </a:r>
                <a:r>
                  <a:rPr lang="cs-CZ" dirty="0" err="1">
                    <a:ea typeface="Cambria Math" panose="02040503050406030204" pitchFamily="18" charset="0"/>
                  </a:rPr>
                  <a:t>future</a:t>
                </a:r>
                <a:r>
                  <a:rPr lang="cs-CZ" dirty="0">
                    <a:ea typeface="Cambria Math" panose="02040503050406030204" pitchFamily="18" charset="0"/>
                  </a:rPr>
                  <a:t> </a:t>
                </a:r>
                <a:r>
                  <a:rPr lang="cs-CZ" dirty="0" err="1">
                    <a:ea typeface="Cambria Math" panose="02040503050406030204" pitchFamily="18" charset="0"/>
                  </a:rPr>
                  <a:t>value</a:t>
                </a:r>
                <a:r>
                  <a:rPr lang="cs-CZ" dirty="0">
                    <a:ea typeface="Cambria Math" panose="02040503050406030204" pitchFamily="18" charset="0"/>
                  </a:rPr>
                  <a:t>)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cs-CZ" dirty="0">
                    <a:latin typeface="+mj-lt"/>
                    <a:ea typeface="Cambria Math" panose="02040503050406030204" pitchFamily="18" charset="0"/>
                  </a:rPr>
                  <a:t>r = alternativní náklady (náklady nevyužitých příležitostí, alternativa, investice  s podobnými charakteristikami (doba splatnosti, riziko)</a:t>
                </a:r>
                <a:r>
                  <a:rPr lang="en-US" dirty="0">
                    <a:latin typeface="+mj-lt"/>
                    <a:ea typeface="Cambria Math" panose="02040503050406030204" pitchFamily="18" charset="0"/>
                  </a:rPr>
                  <a:t>, </a:t>
                </a:r>
                <a:r>
                  <a:rPr lang="cs-CZ" sz="1800" dirty="0">
                    <a:solidFill>
                      <a:srgbClr val="307871"/>
                    </a:solidFill>
                    <a:latin typeface="Times New Roman"/>
                  </a:rPr>
                  <a:t>požadovaná míra, diskontní sazba).</a:t>
                </a:r>
              </a:p>
              <a:p>
                <a:endParaRPr lang="cs-CZ" dirty="0">
                  <a:latin typeface="+mj-l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39886"/>
                <a:ext cx="7920880" cy="4170565"/>
              </a:xfrm>
              <a:prstGeom prst="rect">
                <a:avLst/>
              </a:prstGeom>
              <a:blipFill>
                <a:blip r:embed="rId2"/>
                <a:stretch>
                  <a:fillRect l="-1771" t="-1901" r="-18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521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93798" y="761754"/>
            <a:ext cx="8266634" cy="64777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cs-CZ" altLang="cs-CZ" sz="1800" dirty="0">
                <a:solidFill>
                  <a:srgbClr val="008080"/>
                </a:solidFill>
              </a:rPr>
              <a:t>Současná hodnota je v podstatě opakem budoucí hodnoty. Jde o zpětné úročení </a:t>
            </a:r>
            <a:endParaRPr lang="en-US" altLang="cs-CZ" sz="1800" dirty="0">
              <a:solidFill>
                <a:srgbClr val="00808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altLang="cs-CZ" sz="1800" dirty="0">
                <a:solidFill>
                  <a:srgbClr val="008080"/>
                </a:solidFill>
              </a:rPr>
              <a:t>nebo lépe „</a:t>
            </a:r>
            <a:r>
              <a:rPr lang="cs-CZ" altLang="cs-CZ" sz="1800" dirty="0" err="1">
                <a:solidFill>
                  <a:srgbClr val="008080"/>
                </a:solidFill>
              </a:rPr>
              <a:t>odúročování</a:t>
            </a:r>
            <a:r>
              <a:rPr lang="cs-CZ" altLang="cs-CZ" sz="1800" dirty="0">
                <a:solidFill>
                  <a:srgbClr val="008080"/>
                </a:solidFill>
              </a:rPr>
              <a:t>“. </a:t>
            </a:r>
            <a:endParaRPr lang="en-US" altLang="cs-CZ" sz="1800" dirty="0">
              <a:solidFill>
                <a:srgbClr val="008080"/>
              </a:solidFill>
            </a:endParaRPr>
          </a:p>
          <a:p>
            <a:pPr algn="just">
              <a:spcBef>
                <a:spcPts val="0"/>
              </a:spcBef>
            </a:pPr>
            <a:endParaRPr lang="cs-CZ" altLang="cs-CZ" sz="1800" dirty="0">
              <a:solidFill>
                <a:srgbClr val="008080"/>
              </a:solidFill>
            </a:endParaRPr>
          </a:p>
          <a:p>
            <a:pPr algn="just">
              <a:spcBef>
                <a:spcPts val="0"/>
              </a:spcBef>
            </a:pPr>
            <a:endParaRPr lang="cs-CZ" altLang="cs-CZ" sz="1800" dirty="0">
              <a:solidFill>
                <a:srgbClr val="008080"/>
              </a:solidFill>
            </a:endParaRPr>
          </a:p>
          <a:p>
            <a:pPr algn="just">
              <a:spcBef>
                <a:spcPts val="0"/>
              </a:spcBef>
            </a:pPr>
            <a:endParaRPr lang="cs-CZ" altLang="cs-CZ" sz="1800" dirty="0">
              <a:solidFill>
                <a:srgbClr val="008080"/>
              </a:solidFill>
            </a:endParaRPr>
          </a:p>
          <a:p>
            <a:pPr>
              <a:spcBef>
                <a:spcPts val="0"/>
              </a:spcBef>
            </a:pPr>
            <a:endParaRPr lang="cs-CZ" altLang="cs-CZ" sz="1800" dirty="0">
              <a:solidFill>
                <a:srgbClr val="00808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GB" sz="1800" dirty="0" err="1"/>
              <a:t>Budoucí</a:t>
            </a:r>
            <a:r>
              <a:rPr lang="en-GB" sz="1800" dirty="0"/>
              <a:t> </a:t>
            </a:r>
            <a:r>
              <a:rPr lang="en-GB" sz="1800" dirty="0" err="1"/>
              <a:t>peněžní</a:t>
            </a:r>
            <a:r>
              <a:rPr lang="en-GB" sz="1800" dirty="0"/>
              <a:t> </a:t>
            </a:r>
            <a:r>
              <a:rPr lang="en-GB" sz="1800" dirty="0" err="1"/>
              <a:t>toky</a:t>
            </a:r>
            <a:r>
              <a:rPr lang="en-GB" sz="1800" dirty="0"/>
              <a:t> </a:t>
            </a:r>
            <a:r>
              <a:rPr lang="en-GB" sz="1800" dirty="0" err="1"/>
              <a:t>jsou</a:t>
            </a:r>
            <a:r>
              <a:rPr lang="en-GB" sz="1800" dirty="0"/>
              <a:t> </a:t>
            </a:r>
            <a:r>
              <a:rPr lang="en-GB" sz="1800" dirty="0" err="1"/>
              <a:t>diskontovány</a:t>
            </a:r>
            <a:r>
              <a:rPr lang="en-GB" sz="1800" dirty="0"/>
              <a:t> </a:t>
            </a:r>
            <a:r>
              <a:rPr lang="en-GB" sz="1800" dirty="0" err="1"/>
              <a:t>diskontní</a:t>
            </a:r>
            <a:r>
              <a:rPr lang="en-GB" sz="1800" dirty="0"/>
              <a:t> </a:t>
            </a:r>
            <a:r>
              <a:rPr lang="en-GB" sz="1800" dirty="0" err="1"/>
              <a:t>sazbou</a:t>
            </a:r>
            <a:r>
              <a:rPr lang="en-GB" sz="1800" dirty="0"/>
              <a:t>. </a:t>
            </a:r>
            <a:r>
              <a:rPr lang="cs-CZ" altLang="cs-CZ" sz="1800" dirty="0">
                <a:solidFill>
                  <a:srgbClr val="008080"/>
                </a:solidFill>
              </a:rPr>
              <a:t>Diskontní faktor – též odúročitel – vyjadřuje, kolikrát bude menší z hlediska současné hodnoty částka, kterou získáme v n-</a:t>
            </a:r>
            <a:r>
              <a:rPr lang="cs-CZ" altLang="cs-CZ" sz="1800" dirty="0" err="1">
                <a:solidFill>
                  <a:srgbClr val="008080"/>
                </a:solidFill>
              </a:rPr>
              <a:t>tém</a:t>
            </a:r>
            <a:r>
              <a:rPr lang="cs-CZ" altLang="cs-CZ" sz="1800" dirty="0">
                <a:solidFill>
                  <a:srgbClr val="008080"/>
                </a:solidFill>
              </a:rPr>
              <a:t> roce při sazbě r. </a:t>
            </a:r>
          </a:p>
          <a:p>
            <a:pPr algn="just">
              <a:spcBef>
                <a:spcPts val="0"/>
              </a:spcBef>
            </a:pPr>
            <a:endParaRPr lang="cs-CZ" altLang="cs-CZ" sz="1800" dirty="0">
              <a:solidFill>
                <a:srgbClr val="008080"/>
              </a:solidFill>
            </a:endParaRPr>
          </a:p>
          <a:p>
            <a:pPr>
              <a:spcBef>
                <a:spcPts val="0"/>
              </a:spcBef>
            </a:pPr>
            <a:endParaRPr lang="cs-CZ" sz="1800" dirty="0">
              <a:solidFill>
                <a:srgbClr val="00808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0" y="195488"/>
            <a:ext cx="6984777" cy="507703"/>
          </a:xfrm>
          <a:solidFill>
            <a:srgbClr val="307871"/>
          </a:solidFill>
        </p:spPr>
        <p:txBody>
          <a:bodyPr/>
          <a:lstStyle/>
          <a:p>
            <a:r>
              <a:rPr lang="cs-CZ" altLang="cs-CZ" b="1" dirty="0">
                <a:solidFill>
                  <a:schemeClr val="bg1"/>
                </a:solidFill>
              </a:rPr>
              <a:t>Současná hodnota investice a diskontní faktor</a:t>
            </a:r>
            <a:endParaRPr lang="cs-CZ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3059832" y="1370047"/>
          <a:ext cx="1759343" cy="82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Rovnice" r:id="rId4" imgW="888614" imgH="444307" progId="Equation.3">
                  <p:embed/>
                </p:oleObj>
              </mc:Choice>
              <mc:Fallback>
                <p:oleObj name="Rovnice" r:id="rId4" imgW="888614" imgH="444307" progId="Equation.3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370047"/>
                        <a:ext cx="1759343" cy="820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2555776" y="3151615"/>
          <a:ext cx="3034931" cy="742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Rovnice" r:id="rId6" imgW="1701720" imgH="419040" progId="Equation.3">
                  <p:embed/>
                </p:oleObj>
              </mc:Choice>
              <mc:Fallback>
                <p:oleObj name="Rovnice" r:id="rId6" imgW="1701720" imgH="419040" progId="Equation.3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3151615"/>
                        <a:ext cx="3034931" cy="7423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234664" y="1277714"/>
            <a:ext cx="32403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378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30787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kde:</a:t>
            </a:r>
            <a:endParaRPr lang="cs-CZ" sz="600" dirty="0">
              <a:solidFill>
                <a:srgbClr val="307871"/>
              </a:solidFill>
              <a:latin typeface="Arial" pitchFamily="34" charset="0"/>
              <a:cs typeface="Arial" pitchFamily="34" charset="0"/>
            </a:endParaRPr>
          </a:p>
          <a:p>
            <a:pPr algn="just"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200" i="1" dirty="0">
                <a:solidFill>
                  <a:srgbClr val="30787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PV 	... současná hodnota</a:t>
            </a:r>
            <a:endParaRPr lang="cs-CZ" sz="600" dirty="0">
              <a:solidFill>
                <a:srgbClr val="307871"/>
              </a:solidFill>
              <a:latin typeface="Arial" pitchFamily="34" charset="0"/>
              <a:cs typeface="Arial" pitchFamily="34" charset="0"/>
            </a:endParaRPr>
          </a:p>
          <a:p>
            <a:pPr algn="just"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200" i="1" dirty="0" err="1">
                <a:solidFill>
                  <a:srgbClr val="30787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lang="cs-CZ" sz="1200" i="1" baseline="-30000" dirty="0" err="1">
                <a:solidFill>
                  <a:srgbClr val="30787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lang="cs-CZ" sz="1200" i="1" dirty="0">
                <a:solidFill>
                  <a:srgbClr val="30787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	... hotovostní tok v roce n</a:t>
            </a:r>
            <a:r>
              <a:rPr lang="en-US" sz="1200" i="1" dirty="0">
                <a:solidFill>
                  <a:srgbClr val="30787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1200" i="1" dirty="0">
                <a:solidFill>
                  <a:srgbClr val="30787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en-US" sz="1200" i="1" dirty="0">
                <a:solidFill>
                  <a:srgbClr val="30787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cs-CZ" sz="1200" i="1" dirty="0">
                <a:solidFill>
                  <a:srgbClr val="30787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budoucí hodnota</a:t>
            </a:r>
            <a:r>
              <a:rPr lang="en-US" sz="1200" i="1" dirty="0">
                <a:solidFill>
                  <a:srgbClr val="30787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cs-CZ" sz="600" dirty="0">
              <a:solidFill>
                <a:srgbClr val="307871"/>
              </a:solidFill>
              <a:latin typeface="Arial" pitchFamily="34" charset="0"/>
              <a:cs typeface="Arial" pitchFamily="34" charset="0"/>
            </a:endParaRPr>
          </a:p>
          <a:p>
            <a:pPr algn="just"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200" i="1" dirty="0">
                <a:solidFill>
                  <a:srgbClr val="30787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	... počet let</a:t>
            </a:r>
            <a:endParaRPr lang="cs-CZ" sz="600" dirty="0">
              <a:solidFill>
                <a:srgbClr val="307871"/>
              </a:solidFill>
              <a:latin typeface="Arial" pitchFamily="34" charset="0"/>
              <a:cs typeface="Arial" pitchFamily="34" charset="0"/>
            </a:endParaRPr>
          </a:p>
          <a:p>
            <a:pPr algn="just"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200" i="1" dirty="0">
                <a:solidFill>
                  <a:srgbClr val="30787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	... alternativní náklad</a:t>
            </a:r>
            <a:endParaRPr lang="cs-CZ" dirty="0">
              <a:solidFill>
                <a:srgbClr val="30787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16789C3-0B3E-46B0-98B5-CFF79EB334F4}"/>
              </a:ext>
            </a:extLst>
          </p:cNvPr>
          <p:cNvSpPr txBox="1"/>
          <p:nvPr/>
        </p:nvSpPr>
        <p:spPr>
          <a:xfrm>
            <a:off x="172158" y="3932346"/>
            <a:ext cx="8550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008080"/>
                </a:solidFill>
              </a:rPr>
              <a:t>Pozor – jeho hodnota musí být menší než jedna!!!!!</a:t>
            </a:r>
            <a:endParaRPr lang="en-US" altLang="cs-CZ" sz="1800" dirty="0">
              <a:solidFill>
                <a:srgbClr val="008080"/>
              </a:solidFill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err="1"/>
              <a:t>Čím</a:t>
            </a:r>
            <a:r>
              <a:rPr lang="en-GB" sz="1800" dirty="0"/>
              <a:t> </a:t>
            </a:r>
            <a:r>
              <a:rPr lang="en-GB" sz="1800" dirty="0" err="1"/>
              <a:t>vyšší</a:t>
            </a:r>
            <a:r>
              <a:rPr lang="en-GB" sz="1800" dirty="0"/>
              <a:t> je </a:t>
            </a:r>
            <a:r>
              <a:rPr lang="en-GB" sz="1800" dirty="0" err="1"/>
              <a:t>diskontní</a:t>
            </a:r>
            <a:r>
              <a:rPr lang="en-GB" sz="1800" dirty="0"/>
              <a:t> </a:t>
            </a:r>
            <a:r>
              <a:rPr lang="en-GB" sz="1800" dirty="0" err="1"/>
              <a:t>sazba</a:t>
            </a:r>
            <a:r>
              <a:rPr lang="en-GB" sz="1800" dirty="0"/>
              <a:t>, </a:t>
            </a:r>
            <a:r>
              <a:rPr lang="en-GB" sz="1800" dirty="0" err="1"/>
              <a:t>tím</a:t>
            </a:r>
            <a:r>
              <a:rPr lang="en-GB" sz="1800" dirty="0"/>
              <a:t> </a:t>
            </a:r>
            <a:r>
              <a:rPr lang="en-GB" sz="1800" dirty="0" err="1"/>
              <a:t>nižší</a:t>
            </a:r>
            <a:r>
              <a:rPr lang="en-GB" sz="1800" dirty="0"/>
              <a:t> je </a:t>
            </a:r>
            <a:r>
              <a:rPr lang="en-GB" sz="1800" dirty="0" err="1"/>
              <a:t>současná</a:t>
            </a:r>
            <a:r>
              <a:rPr lang="en-GB" sz="1800" dirty="0"/>
              <a:t> </a:t>
            </a:r>
            <a:r>
              <a:rPr lang="en-GB" sz="1800" dirty="0" err="1"/>
              <a:t>hodnota</a:t>
            </a:r>
            <a:r>
              <a:rPr lang="en-GB" sz="1800" dirty="0"/>
              <a:t> </a:t>
            </a:r>
            <a:r>
              <a:rPr lang="en-GB" sz="1800" dirty="0" err="1"/>
              <a:t>budoucích</a:t>
            </a:r>
            <a:r>
              <a:rPr lang="en-GB" sz="1800" dirty="0"/>
              <a:t> </a:t>
            </a:r>
            <a:r>
              <a:rPr lang="en-GB" sz="1800" dirty="0" err="1"/>
              <a:t>peněžních</a:t>
            </a:r>
            <a:r>
              <a:rPr lang="en-GB" sz="1800" dirty="0"/>
              <a:t> </a:t>
            </a:r>
            <a:r>
              <a:rPr lang="en-GB" sz="1800" dirty="0" err="1"/>
              <a:t>toků</a:t>
            </a:r>
            <a:r>
              <a:rPr lang="en-GB" sz="1800" dirty="0"/>
              <a:t>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416288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987824" y="814971"/>
            <a:ext cx="5976664" cy="209261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Základní princip financí - čas má svou hodnotu, finanční prostředky mají časovou hodnotu:</a:t>
            </a:r>
          </a:p>
          <a:p>
            <a:pPr lvl="1" algn="just">
              <a:spcBef>
                <a:spcPts val="0"/>
              </a:spcBef>
            </a:pPr>
            <a:r>
              <a:rPr lang="cs-CZ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Hodnota stejné peněžní částky se liší v různých časových okamžicích. </a:t>
            </a:r>
          </a:p>
          <a:p>
            <a:pPr lvl="1" algn="just">
              <a:spcBef>
                <a:spcPts val="0"/>
              </a:spcBef>
            </a:pPr>
            <a:r>
              <a:rPr lang="cs-CZ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Tedy jedna jednotka finančních prostředků vlastněná dnes představuje vyšší hodnotu než stejná jednotka vlastněná v budoucnosti. </a:t>
            </a:r>
          </a:p>
          <a:p>
            <a:pPr lvl="1">
              <a:spcBef>
                <a:spcPts val="0"/>
              </a:spcBef>
            </a:pPr>
            <a:endParaRPr lang="cs-CZ" altLang="cs-CZ" sz="1800" dirty="0">
              <a:solidFill>
                <a:srgbClr val="30787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  <a:solidFill>
            <a:srgbClr val="307871"/>
          </a:solidFill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Časová hodnota peněz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A306ED8-4AC2-4B2F-9EE7-3DF54E067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98" y="813781"/>
            <a:ext cx="2685118" cy="204600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CCAA6E4-D43D-4188-A00F-581483531B57}"/>
              </a:ext>
            </a:extLst>
          </p:cNvPr>
          <p:cNvSpPr txBox="1"/>
          <p:nvPr/>
        </p:nvSpPr>
        <p:spPr>
          <a:xfrm>
            <a:off x="179511" y="2969451"/>
            <a:ext cx="853388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s-CZ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- Koruna dnes má větší hodnotu než koruna zítra</a:t>
            </a:r>
          </a:p>
          <a:p>
            <a:pPr lvl="1"/>
            <a:r>
              <a:rPr lang="sk-SK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- Tato filozofie platí, </a:t>
            </a:r>
            <a:r>
              <a:rPr lang="sk-SK" sz="1800" dirty="0" err="1">
                <a:solidFill>
                  <a:srgbClr val="307871"/>
                </a:solidFill>
                <a:cs typeface="Times New Roman" panose="02020603050405020304" pitchFamily="18" charset="0"/>
              </a:rPr>
              <a:t>protože</a:t>
            </a:r>
            <a:r>
              <a:rPr lang="sk-SK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307871"/>
                </a:solidFill>
                <a:cs typeface="Times New Roman" panose="02020603050405020304" pitchFamily="18" charset="0"/>
              </a:rPr>
              <a:t>peníze</a:t>
            </a:r>
            <a:r>
              <a:rPr lang="sk-SK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307871"/>
                </a:solidFill>
                <a:cs typeface="Times New Roman" panose="02020603050405020304" pitchFamily="18" charset="0"/>
              </a:rPr>
              <a:t>lze</a:t>
            </a:r>
            <a:r>
              <a:rPr lang="sk-SK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 dnes </a:t>
            </a:r>
            <a:r>
              <a:rPr lang="sk-SK" sz="1800" dirty="0" err="1">
                <a:solidFill>
                  <a:srgbClr val="307871"/>
                </a:solidFill>
                <a:cs typeface="Times New Roman" panose="02020603050405020304" pitchFamily="18" charset="0"/>
              </a:rPr>
              <a:t>investovat</a:t>
            </a:r>
            <a:r>
              <a:rPr lang="sk-SK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 a v </a:t>
            </a:r>
            <a:r>
              <a:rPr lang="sk-SK" sz="1800" dirty="0" err="1">
                <a:solidFill>
                  <a:srgbClr val="307871"/>
                </a:solidFill>
                <a:cs typeface="Times New Roman" panose="02020603050405020304" pitchFamily="18" charset="0"/>
              </a:rPr>
              <a:t>budoucnu</a:t>
            </a:r>
            <a:r>
              <a:rPr lang="sk-SK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 oni </a:t>
            </a:r>
            <a:r>
              <a:rPr lang="sk-SK" sz="1800" dirty="0" err="1">
                <a:solidFill>
                  <a:srgbClr val="307871"/>
                </a:solidFill>
                <a:cs typeface="Times New Roman" panose="02020603050405020304" pitchFamily="18" charset="0"/>
              </a:rPr>
              <a:t>potenciálně</a:t>
            </a:r>
            <a:r>
              <a:rPr lang="sk-SK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307871"/>
                </a:solidFill>
                <a:cs typeface="Times New Roman" panose="02020603050405020304" pitchFamily="18" charset="0"/>
              </a:rPr>
              <a:t>mohou</a:t>
            </a:r>
            <a:r>
              <a:rPr lang="sk-SK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307871"/>
                </a:solidFill>
                <a:cs typeface="Times New Roman" panose="02020603050405020304" pitchFamily="18" charset="0"/>
              </a:rPr>
              <a:t>mít</a:t>
            </a:r>
            <a:r>
              <a:rPr lang="sk-SK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307871"/>
                </a:solidFill>
                <a:cs typeface="Times New Roman" panose="02020603050405020304" pitchFamily="18" charset="0"/>
              </a:rPr>
              <a:t>růst</a:t>
            </a:r>
            <a:r>
              <a:rPr lang="sk-SK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 do </a:t>
            </a:r>
            <a:r>
              <a:rPr lang="sk-SK" sz="1800" dirty="0" err="1">
                <a:solidFill>
                  <a:srgbClr val="307871"/>
                </a:solidFill>
                <a:cs typeface="Times New Roman" panose="02020603050405020304" pitchFamily="18" charset="0"/>
              </a:rPr>
              <a:t>větší</a:t>
            </a:r>
            <a:r>
              <a:rPr lang="sk-SK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rgbClr val="307871"/>
                </a:solidFill>
                <a:cs typeface="Times New Roman" panose="02020603050405020304" pitchFamily="18" charset="0"/>
              </a:rPr>
              <a:t>částky</a:t>
            </a:r>
            <a:endParaRPr lang="sk-SK" sz="1800" dirty="0">
              <a:solidFill>
                <a:srgbClr val="307871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Příčiny, kvůli kterým dochází ke změně hodnoty peněz jsou způsobeny zejména existencí dvou faktorů: </a:t>
            </a:r>
          </a:p>
          <a:p>
            <a:pPr lvl="1" algn="just"/>
            <a:r>
              <a:rPr lang="cs-CZ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- inflace </a:t>
            </a:r>
          </a:p>
          <a:p>
            <a:pPr lvl="1" algn="just"/>
            <a:r>
              <a:rPr lang="cs-CZ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- úrok </a:t>
            </a:r>
          </a:p>
        </p:txBody>
      </p:sp>
    </p:spTree>
    <p:extLst>
      <p:ext uri="{BB962C8B-B14F-4D97-AF65-F5344CB8AC3E}">
        <p14:creationId xmlns:p14="http://schemas.microsoft.com/office/powerpoint/2010/main" val="2814030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Současná hodnota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55EDF39-09D9-4586-900D-E542EE4EC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15" y="1059582"/>
            <a:ext cx="7455858" cy="130317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6C83C09-E250-4422-8FB3-FC3E07FDA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763596"/>
            <a:ext cx="1764383" cy="1467224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C0C50C9C-2EAB-42A2-898A-5EBFC185E7E1}"/>
              </a:ext>
            </a:extLst>
          </p:cNvPr>
          <p:cNvCxnSpPr/>
          <p:nvPr/>
        </p:nvCxnSpPr>
        <p:spPr>
          <a:xfrm>
            <a:off x="395536" y="2571750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500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1" y="1059583"/>
            <a:ext cx="8280920" cy="64777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dirty="0">
              <a:solidFill>
                <a:srgbClr val="008080"/>
              </a:solidFill>
            </a:endParaRPr>
          </a:p>
          <a:p>
            <a:endParaRPr lang="cs-CZ" dirty="0">
              <a:solidFill>
                <a:srgbClr val="00808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8"/>
            <a:ext cx="7199697" cy="824115"/>
          </a:xfrm>
          <a:solidFill>
            <a:srgbClr val="307871"/>
          </a:solidFill>
        </p:spPr>
        <p:txBody>
          <a:bodyPr/>
          <a:lstStyle/>
          <a:p>
            <a:r>
              <a:rPr lang="cs-CZ" altLang="cs-CZ" b="1" dirty="0">
                <a:solidFill>
                  <a:schemeClr val="bg1"/>
                </a:solidFill>
              </a:rPr>
              <a:t>Roční efektivní úroková sazba</a:t>
            </a:r>
            <a:r>
              <a:rPr lang="en-US" altLang="cs-CZ" b="1" dirty="0">
                <a:solidFill>
                  <a:schemeClr val="bg1"/>
                </a:solidFill>
              </a:rPr>
              <a:t>/ </a:t>
            </a:r>
            <a:br>
              <a:rPr lang="en-US" altLang="cs-CZ" b="1" dirty="0">
                <a:solidFill>
                  <a:schemeClr val="bg1"/>
                </a:solidFill>
              </a:rPr>
            </a:br>
            <a:r>
              <a:rPr lang="en-GB" b="1" i="0" dirty="0">
                <a:solidFill>
                  <a:schemeClr val="bg1"/>
                </a:solidFill>
                <a:effectLst/>
              </a:rPr>
              <a:t>Effective Annual Interest Rate EAIR</a:t>
            </a:r>
            <a:br>
              <a:rPr lang="en-GB" b="1" i="0" dirty="0">
                <a:solidFill>
                  <a:schemeClr val="bg1"/>
                </a:solidFill>
                <a:effectLst/>
              </a:rPr>
            </a:b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6AB6AC5-091F-447C-9F1B-B55A94DF81A7}"/>
              </a:ext>
            </a:extLst>
          </p:cNvPr>
          <p:cNvSpPr txBox="1"/>
          <p:nvPr/>
        </p:nvSpPr>
        <p:spPr>
          <a:xfrm>
            <a:off x="179513" y="1127763"/>
            <a:ext cx="875656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Efektivní</a:t>
            </a:r>
            <a:r>
              <a:rPr lang="en-GB" dirty="0"/>
              <a:t> </a:t>
            </a:r>
            <a:r>
              <a:rPr lang="en-GB" dirty="0" err="1"/>
              <a:t>roční</a:t>
            </a:r>
            <a:r>
              <a:rPr lang="en-GB" dirty="0"/>
              <a:t> </a:t>
            </a:r>
            <a:r>
              <a:rPr lang="en-GB" dirty="0" err="1"/>
              <a:t>úroková</a:t>
            </a:r>
            <a:r>
              <a:rPr lang="en-GB" dirty="0"/>
              <a:t> </a:t>
            </a:r>
            <a:r>
              <a:rPr lang="en-GB" dirty="0" err="1"/>
              <a:t>sazba</a:t>
            </a:r>
            <a:r>
              <a:rPr lang="en-GB" dirty="0"/>
              <a:t> je </a:t>
            </a:r>
            <a:r>
              <a:rPr lang="en-GB" dirty="0" err="1"/>
              <a:t>skutečnou</a:t>
            </a:r>
            <a:r>
              <a:rPr lang="en-GB" dirty="0"/>
              <a:t> </a:t>
            </a:r>
            <a:r>
              <a:rPr lang="en-GB" dirty="0" err="1"/>
              <a:t>úrokovou</a:t>
            </a:r>
            <a:r>
              <a:rPr lang="en-GB" dirty="0"/>
              <a:t> </a:t>
            </a:r>
            <a:r>
              <a:rPr lang="en-GB" dirty="0" err="1"/>
              <a:t>sazbou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investici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půjčku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bere</a:t>
            </a:r>
            <a:r>
              <a:rPr lang="en-GB" dirty="0"/>
              <a:t> v </a:t>
            </a:r>
            <a:r>
              <a:rPr lang="en-GB" dirty="0" err="1"/>
              <a:t>úvahu</a:t>
            </a:r>
            <a:r>
              <a:rPr lang="en-GB" dirty="0"/>
              <a:t> </a:t>
            </a:r>
            <a:r>
              <a:rPr lang="en-GB" dirty="0" err="1">
                <a:solidFill>
                  <a:srgbClr val="307871"/>
                </a:solidFill>
              </a:rPr>
              <a:t>účinky</a:t>
            </a:r>
            <a:r>
              <a:rPr lang="en-GB" dirty="0">
                <a:solidFill>
                  <a:srgbClr val="307871"/>
                </a:solidFill>
              </a:rPr>
              <a:t> </a:t>
            </a:r>
            <a:r>
              <a:rPr lang="en-GB" dirty="0" err="1">
                <a:solidFill>
                  <a:srgbClr val="307871"/>
                </a:solidFill>
              </a:rPr>
              <a:t>slo</a:t>
            </a:r>
            <a:r>
              <a:rPr lang="cs-CZ" dirty="0" err="1">
                <a:solidFill>
                  <a:srgbClr val="307871"/>
                </a:solidFill>
              </a:rPr>
              <a:t>ženého</a:t>
            </a:r>
            <a:r>
              <a:rPr lang="cs-CZ" dirty="0">
                <a:solidFill>
                  <a:srgbClr val="307871"/>
                </a:solidFill>
              </a:rPr>
              <a:t> n</a:t>
            </a:r>
            <a:r>
              <a:rPr lang="cs-CZ" altLang="cs-CZ" dirty="0">
                <a:solidFill>
                  <a:srgbClr val="307871"/>
                </a:solidFill>
              </a:rPr>
              <a:t>ěkolikanásobného úročení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Použijeme v situaci, kdy jsou úroky připisovány častěji než pouze jednou na konci období. Úročení může být pololetní, čtvrtletní, měsíční, denní apod.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Čím</a:t>
            </a:r>
            <a:r>
              <a:rPr lang="en-GB" dirty="0"/>
              <a:t> </a:t>
            </a:r>
            <a:r>
              <a:rPr lang="en-GB" dirty="0" err="1"/>
              <a:t>častější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cs-CZ" altLang="cs-CZ" dirty="0">
                <a:solidFill>
                  <a:srgbClr val="008080"/>
                </a:solidFill>
              </a:rPr>
              <a:t>úročení za rok</a:t>
            </a:r>
            <a:r>
              <a:rPr lang="en-GB" dirty="0"/>
              <a:t>, </a:t>
            </a:r>
            <a:r>
              <a:rPr lang="en-GB" dirty="0" err="1"/>
              <a:t>tím</a:t>
            </a:r>
            <a:r>
              <a:rPr lang="en-GB" dirty="0"/>
              <a:t> </a:t>
            </a:r>
            <a:r>
              <a:rPr lang="en-GB" dirty="0" err="1"/>
              <a:t>vyšší</a:t>
            </a:r>
            <a:r>
              <a:rPr lang="en-GB" dirty="0"/>
              <a:t> je </a:t>
            </a:r>
            <a:r>
              <a:rPr lang="en-GB" dirty="0" err="1"/>
              <a:t>sazba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Spořicí</a:t>
            </a:r>
            <a:r>
              <a:rPr lang="en-GB" dirty="0"/>
              <a:t> </a:t>
            </a:r>
            <a:r>
              <a:rPr lang="en-GB" dirty="0" err="1"/>
              <a:t>účet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úvěr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inzerovat</a:t>
            </a:r>
            <a:r>
              <a:rPr lang="en-GB" dirty="0"/>
              <a:t> jak s </a:t>
            </a:r>
            <a:r>
              <a:rPr lang="en-GB" dirty="0" err="1"/>
              <a:t>nominální</a:t>
            </a:r>
            <a:r>
              <a:rPr lang="en-GB" dirty="0"/>
              <a:t> </a:t>
            </a:r>
            <a:r>
              <a:rPr lang="en-GB" dirty="0" err="1"/>
              <a:t>úrokovou</a:t>
            </a:r>
            <a:r>
              <a:rPr lang="en-GB" dirty="0"/>
              <a:t> </a:t>
            </a:r>
            <a:r>
              <a:rPr lang="en-GB" dirty="0" err="1"/>
              <a:t>sazbou</a:t>
            </a:r>
            <a:r>
              <a:rPr lang="en-GB" dirty="0"/>
              <a:t>, </a:t>
            </a:r>
            <a:r>
              <a:rPr lang="en-GB" dirty="0" err="1"/>
              <a:t>tak</a:t>
            </a:r>
            <a:r>
              <a:rPr lang="en-GB" dirty="0"/>
              <a:t> s </a:t>
            </a:r>
            <a:r>
              <a:rPr lang="en-GB" dirty="0" err="1"/>
              <a:t>efektivní</a:t>
            </a:r>
            <a:r>
              <a:rPr lang="en-GB" dirty="0"/>
              <a:t> </a:t>
            </a:r>
            <a:r>
              <a:rPr lang="en-GB" dirty="0" err="1"/>
              <a:t>roční</a:t>
            </a:r>
            <a:r>
              <a:rPr lang="en-GB" dirty="0"/>
              <a:t> </a:t>
            </a:r>
            <a:r>
              <a:rPr lang="en-GB" dirty="0" err="1"/>
              <a:t>úrokovou</a:t>
            </a:r>
            <a:r>
              <a:rPr lang="en-GB" dirty="0"/>
              <a:t> </a:t>
            </a:r>
            <a:r>
              <a:rPr lang="en-GB" dirty="0" err="1"/>
              <a:t>sazbou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Efektivní</a:t>
            </a:r>
            <a:r>
              <a:rPr lang="en-GB" dirty="0"/>
              <a:t> </a:t>
            </a:r>
            <a:r>
              <a:rPr lang="en-GB" dirty="0" err="1"/>
              <a:t>roční</a:t>
            </a:r>
            <a:r>
              <a:rPr lang="en-GB" dirty="0"/>
              <a:t> </a:t>
            </a:r>
            <a:r>
              <a:rPr lang="en-GB" dirty="0" err="1"/>
              <a:t>úroková</a:t>
            </a:r>
            <a:r>
              <a:rPr lang="en-GB" dirty="0"/>
              <a:t> </a:t>
            </a:r>
            <a:r>
              <a:rPr lang="en-GB" dirty="0" err="1"/>
              <a:t>sazba</a:t>
            </a:r>
            <a:r>
              <a:rPr lang="en-GB" dirty="0"/>
              <a:t> je </a:t>
            </a:r>
            <a:r>
              <a:rPr lang="en-GB" dirty="0" err="1"/>
              <a:t>sazba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by se </a:t>
            </a:r>
            <a:r>
              <a:rPr lang="en-GB" dirty="0" err="1"/>
              <a:t>měla</a:t>
            </a:r>
            <a:r>
              <a:rPr lang="en-GB" dirty="0"/>
              <a:t> </a:t>
            </a:r>
            <a:r>
              <a:rPr lang="en-GB" dirty="0" err="1"/>
              <a:t>porovnávat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půjčkami</a:t>
            </a:r>
            <a:r>
              <a:rPr lang="en-GB" dirty="0"/>
              <a:t> a </a:t>
            </a:r>
            <a:r>
              <a:rPr lang="en-GB" dirty="0" err="1"/>
              <a:t>mírou</a:t>
            </a:r>
            <a:r>
              <a:rPr lang="en-GB" dirty="0"/>
              <a:t> </a:t>
            </a:r>
            <a:r>
              <a:rPr lang="en-GB" dirty="0" err="1"/>
              <a:t>návratnosti</a:t>
            </a:r>
            <a:r>
              <a:rPr lang="en-GB" dirty="0"/>
              <a:t> </a:t>
            </a:r>
            <a:r>
              <a:rPr lang="en-GB" dirty="0" err="1"/>
              <a:t>investic</a:t>
            </a:r>
            <a:r>
              <a:rPr lang="en-GB" dirty="0"/>
              <a:t>.</a:t>
            </a:r>
          </a:p>
          <a:p>
            <a:pPr marL="285750" indent="-285750" defTabSz="914378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8080"/>
                </a:solidFill>
              </a:rPr>
              <a:t>Je lepší ji využít ještě před vkládáním úrokové sazby do vzorců pro budoucí nebo současnou hodnotu.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345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1" y="1059583"/>
            <a:ext cx="8280920" cy="64777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dirty="0">
              <a:solidFill>
                <a:srgbClr val="008080"/>
              </a:solidFill>
            </a:endParaRPr>
          </a:p>
          <a:p>
            <a:endParaRPr lang="cs-CZ" dirty="0">
              <a:solidFill>
                <a:srgbClr val="00808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8"/>
            <a:ext cx="7199697" cy="824115"/>
          </a:xfrm>
          <a:solidFill>
            <a:srgbClr val="307871"/>
          </a:solidFill>
        </p:spPr>
        <p:txBody>
          <a:bodyPr/>
          <a:lstStyle/>
          <a:p>
            <a:r>
              <a:rPr lang="cs-CZ" altLang="cs-CZ" b="1" dirty="0">
                <a:solidFill>
                  <a:schemeClr val="bg1"/>
                </a:solidFill>
              </a:rPr>
              <a:t>Roční efektivní úroková sazba</a:t>
            </a:r>
            <a:r>
              <a:rPr lang="en-US" altLang="cs-CZ" b="1" dirty="0">
                <a:solidFill>
                  <a:schemeClr val="bg1"/>
                </a:solidFill>
              </a:rPr>
              <a:t>/ </a:t>
            </a:r>
            <a:br>
              <a:rPr lang="en-US" altLang="cs-CZ" b="1" dirty="0">
                <a:solidFill>
                  <a:schemeClr val="bg1"/>
                </a:solidFill>
              </a:rPr>
            </a:br>
            <a:r>
              <a:rPr lang="en-GB" b="1" i="0" dirty="0">
                <a:solidFill>
                  <a:schemeClr val="bg1"/>
                </a:solidFill>
                <a:effectLst/>
              </a:rPr>
              <a:t>Effective Annual Interest Rate EAIR</a:t>
            </a:r>
            <a:br>
              <a:rPr lang="en-GB" b="1" i="0" dirty="0">
                <a:solidFill>
                  <a:schemeClr val="bg1"/>
                </a:solidFill>
                <a:effectLst/>
              </a:rPr>
            </a:b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A753AF0-CE9F-416C-9964-38E148055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1127762"/>
            <a:ext cx="3240358" cy="2452099"/>
          </a:xfrm>
          <a:prstGeom prst="rect">
            <a:avLst/>
          </a:prstGeom>
        </p:spPr>
      </p:pic>
      <p:graphicFrame>
        <p:nvGraphicFramePr>
          <p:cNvPr id="13" name="Object 7">
            <a:extLst>
              <a:ext uri="{FF2B5EF4-FFF2-40B4-BE49-F238E27FC236}">
                <a16:creationId xmlns:a16="http://schemas.microsoft.com/office/drawing/2014/main" id="{AE388AE6-DF7F-48B7-B654-03FA4B3BEA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1960" y="1088232"/>
          <a:ext cx="3511153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Rovnice" r:id="rId5" imgW="1320227" imgH="469696" progId="Equation.3">
                  <p:embed/>
                </p:oleObj>
              </mc:Choice>
              <mc:Fallback>
                <p:oleObj name="Rovnice" r:id="rId5" imgW="1320227" imgH="469696" progId="Equation.3">
                  <p:embed/>
                  <p:pic>
                    <p:nvPicPr>
                      <p:cNvPr id="13" name="Object 7">
                        <a:extLst>
                          <a:ext uri="{FF2B5EF4-FFF2-40B4-BE49-F238E27FC236}">
                            <a16:creationId xmlns:a16="http://schemas.microsoft.com/office/drawing/2014/main" id="{AE388AE6-DF7F-48B7-B654-03FA4B3BEA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1088232"/>
                        <a:ext cx="3511153" cy="123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ovéPole 14">
            <a:extLst>
              <a:ext uri="{FF2B5EF4-FFF2-40B4-BE49-F238E27FC236}">
                <a16:creationId xmlns:a16="http://schemas.microsoft.com/office/drawing/2014/main" id="{129B9149-6484-453A-BAC6-B71A583D7333}"/>
              </a:ext>
            </a:extLst>
          </p:cNvPr>
          <p:cNvSpPr txBox="1"/>
          <p:nvPr/>
        </p:nvSpPr>
        <p:spPr>
          <a:xfrm>
            <a:off x="3779359" y="2366834"/>
            <a:ext cx="511311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1800" dirty="0">
                <a:solidFill>
                  <a:srgbClr val="008080"/>
                </a:solidFill>
                <a:latin typeface="Times New Roman"/>
              </a:rPr>
              <a:t>Přepočet na roční efektivní úrokovou sazbu.</a:t>
            </a:r>
          </a:p>
          <a:p>
            <a:endParaRPr lang="cs-CZ" sz="1800" b="0" dirty="0">
              <a:ea typeface="Cambria Math" panose="02040503050406030204" pitchFamily="18" charset="0"/>
            </a:endParaRPr>
          </a:p>
          <a:p>
            <a:r>
              <a:rPr lang="cs-CZ" sz="1800" b="0" dirty="0">
                <a:ea typeface="Cambria Math" panose="02040503050406030204" pitchFamily="18" charset="0"/>
              </a:rPr>
              <a:t>Kde:</a:t>
            </a:r>
          </a:p>
          <a:p>
            <a:r>
              <a:rPr lang="cs-CZ" sz="1800" b="0" dirty="0">
                <a:ea typeface="Cambria Math" panose="02040503050406030204" pitchFamily="18" charset="0"/>
              </a:rPr>
              <a:t>EAIR – efektivní roční úroková sazba (</a:t>
            </a:r>
            <a:r>
              <a:rPr lang="cs-CZ" sz="1800" b="0" dirty="0" err="1">
                <a:ea typeface="Cambria Math" panose="02040503050406030204" pitchFamily="18" charset="0"/>
              </a:rPr>
              <a:t>effective</a:t>
            </a:r>
            <a:r>
              <a:rPr lang="cs-CZ" sz="1800" b="0" dirty="0">
                <a:ea typeface="Cambria Math" panose="02040503050406030204" pitchFamily="18" charset="0"/>
              </a:rPr>
              <a:t> </a:t>
            </a:r>
            <a:r>
              <a:rPr lang="cs-CZ" sz="1800" b="0" dirty="0" err="1">
                <a:ea typeface="Cambria Math" panose="02040503050406030204" pitchFamily="18" charset="0"/>
              </a:rPr>
              <a:t>annual</a:t>
            </a:r>
            <a:r>
              <a:rPr lang="cs-CZ" sz="1800" b="0" dirty="0">
                <a:ea typeface="Cambria Math" panose="02040503050406030204" pitchFamily="18" charset="0"/>
              </a:rPr>
              <a:t> </a:t>
            </a:r>
            <a:r>
              <a:rPr lang="cs-CZ" sz="1800" b="0" dirty="0" err="1">
                <a:ea typeface="Cambria Math" panose="02040503050406030204" pitchFamily="18" charset="0"/>
              </a:rPr>
              <a:t>interest</a:t>
            </a:r>
            <a:r>
              <a:rPr lang="cs-CZ" sz="1800" b="0" dirty="0">
                <a:ea typeface="Cambria Math" panose="02040503050406030204" pitchFamily="18" charset="0"/>
              </a:rPr>
              <a:t> </a:t>
            </a:r>
            <a:r>
              <a:rPr lang="cs-CZ" sz="1800" b="0" dirty="0" err="1">
                <a:ea typeface="Cambria Math" panose="02040503050406030204" pitchFamily="18" charset="0"/>
              </a:rPr>
              <a:t>rate</a:t>
            </a:r>
            <a:r>
              <a:rPr lang="cs-CZ" sz="1800" b="0" dirty="0">
                <a:ea typeface="Cambria Math" panose="02040503050406030204" pitchFamily="18" charset="0"/>
              </a:rPr>
              <a:t>)</a:t>
            </a:r>
          </a:p>
          <a:p>
            <a:r>
              <a:rPr lang="cs-CZ" dirty="0">
                <a:ea typeface="Cambria Math" panose="02040503050406030204" pitchFamily="18" charset="0"/>
              </a:rPr>
              <a:t>m</a:t>
            </a:r>
            <a:r>
              <a:rPr lang="cs-CZ" sz="1800" dirty="0">
                <a:ea typeface="Cambria Math" panose="02040503050406030204" pitchFamily="18" charset="0"/>
              </a:rPr>
              <a:t> – počet úrokovacích období během 1 roku (kolikrát se během roku připíší úroky ke vkladu)</a:t>
            </a:r>
          </a:p>
          <a:p>
            <a:endParaRPr lang="en-US" sz="1800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183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8"/>
            <a:ext cx="7199697" cy="507703"/>
          </a:xfrm>
          <a:solidFill>
            <a:srgbClr val="307871"/>
          </a:solidFill>
        </p:spPr>
        <p:txBody>
          <a:bodyPr/>
          <a:lstStyle/>
          <a:p>
            <a:r>
              <a:rPr lang="cs-CZ" altLang="cs-CZ" b="1" dirty="0">
                <a:solidFill>
                  <a:schemeClr val="bg1"/>
                </a:solidFill>
              </a:rPr>
              <a:t>Příklad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2C16767-B961-4DFD-82A6-4CC6712F2512}"/>
              </a:ext>
            </a:extLst>
          </p:cNvPr>
          <p:cNvSpPr txBox="1"/>
          <p:nvPr/>
        </p:nvSpPr>
        <p:spPr>
          <a:xfrm>
            <a:off x="179512" y="859037"/>
            <a:ext cx="8136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effectLst/>
                <a:latin typeface="+mj-lt"/>
                <a:ea typeface="Times New Roman" panose="02020603050405020304" pitchFamily="18" charset="0"/>
              </a:rPr>
              <a:t>Úroková sazba = 2% </a:t>
            </a:r>
            <a:r>
              <a:rPr lang="cs-CZ" sz="1800" b="1" dirty="0" err="1">
                <a:effectLst/>
                <a:latin typeface="+mj-lt"/>
                <a:ea typeface="Times New Roman" panose="02020603050405020304" pitchFamily="18" charset="0"/>
              </a:rPr>
              <a:t>p.a</a:t>
            </a:r>
            <a:r>
              <a:rPr lang="cs-CZ" sz="1800" b="1" dirty="0">
                <a:effectLst/>
                <a:latin typeface="+mj-lt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C2ECA39-D0C3-4A53-8905-5039066D4A35}"/>
              </a:ext>
            </a:extLst>
          </p:cNvPr>
          <p:cNvSpPr txBox="1"/>
          <p:nvPr/>
        </p:nvSpPr>
        <p:spPr>
          <a:xfrm>
            <a:off x="114255" y="1444791"/>
            <a:ext cx="8064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dirty="0">
                <a:latin typeface="+mj-lt"/>
              </a:rPr>
              <a:t>Jaká je roční efektivní úroková sazba EAIR</a:t>
            </a:r>
            <a:r>
              <a:rPr lang="en-US" altLang="cs-CZ" dirty="0">
                <a:latin typeface="+mj-lt"/>
              </a:rPr>
              <a:t> </a:t>
            </a:r>
            <a:r>
              <a:rPr lang="cs-CZ" dirty="0">
                <a:latin typeface="+mj-lt"/>
                <a:ea typeface="Times New Roman" panose="02020603050405020304" pitchFamily="18" charset="0"/>
              </a:rPr>
              <a:t>v případě </a:t>
            </a:r>
            <a:r>
              <a:rPr lang="cs-CZ" b="1" u="sng" dirty="0">
                <a:latin typeface="+mj-lt"/>
                <a:ea typeface="Times New Roman" panose="02020603050405020304" pitchFamily="18" charset="0"/>
              </a:rPr>
              <a:t>čtvrtletního</a:t>
            </a:r>
            <a:r>
              <a:rPr lang="cs-CZ" dirty="0">
                <a:latin typeface="+mj-lt"/>
                <a:ea typeface="Times New Roman" panose="02020603050405020304" pitchFamily="18" charset="0"/>
              </a:rPr>
              <a:t> úročení? </a:t>
            </a:r>
            <a:endParaRPr lang="cs-CZ" sz="18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3000E410-3B2F-4254-91A0-F434DBE09D78}"/>
                  </a:ext>
                </a:extLst>
              </p:cNvPr>
              <p:cNvSpPr txBox="1"/>
              <p:nvPr/>
            </p:nvSpPr>
            <p:spPr>
              <a:xfrm>
                <a:off x="295618" y="2697174"/>
                <a:ext cx="6768751" cy="374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1800" b="1" dirty="0">
                    <a:latin typeface="+mj-lt"/>
                    <a:ea typeface="Times New Roman" panose="02020603050405020304" pitchFamily="18" charset="0"/>
                  </a:rPr>
                  <a:t>EAIR 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𝟎𝟐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cs-CZ" sz="1800" b="1" dirty="0">
                    <a:latin typeface="+mj-lt"/>
                    <a:ea typeface="Times New Roman" panose="02020603050405020304" pitchFamily="18" charset="0"/>
                  </a:rPr>
                  <a:t>- 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1</a:t>
                </a:r>
                <a:r>
                  <a:rPr lang="cs-CZ" sz="1800" b="1" dirty="0">
                    <a:latin typeface="+mj-lt"/>
                    <a:ea typeface="Times New Roman" panose="02020603050405020304" pitchFamily="18" charset="0"/>
                  </a:rPr>
                  <a:t> =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cs-CZ" sz="1800" b="1" dirty="0">
                    <a:latin typeface="+mj-lt"/>
                    <a:ea typeface="Times New Roman" panose="02020603050405020304" pitchFamily="18" charset="0"/>
                  </a:rPr>
                  <a:t>2,015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%</a:t>
                </a:r>
                <a:endParaRPr lang="en-US" sz="1800" b="1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3000E410-3B2F-4254-91A0-F434DBE09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18" y="2697174"/>
                <a:ext cx="6768751" cy="374846"/>
              </a:xfrm>
              <a:prstGeom prst="rect">
                <a:avLst/>
              </a:prstGeom>
              <a:blipFill>
                <a:blip r:embed="rId4"/>
                <a:stretch>
                  <a:fillRect l="-720" t="-6452" b="-24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ovéPole 11">
            <a:extLst>
              <a:ext uri="{FF2B5EF4-FFF2-40B4-BE49-F238E27FC236}">
                <a16:creationId xmlns:a16="http://schemas.microsoft.com/office/drawing/2014/main" id="{5C456361-E1E5-4888-A840-8F15C0CA1435}"/>
              </a:ext>
            </a:extLst>
          </p:cNvPr>
          <p:cNvSpPr txBox="1"/>
          <p:nvPr/>
        </p:nvSpPr>
        <p:spPr>
          <a:xfrm>
            <a:off x="51566" y="3277090"/>
            <a:ext cx="8190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dirty="0">
                <a:latin typeface="+mj-lt"/>
              </a:rPr>
              <a:t>Jaká je roční efektivní úroková sazba EAIR</a:t>
            </a:r>
            <a:r>
              <a:rPr lang="en-US" altLang="cs-CZ" dirty="0">
                <a:latin typeface="+mj-lt"/>
              </a:rPr>
              <a:t> </a:t>
            </a:r>
            <a:r>
              <a:rPr lang="cs-CZ" dirty="0">
                <a:latin typeface="+mj-lt"/>
                <a:ea typeface="Times New Roman" panose="02020603050405020304" pitchFamily="18" charset="0"/>
              </a:rPr>
              <a:t>v případě </a:t>
            </a:r>
            <a:r>
              <a:rPr lang="cs-CZ" b="1" u="sng" dirty="0">
                <a:latin typeface="+mj-lt"/>
                <a:ea typeface="Times New Roman" panose="02020603050405020304" pitchFamily="18" charset="0"/>
              </a:rPr>
              <a:t>měsíčního</a:t>
            </a:r>
            <a:r>
              <a:rPr lang="cs-CZ" dirty="0">
                <a:latin typeface="+mj-lt"/>
                <a:ea typeface="Times New Roman" panose="02020603050405020304" pitchFamily="18" charset="0"/>
              </a:rPr>
              <a:t> úročení? </a:t>
            </a:r>
            <a:endParaRPr lang="cs-CZ" sz="18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F0A4DF1-DA61-4EA7-9E03-076165C09BA3}"/>
              </a:ext>
            </a:extLst>
          </p:cNvPr>
          <p:cNvSpPr txBox="1"/>
          <p:nvPr/>
        </p:nvSpPr>
        <p:spPr>
          <a:xfrm>
            <a:off x="0" y="4257988"/>
            <a:ext cx="7416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Čím</a:t>
            </a:r>
            <a:r>
              <a:rPr lang="en-GB" dirty="0"/>
              <a:t> </a:t>
            </a:r>
            <a:r>
              <a:rPr lang="en-GB" dirty="0" err="1"/>
              <a:t>častější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cs-CZ" altLang="cs-CZ" dirty="0">
                <a:solidFill>
                  <a:srgbClr val="008080"/>
                </a:solidFill>
              </a:rPr>
              <a:t>úročení za rok</a:t>
            </a:r>
            <a:r>
              <a:rPr lang="en-GB" dirty="0"/>
              <a:t>, </a:t>
            </a:r>
            <a:r>
              <a:rPr lang="en-GB" dirty="0" err="1"/>
              <a:t>tím</a:t>
            </a:r>
            <a:r>
              <a:rPr lang="en-GB" dirty="0"/>
              <a:t> </a:t>
            </a:r>
            <a:r>
              <a:rPr lang="en-GB" dirty="0" err="1"/>
              <a:t>vyšší</a:t>
            </a:r>
            <a:r>
              <a:rPr lang="en-GB" dirty="0"/>
              <a:t> je </a:t>
            </a:r>
            <a:r>
              <a:rPr lang="en-GB" dirty="0" err="1"/>
              <a:t>sazba</a:t>
            </a:r>
            <a:r>
              <a:rPr lang="en-GB" dirty="0"/>
              <a:t>.</a:t>
            </a:r>
          </a:p>
        </p:txBody>
      </p:sp>
      <p:graphicFrame>
        <p:nvGraphicFramePr>
          <p:cNvPr id="15" name="Object 7">
            <a:extLst>
              <a:ext uri="{FF2B5EF4-FFF2-40B4-BE49-F238E27FC236}">
                <a16:creationId xmlns:a16="http://schemas.microsoft.com/office/drawing/2014/main" id="{51AD0E41-B471-4011-93C0-E41B576B97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648428"/>
              </p:ext>
            </p:extLst>
          </p:nvPr>
        </p:nvGraphicFramePr>
        <p:xfrm>
          <a:off x="2339752" y="1925529"/>
          <a:ext cx="3511153" cy="682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Rovnice" r:id="rId5" imgW="1320227" imgH="469696" progId="Equation.3">
                  <p:embed/>
                </p:oleObj>
              </mc:Choice>
              <mc:Fallback>
                <p:oleObj name="Rovnice" r:id="rId5" imgW="1320227" imgH="469696" progId="Equation.3">
                  <p:embed/>
                  <p:pic>
                    <p:nvPicPr>
                      <p:cNvPr id="15" name="Object 7">
                        <a:extLst>
                          <a:ext uri="{FF2B5EF4-FFF2-40B4-BE49-F238E27FC236}">
                            <a16:creationId xmlns:a16="http://schemas.microsoft.com/office/drawing/2014/main" id="{51AD0E41-B471-4011-93C0-E41B576B97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925529"/>
                        <a:ext cx="3511153" cy="6821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DB55A29E-8582-413D-8CC7-A4D76491F875}"/>
                  </a:ext>
                </a:extLst>
              </p:cNvPr>
              <p:cNvSpPr txBox="1"/>
              <p:nvPr/>
            </p:nvSpPr>
            <p:spPr>
              <a:xfrm>
                <a:off x="295618" y="3711842"/>
                <a:ext cx="6768751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1800" b="1" dirty="0">
                    <a:latin typeface="+mj-lt"/>
                    <a:ea typeface="Times New Roman" panose="02020603050405020304" pitchFamily="18" charset="0"/>
                  </a:rPr>
                  <a:t>EAIR 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𝟎𝟐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𝟏𝟐</m:t>
                        </m:r>
                      </m:sup>
                    </m:sSup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cs-CZ" sz="1800" b="1" dirty="0">
                    <a:latin typeface="+mj-lt"/>
                    <a:ea typeface="Times New Roman" panose="02020603050405020304" pitchFamily="18" charset="0"/>
                  </a:rPr>
                  <a:t>- 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1</a:t>
                </a:r>
                <a:r>
                  <a:rPr lang="cs-CZ" sz="1800" b="1" dirty="0">
                    <a:latin typeface="+mj-lt"/>
                    <a:ea typeface="Times New Roman" panose="02020603050405020304" pitchFamily="18" charset="0"/>
                  </a:rPr>
                  <a:t> =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cs-CZ" sz="1800" b="1" dirty="0">
                    <a:latin typeface="+mj-lt"/>
                    <a:ea typeface="Times New Roman" panose="02020603050405020304" pitchFamily="18" charset="0"/>
                  </a:rPr>
                  <a:t>2,01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8%</a:t>
                </a:r>
                <a:endParaRPr lang="en-US" sz="1800" b="1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DB55A29E-8582-413D-8CC7-A4D76491F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18" y="3711842"/>
                <a:ext cx="6768751" cy="375552"/>
              </a:xfrm>
              <a:prstGeom prst="rect">
                <a:avLst/>
              </a:prstGeom>
              <a:blipFill>
                <a:blip r:embed="rId7"/>
                <a:stretch>
                  <a:fillRect l="-720" t="-8065" b="-24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78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1" y="1059583"/>
            <a:ext cx="8280920" cy="64777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dirty="0">
              <a:solidFill>
                <a:srgbClr val="008080"/>
              </a:solidFill>
            </a:endParaRPr>
          </a:p>
          <a:p>
            <a:endParaRPr lang="cs-CZ" dirty="0">
              <a:solidFill>
                <a:srgbClr val="00808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8"/>
            <a:ext cx="7199697" cy="507703"/>
          </a:xfrm>
          <a:solidFill>
            <a:srgbClr val="307871"/>
          </a:solidFill>
        </p:spPr>
        <p:txBody>
          <a:bodyPr/>
          <a:lstStyle/>
          <a:p>
            <a:r>
              <a:rPr lang="cs-CZ" altLang="cs-CZ" b="1" dirty="0">
                <a:solidFill>
                  <a:schemeClr val="bg1"/>
                </a:solidFill>
              </a:rPr>
              <a:t>Příklad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4" name="Obrázek 3" descr="كيف تقدر قيمة وقتك كمؤسس لشركة ناشئة؟ - نصائح وإرشادات ...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84" y="2316065"/>
            <a:ext cx="1546895" cy="9672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2C16767-B961-4DFD-82A6-4CC6712F2512}"/>
                  </a:ext>
                </a:extLst>
              </p:cNvPr>
              <p:cNvSpPr txBox="1"/>
              <p:nvPr/>
            </p:nvSpPr>
            <p:spPr>
              <a:xfrm>
                <a:off x="107503" y="726324"/>
                <a:ext cx="813690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1800" dirty="0">
                    <a:effectLst/>
                    <a:latin typeface="+mj-lt"/>
                    <a:ea typeface="Times New Roman" panose="02020603050405020304" pitchFamily="18" charset="0"/>
                  </a:rPr>
                  <a:t>Kolik budete mít k dispozici za 3 roky, jestliže dnes uložíte 100.000 Kč na účet úročený 2% </a:t>
                </a:r>
                <a:r>
                  <a:rPr lang="cs-CZ" sz="1800" dirty="0" err="1">
                    <a:effectLst/>
                    <a:latin typeface="+mj-lt"/>
                    <a:ea typeface="Times New Roman" panose="02020603050405020304" pitchFamily="18" charset="0"/>
                  </a:rPr>
                  <a:t>p.a</a:t>
                </a:r>
                <a:r>
                  <a:rPr lang="cs-CZ" sz="1800" dirty="0">
                    <a:effectLst/>
                    <a:latin typeface="+mj-lt"/>
                    <a:ea typeface="Times New Roman" panose="02020603050405020304" pitchFamily="18" charset="0"/>
                  </a:rPr>
                  <a:t>.? </a:t>
                </a:r>
              </a:p>
              <a:p>
                <a:r>
                  <a:rPr lang="cs-CZ" sz="1800" b="1" dirty="0">
                    <a:latin typeface="+mj-lt"/>
                    <a:ea typeface="Times New Roman" panose="02020603050405020304" pitchFamily="18" charset="0"/>
                  </a:rPr>
                  <a:t>FV 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×(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sSup>
                      <m:sSupPr>
                        <m:ctrlP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= 100000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</m:t>
                    </m:r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𝟎𝟐</m:t>
                    </m:r>
                    <m:sSup>
                      <m:sSupPr>
                        <m:ctrlP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 = 106120,8 </a:t>
                </a:r>
                <a:r>
                  <a:rPr lang="cs-CZ" sz="1800" b="1" dirty="0">
                    <a:effectLst/>
                    <a:latin typeface="+mj-lt"/>
                    <a:ea typeface="Times New Roman" panose="02020603050405020304" pitchFamily="18" charset="0"/>
                  </a:rPr>
                  <a:t>Kč</a:t>
                </a:r>
                <a:endParaRPr lang="en-US" sz="1800" b="1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2C16767-B961-4DFD-82A6-4CC6712F2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726324"/>
                <a:ext cx="8136904" cy="923330"/>
              </a:xfrm>
              <a:prstGeom prst="rect">
                <a:avLst/>
              </a:prstGeom>
              <a:blipFill>
                <a:blip r:embed="rId4"/>
                <a:stretch>
                  <a:fillRect l="-675" t="-3289" b="-98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>
            <a:extLst>
              <a:ext uri="{FF2B5EF4-FFF2-40B4-BE49-F238E27FC236}">
                <a16:creationId xmlns:a16="http://schemas.microsoft.com/office/drawing/2014/main" id="{4C2ECA39-D0C3-4A53-8905-5039066D4A35}"/>
              </a:ext>
            </a:extLst>
          </p:cNvPr>
          <p:cNvSpPr txBox="1"/>
          <p:nvPr/>
        </p:nvSpPr>
        <p:spPr>
          <a:xfrm>
            <a:off x="81060" y="1786088"/>
            <a:ext cx="8064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+mj-lt"/>
                <a:ea typeface="Times New Roman" panose="02020603050405020304" pitchFamily="18" charset="0"/>
              </a:rPr>
              <a:t>Kolik budete mít k dispozici za 3 roky, jestliže dnes uložíte 100.000 Kč na účet úročený 2% </a:t>
            </a:r>
            <a:r>
              <a:rPr lang="cs-CZ" sz="1800" dirty="0" err="1">
                <a:effectLst/>
                <a:latin typeface="+mj-lt"/>
                <a:ea typeface="Times New Roman" panose="02020603050405020304" pitchFamily="18" charset="0"/>
              </a:rPr>
              <a:t>p.a</a:t>
            </a:r>
            <a:r>
              <a:rPr lang="cs-CZ" sz="1800" dirty="0">
                <a:effectLst/>
                <a:latin typeface="+mj-lt"/>
                <a:ea typeface="Times New Roman" panose="02020603050405020304" pitchFamily="18" charset="0"/>
              </a:rPr>
              <a:t>. v případě </a:t>
            </a:r>
            <a:r>
              <a:rPr lang="cs-CZ" sz="1800" b="1" u="sng" dirty="0">
                <a:effectLst/>
                <a:latin typeface="+mj-lt"/>
                <a:ea typeface="Times New Roman" panose="02020603050405020304" pitchFamily="18" charset="0"/>
              </a:rPr>
              <a:t>čtvrtletního</a:t>
            </a:r>
            <a:r>
              <a:rPr lang="cs-CZ" sz="1800" dirty="0">
                <a:effectLst/>
                <a:latin typeface="+mj-lt"/>
                <a:ea typeface="Times New Roman" panose="02020603050405020304" pitchFamily="18" charset="0"/>
              </a:rPr>
              <a:t> úročení?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3000E410-3B2F-4254-91A0-F434DBE09D78}"/>
                  </a:ext>
                </a:extLst>
              </p:cNvPr>
              <p:cNvSpPr txBox="1"/>
              <p:nvPr/>
            </p:nvSpPr>
            <p:spPr>
              <a:xfrm>
                <a:off x="328947" y="2711082"/>
                <a:ext cx="6768751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1800" b="1" dirty="0">
                    <a:latin typeface="+mj-lt"/>
                    <a:ea typeface="Times New Roman" panose="02020603050405020304" pitchFamily="18" charset="0"/>
                  </a:rPr>
                  <a:t>FV 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×(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sSup>
                      <m:sSupPr>
                        <m:ctrlP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= 100000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</m:t>
                    </m:r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𝟎𝟐𝟎𝟏𝟓</m:t>
                    </m:r>
                    <m:sSup>
                      <m:sSupPr>
                        <m:ctrlP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 = 1061</a:t>
                </a:r>
                <a:r>
                  <a:rPr lang="cs-CZ" sz="1800" b="1" dirty="0">
                    <a:latin typeface="+mj-lt"/>
                    <a:ea typeface="Times New Roman" panose="02020603050405020304" pitchFamily="18" charset="0"/>
                  </a:rPr>
                  <a:t>67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,</a:t>
                </a:r>
                <a:r>
                  <a:rPr lang="en-US" b="1" dirty="0">
                    <a:latin typeface="+mj-lt"/>
                    <a:ea typeface="Times New Roman" panose="02020603050405020304" pitchFamily="18" charset="0"/>
                  </a:rPr>
                  <a:t>62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cs-CZ" sz="1800" b="1" dirty="0">
                    <a:effectLst/>
                    <a:latin typeface="+mj-lt"/>
                    <a:ea typeface="Times New Roman" panose="02020603050405020304" pitchFamily="18" charset="0"/>
                  </a:rPr>
                  <a:t>Kč</a:t>
                </a:r>
                <a:endParaRPr lang="en-US" sz="1800" b="1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3000E410-3B2F-4254-91A0-F434DBE09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47" y="2711082"/>
                <a:ext cx="6768751" cy="375552"/>
              </a:xfrm>
              <a:prstGeom prst="rect">
                <a:avLst/>
              </a:prstGeom>
              <a:blipFill>
                <a:blip r:embed="rId5"/>
                <a:stretch>
                  <a:fillRect l="-811" t="-819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ovéPole 11">
            <a:extLst>
              <a:ext uri="{FF2B5EF4-FFF2-40B4-BE49-F238E27FC236}">
                <a16:creationId xmlns:a16="http://schemas.microsoft.com/office/drawing/2014/main" id="{5C456361-E1E5-4888-A840-8F15C0CA1435}"/>
              </a:ext>
            </a:extLst>
          </p:cNvPr>
          <p:cNvSpPr txBox="1"/>
          <p:nvPr/>
        </p:nvSpPr>
        <p:spPr>
          <a:xfrm>
            <a:off x="114256" y="3179626"/>
            <a:ext cx="81902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+mj-lt"/>
                <a:ea typeface="Times New Roman" panose="02020603050405020304" pitchFamily="18" charset="0"/>
              </a:rPr>
              <a:t>Kolik budete mít k dispozici za 3 roky, jestliže dnes uložíte 100.000 Kč na účet úročený 2% </a:t>
            </a:r>
            <a:r>
              <a:rPr lang="cs-CZ" sz="1800" dirty="0" err="1">
                <a:effectLst/>
                <a:latin typeface="+mj-lt"/>
                <a:ea typeface="Times New Roman" panose="02020603050405020304" pitchFamily="18" charset="0"/>
              </a:rPr>
              <a:t>p.a</a:t>
            </a:r>
            <a:r>
              <a:rPr lang="cs-CZ" sz="1800" dirty="0">
                <a:effectLst/>
                <a:latin typeface="+mj-lt"/>
                <a:ea typeface="Times New Roman" panose="02020603050405020304" pitchFamily="18" charset="0"/>
              </a:rPr>
              <a:t>. v případě </a:t>
            </a:r>
            <a:r>
              <a:rPr lang="cs-CZ" sz="1800" b="1" u="sng" dirty="0">
                <a:effectLst/>
                <a:latin typeface="+mj-lt"/>
                <a:ea typeface="Times New Roman" panose="02020603050405020304" pitchFamily="18" charset="0"/>
              </a:rPr>
              <a:t>měsíčního</a:t>
            </a:r>
            <a:r>
              <a:rPr lang="cs-CZ" sz="1800" dirty="0">
                <a:effectLst/>
                <a:latin typeface="+mj-lt"/>
                <a:ea typeface="Times New Roman" panose="02020603050405020304" pitchFamily="18" charset="0"/>
              </a:rPr>
              <a:t> úročení?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6EE4A1B3-8B06-4F61-ABB5-ABE58B5AB84A}"/>
                  </a:ext>
                </a:extLst>
              </p:cNvPr>
              <p:cNvSpPr txBox="1"/>
              <p:nvPr/>
            </p:nvSpPr>
            <p:spPr>
              <a:xfrm>
                <a:off x="308555" y="4177030"/>
                <a:ext cx="6768751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1800" b="1" dirty="0">
                    <a:latin typeface="+mj-lt"/>
                    <a:ea typeface="Times New Roman" panose="02020603050405020304" pitchFamily="18" charset="0"/>
                  </a:rPr>
                  <a:t>FV 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×(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sSup>
                      <m:sSupPr>
                        <m:ctrlP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= 100000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</m:t>
                    </m:r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𝟎𝟐𝟎𝟏𝟖</m:t>
                    </m:r>
                    <m:sSup>
                      <m:sSupPr>
                        <m:ctrlP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 = 1061</a:t>
                </a:r>
                <a:r>
                  <a:rPr lang="cs-CZ" b="1" dirty="0">
                    <a:latin typeface="+mj-lt"/>
                    <a:ea typeface="Times New Roman" panose="02020603050405020304" pitchFamily="18" charset="0"/>
                  </a:rPr>
                  <a:t>7</a:t>
                </a:r>
                <a:r>
                  <a:rPr lang="en-US" b="1" dirty="0">
                    <a:latin typeface="+mj-lt"/>
                    <a:ea typeface="Times New Roman" panose="02020603050405020304" pitchFamily="18" charset="0"/>
                  </a:rPr>
                  <a:t>6,99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cs-CZ" sz="1800" b="1" dirty="0">
                    <a:effectLst/>
                    <a:latin typeface="+mj-lt"/>
                    <a:ea typeface="Times New Roman" panose="02020603050405020304" pitchFamily="18" charset="0"/>
                  </a:rPr>
                  <a:t>Kč</a:t>
                </a:r>
                <a:endParaRPr lang="en-US" sz="1800" b="1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6EE4A1B3-8B06-4F61-ABB5-ABE58B5AB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55" y="4177030"/>
                <a:ext cx="6768751" cy="375552"/>
              </a:xfrm>
              <a:prstGeom prst="rect">
                <a:avLst/>
              </a:prstGeom>
              <a:blipFill>
                <a:blip r:embed="rId6"/>
                <a:stretch>
                  <a:fillRect l="-811" t="-6452" b="-24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ovéPole 13">
            <a:extLst>
              <a:ext uri="{FF2B5EF4-FFF2-40B4-BE49-F238E27FC236}">
                <a16:creationId xmlns:a16="http://schemas.microsoft.com/office/drawing/2014/main" id="{FF0A4DF1-DA61-4EA7-9E03-076165C09BA3}"/>
              </a:ext>
            </a:extLst>
          </p:cNvPr>
          <p:cNvSpPr txBox="1"/>
          <p:nvPr/>
        </p:nvSpPr>
        <p:spPr>
          <a:xfrm>
            <a:off x="114256" y="4676820"/>
            <a:ext cx="7416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Čím</a:t>
            </a:r>
            <a:r>
              <a:rPr lang="en-GB" dirty="0"/>
              <a:t> </a:t>
            </a:r>
            <a:r>
              <a:rPr lang="en-GB" dirty="0" err="1"/>
              <a:t>častější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cs-CZ" altLang="cs-CZ" dirty="0">
                <a:solidFill>
                  <a:srgbClr val="008080"/>
                </a:solidFill>
              </a:rPr>
              <a:t>úročení za rok</a:t>
            </a:r>
            <a:r>
              <a:rPr lang="en-GB" dirty="0"/>
              <a:t>, </a:t>
            </a:r>
            <a:r>
              <a:rPr lang="en-GB" dirty="0" err="1"/>
              <a:t>tím</a:t>
            </a:r>
            <a:r>
              <a:rPr lang="en-GB" dirty="0"/>
              <a:t> </a:t>
            </a:r>
            <a:r>
              <a:rPr lang="cs-CZ" dirty="0"/>
              <a:t>větším</a:t>
            </a:r>
            <a:r>
              <a:rPr lang="en-GB" dirty="0"/>
              <a:t> je </a:t>
            </a:r>
            <a:r>
              <a:rPr lang="cs-CZ" dirty="0"/>
              <a:t>výsledek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E363E650-4305-421A-812A-36E53CAD46F9}"/>
                  </a:ext>
                </a:extLst>
              </p:cNvPr>
              <p:cNvSpPr txBox="1"/>
              <p:nvPr/>
            </p:nvSpPr>
            <p:spPr>
              <a:xfrm>
                <a:off x="330359" y="2371029"/>
                <a:ext cx="6768751" cy="374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1800" b="1" dirty="0">
                    <a:latin typeface="+mj-lt"/>
                    <a:ea typeface="Times New Roman" panose="02020603050405020304" pitchFamily="18" charset="0"/>
                  </a:rPr>
                  <a:t>EAIR 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𝟎𝟐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cs-CZ" sz="1800" b="1" dirty="0">
                    <a:latin typeface="+mj-lt"/>
                    <a:ea typeface="Times New Roman" panose="02020603050405020304" pitchFamily="18" charset="0"/>
                  </a:rPr>
                  <a:t>- 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1</a:t>
                </a:r>
                <a:r>
                  <a:rPr lang="cs-CZ" sz="1800" b="1" dirty="0">
                    <a:latin typeface="+mj-lt"/>
                    <a:ea typeface="Times New Roman" panose="02020603050405020304" pitchFamily="18" charset="0"/>
                  </a:rPr>
                  <a:t> =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cs-CZ" sz="1800" b="1" dirty="0">
                    <a:latin typeface="+mj-lt"/>
                    <a:ea typeface="Times New Roman" panose="02020603050405020304" pitchFamily="18" charset="0"/>
                  </a:rPr>
                  <a:t>2,015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%</a:t>
                </a:r>
                <a:endParaRPr lang="en-US" sz="1800" b="1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E363E650-4305-421A-812A-36E53CAD4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59" y="2371029"/>
                <a:ext cx="6768751" cy="374846"/>
              </a:xfrm>
              <a:prstGeom prst="rect">
                <a:avLst/>
              </a:prstGeom>
              <a:blipFill>
                <a:blip r:embed="rId7"/>
                <a:stretch>
                  <a:fillRect l="-720" t="-819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C5FF9285-4F64-4B38-AA22-87BC87D48571}"/>
                  </a:ext>
                </a:extLst>
              </p:cNvPr>
              <p:cNvSpPr txBox="1"/>
              <p:nvPr/>
            </p:nvSpPr>
            <p:spPr>
              <a:xfrm>
                <a:off x="328946" y="3762419"/>
                <a:ext cx="6768751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1800" b="1" dirty="0">
                    <a:latin typeface="+mj-lt"/>
                    <a:ea typeface="Times New Roman" panose="02020603050405020304" pitchFamily="18" charset="0"/>
                  </a:rPr>
                  <a:t>EAIR 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𝟎𝟐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𝟏𝟐</m:t>
                        </m:r>
                      </m:sup>
                    </m:sSup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cs-CZ" sz="1800" b="1" dirty="0">
                    <a:latin typeface="+mj-lt"/>
                    <a:ea typeface="Times New Roman" panose="02020603050405020304" pitchFamily="18" charset="0"/>
                  </a:rPr>
                  <a:t>- 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1</a:t>
                </a:r>
                <a:r>
                  <a:rPr lang="cs-CZ" sz="1800" b="1" dirty="0">
                    <a:latin typeface="+mj-lt"/>
                    <a:ea typeface="Times New Roman" panose="02020603050405020304" pitchFamily="18" charset="0"/>
                  </a:rPr>
                  <a:t> =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cs-CZ" sz="1800" b="1" dirty="0">
                    <a:latin typeface="+mj-lt"/>
                    <a:ea typeface="Times New Roman" panose="02020603050405020304" pitchFamily="18" charset="0"/>
                  </a:rPr>
                  <a:t>2,01</a:t>
                </a:r>
                <a:r>
                  <a:rPr lang="en-US" sz="1800" b="1" dirty="0">
                    <a:latin typeface="+mj-lt"/>
                    <a:ea typeface="Times New Roman" panose="02020603050405020304" pitchFamily="18" charset="0"/>
                  </a:rPr>
                  <a:t>8%</a:t>
                </a:r>
                <a:endParaRPr lang="en-US" sz="1800" b="1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C5FF9285-4F64-4B38-AA22-87BC87D48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46" y="3762419"/>
                <a:ext cx="6768751" cy="375552"/>
              </a:xfrm>
              <a:prstGeom prst="rect">
                <a:avLst/>
              </a:prstGeom>
              <a:blipFill>
                <a:blip r:embed="rId8"/>
                <a:stretch>
                  <a:fillRect l="-811" t="-6452" b="-24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943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395536" y="786393"/>
            <a:ext cx="5328592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rgbClr val="307871"/>
                </a:solidFill>
              </a:rPr>
              <a:t> </a:t>
            </a:r>
            <a:r>
              <a:rPr lang="pl-PL" sz="4000" b="1" dirty="0">
                <a:solidFill>
                  <a:srgbClr val="307871"/>
                </a:solidFill>
              </a:rPr>
              <a:t>Děkuji za pozornost!</a:t>
            </a:r>
            <a:br>
              <a:rPr lang="cs-CZ" sz="4000" b="1" dirty="0">
                <a:solidFill>
                  <a:srgbClr val="307871"/>
                </a:solidFill>
              </a:rPr>
            </a:br>
            <a:br>
              <a:rPr lang="cs-CZ" sz="4000" b="1" dirty="0">
                <a:solidFill>
                  <a:srgbClr val="307871"/>
                </a:solidFill>
              </a:rPr>
            </a:br>
            <a:br>
              <a:rPr lang="cs-CZ" sz="4000" b="1" dirty="0">
                <a:solidFill>
                  <a:srgbClr val="307871"/>
                </a:solidFill>
              </a:rPr>
            </a:br>
            <a:endParaRPr lang="cs-CZ" sz="4000" b="1" dirty="0">
              <a:solidFill>
                <a:srgbClr val="30787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A10F195-A3FE-40BB-91AB-AD5E3E73C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182437"/>
            <a:ext cx="3475021" cy="37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84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  <a:solidFill>
            <a:srgbClr val="307871"/>
          </a:solidFill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Časová hodnota peněz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A306ED8-4AC2-4B2F-9EE7-3DF54E067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98" y="813781"/>
            <a:ext cx="2685118" cy="204600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66E569A-4876-45CC-8B79-309E93FCFF69}"/>
              </a:ext>
            </a:extLst>
          </p:cNvPr>
          <p:cNvSpPr txBox="1"/>
          <p:nvPr/>
        </p:nvSpPr>
        <p:spPr>
          <a:xfrm>
            <a:off x="3059832" y="1923678"/>
            <a:ext cx="57441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Časová hodnota peněz se používá k přijímání strategických, dlouhodobých finančních rozhodnutí, například zda investovat do projektu nebo která sekvence peněžních toků je nejpříznivější.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časové hodnotě peněz tedy rozlišujeme jejich </a:t>
            </a:r>
            <a:r>
              <a:rPr 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současnou a budoucí hodnotu</a:t>
            </a:r>
          </a:p>
        </p:txBody>
      </p:sp>
    </p:spTree>
    <p:extLst>
      <p:ext uri="{BB962C8B-B14F-4D97-AF65-F5344CB8AC3E}">
        <p14:creationId xmlns:p14="http://schemas.microsoft.com/office/powerpoint/2010/main" val="636082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987824" y="915566"/>
            <a:ext cx="5832648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sz="1800" dirty="0">
                <a:solidFill>
                  <a:srgbClr val="307871"/>
                </a:solidFill>
                <a:latin typeface="+mj-lt"/>
                <a:cs typeface="Times New Roman" panose="02020603050405020304" pitchFamily="18" charset="0"/>
              </a:rPr>
              <a:t>Úročení a diskontování (</a:t>
            </a:r>
            <a:r>
              <a:rPr lang="cs-CZ" sz="1800" dirty="0">
                <a:solidFill>
                  <a:srgbClr val="307871"/>
                </a:solidFill>
                <a:latin typeface="+mj-lt"/>
              </a:rPr>
              <a:t>odúročení</a:t>
            </a:r>
            <a:r>
              <a:rPr lang="cs-CZ" sz="1800" dirty="0">
                <a:solidFill>
                  <a:srgbClr val="307871"/>
                </a:solidFill>
                <a:latin typeface="+mj-lt"/>
                <a:cs typeface="Times New Roman" panose="02020603050405020304" pitchFamily="18" charset="0"/>
              </a:rPr>
              <a:t>) jsou dvě základní operace, kde se projevuje časová hodnota peněz. </a:t>
            </a:r>
          </a:p>
          <a:p>
            <a:pPr algn="just"/>
            <a:r>
              <a:rPr lang="cs-CZ" sz="1800" b="1" dirty="0">
                <a:solidFill>
                  <a:srgbClr val="307871"/>
                </a:solidFill>
                <a:latin typeface="+mj-lt"/>
                <a:cs typeface="Times New Roman" panose="02020603050405020304" pitchFamily="18" charset="0"/>
              </a:rPr>
              <a:t>Úročení</a:t>
            </a:r>
            <a:r>
              <a:rPr lang="cs-CZ" sz="1800" dirty="0">
                <a:solidFill>
                  <a:srgbClr val="307871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cs-CZ" sz="1800" dirty="0">
                <a:solidFill>
                  <a:srgbClr val="307871"/>
                </a:solidFill>
                <a:latin typeface="+mj-lt"/>
                <a:cs typeface="Times New Roman" panose="02020603050405020304" pitchFamily="18" charset="0"/>
              </a:rPr>
              <a:t>Pokud uložíme do banky své finanční prostředky, je nám pravidelně připisován úrok, což zvyšuje hodnotu našeho vkladu. </a:t>
            </a:r>
          </a:p>
          <a:p>
            <a:pPr lvl="1" algn="just"/>
            <a:r>
              <a:rPr lang="cs-CZ" sz="1800" dirty="0">
                <a:solidFill>
                  <a:srgbClr val="307871"/>
                </a:solidFill>
                <a:latin typeface="+mj-lt"/>
                <a:cs typeface="Times New Roman" panose="02020603050405020304" pitchFamily="18" charset="0"/>
              </a:rPr>
              <a:t>Je to odměna banky za to, že jsme se vzdali okamžité spotřeby svých prostředků a nabídli ji k užívání jinému subjektu. </a:t>
            </a:r>
          </a:p>
          <a:p>
            <a:pPr lvl="1" algn="just"/>
            <a:r>
              <a:rPr lang="cs-CZ" sz="1800" dirty="0">
                <a:solidFill>
                  <a:srgbClr val="307871"/>
                </a:solidFill>
                <a:latin typeface="+mj-lt"/>
                <a:cs typeface="Times New Roman" panose="02020603050405020304" pitchFamily="18" charset="0"/>
              </a:rPr>
              <a:t>V budoucnosti nám tak bude vyplacen úrok a celková hodnota uložených prostředků včetně úroků je pro nás </a:t>
            </a:r>
            <a:r>
              <a:rPr lang="cs-CZ" sz="1800" b="1" dirty="0">
                <a:solidFill>
                  <a:srgbClr val="307871"/>
                </a:solidFill>
                <a:latin typeface="+mj-lt"/>
                <a:cs typeface="Times New Roman" panose="02020603050405020304" pitchFamily="18" charset="0"/>
              </a:rPr>
              <a:t>budoucí hodnotou peněz</a:t>
            </a:r>
            <a:r>
              <a:rPr lang="cs-CZ" sz="1800" dirty="0">
                <a:solidFill>
                  <a:srgbClr val="307871"/>
                </a:solidFill>
                <a:latin typeface="+mj-lt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Úročení a odúročení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5A65364-EAEF-4E36-9F7B-FE85D8B99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77" y="771550"/>
            <a:ext cx="2664295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37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419872" y="735546"/>
            <a:ext cx="5400600" cy="345725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cs-CZ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Úročení a diskontování (</a:t>
            </a:r>
            <a:r>
              <a:rPr lang="cs-CZ" sz="1800" dirty="0">
                <a:solidFill>
                  <a:srgbClr val="307871"/>
                </a:solidFill>
              </a:rPr>
              <a:t>odúročení</a:t>
            </a:r>
            <a:r>
              <a:rPr lang="cs-CZ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) jsou dvě základní operace, kde se projevuje časová hodnota peněz. </a:t>
            </a:r>
          </a:p>
          <a:p>
            <a:pPr algn="just">
              <a:spcBef>
                <a:spcPts val="0"/>
              </a:spcBef>
            </a:pPr>
            <a:r>
              <a:rPr lang="cs-CZ" sz="1800" b="1" dirty="0">
                <a:solidFill>
                  <a:srgbClr val="307871"/>
                </a:solidFill>
                <a:cs typeface="Times New Roman" panose="02020603050405020304" pitchFamily="18" charset="0"/>
              </a:rPr>
              <a:t>Diskontování (</a:t>
            </a:r>
            <a:r>
              <a:rPr lang="cs-CZ" sz="1800" b="1" dirty="0">
                <a:solidFill>
                  <a:srgbClr val="307871"/>
                </a:solidFill>
              </a:rPr>
              <a:t>odúročení</a:t>
            </a:r>
            <a:r>
              <a:rPr lang="cs-CZ" sz="1800" b="1" dirty="0">
                <a:solidFill>
                  <a:srgbClr val="307871"/>
                </a:solidFill>
                <a:cs typeface="Times New Roman" panose="02020603050405020304" pitchFamily="18" charset="0"/>
              </a:rPr>
              <a:t>):</a:t>
            </a:r>
          </a:p>
          <a:p>
            <a:pPr lvl="1" algn="just">
              <a:spcBef>
                <a:spcPts val="0"/>
              </a:spcBef>
            </a:pPr>
            <a:r>
              <a:rPr lang="cs-CZ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Diskontování je </a:t>
            </a:r>
            <a:r>
              <a:rPr lang="cs-CZ" sz="1800" b="1" dirty="0">
                <a:solidFill>
                  <a:srgbClr val="307871"/>
                </a:solidFill>
                <a:cs typeface="Times New Roman" panose="02020603050405020304" pitchFamily="18" charset="0"/>
              </a:rPr>
              <a:t>opačná</a:t>
            </a:r>
            <a:r>
              <a:rPr lang="cs-CZ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 operace k úročení. </a:t>
            </a:r>
          </a:p>
          <a:p>
            <a:pPr lvl="1" algn="just">
              <a:spcBef>
                <a:spcPts val="0"/>
              </a:spcBef>
            </a:pPr>
            <a:r>
              <a:rPr lang="cs-CZ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Úvěr je diskontovaná hodnota budoucích hotovostních toků, které ekonomický subjekt bude muset splatit. </a:t>
            </a:r>
          </a:p>
          <a:p>
            <a:pPr lvl="1" algn="just">
              <a:spcBef>
                <a:spcPts val="0"/>
              </a:spcBef>
            </a:pPr>
            <a:r>
              <a:rPr lang="cs-CZ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Určitá hodnota se tedy diskontuje do současnosti s použitím úrokové míry a získáme tak </a:t>
            </a:r>
            <a:r>
              <a:rPr lang="cs-CZ" sz="1800" b="1" dirty="0">
                <a:solidFill>
                  <a:srgbClr val="307871"/>
                </a:solidFill>
                <a:cs typeface="Times New Roman" panose="02020603050405020304" pitchFamily="18" charset="0"/>
              </a:rPr>
              <a:t>současnou hodnotu </a:t>
            </a:r>
            <a:r>
              <a:rPr lang="cs-CZ" sz="1800" dirty="0">
                <a:solidFill>
                  <a:srgbClr val="307871"/>
                </a:solidFill>
                <a:cs typeface="Times New Roman" panose="02020603050405020304" pitchFamily="18" charset="0"/>
              </a:rPr>
              <a:t>dané částky, která bude splatná za několik let.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Úročení a odúročení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3634B4F-9321-408D-A8B0-E2628E4599F9}"/>
              </a:ext>
            </a:extLst>
          </p:cNvPr>
          <p:cNvSpPr txBox="1"/>
          <p:nvPr/>
        </p:nvSpPr>
        <p:spPr>
          <a:xfrm>
            <a:off x="251520" y="4084788"/>
            <a:ext cx="8352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dnes (čas t</a:t>
            </a:r>
            <a:r>
              <a:rPr lang="cs-CZ" sz="1800" baseline="-25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rozhodujete o nějaké investici, je potřeba veškeré peněžní toky/cash </a:t>
            </a:r>
            <a:r>
              <a:rPr lang="cs-CZ" sz="1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upravit – 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diskontovat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současnou hodnotu.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CB056DB-55B8-48A5-B911-28149F5A4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771550"/>
            <a:ext cx="311276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42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465544" y="879562"/>
            <a:ext cx="6480720" cy="255628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Úrok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je částkou, kterou je dlužník povinen zaplatit věřiteli za dočasné poskytnutí určitého objemu peněžních prostředku na předem dohodnuté období.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Jedna z nejdůležitějších cen v ekonomice – „cena peněz“</a:t>
            </a:r>
          </a:p>
          <a:p>
            <a:pPr eaLnBrk="0" fontAlgn="base" hangingPunct="0">
              <a:spcBef>
                <a:spcPts val="0"/>
              </a:spcBef>
              <a:buClr>
                <a:srgbClr val="006666"/>
              </a:buClr>
              <a:buSzPct val="70000"/>
              <a:defRPr/>
            </a:pPr>
            <a:endParaRPr lang="en-US" sz="1800" b="1" u="sng" kern="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ts val="0"/>
              </a:spcBef>
              <a:buClr>
                <a:srgbClr val="006666"/>
              </a:buClr>
              <a:buSzPct val="70000"/>
              <a:defRPr/>
            </a:pPr>
            <a:r>
              <a:rPr lang="cs-CZ" sz="1800" b="1" u="sng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Úroková míra:</a:t>
            </a:r>
            <a:r>
              <a:rPr lang="cs-CZ" sz="1800" b="1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cs-CZ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1800" b="1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podíl úroku na zapůjčené částce</a:t>
            </a:r>
          </a:p>
          <a:p>
            <a:pPr lvl="0" eaLnBrk="0" fontAlgn="base" hangingPunct="0">
              <a:spcBef>
                <a:spcPts val="0"/>
              </a:spcBef>
              <a:buClr>
                <a:srgbClr val="006666"/>
              </a:buClr>
              <a:buSzPct val="70000"/>
              <a:buNone/>
              <a:defRPr/>
            </a:pPr>
            <a:r>
              <a:rPr lang="cs-CZ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cs-CZ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vyjadřuje se v % </a:t>
            </a:r>
            <a:r>
              <a:rPr lang="cs-CZ" sz="1800" kern="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p.a</a:t>
            </a:r>
            <a:r>
              <a:rPr lang="cs-CZ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(per </a:t>
            </a:r>
            <a:r>
              <a:rPr lang="cs-CZ" sz="1800" kern="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annum</a:t>
            </a:r>
            <a:r>
              <a:rPr lang="cs-CZ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eaLnBrk="0" fontAlgn="base" hangingPunct="0">
              <a:spcBef>
                <a:spcPts val="0"/>
              </a:spcBef>
              <a:buClr>
                <a:srgbClr val="006666"/>
              </a:buClr>
              <a:buSzPct val="70000"/>
              <a:buNone/>
              <a:defRPr/>
            </a:pPr>
            <a:r>
              <a:rPr lang="cs-CZ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cs-CZ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používá se v globálním kontextu:	„Jaká je v ekonomice obvyklá úroková míra?“</a:t>
            </a: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968552" cy="507703"/>
          </a:xfrm>
        </p:spPr>
        <p:txBody>
          <a:bodyPr/>
          <a:lstStyle/>
          <a:p>
            <a:r>
              <a:rPr lang="cs-CZ" dirty="0"/>
              <a:t>Úrok, úroková míra, úroková sazba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2458A71-9A1D-481D-8C77-F9EA99461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15567"/>
            <a:ext cx="2160240" cy="231797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D6D8684-EA05-4F5E-AC72-B40C2EAF999A}"/>
              </a:ext>
            </a:extLst>
          </p:cNvPr>
          <p:cNvSpPr txBox="1"/>
          <p:nvPr/>
        </p:nvSpPr>
        <p:spPr>
          <a:xfrm>
            <a:off x="251521" y="3507854"/>
            <a:ext cx="84249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ts val="0"/>
              </a:spcBef>
              <a:buClr>
                <a:srgbClr val="006666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cs-CZ" sz="1800" b="1" u="sng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Úroková sazba:</a:t>
            </a:r>
            <a:r>
              <a:rPr lang="cs-CZ" sz="1800" b="1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úroková míra v konkrétní transakci</a:t>
            </a:r>
            <a:r>
              <a:rPr lang="en-US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eaLnBrk="0" fontAlgn="base" hangingPunct="0">
              <a:spcBef>
                <a:spcPts val="0"/>
              </a:spcBef>
              <a:buClr>
                <a:srgbClr val="006666"/>
              </a:buClr>
              <a:buSzPct val="70000"/>
              <a:defRPr/>
            </a:pPr>
            <a:r>
              <a:rPr lang="en-US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cs-CZ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(uložení depozita, poskytnutí</a:t>
            </a:r>
            <a:r>
              <a:rPr lang="en-US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úvěru…)</a:t>
            </a:r>
            <a:endParaRPr lang="en-US" sz="1800" kern="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ts val="0"/>
              </a:spcBef>
              <a:buClr>
                <a:srgbClr val="006666"/>
              </a:buClr>
              <a:buSzPct val="70000"/>
              <a:defRPr/>
            </a:pPr>
            <a:endParaRPr lang="cs-CZ" sz="1800" kern="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ts val="0"/>
              </a:spcBef>
              <a:buClr>
                <a:srgbClr val="006666"/>
              </a:buClr>
              <a:buSzPct val="70000"/>
              <a:buNone/>
              <a:defRPr/>
            </a:pPr>
            <a:r>
              <a:rPr lang="cs-CZ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odráží všechna specifika dané  transakce</a:t>
            </a:r>
            <a:r>
              <a:rPr lang="en-US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eaLnBrk="0" fontAlgn="base" hangingPunct="0">
              <a:spcBef>
                <a:spcPts val="0"/>
              </a:spcBef>
              <a:buClr>
                <a:srgbClr val="006666"/>
              </a:buClr>
              <a:buSzPct val="70000"/>
              <a:buNone/>
              <a:defRPr/>
            </a:pPr>
            <a:r>
              <a:rPr lang="en-US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cs-CZ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(objem, splatnost, rizikovost </a:t>
            </a:r>
            <a:r>
              <a:rPr lang="en-US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cs-CZ" sz="1800" kern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dlužníka, …)</a:t>
            </a:r>
          </a:p>
        </p:txBody>
      </p:sp>
    </p:spTree>
    <p:extLst>
      <p:ext uri="{BB962C8B-B14F-4D97-AF65-F5344CB8AC3E}">
        <p14:creationId xmlns:p14="http://schemas.microsoft.com/office/powerpoint/2010/main" val="3405416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771550"/>
            <a:ext cx="864096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lvl="0" indent="-285750">
              <a:spcBef>
                <a:spcPts val="0"/>
              </a:spcBef>
              <a:defRPr/>
            </a:pPr>
            <a:r>
              <a:rPr lang="cs-CZ" sz="1400" b="1" dirty="0">
                <a:solidFill>
                  <a:srgbClr val="307871"/>
                </a:solidFill>
              </a:rPr>
              <a:t>Základní bod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rgbClr val="307871"/>
                </a:solidFill>
              </a:rPr>
              <a:t>Jeden základní bod odpovídá 0,0001 neboli 0,01 %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rgbClr val="307871"/>
                </a:solidFill>
              </a:rPr>
              <a:t>100 základních bodů představuje změnu o 1 %</a:t>
            </a:r>
          </a:p>
          <a:p>
            <a:pPr marL="285750" lvl="0" indent="-285750">
              <a:spcBef>
                <a:spcPts val="0"/>
              </a:spcBef>
              <a:defRPr/>
            </a:pPr>
            <a:endParaRPr lang="cs-CZ" sz="1400" dirty="0">
              <a:solidFill>
                <a:srgbClr val="307871"/>
              </a:solidFill>
            </a:endParaRPr>
          </a:p>
          <a:p>
            <a:pPr marL="285750" lvl="0" indent="-285750">
              <a:spcBef>
                <a:spcPts val="0"/>
              </a:spcBef>
              <a:defRPr/>
            </a:pPr>
            <a:r>
              <a:rPr lang="cs-CZ" sz="1400" b="1" dirty="0">
                <a:solidFill>
                  <a:srgbClr val="307871"/>
                </a:solidFill>
              </a:rPr>
              <a:t>Příklad: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cs-CZ" sz="1400" b="1" dirty="0">
                <a:solidFill>
                  <a:srgbClr val="307871"/>
                </a:solidFill>
              </a:rPr>
              <a:t>	</a:t>
            </a:r>
            <a:r>
              <a:rPr lang="cs-CZ" sz="1400" dirty="0">
                <a:solidFill>
                  <a:srgbClr val="307871"/>
                </a:solidFill>
              </a:rPr>
              <a:t>Úroková sazba se zvýšila z 15 na 15,8 %. O kolik b. p. (</a:t>
            </a:r>
            <a:r>
              <a:rPr lang="cs-CZ" altLang="cs-CZ" sz="1400" dirty="0">
                <a:solidFill>
                  <a:srgbClr val="307871"/>
                </a:solidFill>
                <a:cs typeface="Times New Roman" panose="02020603050405020304" pitchFamily="18" charset="0"/>
              </a:rPr>
              <a:t>basic point</a:t>
            </a:r>
            <a:r>
              <a:rPr lang="cs-CZ" sz="1400" dirty="0">
                <a:solidFill>
                  <a:srgbClr val="307871"/>
                </a:solidFill>
              </a:rPr>
              <a:t>) došlo k růstu?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rgbClr val="307871"/>
                </a:solidFill>
              </a:rPr>
              <a:t>15,8% - 15 = 0,8%;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cs-CZ" sz="1400" dirty="0">
                <a:solidFill>
                  <a:srgbClr val="307871"/>
                </a:solidFill>
              </a:rPr>
              <a:t>0,01%</a:t>
            </a:r>
            <a:r>
              <a:rPr lang="en-US" sz="1400" dirty="0">
                <a:solidFill>
                  <a:srgbClr val="307871"/>
                </a:solidFill>
              </a:rPr>
              <a:t> to je 1</a:t>
            </a:r>
            <a:r>
              <a:rPr lang="cs-CZ" sz="1400" dirty="0">
                <a:solidFill>
                  <a:srgbClr val="307871"/>
                </a:solidFill>
              </a:rPr>
              <a:t> základní bod</a:t>
            </a:r>
            <a:endParaRPr lang="en-US" sz="1400" dirty="0">
              <a:solidFill>
                <a:srgbClr val="307871"/>
              </a:solidFill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rgbClr val="307871"/>
                </a:solidFill>
              </a:rPr>
              <a:t>0,8% to je X </a:t>
            </a:r>
            <a:r>
              <a:rPr lang="cs-CZ" sz="1400" dirty="0">
                <a:solidFill>
                  <a:srgbClr val="307871"/>
                </a:solidFill>
              </a:rPr>
              <a:t>základních bodů</a:t>
            </a:r>
            <a:r>
              <a:rPr lang="en-US" sz="1400" dirty="0">
                <a:solidFill>
                  <a:srgbClr val="307871"/>
                </a:solidFill>
              </a:rPr>
              <a:t>; 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rgbClr val="307871"/>
                </a:solidFill>
              </a:rPr>
              <a:t>X = (0,8*1) </a:t>
            </a:r>
            <a:r>
              <a:rPr lang="cs-CZ" sz="1400" dirty="0">
                <a:solidFill>
                  <a:srgbClr val="307871"/>
                </a:solidFill>
              </a:rPr>
              <a:t>/ 0,01 = 80</a:t>
            </a:r>
            <a:r>
              <a:rPr lang="en-US" sz="1400" dirty="0">
                <a:solidFill>
                  <a:srgbClr val="307871"/>
                </a:solidFill>
              </a:rPr>
              <a:t> </a:t>
            </a:r>
            <a:r>
              <a:rPr lang="cs-CZ" sz="1400" dirty="0">
                <a:solidFill>
                  <a:srgbClr val="307871"/>
                </a:solidFill>
              </a:rPr>
              <a:t>základních bodů. 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cs-CZ" sz="1400" dirty="0">
                <a:solidFill>
                  <a:srgbClr val="307871"/>
                </a:solidFill>
              </a:rPr>
              <a:t>Došlo k růstu o 80 základních bodů. 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cs-CZ" sz="1400" dirty="0">
              <a:solidFill>
                <a:srgbClr val="307871"/>
              </a:solidFill>
            </a:endParaRPr>
          </a:p>
          <a:p>
            <a:pPr marL="285750" lvl="0" indent="-285750">
              <a:spcBef>
                <a:spcPts val="0"/>
              </a:spcBef>
              <a:defRPr/>
            </a:pPr>
            <a:r>
              <a:rPr lang="cs-CZ" sz="1400" b="1" dirty="0">
                <a:solidFill>
                  <a:srgbClr val="307871"/>
                </a:solidFill>
              </a:rPr>
              <a:t>Příklad: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cs-CZ" sz="1400" dirty="0">
                <a:solidFill>
                  <a:srgbClr val="307871"/>
                </a:solidFill>
              </a:rPr>
              <a:t>	Jaká je výsledná úroková sazba, pokud došlo k nárůstu z 6,5 % o 20 b. p.?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rgbClr val="307871"/>
                </a:solidFill>
              </a:rPr>
              <a:t>          </a:t>
            </a:r>
            <a:r>
              <a:rPr lang="cs-CZ" sz="1400" dirty="0">
                <a:solidFill>
                  <a:srgbClr val="307871"/>
                </a:solidFill>
              </a:rPr>
              <a:t>100 základních bodů představuje změnu o 1 %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rgbClr val="307871"/>
                </a:solidFill>
              </a:rPr>
              <a:t>          </a:t>
            </a:r>
            <a:r>
              <a:rPr lang="cs-CZ" sz="1400" dirty="0">
                <a:solidFill>
                  <a:srgbClr val="307871"/>
                </a:solidFill>
              </a:rPr>
              <a:t>20 b. p</a:t>
            </a:r>
            <a:r>
              <a:rPr lang="en-US" sz="1400" dirty="0">
                <a:solidFill>
                  <a:srgbClr val="307871"/>
                </a:solidFill>
              </a:rPr>
              <a:t> je X%;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rgbClr val="307871"/>
                </a:solidFill>
              </a:rPr>
              <a:t>          X = 20*1/100=</a:t>
            </a:r>
            <a:r>
              <a:rPr lang="cs-CZ" sz="1400" dirty="0">
                <a:solidFill>
                  <a:srgbClr val="307871"/>
                </a:solidFill>
              </a:rPr>
              <a:t> 0,20 %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cs-CZ" sz="1400" dirty="0">
                <a:solidFill>
                  <a:srgbClr val="307871"/>
                </a:solidFill>
              </a:rPr>
              <a:t>	6,5 % + 0,20 % = 6,7 %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cs-CZ" sz="1400" dirty="0">
                <a:solidFill>
                  <a:srgbClr val="307871"/>
                </a:solidFill>
              </a:rPr>
              <a:t>	Výsledná úroková sazba je 6,7 %.</a:t>
            </a:r>
            <a:endParaRPr lang="cs-CZ" sz="1400" dirty="0">
              <a:solidFill>
                <a:srgbClr val="30787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616624" cy="507703"/>
          </a:xfrm>
        </p:spPr>
        <p:txBody>
          <a:bodyPr/>
          <a:lstStyle/>
          <a:p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bod (b. p.) – basic point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4300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1" y="1059583"/>
            <a:ext cx="8280920" cy="64777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dirty="0">
              <a:solidFill>
                <a:srgbClr val="008080"/>
              </a:solidFill>
            </a:endParaRPr>
          </a:p>
          <a:p>
            <a:endParaRPr lang="cs-CZ" dirty="0">
              <a:solidFill>
                <a:srgbClr val="00808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8"/>
            <a:ext cx="7199697" cy="261375"/>
          </a:xfrm>
          <a:solidFill>
            <a:schemeClr val="bg1"/>
          </a:solidFill>
        </p:spPr>
        <p:txBody>
          <a:bodyPr/>
          <a:lstStyle/>
          <a:p>
            <a:r>
              <a:rPr lang="cs-CZ" dirty="0"/>
              <a:t>Úrokové sazby a inflace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72084" y="2665381"/>
            <a:ext cx="7102602" cy="14585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8"/>
            <a:endParaRPr lang="cs-CZ" altLang="cs-CZ" sz="2100" dirty="0">
              <a:solidFill>
                <a:srgbClr val="008080"/>
              </a:solidFill>
              <a:latin typeface="Times New Roman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79511" y="893708"/>
            <a:ext cx="74592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Inflace je obvykle chápána jako opakovaný růst většiny cen v dané ekonomice.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Jde o oslabení reálné hodnoty (tj. kupní síly) dané měny vůči zboží a službám, které spotřebitel kupuje.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S vývojem ekonomiky souvisí i nutnost regulace velikosti míry inflace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Inflační cíl </a:t>
            </a:r>
            <a:r>
              <a:rPr lang="cs-CZ" altLang="cs-CZ" sz="2000" dirty="0">
                <a:hlinkClick r:id="rId3"/>
              </a:rPr>
              <a:t>ČNB</a:t>
            </a:r>
            <a:r>
              <a:rPr lang="cs-CZ" altLang="cs-CZ" sz="2000" dirty="0"/>
              <a:t> je 2 %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000" dirty="0"/>
          </a:p>
          <a:p>
            <a:pPr defTabSz="914378"/>
            <a:endParaRPr lang="cs-CZ" altLang="cs-CZ" sz="2000" dirty="0">
              <a:solidFill>
                <a:srgbClr val="307871"/>
              </a:solidFill>
              <a:latin typeface="Times New Roman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FC99D30-EA07-4C9A-A253-D974D3747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788" y="2513862"/>
            <a:ext cx="2187130" cy="248433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C356750-39BA-4600-92E9-C3B2A2010C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6918" y="2513862"/>
            <a:ext cx="3254022" cy="21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13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059833" y="703189"/>
            <a:ext cx="5904656" cy="2084585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Nominální úroková sazba</a:t>
            </a: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je úroková sazba pozorovaná v daném místě a čase.</a:t>
            </a:r>
          </a:p>
          <a:p>
            <a:pPr algn="just"/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Reálna úroková sazba</a:t>
            </a: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úroková sazba zohledňující inflaci, </a:t>
            </a:r>
            <a:r>
              <a:rPr lang="cs-CZ" altLang="cs-CZ" sz="1800" dirty="0">
                <a:solidFill>
                  <a:srgbClr val="307871"/>
                </a:solidFill>
                <a:latin typeface="Times New Roman"/>
              </a:rPr>
              <a:t>je vyjádřením rozdílu mezi nominální úrokovou sazbou a inflací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reálna úroková sazba = nominální úroková sazba – inflace</a:t>
            </a: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Úrokové sazby a inflace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E335282-095B-4238-ABC5-8E1BC0DC8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09" y="844018"/>
            <a:ext cx="2830015" cy="187174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3E827B0-0AE6-4B44-ADAC-BDEBB5D162D6}"/>
              </a:ext>
            </a:extLst>
          </p:cNvPr>
          <p:cNvSpPr txBox="1"/>
          <p:nvPr/>
        </p:nvSpPr>
        <p:spPr>
          <a:xfrm>
            <a:off x="179512" y="2884132"/>
            <a:ext cx="86409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je míra inflace </a:t>
            </a:r>
            <a:r>
              <a:rPr lang="cs-CZ" sz="18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vyšší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než nominální úroková sazba, pak </a:t>
            </a:r>
            <a:r>
              <a:rPr lang="cs-CZ" sz="18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reálná úroková sazba je záporná.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je míra inflace </a:t>
            </a:r>
            <a:r>
              <a:rPr lang="cs-CZ" sz="18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nižší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než nominální úroková sazba, pak </a:t>
            </a:r>
            <a:r>
              <a:rPr lang="cs-CZ" sz="18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reálná úroková sazba je kladná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se míra inflace </a:t>
            </a:r>
            <a:r>
              <a:rPr lang="cs-CZ" sz="18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rovná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nominální úrokové sazbě, pak </a:t>
            </a:r>
            <a:r>
              <a:rPr lang="cs-CZ" sz="18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reálná úroková sazba je nulová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0060743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CC4C97B9AFD244B8A2C605ED1B7A47" ma:contentTypeVersion="14" ma:contentTypeDescription="Vytvoří nový dokument" ma:contentTypeScope="" ma:versionID="fc61ae3d5b574391c4be02e768518cc2">
  <xsd:schema xmlns:xsd="http://www.w3.org/2001/XMLSchema" xmlns:xs="http://www.w3.org/2001/XMLSchema" xmlns:p="http://schemas.microsoft.com/office/2006/metadata/properties" xmlns:ns3="ce89441e-298c-4126-b4c6-1cfa377a530c" xmlns:ns4="6e9df8e2-72ac-474a-8512-4e95a532f92b" targetNamespace="http://schemas.microsoft.com/office/2006/metadata/properties" ma:root="true" ma:fieldsID="b9919789d112b65c9d2cc3e486cab96c" ns3:_="" ns4:_="">
    <xsd:import namespace="ce89441e-298c-4126-b4c6-1cfa377a530c"/>
    <xsd:import namespace="6e9df8e2-72ac-474a-8512-4e95a532f92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9441e-298c-4126-b4c6-1cfa377a53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9df8e2-72ac-474a-8512-4e95a532f92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B526E9-8C3D-477E-8A36-3F9CEC68AC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00AD49-144E-4F01-A030-1957F136C0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89441e-298c-4126-b4c6-1cfa377a530c"/>
    <ds:schemaRef ds:uri="6e9df8e2-72ac-474a-8512-4e95a532f9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4CC3DA-AB9B-4A71-BBCA-2B3CE0823682}">
  <ds:schemaRefs>
    <ds:schemaRef ds:uri="6e9df8e2-72ac-474a-8512-4e95a532f92b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ce89441e-298c-4126-b4c6-1cfa377a530c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3923</TotalTime>
  <Words>2248</Words>
  <Application>Microsoft Office PowerPoint</Application>
  <PresentationFormat>Předvádění na obrazovce (16:9)</PresentationFormat>
  <Paragraphs>254</Paragraphs>
  <Slides>25</Slides>
  <Notes>20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 Math</vt:lpstr>
      <vt:lpstr>Enriqueta</vt:lpstr>
      <vt:lpstr>Times New Roman</vt:lpstr>
      <vt:lpstr>Wingdings</vt:lpstr>
      <vt:lpstr>SLU</vt:lpstr>
      <vt:lpstr>Rovnice</vt:lpstr>
      <vt:lpstr>FINANCE V PODNIKÁNÍ   Seminář 2: Časová hodnota peněz ve financích</vt:lpstr>
      <vt:lpstr>Časová hodnota peněz</vt:lpstr>
      <vt:lpstr>Časová hodnota peněz</vt:lpstr>
      <vt:lpstr>Úročení a odúročení</vt:lpstr>
      <vt:lpstr>Úročení a odúročení</vt:lpstr>
      <vt:lpstr>Úrok, úroková míra, úroková sazba</vt:lpstr>
      <vt:lpstr>Základní bod (b. p.) – basic point</vt:lpstr>
      <vt:lpstr>Úrokové sazby a inflace</vt:lpstr>
      <vt:lpstr>Úrokové sazby a inflace</vt:lpstr>
      <vt:lpstr>Fisherův zákon</vt:lpstr>
      <vt:lpstr>Fisherův zákon</vt:lpstr>
      <vt:lpstr>Fisherův zákon</vt:lpstr>
      <vt:lpstr>Budoucí hodnota (Future value) investice</vt:lpstr>
      <vt:lpstr>Složené úročení (compound interest)/ budoucí hodnota jednoduchá</vt:lpstr>
      <vt:lpstr>Složené úročení (compound interest)/ budoucí hodnota jednoduchá</vt:lpstr>
      <vt:lpstr>Budoucí hodnota</vt:lpstr>
      <vt:lpstr>Současná hodnota (Present value) investice</vt:lpstr>
      <vt:lpstr>Složené úročení/současná hodnota jednoduchá</vt:lpstr>
      <vt:lpstr>Současná hodnota investice a diskontní faktor</vt:lpstr>
      <vt:lpstr>Současná hodnota</vt:lpstr>
      <vt:lpstr>Roční efektivní úroková sazba/  Effective Annual Interest Rate EAIR </vt:lpstr>
      <vt:lpstr>Roční efektivní úroková sazba/  Effective Annual Interest Rate EAIR </vt:lpstr>
      <vt:lpstr>Příklad</vt:lpstr>
      <vt:lpstr>Příklad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Tetiana Konieva</cp:lastModifiedBy>
  <cp:revision>165</cp:revision>
  <dcterms:created xsi:type="dcterms:W3CDTF">2016-07-06T15:42:34Z</dcterms:created>
  <dcterms:modified xsi:type="dcterms:W3CDTF">2024-02-23T10:11:06Z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0x0101003ECC4C97B9AFD244B8A2C605ED1B7A47</vt:lpwstr>
  </property>
</Properties>
</file>