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401" r:id="rId4"/>
    <p:sldId id="378" r:id="rId5"/>
    <p:sldId id="358" r:id="rId6"/>
    <p:sldId id="316" r:id="rId7"/>
    <p:sldId id="379" r:id="rId8"/>
    <p:sldId id="304" r:id="rId9"/>
    <p:sldId id="388" r:id="rId10"/>
    <p:sldId id="372" r:id="rId11"/>
    <p:sldId id="373" r:id="rId12"/>
    <p:sldId id="380" r:id="rId13"/>
    <p:sldId id="389" r:id="rId14"/>
    <p:sldId id="381" r:id="rId15"/>
    <p:sldId id="400" r:id="rId16"/>
    <p:sldId id="402" r:id="rId17"/>
    <p:sldId id="382" r:id="rId18"/>
    <p:sldId id="390" r:id="rId19"/>
    <p:sldId id="397" r:id="rId20"/>
    <p:sldId id="398" r:id="rId21"/>
    <p:sldId id="392" r:id="rId22"/>
    <p:sldId id="399" r:id="rId23"/>
    <p:sldId id="27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1" autoAdjust="0"/>
  </p:normalViewPr>
  <p:slideViewPr>
    <p:cSldViewPr>
      <p:cViewPr varScale="1">
        <p:scale>
          <a:sx n="83" d="100"/>
          <a:sy n="83" d="100"/>
        </p:scale>
        <p:origin x="80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5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7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8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9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5089" y="1203598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Zjišťují se 2 způsoby: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průběžně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má význam hlavně v malosériové a středně sériové výrobě, kdy je částka odchylek za určité období u určité kalkulační položky součtem dílčích 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ctr"/>
            <a:r>
              <a:rPr lang="cs-CZ" sz="2400" b="1" u="sng" dirty="0"/>
              <a:t>skutečné náklady = náklady podle standardů ± odchylky</a:t>
            </a:r>
            <a:endParaRPr lang="cs-CZ" sz="2000" b="1" u="sng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používá se v procesní technologii a u režijních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Platí:</a:t>
            </a:r>
          </a:p>
          <a:p>
            <a:pPr marL="0" lvl="1"/>
            <a:endParaRPr lang="cs-CZ" sz="2400" b="1" dirty="0"/>
          </a:p>
          <a:p>
            <a:pPr marL="0" lvl="1" algn="ctr"/>
            <a:r>
              <a:rPr lang="cs-CZ" sz="2000" b="1" u="sng" dirty="0"/>
              <a:t>Skutečné 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Základní typy odchylek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kvalitativní odchylky - </a:t>
            </a:r>
            <a:r>
              <a:rPr lang="cs-CZ" sz="2000" dirty="0"/>
              <a:t>vznikají jako rozdíl mezi rozpočtovanou a skutečnou úrovní dosažené ceny, mzdového ocenění a jiných parametrů souvisejících s oceněním hodnocené veličiny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kvantitativní odchylky - </a:t>
            </a:r>
            <a:r>
              <a:rPr lang="cs-CZ" sz="2000" dirty="0"/>
              <a:t>vznikají naopak z rozdílu mezi rozpočtovanou a skutečnou úrovní naturální spotřeby, prodaných výkonů a jiných parametrů, které souvisejí s věcnou podstatou hodnocené veličiny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634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Spotřební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Rozpočtová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Výkonnostní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Objemová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/>
              <a:t>Účinnostní</a:t>
            </a:r>
            <a:r>
              <a:rPr lang="cs-CZ" sz="2400" dirty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Kapacitní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19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variabilních nákladů </a:t>
            </a:r>
            <a:r>
              <a:rPr lang="cs-CZ" sz="2400" b="1" dirty="0"/>
              <a:t>spotřební odchylka, </a:t>
            </a:r>
            <a:r>
              <a:rPr lang="cs-CZ" sz="2400" dirty="0"/>
              <a:t>která ukazuje, zda ve vztahu ke skutečné úrovni aktivity byly plánované variabilní náklady vyšší nebo nižší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fixních nákladů </a:t>
            </a:r>
            <a:r>
              <a:rPr lang="cs-CZ" sz="2400" b="1" dirty="0"/>
              <a:t>objemová odchylka, </a:t>
            </a:r>
            <a:r>
              <a:rPr lang="cs-CZ" sz="2400" dirty="0"/>
              <a:t>která ukazuje, zda se vůbec fixní náklady liší ve skutečnosti od rozpočtovaných a jak objem produkce ovlivňuje podíl fixní režie na jednotku produkce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 variabilních nákladů se spotřební odchylka 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rozpočtovou odchylku</a:t>
            </a:r>
            <a:r>
              <a:rPr lang="cs-CZ" sz="2000" dirty="0"/>
              <a:t>, ta určuje, o kolik je skutečná režie větší nebo menší než rozpočtované variabilní náklady zahrnuté ve variantním rozpočtu, který je přepočtený pro 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výkonnostní odchylku</a:t>
            </a:r>
            <a:r>
              <a:rPr lang="cs-CZ" sz="2000" dirty="0"/>
              <a:t>, která ukazuje, kolik variabilních nákladů bylo neúčelně vynaloženo na některou z neproduktivních aktivit jako jsou výroba zmetků a jejich 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Objemová odchylka u fixních nákladů se rozkládá navíc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/>
              <a:t>účinnostní</a:t>
            </a:r>
            <a:r>
              <a:rPr lang="cs-CZ" sz="2000" b="1" dirty="0"/>
              <a:t> odchylku</a:t>
            </a:r>
            <a:r>
              <a:rPr lang="cs-CZ" sz="2000" dirty="0"/>
              <a:t>, která ukazuje naopak důsledky dopadu neproduktivní činnosti na 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kapacitní odchylku</a:t>
            </a:r>
            <a:r>
              <a:rPr lang="cs-CZ" sz="2000" dirty="0"/>
              <a:t>, která vzniká v důsledku nižší nebo vyšší úrovně celkové aktivity, než je stanoveno v rozpočtu režie, bez přihlédnutí k tomu, zda se jedná o produktivní nebo 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8228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je obvykle užší než 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směrná veličina se vyjadřuje pomocí naturálních jednotek, pro tyto naturální jednotky jsou stanoveny normované ceny, pomocí nichž stanovíme normu v 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/>
              <a:t>technická příprava výroby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rozpočtová odchylka </a:t>
            </a:r>
            <a:r>
              <a:rPr lang="cs-CZ" sz="2400" dirty="0"/>
              <a:t>– obvykle je v odpovědnosti útvaru, ve kterém vznikla</a:t>
            </a:r>
          </a:p>
          <a:p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výkonnostní a </a:t>
            </a:r>
            <a:r>
              <a:rPr lang="cs-CZ" sz="2400" b="1" dirty="0" err="1"/>
              <a:t>účinnostní</a:t>
            </a:r>
            <a:r>
              <a:rPr lang="cs-CZ" sz="2400" b="1" dirty="0"/>
              <a:t> odchylka </a:t>
            </a:r>
            <a:r>
              <a:rPr lang="cs-CZ" sz="2400" dirty="0"/>
              <a:t>– protože se váže k neproduktivnímu využití kapacity, vystavují se pro tyto případy samostatné doklady (mzdové doklady, hlášení zmetků, </a:t>
            </a:r>
            <a:r>
              <a:rPr lang="cs-CZ" sz="2400" dirty="0" err="1"/>
              <a:t>odchylkové</a:t>
            </a:r>
            <a:r>
              <a:rPr lang="cs-CZ" sz="2400" dirty="0"/>
              <a:t> doklady a další), u kterých lze stanovit individuální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kapacitní odchylka </a:t>
            </a:r>
            <a:r>
              <a:rPr lang="cs-CZ" sz="2400" dirty="0"/>
              <a:t>– obvykle bývá v odpovědnosti vedení podniku (závodu, oddělení) podle podmínek konkrétního 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odchylky z prostojů </a:t>
            </a:r>
            <a:r>
              <a:rPr lang="cs-CZ" sz="2400" dirty="0"/>
              <a:t>nebo z jiného neproduktivního užití kapacity - obvykle je můžeme rozlišovat podle odpovědnosti v daném útvaru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Normy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946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ve většině případů se používá u rozpočtování přímých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jedná se o vztahovou či směrnou veličinu týkající se například spotřeby materiálu, práce apod., která je vyjádřena v naturálních jednotkách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následně je skrze vztahovou veličinu převedena na peněžní 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může být například hodina, kg, kWh apod.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38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je chápán šířeji než norma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norma se převážně používá pro označení 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kdy funkci standardu plní rozpočet režijních 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mezi standardy se zahrnují i další směrné veličiny, kterými mohou být cena materiálu, výrobku, mzdová sazba, ale i standardní kapacita, standardní objem výroby nebo 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protože se stanovuje standard pro objem výroby (prodeje), stanoví se nepřímo i standardní výnosy</a:t>
            </a:r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228306" cy="325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komplexní metoda řízení nákladů, případně výnosů ve 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kalkulace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rozpočtování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rozbor a poskytování </a:t>
            </a:r>
            <a:r>
              <a:rPr lang="cs-CZ" sz="2000" b="1" dirty="0"/>
              <a:t>informací pro 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27560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poskytuje informace pro</a:t>
            </a:r>
            <a:r>
              <a:rPr lang="cs-CZ" sz="2000" b="1" dirty="0"/>
              <a:t> 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využití 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Probíhá v 5 etapách:</a:t>
            </a:r>
          </a:p>
          <a:p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/>
              <a:t>standardy</a:t>
            </a: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zjišťují 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kontroluje se dodržení standardů a zjišťují se </a:t>
            </a:r>
            <a:r>
              <a:rPr lang="cs-CZ" sz="1700" b="1" dirty="0"/>
              <a:t>odchylky</a:t>
            </a: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provádí 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osoby zodpovědné za jejich 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na 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si vynutí </a:t>
            </a:r>
            <a:r>
              <a:rPr lang="cs-CZ" sz="1700" b="1" dirty="0"/>
              <a:t>změnu </a:t>
            </a:r>
            <a:r>
              <a:rPr lang="cs-CZ" sz="1700" dirty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jako </a:t>
            </a:r>
            <a:r>
              <a:rPr lang="cs-CZ" sz="2000" b="1" dirty="0"/>
              <a:t>normy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režie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kalkulace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vztahu k trvání a změně standardu (času) můžeme rozlišit tyto typy standardů:</a:t>
            </a:r>
          </a:p>
          <a:p>
            <a:pPr algn="just"/>
            <a:endParaRPr lang="cs-CZ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operativní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průměrné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základní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odhadované</a:t>
            </a:r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10394</TotalTime>
  <Words>930</Words>
  <Application>Microsoft Office PowerPoint</Application>
  <PresentationFormat>Předvádění na obrazovce (16:9)</PresentationFormat>
  <Paragraphs>196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METODA STANDARDNÍCH NÁKLADŮ</vt:lpstr>
      <vt:lpstr>Norma</vt:lpstr>
      <vt:lpstr>Normy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Základní typy odchylek</vt:lpstr>
      <vt:lpstr>Typy odchylek</vt:lpstr>
      <vt:lpstr>Typy odchylek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Šeligová</cp:lastModifiedBy>
  <cp:revision>348</cp:revision>
  <dcterms:created xsi:type="dcterms:W3CDTF">2016-07-06T15:42:34Z</dcterms:created>
  <dcterms:modified xsi:type="dcterms:W3CDTF">2023-04-25T08:59:12Z</dcterms:modified>
</cp:coreProperties>
</file>