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6" r:id="rId6"/>
    <p:sldId id="287" r:id="rId7"/>
    <p:sldId id="298" r:id="rId8"/>
    <p:sldId id="299" r:id="rId9"/>
    <p:sldId id="289" r:id="rId10"/>
    <p:sldId id="293" r:id="rId11"/>
    <p:sldId id="294" r:id="rId12"/>
    <p:sldId id="265" r:id="rId13"/>
    <p:sldId id="295" r:id="rId1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2B2B"/>
    <a:srgbClr val="307871"/>
    <a:srgbClr val="000000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102" d="100"/>
          <a:sy n="102" d="100"/>
        </p:scale>
        <p:origin x="898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528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933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7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zkorupova@opf.slu.c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Peněžní teorie a měnová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FIU/NKPTP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Těším se na skvělou spolupráci v průběhu semestru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1. Peníze</a:t>
            </a:r>
            <a:br>
              <a:rPr lang="cs-CZ" sz="1600" dirty="0"/>
            </a:br>
            <a:r>
              <a:rPr lang="cs-CZ" sz="1600" dirty="0"/>
              <a:t>2. Poptávka po penězích</a:t>
            </a:r>
            <a:br>
              <a:rPr lang="cs-CZ" sz="1600" dirty="0"/>
            </a:br>
            <a:r>
              <a:rPr lang="cs-CZ" sz="1600" dirty="0"/>
              <a:t>3. Nabídka peněz </a:t>
            </a:r>
            <a:br>
              <a:rPr lang="cs-CZ" sz="1600" dirty="0"/>
            </a:br>
            <a:r>
              <a:rPr lang="cs-CZ" sz="1600" dirty="0"/>
              <a:t>4. Teorie úrokových sazeb</a:t>
            </a:r>
            <a:br>
              <a:rPr lang="cs-CZ" sz="1600" dirty="0"/>
            </a:br>
            <a:r>
              <a:rPr lang="cs-CZ" sz="1600" dirty="0"/>
              <a:t>5. Podstata měnové politiky</a:t>
            </a:r>
            <a:br>
              <a:rPr lang="cs-CZ" sz="1600" dirty="0"/>
            </a:br>
            <a:r>
              <a:rPr lang="cs-CZ" sz="1600" dirty="0"/>
              <a:t>6. Nástroje a účinnost měnové politiky</a:t>
            </a:r>
            <a:br>
              <a:rPr lang="cs-CZ" sz="1600" dirty="0"/>
            </a:br>
            <a:r>
              <a:rPr lang="cs-CZ" sz="1600" dirty="0"/>
              <a:t>7. Měnová politika z pohledu teoretických modelů</a:t>
            </a:r>
            <a:br>
              <a:rPr lang="cs-CZ" sz="1600" dirty="0"/>
            </a:br>
            <a:r>
              <a:rPr lang="cs-CZ" sz="1600" dirty="0"/>
              <a:t>8. Měnová politika v otevřené ekonomice</a:t>
            </a:r>
            <a:br>
              <a:rPr lang="cs-CZ" sz="1600" dirty="0"/>
            </a:br>
            <a:r>
              <a:rPr lang="cs-CZ" sz="1600" dirty="0"/>
              <a:t>9. Měnová politika v České republice</a:t>
            </a:r>
            <a:br>
              <a:rPr lang="cs-CZ" sz="1600" dirty="0"/>
            </a:br>
            <a:r>
              <a:rPr lang="cs-CZ" sz="1600" dirty="0"/>
              <a:t>10. Teoretické zázemí koncipování měnové unie</a:t>
            </a:r>
            <a:br>
              <a:rPr lang="cs-CZ" sz="1600" dirty="0"/>
            </a:br>
            <a:r>
              <a:rPr lang="cs-CZ" sz="1600" dirty="0"/>
              <a:t>11. Vývoj HMU v rámci evropského integračního procesu</a:t>
            </a:r>
            <a:br>
              <a:rPr lang="cs-CZ" sz="1600" dirty="0"/>
            </a:br>
            <a:r>
              <a:rPr lang="cs-CZ" sz="1600" dirty="0"/>
              <a:t>12. Eurozóna a nutnost jednotné měnové politiky</a:t>
            </a:r>
            <a:br>
              <a:rPr lang="cs-CZ" sz="1600" dirty="0"/>
            </a:br>
            <a:r>
              <a:rPr lang="cs-CZ" sz="1600" dirty="0"/>
              <a:t>13. Evropská centrální banka a její měnová politika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Obsah kurzu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811440"/>
              </p:ext>
            </p:extLst>
          </p:nvPr>
        </p:nvGraphicFramePr>
        <p:xfrm>
          <a:off x="287524" y="963794"/>
          <a:ext cx="4579186" cy="2084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5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%</a:t>
                      </a:r>
                      <a:r>
                        <a:rPr lang="cs-CZ" sz="1400" baseline="0" dirty="0"/>
                        <a:t> z hodnocení</a:t>
                      </a:r>
                      <a:endParaRPr lang="cs-CZ" sz="1400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Esej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Průběžný test 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Průběžný test 2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Ústní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60</a:t>
                      </a:r>
                      <a:r>
                        <a:rPr lang="cs-CZ" sz="1400" baseline="0" dirty="0"/>
                        <a:t> b.</a:t>
                      </a:r>
                      <a:endParaRPr lang="cs-CZ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885514" y="2598029"/>
            <a:ext cx="3150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A(1)		91-100</a:t>
            </a:r>
            <a:endParaRPr lang="cs-CZ" altLang="cs-CZ"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B(1,5)		81-90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C(2)		71-80 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D(2,5) 		61-70 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E(3)		51-60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F(4)		0-50</a:t>
            </a: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Aktivity v průběhu semestru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23528" y="987574"/>
            <a:ext cx="669674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1600" dirty="0"/>
              <a:t>Průběžný test č. 1 obsahuje otázky z doplňkových studijních materiálů (v IS SU – doplňkové materiály). Test je časově omezen: hlídejte </a:t>
            </a:r>
            <a:r>
              <a:rPr lang="sk-SK" sz="1600" dirty="0"/>
              <a:t>si čas.</a:t>
            </a:r>
          </a:p>
          <a:p>
            <a:pPr marL="1085850" lvl="2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1400" b="1" dirty="0">
                <a:solidFill>
                  <a:srgbClr val="FF0000"/>
                </a:solidFill>
              </a:rPr>
              <a:t>Test se vypracovává online v systému IS SU a bude zpřístupněn od 12/4/2024 16:00 </a:t>
            </a:r>
            <a:r>
              <a:rPr lang="cs-CZ" sz="1400" b="1">
                <a:solidFill>
                  <a:srgbClr val="FF0000"/>
                </a:solidFill>
              </a:rPr>
              <a:t>do 13/4/2024 12:00</a:t>
            </a:r>
            <a:r>
              <a:rPr lang="cs-CZ" sz="1400" b="1" dirty="0">
                <a:solidFill>
                  <a:srgbClr val="FF0000"/>
                </a:solidFill>
              </a:rPr>
              <a:t>.</a:t>
            </a: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1600" dirty="0"/>
              <a:t>Průběžný test č. 2 obsahuje otázky z přednášek prezentovaných na tutoriálech nebo obsažených v přednáškových prezentacích (dostupné v IS SU)</a:t>
            </a:r>
          </a:p>
          <a:p>
            <a:pPr marL="1085850" lvl="2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1400" b="1" dirty="0">
                <a:solidFill>
                  <a:srgbClr val="FF0000"/>
                </a:solidFill>
              </a:rPr>
              <a:t>Test se vypracovává online v systému IS SU a bude zpřístupněn od 3/5/2024 16:00 do 4/5/2024 12:00.</a:t>
            </a:r>
            <a:endParaRPr lang="cs-CZ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82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Aktivity v průběhu semestru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323528" y="843558"/>
            <a:ext cx="669674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1400" dirty="0"/>
              <a:t>Esej  - hodnocení – 20 b.</a:t>
            </a:r>
          </a:p>
          <a:p>
            <a:pPr marL="628650" lvl="1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sk-SK" sz="1400" dirty="0"/>
              <a:t>Téma eseje: </a:t>
            </a:r>
            <a:r>
              <a:rPr lang="cs-CZ" sz="1400" b="1" i="1" dirty="0">
                <a:solidFill>
                  <a:srgbClr val="9F2B2B"/>
                </a:solidFill>
              </a:rPr>
              <a:t>Cenová stabilita a jaký je její význam? Jak na vysokou inflaci ve světě?</a:t>
            </a:r>
          </a:p>
          <a:p>
            <a:pPr marL="1085850" lvl="2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1200" b="1" i="1" dirty="0">
                <a:solidFill>
                  <a:srgbClr val="FF0000"/>
                </a:solidFill>
              </a:rPr>
              <a:t>Zamyšlení a podání argumentů pro vlastní názor na téma eseje</a:t>
            </a:r>
          </a:p>
          <a:p>
            <a:pPr marL="1085850" lvl="2" indent="-285750"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1200" i="1" dirty="0"/>
              <a:t>Intenzívní práce s odbornými a relevantními zdroji a jejich správná citace v textu eseje</a:t>
            </a:r>
          </a:p>
          <a:p>
            <a:pPr marL="1085850" lvl="2" indent="-285750"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1200" b="1" i="1" u="sng" dirty="0">
                <a:solidFill>
                  <a:srgbClr val="FF0000"/>
                </a:solidFill>
              </a:rPr>
              <a:t>Délka max. 2 strany</a:t>
            </a:r>
          </a:p>
          <a:p>
            <a:pPr marL="1085850" lvl="2" indent="-285750"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r>
              <a:rPr lang="cs-CZ" sz="1200" i="1" dirty="0"/>
              <a:t>Kromě správné citace zdrojů a seznamu použité literatury nejsou zvláštní formální požadavky</a:t>
            </a:r>
          </a:p>
          <a:p>
            <a:pPr marL="800100" lvl="2" algn="just" defTabSz="685800" fontAlgn="base"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r>
              <a:rPr lang="sk-SK" sz="1400" b="1" dirty="0">
                <a:solidFill>
                  <a:srgbClr val="981E3A"/>
                </a:solidFill>
              </a:rPr>
              <a:t>Po </a:t>
            </a:r>
            <a:r>
              <a:rPr lang="sk-SK" sz="1400" b="1" dirty="0" err="1">
                <a:solidFill>
                  <a:srgbClr val="981E3A"/>
                </a:solidFill>
              </a:rPr>
              <a:t>dohodě</a:t>
            </a:r>
            <a:r>
              <a:rPr lang="sk-SK" sz="1400" b="1" dirty="0">
                <a:solidFill>
                  <a:srgbClr val="981E3A"/>
                </a:solidFill>
              </a:rPr>
              <a:t> so </a:t>
            </a:r>
            <a:r>
              <a:rPr lang="sk-SK" sz="1400" b="1" dirty="0" err="1">
                <a:solidFill>
                  <a:srgbClr val="981E3A"/>
                </a:solidFill>
              </a:rPr>
              <a:t>šudentkou</a:t>
            </a:r>
            <a:r>
              <a:rPr lang="sk-SK" sz="1400" b="1" dirty="0">
                <a:solidFill>
                  <a:srgbClr val="981E3A"/>
                </a:solidFill>
              </a:rPr>
              <a:t> sa b</a:t>
            </a:r>
            <a:r>
              <a:rPr lang="cs-CZ" sz="1400" b="1" dirty="0" err="1">
                <a:solidFill>
                  <a:srgbClr val="981E3A"/>
                </a:solidFill>
              </a:rPr>
              <a:t>odové</a:t>
            </a:r>
            <a:r>
              <a:rPr lang="cs-CZ" sz="1400" b="1" dirty="0">
                <a:solidFill>
                  <a:srgbClr val="981E3A"/>
                </a:solidFill>
              </a:rPr>
              <a:t> </a:t>
            </a:r>
            <a:r>
              <a:rPr lang="cs-CZ" sz="1400" b="1" dirty="0" err="1">
                <a:solidFill>
                  <a:srgbClr val="981E3A"/>
                </a:solidFill>
              </a:rPr>
              <a:t>hodnotenie</a:t>
            </a:r>
            <a:r>
              <a:rPr lang="cs-CZ" sz="1400" b="1" dirty="0">
                <a:solidFill>
                  <a:srgbClr val="981E3A"/>
                </a:solidFill>
              </a:rPr>
              <a:t> eseje </a:t>
            </a:r>
            <a:r>
              <a:rPr lang="cs-CZ" sz="1400" b="1" dirty="0" err="1">
                <a:solidFill>
                  <a:srgbClr val="981E3A"/>
                </a:solidFill>
              </a:rPr>
              <a:t>uznáva</a:t>
            </a:r>
            <a:r>
              <a:rPr lang="cs-CZ" sz="1400" b="1" dirty="0">
                <a:solidFill>
                  <a:srgbClr val="981E3A"/>
                </a:solidFill>
              </a:rPr>
              <a:t> z minulého akademického roku.</a:t>
            </a:r>
            <a:endParaRPr lang="cs-CZ" sz="1400" dirty="0"/>
          </a:p>
          <a:p>
            <a:pPr marL="1085850" lvl="2" indent="-285750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  <a:buFont typeface="Wingdings" panose="05000000000000000000" pitchFamily="2" charset="2"/>
              <a:buChar char="Ø"/>
            </a:pPr>
            <a:endParaRPr lang="sk-SK" i="1" dirty="0"/>
          </a:p>
          <a:p>
            <a:pPr marL="342900" lvl="1" algn="just" defTabSz="6858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307871"/>
              </a:buClr>
              <a:buSzPct val="95000"/>
            </a:pPr>
            <a:endParaRPr lang="sk-SK" dirty="0"/>
          </a:p>
          <a:p>
            <a:pPr marL="342900" lvl="1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204788" indent="-204788" defTabSz="685800" fontAlgn="base">
              <a:spcBef>
                <a:spcPct val="20000"/>
              </a:spcBef>
              <a:spcAft>
                <a:spcPct val="0"/>
              </a:spcAft>
              <a:buClr>
                <a:srgbClr val="B32C16"/>
              </a:buClr>
              <a:buSzPct val="95000"/>
              <a:buFont typeface="Wingdings 2" pitchFamily="18" charset="2"/>
              <a:buChar char=""/>
            </a:pPr>
            <a:endParaRPr lang="cs-CZ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966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Zkouška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26266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Termín:	budou vypsány v IS SU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Forma:	ústní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Struktura: 	</a:t>
            </a:r>
          </a:p>
          <a:p>
            <a:pPr marL="800100" lvl="1" indent="-342900">
              <a:buFontTx/>
              <a:buChar char="-"/>
            </a:pPr>
            <a:r>
              <a:rPr lang="cs-CZ" sz="2000" u="sng" dirty="0"/>
              <a:t>Otázky ze 2 okruhů		2x30 b.</a:t>
            </a:r>
          </a:p>
          <a:p>
            <a:pPr marL="800100" lvl="1" indent="-342900">
              <a:buFontTx/>
              <a:buChar char="-"/>
            </a:pPr>
            <a:r>
              <a:rPr lang="cs-CZ" sz="2000" dirty="0"/>
              <a:t>celkem		  	               60 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Otázky ke zkoušce jsou dostupné v IS SU!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67681"/>
            <a:ext cx="88209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Přednášky a semináře předmětu.</a:t>
            </a:r>
          </a:p>
          <a:p>
            <a:r>
              <a:rPr lang="cs-CZ" dirty="0">
                <a:solidFill>
                  <a:srgbClr val="C00000"/>
                </a:solidFill>
              </a:rPr>
              <a:t>Časopisecké články.</a:t>
            </a:r>
          </a:p>
          <a:p>
            <a:r>
              <a:rPr lang="cs-CZ" dirty="0"/>
              <a:t>REVENDA, Z. Centrální bankovnictví 3. vyd.. Praha: Management </a:t>
            </a:r>
            <a:r>
              <a:rPr lang="cs-CZ" dirty="0" err="1"/>
              <a:t>Press</a:t>
            </a:r>
            <a:r>
              <a:rPr lang="cs-CZ" dirty="0"/>
              <a:t>, 2011. ISBN 978-80-7261-230-7. </a:t>
            </a:r>
          </a:p>
          <a:p>
            <a:r>
              <a:rPr lang="cs-CZ" dirty="0"/>
              <a:t>REVENDA, Z., MANDEL, M., KODERA, J., MUSÍLEK, P., DVOŘÁK, P., BRADA, J. Peněžní ekonomie a bankovnictví. 4. vyd. Praha: Management </a:t>
            </a:r>
            <a:r>
              <a:rPr lang="cs-CZ" dirty="0" err="1"/>
              <a:t>Press</a:t>
            </a:r>
            <a:r>
              <a:rPr lang="cs-CZ" dirty="0"/>
              <a:t>, 2005. ISBN 80-7261-132-1. </a:t>
            </a:r>
          </a:p>
          <a:p>
            <a:r>
              <a:rPr lang="cs-CZ" dirty="0"/>
              <a:t>LACINA, L. a kol. Měnová integrace. Náklady a přínosy členství v měnové unii. Praha: </a:t>
            </a:r>
            <a:r>
              <a:rPr lang="cs-CZ" dirty="0" err="1"/>
              <a:t>C.H.Beck</a:t>
            </a:r>
            <a:r>
              <a:rPr lang="cs-CZ" dirty="0"/>
              <a:t>, 2007. ISBN 978-80-7179-560-5. </a:t>
            </a:r>
          </a:p>
          <a:p>
            <a:r>
              <a:rPr lang="cs-CZ" dirty="0">
                <a:solidFill>
                  <a:srgbClr val="C00000"/>
                </a:solidFill>
              </a:rPr>
              <a:t>SZKORUPOVÁ, Z. Peněžní teorie a měnová politika  - studijní opora v IS SU</a:t>
            </a:r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na: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800" dirty="0"/>
              <a:t>			</a:t>
            </a:r>
            <a:r>
              <a:rPr lang="cs-CZ" sz="2800" dirty="0">
                <a:hlinkClick r:id="rId3"/>
              </a:rPr>
              <a:t>https://is.slu.cz/</a:t>
            </a:r>
            <a:endParaRPr lang="cs-CZ" sz="2800" dirty="0"/>
          </a:p>
          <a:p>
            <a:pPr marL="0" indent="0">
              <a:buClr>
                <a:srgbClr val="307871"/>
              </a:buClr>
              <a:buNone/>
            </a:pPr>
            <a:endParaRPr lang="cs-CZ" sz="2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Ing. Zuzana </a:t>
            </a:r>
            <a:r>
              <a:rPr lang="cs-CZ" sz="1800" dirty="0" err="1"/>
              <a:t>Szkorupová</a:t>
            </a:r>
            <a:r>
              <a:rPr lang="cs-CZ" sz="1800" dirty="0"/>
              <a:t>, Ph.D.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kancelář A 332 </a:t>
            </a:r>
          </a:p>
          <a:p>
            <a:pPr lvl="1">
              <a:buClr>
                <a:srgbClr val="307871"/>
              </a:buClr>
            </a:pPr>
            <a:r>
              <a:rPr lang="cs-CZ" sz="1600" dirty="0">
                <a:hlinkClick r:id="rId3"/>
              </a:rPr>
              <a:t>szkorupova@opf.slu.cz</a:t>
            </a: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konzultační hodiny: </a:t>
            </a:r>
            <a:r>
              <a:rPr lang="cs-CZ" sz="1600" dirty="0" err="1"/>
              <a:t>pondelí</a:t>
            </a:r>
            <a:r>
              <a:rPr lang="cs-CZ" sz="1600" dirty="0"/>
              <a:t>: 11:20 - 12:05</a:t>
            </a:r>
            <a:br>
              <a:rPr lang="cs-CZ" sz="1600" dirty="0"/>
            </a:br>
            <a:r>
              <a:rPr lang="cs-CZ" sz="1600" dirty="0"/>
              <a:t>		            čtvrtek: 12:15 – 13:15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Jiné termíny po předchozí domluvě e-mailem.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Kontakty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18202575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CC4C97B9AFD244B8A2C605ED1B7A47" ma:contentTypeVersion="14" ma:contentTypeDescription="Vytvoří nový dokument" ma:contentTypeScope="" ma:versionID="fc61ae3d5b574391c4be02e768518cc2">
  <xsd:schema xmlns:xsd="http://www.w3.org/2001/XMLSchema" xmlns:xs="http://www.w3.org/2001/XMLSchema" xmlns:p="http://schemas.microsoft.com/office/2006/metadata/properties" xmlns:ns3="ce89441e-298c-4126-b4c6-1cfa377a530c" xmlns:ns4="6e9df8e2-72ac-474a-8512-4e95a532f92b" targetNamespace="http://schemas.microsoft.com/office/2006/metadata/properties" ma:root="true" ma:fieldsID="b9919789d112b65c9d2cc3e486cab96c" ns3:_="" ns4:_="">
    <xsd:import namespace="ce89441e-298c-4126-b4c6-1cfa377a530c"/>
    <xsd:import namespace="6e9df8e2-72ac-474a-8512-4e95a532f9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9441e-298c-4126-b4c6-1cfa377a5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9df8e2-72ac-474a-8512-4e95a532f92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9B8179-9F51-485F-87A2-F70E75F7D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89441e-298c-4126-b4c6-1cfa377a530c"/>
    <ds:schemaRef ds:uri="6e9df8e2-72ac-474a-8512-4e95a532f9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B64F6A-707F-430B-95AA-BC5A9119F7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22A66E-FD0F-408B-B54E-696F8F615068}">
  <ds:schemaRefs>
    <ds:schemaRef ds:uri="ce89441e-298c-4126-b4c6-1cfa377a530c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6e9df8e2-72ac-474a-8512-4e95a532f92b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4820</TotalTime>
  <Words>675</Words>
  <Application>Microsoft Office PowerPoint</Application>
  <PresentationFormat>Předvádění na obrazovce (16:9)</PresentationFormat>
  <Paragraphs>103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Enriqueta</vt:lpstr>
      <vt:lpstr>Times New Roman</vt:lpstr>
      <vt:lpstr>Wingdings</vt:lpstr>
      <vt:lpstr>Wingdings 2</vt:lpstr>
      <vt:lpstr>SLU</vt:lpstr>
      <vt:lpstr>Úvodní informace Peněžní teorie a měnová politika</vt:lpstr>
      <vt:lpstr>Obsah kurzu</vt:lpstr>
      <vt:lpstr>Podmínky absolvování předmětu</vt:lpstr>
      <vt:lpstr>Aktivity v průběhu semestru</vt:lpstr>
      <vt:lpstr>Aktivity v průběhu semestru</vt:lpstr>
      <vt:lpstr>Zkouška</vt:lpstr>
      <vt:lpstr>Literatura</vt:lpstr>
      <vt:lpstr>Organizace výuky</vt:lpstr>
      <vt:lpstr>Kontakty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Zuzana Szkorupová</cp:lastModifiedBy>
  <cp:revision>143</cp:revision>
  <cp:lastPrinted>2017-02-22T12:09:42Z</cp:lastPrinted>
  <dcterms:created xsi:type="dcterms:W3CDTF">2016-07-06T15:42:34Z</dcterms:created>
  <dcterms:modified xsi:type="dcterms:W3CDTF">2024-03-07T10:20:02Z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0x0101003ECC4C97B9AFD244B8A2C605ED1B7A47</vt:lpwstr>
  </property>
</Properties>
</file>