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9" r:id="rId3"/>
    <p:sldId id="320" r:id="rId4"/>
    <p:sldId id="260" r:id="rId5"/>
    <p:sldId id="321" r:id="rId6"/>
    <p:sldId id="261" r:id="rId7"/>
    <p:sldId id="263" r:id="rId8"/>
    <p:sldId id="265" r:id="rId9"/>
    <p:sldId id="266" r:id="rId10"/>
    <p:sldId id="267" r:id="rId11"/>
    <p:sldId id="268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283" r:id="rId22"/>
    <p:sldId id="331" r:id="rId23"/>
    <p:sldId id="332" r:id="rId24"/>
    <p:sldId id="334" r:id="rId25"/>
    <p:sldId id="333" r:id="rId26"/>
    <p:sldId id="335" r:id="rId27"/>
    <p:sldId id="336" r:id="rId28"/>
    <p:sldId id="295" r:id="rId2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C2EC-02D1-45BE-B2E9-3575D82216E5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78EF-36C3-4138-A357-245E0C698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2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773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8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703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469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14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88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251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303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554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18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4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087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795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366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245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445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47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382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868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11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32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2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314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403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836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5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finanční trhy</a:t>
            </a:r>
            <a:b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devizový trh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FIU/MFM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Jana Šimáková, Ph.D.</a:t>
            </a:r>
          </a:p>
          <a:p>
            <a:pPr algn="r"/>
            <a:r>
              <a:rPr lang="pl-PL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Podíl měn na obratu devizového trhu </a:t>
            </a:r>
            <a:r>
              <a:rPr lang="cs-CZ" sz="1600" b="1" dirty="0">
                <a:solidFill>
                  <a:srgbClr val="307871"/>
                </a:solidFill>
              </a:rPr>
              <a:t>( v % transakcí)</a:t>
            </a:r>
            <a:endParaRPr lang="en-US" sz="1600" b="1" dirty="0">
              <a:solidFill>
                <a:srgbClr val="307871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7C914C7-0AD1-4276-8BE0-10CB413C24EB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129072A-55F9-4349-916F-37D5A6990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31820"/>
              </p:ext>
            </p:extLst>
          </p:nvPr>
        </p:nvGraphicFramePr>
        <p:xfrm>
          <a:off x="179511" y="1092036"/>
          <a:ext cx="8670680" cy="363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5470">
                  <a:extLst>
                    <a:ext uri="{9D8B030D-6E8A-4147-A177-3AD203B41FA5}">
                      <a16:colId xmlns:a16="http://schemas.microsoft.com/office/drawing/2014/main" val="1241404512"/>
                    </a:ext>
                  </a:extLst>
                </a:gridCol>
                <a:gridCol w="708194">
                  <a:extLst>
                    <a:ext uri="{9D8B030D-6E8A-4147-A177-3AD203B41FA5}">
                      <a16:colId xmlns:a16="http://schemas.microsoft.com/office/drawing/2014/main" val="2944967436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1400561281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3180163574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872084156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1881711912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77541705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35896607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603396228"/>
                    </a:ext>
                  </a:extLst>
                </a:gridCol>
                <a:gridCol w="840877">
                  <a:extLst>
                    <a:ext uri="{9D8B030D-6E8A-4147-A177-3AD203B41FA5}">
                      <a16:colId xmlns:a16="http://schemas.microsoft.com/office/drawing/2014/main" val="534713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78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7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EUR (DEM)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(30.1)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6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JPY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13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GBP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2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CNY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02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0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3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50930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r>
                        <a:rPr lang="cs-CZ" sz="1600" dirty="0"/>
                        <a:t>CZK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4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2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8424937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Podíl měnových párů na obratu devizového trhu </a:t>
            </a:r>
            <a:r>
              <a:rPr lang="cs-CZ" sz="1600" b="1" dirty="0">
                <a:solidFill>
                  <a:srgbClr val="307871"/>
                </a:solidFill>
              </a:rPr>
              <a:t>( v % transakcí)</a:t>
            </a:r>
            <a:endParaRPr lang="en-US" sz="1600" b="1" dirty="0">
              <a:solidFill>
                <a:srgbClr val="307871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533D1C9-6A6D-4EAC-83FD-D2D8D4B9DB2F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837F3AA-984B-4DCB-9A56-0715947BF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30336"/>
              </p:ext>
            </p:extLst>
          </p:nvPr>
        </p:nvGraphicFramePr>
        <p:xfrm>
          <a:off x="35496" y="1046207"/>
          <a:ext cx="8886703" cy="40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4702">
                  <a:extLst>
                    <a:ext uri="{9D8B030D-6E8A-4147-A177-3AD203B41FA5}">
                      <a16:colId xmlns:a16="http://schemas.microsoft.com/office/drawing/2014/main" val="1241404512"/>
                    </a:ext>
                  </a:extLst>
                </a:gridCol>
                <a:gridCol w="699513">
                  <a:extLst>
                    <a:ext uri="{9D8B030D-6E8A-4147-A177-3AD203B41FA5}">
                      <a16:colId xmlns:a16="http://schemas.microsoft.com/office/drawing/2014/main" val="2944967436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1400561281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3180163574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872084156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1881711912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77541705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35896607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2147164365"/>
                    </a:ext>
                  </a:extLst>
                </a:gridCol>
                <a:gridCol w="800311">
                  <a:extLst>
                    <a:ext uri="{9D8B030D-6E8A-4147-A177-3AD203B41FA5}">
                      <a16:colId xmlns:a16="http://schemas.microsoft.com/office/drawing/2014/main" val="28847446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78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USD/EUR (DEM)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7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USD/JPY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6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USD/GBP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13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0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2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USD/CNY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3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USD/CHF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46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USD</a:t>
                      </a:r>
                      <a:r>
                        <a:rPr lang="en-US" sz="1400" noProof="0" dirty="0"/>
                        <a:t>/others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5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EUR/GBP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0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EUR/JPY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169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58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endParaRPr lang="cs-CZ" sz="2000" dirty="0"/>
          </a:p>
          <a:p>
            <a:pPr lvl="0"/>
            <a:r>
              <a:rPr lang="cs-CZ" sz="2000" dirty="0"/>
              <a:t>bankovní a nebankovní dealeři a brokeři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jednotlivci nebo firmy provádějící obchodní nebo investiční aktivity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spekulanti a arbitražéři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centrální banky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en-US" b="1" dirty="0" err="1"/>
              <a:t>Účastníci</a:t>
            </a:r>
            <a:r>
              <a:rPr lang="en-US" b="1" dirty="0"/>
              <a:t> </a:t>
            </a:r>
            <a:r>
              <a:rPr lang="en-US" b="1" dirty="0" err="1"/>
              <a:t>devizového</a:t>
            </a:r>
            <a:r>
              <a:rPr lang="en-US" b="1" dirty="0"/>
              <a:t> </a:t>
            </a:r>
            <a:r>
              <a:rPr lang="en-US" b="1" dirty="0" err="1"/>
              <a:t>trhu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320578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000" dirty="0"/>
              <a:t>konkurenceschopnost nabídky devizového kurzu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speciální služby, jako správa hotovosti, nebo vyhledání těžko dostupných měn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rychlost vyřízení obchodů a vyřízení administrativních úkonů na straně banky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poradenství v oblasti vývoje devizových trhů, zahraničních ekonomik a zahraničního finančního prostředí, které souvisejí se zákazníky nebo dodavateli 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prognózování devizových kurzů relevantních pro ekonomické aktivity MNC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Výhody využití dealerů pro devizové obchody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72986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Z hlediska technik provádění devizových operací rozlišujeme trh spotový a termínový, přičemž základní rozdíl spočívá v termínu vypořádání transakce.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lvl="1">
              <a:buClr>
                <a:srgbClr val="307871"/>
              </a:buClr>
            </a:pPr>
            <a:r>
              <a:rPr lang="cs-CZ" sz="1600" dirty="0"/>
              <a:t>spotovou transakci lze charakterizovat jako bilaterální kontrakt, v němž jedna strana dodává určitý objem dané měny oproti přijetí odpovídající sumy jiné měny od obchodní protistrany. 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devizový obchod se uskutečňuje za aktuálně platný devizový kurz,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vypořádání obchodu a dodání měn proběhne obvykle v průběhu dvou pracovních dnů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termínové transakce mají vypořádání obchodu v budoucnosti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objem obchodu, měna, devizový kurz, datum vypořádání jsou určeny v době uzavření obchodu, k doručení měn však dochází až ve stanoveném datu vypořádání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nejčetnější splatnosti na termínovém devizovém trhu jsou do 7 dnů a pak 30 dnů a 90 dnů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swapové transakce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kombinace spotových a termínových obchodů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Spotový a termínový devizový trh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3136304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Devizový kurz je cena jedné měny vyjádřená v jednotkách jiné měny a je tvořen jako každá jiná cena, tedy střetem nabídky a poptávky. 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V kotaci vystupuje jedna z měn v měnovém páru vždy jako jednotková, bazická, neboli referenční měna a jí také devizový kurz vyjadřuje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Devizový kurz 25 CZK/EUR je devizovým kurzem eura vyjádřeným v českých korunách.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Když chceme vyjádřit devizový kurz koruny, je nutno v zápisu přehodit jednotkovou měnu na českou korunu. Devizový kurz koruny vyjádřené prostřednictvím eura je pak 0,04 EUR/CZK.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Kótování devizových kurzů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200937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Spotový kurz je devizový kurz měny s termínem dodání maximálně do dvou obchodních dnů.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Přímé kótování udává cenu jednotky zahraniční měny vyjádřenou v domácí měně.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Z pohledu české koruny a eura je to například 25 CZK/EUR, jinými slovy, spotový kurz je 25 českých korun za 1 euro.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Nepřímé kótování uvádí, kolik jednotek zahraniční měny lze zakoupit za jednu jednotku domácí měny.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Analogicky z výše uvedeného příkladu by to byl devizový kurz 0,04 EUR/CZK.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Kotace spotového devizového kurzu (1)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101210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2000" dirty="0"/>
                  <a:t>Obecný kurzový zápis:</a:t>
                </a:r>
              </a:p>
              <a:p>
                <a:pPr marL="0" indent="0" algn="ctr">
                  <a:buClr>
                    <a:srgbClr val="307871"/>
                  </a:buClr>
                  <a:buNone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cs-CZ" sz="2400" i="1" dirty="0"/>
                  <a:t>K/L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i="1" dirty="0"/>
              </a:p>
              <a:p>
                <a:pPr marL="0" indent="0">
                  <a:buClr>
                    <a:srgbClr val="307871"/>
                  </a:buClr>
                  <a:buNone/>
                </a:pPr>
                <a:endParaRPr lang="cs-CZ" sz="1400" dirty="0"/>
              </a:p>
              <a:p>
                <a:pPr marL="0" indent="0">
                  <a:buClr>
                    <a:srgbClr val="307871"/>
                  </a:buClr>
                  <a:buNone/>
                </a:pPr>
                <a:r>
                  <a:rPr lang="cs-CZ" sz="1400" i="1" dirty="0"/>
                  <a:t>S 	hodnota spotového středového kurzu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:r>
                  <a:rPr lang="cs-CZ" sz="1400" i="1" dirty="0"/>
                  <a:t>K 	spotový středový kurz měny K (měna na 2. pozici, bazická měna) 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:r>
                  <a:rPr lang="cs-CZ" sz="1400" i="1" dirty="0"/>
                  <a:t>L 	spotový středový kurz měny K vyjádřený v L (měna na 1. pozici)</a:t>
                </a:r>
              </a:p>
              <a:p>
                <a:pPr>
                  <a:buClr>
                    <a:srgbClr val="307871"/>
                  </a:buClr>
                </a:pPr>
                <a:endParaRPr lang="cs-CZ" sz="2000" dirty="0"/>
              </a:p>
              <a:p>
                <a:pPr>
                  <a:buClr>
                    <a:srgbClr val="307871"/>
                  </a:buClr>
                </a:pPr>
                <a:r>
                  <a:rPr lang="cs-CZ" sz="2000" dirty="0"/>
                  <a:t>Když chceme získat devizový kurz měny na prvním místě kotace, je nutné prohodit kurz do jmenovatele: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k-SK" sz="2400" i="1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type m:val="li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sk-SK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sk-SK" sz="2400" i="1">
                              <a:latin typeface="Cambria Math" panose="02040503050406030204" pitchFamily="18" charset="0"/>
                            </a:rPr>
                            <m:t>)= 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k-SK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sk-SK" sz="24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f>
                                <m:fPr>
                                  <m:type m:val="lin"/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k-SK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sk-SK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sk-SK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  <a:blipFill rotWithShape="0">
                <a:blip r:embed="rId3"/>
                <a:stretch>
                  <a:fillRect l="-619" t="-8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Kotace spotového devizového kurzu (2)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51520" y="4656335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196701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Při obchodování s měnami je základem tzv. dvoucestná kotace, tedy kotace nákupního a prodejního kurzu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nákupní kurz je označován jako </a:t>
            </a:r>
            <a:r>
              <a:rPr lang="cs-CZ" sz="1600" dirty="0" err="1"/>
              <a:t>bid</a:t>
            </a:r>
            <a:r>
              <a:rPr lang="cs-CZ" sz="1600" dirty="0"/>
              <a:t> </a:t>
            </a:r>
            <a:r>
              <a:rPr lang="cs-CZ" sz="1600" dirty="0" err="1"/>
              <a:t>rate</a:t>
            </a:r>
            <a:endParaRPr lang="cs-CZ" sz="1600" dirty="0"/>
          </a:p>
          <a:p>
            <a:pPr lvl="1">
              <a:buClr>
                <a:srgbClr val="307871"/>
              </a:buClr>
            </a:pPr>
            <a:r>
              <a:rPr lang="cs-CZ" sz="1600" dirty="0"/>
              <a:t>prodejní kurz je označován jako </a:t>
            </a:r>
            <a:r>
              <a:rPr lang="cs-CZ" sz="1600" dirty="0" err="1"/>
              <a:t>ask</a:t>
            </a:r>
            <a:r>
              <a:rPr lang="cs-CZ" sz="1600" dirty="0"/>
              <a:t> (</a:t>
            </a:r>
            <a:r>
              <a:rPr lang="cs-CZ" sz="1600" dirty="0" err="1"/>
              <a:t>offer</a:t>
            </a:r>
            <a:r>
              <a:rPr lang="cs-CZ" sz="1600" dirty="0"/>
              <a:t>) </a:t>
            </a:r>
            <a:r>
              <a:rPr lang="cs-CZ" sz="1600" dirty="0" err="1"/>
              <a:t>rate</a:t>
            </a:r>
            <a:r>
              <a:rPr lang="cs-CZ" sz="1600" dirty="0"/>
              <a:t>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Názvy kurzů jsou odvozené z pohledu dealera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dealer za </a:t>
            </a:r>
            <a:r>
              <a:rPr lang="cs-CZ" sz="1600" dirty="0" err="1"/>
              <a:t>bid</a:t>
            </a:r>
            <a:r>
              <a:rPr lang="cs-CZ" sz="1600" dirty="0"/>
              <a:t> </a:t>
            </a:r>
            <a:r>
              <a:rPr lang="cs-CZ" sz="1600" dirty="0" err="1"/>
              <a:t>rate</a:t>
            </a:r>
            <a:r>
              <a:rPr lang="cs-CZ" sz="1600" dirty="0"/>
              <a:t> nakupuje cizí měnu a MNC mu ji prodává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dealer za </a:t>
            </a:r>
            <a:r>
              <a:rPr lang="cs-CZ" sz="1600" dirty="0" err="1"/>
              <a:t>ask</a:t>
            </a:r>
            <a:r>
              <a:rPr lang="cs-CZ" sz="1600" dirty="0"/>
              <a:t> </a:t>
            </a:r>
            <a:r>
              <a:rPr lang="cs-CZ" sz="1600" dirty="0" err="1"/>
              <a:t>rate</a:t>
            </a:r>
            <a:r>
              <a:rPr lang="cs-CZ" sz="1600" dirty="0"/>
              <a:t> měnu prodává a tedy MNC nakupuje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Prodejní kurz je na devizovém trhu vždy vyšší než kurz nákupní, protože jinak by dealeři při devizových obchodech nerealizovali zisk a nebyly by tak motivováni k této činnosti.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Pro devizový kurz eura vyjádřeného v českých korunách to může být tedy </a:t>
            </a:r>
            <a:r>
              <a:rPr lang="cs-CZ" sz="1600" dirty="0" err="1"/>
              <a:t>bid</a:t>
            </a:r>
            <a:r>
              <a:rPr lang="cs-CZ" sz="1600" dirty="0"/>
              <a:t> kurz 24,60 CZK/EUR a </a:t>
            </a:r>
            <a:r>
              <a:rPr lang="cs-CZ" sz="1600" dirty="0" err="1"/>
              <a:t>ask</a:t>
            </a:r>
            <a:r>
              <a:rPr lang="cs-CZ" sz="1600" dirty="0"/>
              <a:t> kurz 26,10 CZK/EUR. 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Principy dvoucestné kotace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7886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2000" dirty="0"/>
                  <a:t>Výpočtem průměru </a:t>
                </a:r>
                <a:r>
                  <a:rPr lang="cs-CZ" sz="2000" dirty="0" err="1"/>
                  <a:t>bid</a:t>
                </a:r>
                <a:r>
                  <a:rPr lang="cs-CZ" sz="2000" dirty="0"/>
                  <a:t> a </a:t>
                </a:r>
                <a:r>
                  <a:rPr lang="cs-CZ" sz="2000" dirty="0" err="1"/>
                  <a:t>ask</a:t>
                </a:r>
                <a:r>
                  <a:rPr lang="cs-CZ" sz="2000" dirty="0"/>
                  <a:t> kurzu získáme středový kurz (</a:t>
                </a:r>
                <a:r>
                  <a:rPr lang="cs-CZ" sz="2000" dirty="0" err="1"/>
                  <a:t>midpoint</a:t>
                </a:r>
                <a:r>
                  <a:rPr lang="cs-CZ" sz="2000" dirty="0"/>
                  <a:t> </a:t>
                </a:r>
                <a:r>
                  <a:rPr lang="cs-CZ" sz="2000" dirty="0" err="1"/>
                  <a:t>rate</a:t>
                </a:r>
                <a:r>
                  <a:rPr lang="cs-CZ" sz="2000" dirty="0"/>
                  <a:t>). Když si </a:t>
                </a:r>
                <a:r>
                  <a:rPr lang="cs-CZ" sz="2000" dirty="0" err="1"/>
                  <a:t>bid</a:t>
                </a:r>
                <a:r>
                  <a:rPr lang="cs-CZ" sz="2000" dirty="0"/>
                  <a:t> kurz označíme jako </a:t>
                </a:r>
                <a:r>
                  <a:rPr lang="cs-CZ" sz="2000" i="1" dirty="0"/>
                  <a:t>B(L/K) </a:t>
                </a:r>
                <a:r>
                  <a:rPr lang="cs-CZ" sz="2000" dirty="0"/>
                  <a:t>a </a:t>
                </a:r>
                <a:r>
                  <a:rPr lang="cs-CZ" sz="2000" dirty="0" err="1"/>
                  <a:t>ask</a:t>
                </a:r>
                <a:r>
                  <a:rPr lang="cs-CZ" sz="2000" dirty="0"/>
                  <a:t> kurz jako </a:t>
                </a:r>
                <a:r>
                  <a:rPr lang="cs-CZ" sz="2000" i="1" dirty="0"/>
                  <a:t>A(L/K),</a:t>
                </a:r>
                <a:r>
                  <a:rPr lang="cs-CZ" sz="2000" dirty="0"/>
                  <a:t> pak středový kurz měny </a:t>
                </a:r>
                <a:r>
                  <a:rPr lang="cs-CZ" sz="2000" i="1" dirty="0"/>
                  <a:t>K</a:t>
                </a:r>
                <a:r>
                  <a:rPr lang="cs-CZ" sz="2000" dirty="0"/>
                  <a:t> získáme pomocí vzorce: 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)=  (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))/2</m:t>
                      </m:r>
                    </m:oMath>
                  </m:oMathPara>
                </a14:m>
                <a:endParaRPr lang="cs-CZ" sz="2000" dirty="0"/>
              </a:p>
              <a:p>
                <a:pPr>
                  <a:buClr>
                    <a:srgbClr val="307871"/>
                  </a:buClr>
                </a:pPr>
                <a:endParaRPr lang="cs-CZ" sz="2000" dirty="0"/>
              </a:p>
              <a:p>
                <a:pPr>
                  <a:buClr>
                    <a:srgbClr val="307871"/>
                  </a:buClr>
                </a:pPr>
                <a:r>
                  <a:rPr lang="cs-CZ" sz="2000" dirty="0"/>
                  <a:t>Středový kurz měny </a:t>
                </a:r>
                <a:r>
                  <a:rPr lang="cs-CZ" sz="2000" i="1" dirty="0"/>
                  <a:t>L</a:t>
                </a:r>
                <a:r>
                  <a:rPr lang="cs-CZ" sz="2000" dirty="0"/>
                  <a:t> získáme pomocí vzorce: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)=  (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))/2</m:t>
                      </m:r>
                    </m:oMath>
                  </m:oMathPara>
                </a14:m>
                <a:endParaRPr lang="cs-CZ" sz="2000" dirty="0"/>
              </a:p>
              <a:p>
                <a:pPr marL="0" indent="0">
                  <a:buClr>
                    <a:srgbClr val="307871"/>
                  </a:buClr>
                  <a:buNone/>
                </a:pPr>
                <a:endParaRPr lang="cs-CZ" sz="2000" dirty="0"/>
              </a:p>
              <a:p>
                <a:pPr marL="0" indent="0">
                  <a:buClr>
                    <a:srgbClr val="307871"/>
                  </a:buClr>
                  <a:buNone/>
                </a:pPr>
                <a:endParaRPr lang="cs-CZ" sz="1400" i="1" dirty="0"/>
              </a:p>
              <a:p>
                <a:pPr marL="0" indent="0">
                  <a:buClr>
                    <a:srgbClr val="307871"/>
                  </a:buClr>
                  <a:buNone/>
                </a:pPr>
                <a:r>
                  <a:rPr lang="cs-CZ" sz="1400" i="1" dirty="0"/>
                  <a:t>Poznámka: Při práci s devizovými kurzy je nutné mít na paměti, že středový devizový kurz měny L se nemůže rovnat převrácené hodnotě středového kurzu měny K, výjimka nastává pouze tehdy, když se hodnoty </a:t>
                </a:r>
                <a:r>
                  <a:rPr lang="cs-CZ" sz="1400" i="1" dirty="0" err="1"/>
                  <a:t>ask</a:t>
                </a:r>
                <a:r>
                  <a:rPr lang="cs-CZ" sz="1400" i="1" dirty="0"/>
                  <a:t> a </a:t>
                </a:r>
                <a:r>
                  <a:rPr lang="cs-CZ" sz="1400" i="1" dirty="0" err="1"/>
                  <a:t>bid</a:t>
                </a:r>
                <a:r>
                  <a:rPr lang="cs-CZ" sz="1400" i="1" dirty="0"/>
                  <a:t> kurzu rovnají.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  <a:blipFill rotWithShape="0">
                <a:blip r:embed="rId3"/>
                <a:stretch>
                  <a:fillRect l="-619" t="-829" r="-11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Středový kurz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227931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Devizový trh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Mezinárodní peněžní trh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Mezinárodní úvěrový trh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Mezinárodní dluhopisový trh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Mezinárodní akciový trh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Mezinárodní finanční trhy využívající MNC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196257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endParaRPr lang="cs-CZ" sz="2000" dirty="0"/>
              </a:p>
              <a:p>
                <a:pPr>
                  <a:buClr>
                    <a:srgbClr val="307871"/>
                  </a:buClr>
                </a:pPr>
                <a:r>
                  <a:rPr lang="cs-CZ" sz="2000" dirty="0"/>
                  <a:t>Rozdíl mezi prodejním a nákupním kurzem se zas nazývá kurzové rozpětí (</a:t>
                </a:r>
                <a:r>
                  <a:rPr lang="cs-CZ" sz="2000" dirty="0" err="1"/>
                  <a:t>spread</a:t>
                </a:r>
                <a:r>
                  <a:rPr lang="cs-CZ" sz="2000" dirty="0"/>
                  <a:t>) 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/>
                  <a:t>představuje základ zisku dealerů z obchodování, tedy transakční náklady pro klienta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/>
                  <a:t>pro nejlikvidnější měny a měnové páry se výše </a:t>
                </a:r>
                <a:r>
                  <a:rPr lang="cs-CZ" sz="1600" dirty="0" err="1"/>
                  <a:t>spreadu</a:t>
                </a:r>
                <a:r>
                  <a:rPr lang="cs-CZ" sz="1600" dirty="0"/>
                  <a:t> pohybuje zhruba v intervalu 0,02 – 0,05 %, přičemž s klesající likviditou výše rozpětí roste</a:t>
                </a:r>
              </a:p>
              <a:p>
                <a:pPr marL="457200" lvl="1" indent="0">
                  <a:buClr>
                    <a:srgbClr val="307871"/>
                  </a:buClr>
                  <a:buNone/>
                </a:pPr>
                <a:endParaRPr lang="cs-CZ" sz="1600" dirty="0"/>
              </a:p>
              <a:p>
                <a:pPr marL="457200" lvl="1" indent="0">
                  <a:buClr>
                    <a:srgbClr val="307871"/>
                  </a:buClr>
                  <a:buNone/>
                </a:pPr>
                <a:endParaRPr lang="cs-CZ" sz="1600" i="1" dirty="0"/>
              </a:p>
              <a:p>
                <a:pPr marL="457200" lvl="1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𝑠𝑝𝑟𝑒𝑎𝑑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)= 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)− 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))/(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))∗100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  <a:blipFill rotWithShape="0">
                <a:blip r:embed="rId3"/>
                <a:stretch>
                  <a:fillRect l="-6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Kurzové rozpětí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284612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Dvoucestné kótování devizových kurzů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188856" y="2107208"/>
            <a:ext cx="266429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CZK / USD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21.174 / 21.181</a:t>
            </a:r>
          </a:p>
        </p:txBody>
      </p:sp>
      <p:sp>
        <p:nvSpPr>
          <p:cNvPr id="13" name="Čárový bublinový popisek 2 12"/>
          <p:cNvSpPr/>
          <p:nvPr/>
        </p:nvSpPr>
        <p:spPr>
          <a:xfrm>
            <a:off x="5583272" y="1248637"/>
            <a:ext cx="1436216" cy="611986"/>
          </a:xfrm>
          <a:prstGeom prst="borderCallout2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</a:t>
            </a:r>
            <a:r>
              <a:rPr lang="en-US" dirty="0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currency</a:t>
            </a:r>
          </a:p>
        </p:txBody>
      </p:sp>
      <p:sp>
        <p:nvSpPr>
          <p:cNvPr id="14" name="Čárový bublinový popisek 2 13"/>
          <p:cNvSpPr/>
          <p:nvPr/>
        </p:nvSpPr>
        <p:spPr>
          <a:xfrm flipH="1">
            <a:off x="2051720" y="1242386"/>
            <a:ext cx="1440160" cy="611986"/>
          </a:xfrm>
          <a:prstGeom prst="borderCallout2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Counter</a:t>
            </a:r>
            <a:r>
              <a:rPr lang="en-US" dirty="0">
                <a:ln w="635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currency</a:t>
            </a:r>
          </a:p>
        </p:txBody>
      </p:sp>
      <p:sp>
        <p:nvSpPr>
          <p:cNvPr id="15" name="Pětiúhelník 14"/>
          <p:cNvSpPr/>
          <p:nvPr/>
        </p:nvSpPr>
        <p:spPr>
          <a:xfrm>
            <a:off x="1691680" y="2004747"/>
            <a:ext cx="1368152" cy="912810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Bid exchange rate</a:t>
            </a:r>
          </a:p>
        </p:txBody>
      </p:sp>
      <p:sp>
        <p:nvSpPr>
          <p:cNvPr id="16" name="Pětiúhelník 15"/>
          <p:cNvSpPr/>
          <p:nvPr/>
        </p:nvSpPr>
        <p:spPr>
          <a:xfrm flipH="1">
            <a:off x="6012160" y="2004747"/>
            <a:ext cx="1368152" cy="912810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Ask exchange rate</a:t>
            </a:r>
          </a:p>
        </p:txBody>
      </p:sp>
      <p:sp>
        <p:nvSpPr>
          <p:cNvPr id="17" name="Bublinový popisek se šipkou nahoru 16"/>
          <p:cNvSpPr/>
          <p:nvPr/>
        </p:nvSpPr>
        <p:spPr>
          <a:xfrm>
            <a:off x="1475656" y="2931790"/>
            <a:ext cx="6120680" cy="1375812"/>
          </a:xfrm>
          <a:prstGeom prst="upArrowCallout">
            <a:avLst>
              <a:gd name="adj1" fmla="val 25000"/>
              <a:gd name="adj2" fmla="val 73841"/>
              <a:gd name="adj3" fmla="val 25000"/>
              <a:gd name="adj4" fmla="val 64977"/>
            </a:avLst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Spread = Ask – Bid = </a:t>
            </a:r>
            <a:r>
              <a:rPr lang="cs-CZ" dirty="0"/>
              <a:t>2</a:t>
            </a:r>
            <a:r>
              <a:rPr lang="en-US" dirty="0"/>
              <a:t>1.1</a:t>
            </a:r>
            <a:r>
              <a:rPr lang="cs-CZ" dirty="0"/>
              <a:t>81</a:t>
            </a:r>
            <a:r>
              <a:rPr lang="en-US" dirty="0"/>
              <a:t> – </a:t>
            </a:r>
            <a:r>
              <a:rPr lang="cs-CZ" dirty="0"/>
              <a:t>2</a:t>
            </a:r>
            <a:r>
              <a:rPr lang="en-US" dirty="0"/>
              <a:t>1.174 = 0.0</a:t>
            </a:r>
            <a:r>
              <a:rPr lang="cs-CZ" dirty="0"/>
              <a:t>070</a:t>
            </a:r>
            <a:r>
              <a:rPr lang="en-US" dirty="0"/>
              <a:t> (</a:t>
            </a:r>
            <a:r>
              <a:rPr lang="cs-CZ" dirty="0"/>
              <a:t>70</a:t>
            </a:r>
            <a:r>
              <a:rPr lang="en-US" dirty="0"/>
              <a:t> pips)</a:t>
            </a:r>
          </a:p>
          <a:p>
            <a:pPr algn="ctr"/>
            <a:r>
              <a:rPr lang="en-US" dirty="0"/>
              <a:t>Spread (%) = (Ask – Bid) / (Ask) = 0.00</a:t>
            </a:r>
            <a:r>
              <a:rPr lang="cs-CZ" dirty="0"/>
              <a:t>70</a:t>
            </a:r>
            <a:r>
              <a:rPr lang="en-US" dirty="0"/>
              <a:t> / </a:t>
            </a:r>
            <a:r>
              <a:rPr lang="cs-CZ" dirty="0"/>
              <a:t>2</a:t>
            </a:r>
            <a:r>
              <a:rPr lang="en-US" dirty="0"/>
              <a:t>1.1</a:t>
            </a:r>
            <a:r>
              <a:rPr lang="cs-CZ" dirty="0"/>
              <a:t>81</a:t>
            </a:r>
            <a:r>
              <a:rPr lang="en-US" dirty="0"/>
              <a:t> = 0.0</a:t>
            </a:r>
            <a:r>
              <a:rPr lang="cs-CZ" dirty="0"/>
              <a:t>33</a:t>
            </a:r>
            <a:r>
              <a:rPr lang="en-US" dirty="0"/>
              <a:t> %</a:t>
            </a:r>
          </a:p>
        </p:txBody>
      </p:sp>
      <p:sp>
        <p:nvSpPr>
          <p:cNvPr id="18" name="Pětiúhelník 17"/>
          <p:cNvSpPr/>
          <p:nvPr/>
        </p:nvSpPr>
        <p:spPr>
          <a:xfrm>
            <a:off x="107504" y="1959475"/>
            <a:ext cx="1584176" cy="1003353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Banka kupuje</a:t>
            </a:r>
            <a:endParaRPr lang="en-US" sz="1600" dirty="0"/>
          </a:p>
          <a:p>
            <a:pPr algn="ctr"/>
            <a:r>
              <a:rPr lang="cs-CZ" sz="1600" dirty="0"/>
              <a:t>Klient prodává USD</a:t>
            </a:r>
            <a:endParaRPr lang="en-US" sz="1600" dirty="0"/>
          </a:p>
        </p:txBody>
      </p:sp>
      <p:sp>
        <p:nvSpPr>
          <p:cNvPr id="19" name="Pětiúhelník 18"/>
          <p:cNvSpPr/>
          <p:nvPr/>
        </p:nvSpPr>
        <p:spPr>
          <a:xfrm flipH="1">
            <a:off x="7388904" y="1945053"/>
            <a:ext cx="1647592" cy="1032196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Banka prodává Klient kupuje USD</a:t>
            </a:r>
            <a:endParaRPr lang="en-US" sz="1600" dirty="0"/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57D27E9B-50F3-457B-B314-22F16E7138F4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157485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r>
                  <a:rPr lang="cs-CZ" sz="2000" dirty="0"/>
                  <a:t>Převážná většina kotací devizových kurzů jednotlivých měn je uváděna za pomoci primárních měn. </a:t>
                </a:r>
              </a:p>
              <a:p>
                <a:pPr lvl="1"/>
                <a:r>
                  <a:rPr lang="cs-CZ" sz="1600" dirty="0"/>
                  <a:t>americký dolar, britská libra, švýcarský frank a euro. </a:t>
                </a:r>
              </a:p>
              <a:p>
                <a:endParaRPr lang="cs-CZ" sz="2000" dirty="0"/>
              </a:p>
              <a:p>
                <a:r>
                  <a:rPr lang="cs-CZ" sz="2000" dirty="0"/>
                  <a:t>Pro výpočet jakékoliv jiné kombinace lze využít křížové kurzy, které lze vypočítat pomocí dvou měnových párů obsahujících tři měny. </a:t>
                </a:r>
              </a:p>
              <a:p>
                <a:pPr lvl="1"/>
                <a:r>
                  <a:rPr lang="cs-CZ" sz="1600" dirty="0"/>
                  <a:t>Při použití devizových kurzů v podobě, ve které je společná měna na druhé pozici: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)= 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))/(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cs-CZ" sz="1600" dirty="0"/>
              </a:p>
              <a:p>
                <a:pPr lvl="1"/>
                <a:endParaRPr lang="cs-CZ" sz="1600" dirty="0"/>
              </a:p>
              <a:p>
                <a:pPr lvl="1"/>
                <a:r>
                  <a:rPr lang="cs-CZ" sz="1600" dirty="0"/>
                  <a:t>Při použití devizových kurzů v podobě, ve které je společná měna na opačné pozici: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)∗ 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⁄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  <a:blipFill rotWithShape="0">
                <a:blip r:embed="rId3"/>
                <a:stretch>
                  <a:fillRect l="-619" t="-8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Křížové devizové kurzy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17437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2000" dirty="0"/>
                  <a:t>Forwardové kurzy představují realizační cenu, za kterou se vypořádávají forwardové obchody</a:t>
                </a:r>
              </a:p>
              <a:p>
                <a:pPr>
                  <a:buClr>
                    <a:srgbClr val="307871"/>
                  </a:buClr>
                </a:pPr>
                <a:r>
                  <a:rPr lang="cs-CZ" sz="2000" dirty="0"/>
                  <a:t>Forwardové kurzy se kótují třemi způsoby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 err="1"/>
                  <a:t>outright</a:t>
                </a:r>
                <a:r>
                  <a:rPr lang="cs-CZ" sz="1600" dirty="0"/>
                  <a:t> kotace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uvádí se celé kurzové hodnoty, tedy například </a:t>
                </a:r>
                <a:r>
                  <a:rPr lang="cs-CZ" sz="1200" i="1" dirty="0" err="1"/>
                  <a:t>outright</a:t>
                </a:r>
                <a:r>
                  <a:rPr lang="cs-CZ" sz="1200" i="1" dirty="0"/>
                  <a:t> forward středový kurz na jeden měsíc: 25,5420 CZK/EUR</a:t>
                </a:r>
                <a:endParaRPr lang="cs-CZ" sz="1200" dirty="0"/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/>
                  <a:t>kotace ve swapových bodech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v případě přímé kotace je dána pouze rozdílem </a:t>
                </a:r>
                <a:r>
                  <a:rPr lang="cs-CZ" sz="1200" dirty="0" err="1"/>
                  <a:t>forwardového</a:t>
                </a:r>
                <a:r>
                  <a:rPr lang="cs-CZ" sz="1200" dirty="0"/>
                  <a:t> kurzu </a:t>
                </a:r>
                <a:r>
                  <a:rPr lang="cs-CZ" sz="1200" dirty="0" err="1"/>
                  <a:t>outright</a:t>
                </a:r>
                <a:r>
                  <a:rPr lang="cs-CZ" sz="1200" dirty="0"/>
                  <a:t> a spotového kurzu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jestli je hodnota bodů </a:t>
                </a:r>
                <a:r>
                  <a:rPr lang="cs-CZ" sz="1200" dirty="0" err="1"/>
                  <a:t>bid</a:t>
                </a:r>
                <a:r>
                  <a:rPr lang="cs-CZ" sz="1200" dirty="0"/>
                  <a:t> větší než hodnota bodů </a:t>
                </a:r>
                <a:r>
                  <a:rPr lang="cs-CZ" sz="1200" dirty="0" err="1"/>
                  <a:t>ask</a:t>
                </a:r>
                <a:r>
                  <a:rPr lang="cs-CZ" sz="1200" dirty="0"/>
                  <a:t>, pak jde o diskont, u prémie platí opak</a:t>
                </a:r>
              </a:p>
              <a:p>
                <a:pPr lvl="2">
                  <a:buClr>
                    <a:srgbClr val="307871"/>
                  </a:buClr>
                </a:pPr>
                <a14:m>
                  <m:oMath xmlns:m="http://schemas.openxmlformats.org/officeDocument/2006/math">
                    <m:r>
                      <a:rPr lang="cs-CZ" sz="1200" i="1">
                        <a:latin typeface="Cambria Math" panose="02040503050406030204" pitchFamily="18" charset="0"/>
                      </a:rPr>
                      <m:t>𝑆𝑤𝑎𝑝𝑜𝑣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é 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𝑏𝑜𝑑𝑦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cs-CZ" sz="1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cs-CZ" sz="1200" dirty="0"/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/>
                  <a:t>kotace v procentech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uvádí termínovou prémii nebo diskont v procentuálním vyjádření, což umožňuje přímé porovnání termínové prémie nebo diskontu s úrokovým diferenciálem</a:t>
                </a:r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Přímá kotace: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%= </m:t>
                    </m:r>
                    <m:f>
                      <m:f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⁄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)− 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⁄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cs-CZ" sz="1200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sz="1200" i="1">
                        <a:latin typeface="Cambria Math" panose="02040503050406030204" pitchFamily="18" charset="0"/>
                      </a:rPr>
                      <m:t>∗100</m:t>
                    </m:r>
                  </m:oMath>
                </a14:m>
                <a:endParaRPr lang="cs-CZ" sz="1200" dirty="0"/>
              </a:p>
              <a:p>
                <a:pPr lvl="2">
                  <a:buClr>
                    <a:srgbClr val="307871"/>
                  </a:buClr>
                </a:pPr>
                <a:r>
                  <a:rPr lang="cs-CZ" sz="1200" dirty="0"/>
                  <a:t>Nepřímá kotace: </a:t>
                </a:r>
                <a14:m>
                  <m:oMath xmlns:m="http://schemas.openxmlformats.org/officeDocument/2006/math">
                    <m:r>
                      <a:rPr lang="cs-CZ" sz="1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sz="1200" i="1">
                        <a:latin typeface="Cambria Math" panose="02040503050406030204" pitchFamily="18" charset="0"/>
                      </a:rPr>
                      <m:t>%= </m:t>
                    </m:r>
                    <m:f>
                      <m:f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⁄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)− 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⁄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cs-CZ" sz="1200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cs-CZ" sz="1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sz="1200" i="1">
                        <a:latin typeface="Cambria Math" panose="02040503050406030204" pitchFamily="18" charset="0"/>
                      </a:rPr>
                      <m:t>∗100</m:t>
                    </m:r>
                  </m:oMath>
                </a14:m>
                <a:endParaRPr lang="cs-CZ" sz="12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  <a:blipFill rotWithShape="0">
                <a:blip r:embed="rId3"/>
                <a:stretch>
                  <a:fillRect l="-619" t="-829" b="-145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Kotace </a:t>
            </a:r>
            <a:r>
              <a:rPr lang="cs-CZ" b="1" dirty="0" err="1"/>
              <a:t>forwardového</a:t>
            </a:r>
            <a:r>
              <a:rPr lang="cs-CZ" b="1" dirty="0"/>
              <a:t> kurzu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199883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Absolutní rozdíl mezi termínovým a spotovým kurzem ukazuje, zda se daná měna termínově obchoduje s prémií nebo diskontem.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Pokud se měna obchoduje s termínovou prémií, </a:t>
            </a:r>
            <a:r>
              <a:rPr lang="cs-CZ" sz="1600" i="1" dirty="0"/>
              <a:t>F</a:t>
            </a:r>
            <a:r>
              <a:rPr lang="cs-CZ" sz="1600" dirty="0"/>
              <a:t> je tedy větší než </a:t>
            </a:r>
            <a:r>
              <a:rPr lang="cs-CZ" sz="1600" i="1" dirty="0"/>
              <a:t>S</a:t>
            </a:r>
            <a:r>
              <a:rPr lang="cs-CZ" sz="1600" dirty="0"/>
              <a:t>, pak to indikuje předpoklad jejího posílení.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Pokud se měna obchoduje s termínovým diskontem, </a:t>
            </a:r>
            <a:r>
              <a:rPr lang="cs-CZ" sz="1600" i="1" dirty="0"/>
              <a:t>F</a:t>
            </a:r>
            <a:r>
              <a:rPr lang="cs-CZ" sz="1600" dirty="0"/>
              <a:t> je tedy nižší než </a:t>
            </a:r>
            <a:r>
              <a:rPr lang="cs-CZ" sz="1600" i="1" dirty="0"/>
              <a:t>S</a:t>
            </a:r>
            <a:r>
              <a:rPr lang="cs-CZ" sz="1600" dirty="0"/>
              <a:t>, pak trh předpokládá její budoucí oslabení. 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Vztah mezi spotovým a forwardovým kurzem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1991816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2000" dirty="0"/>
                  <a:t>Samotná změna devizového kurzu bývá nazývána </a:t>
                </a:r>
                <a:r>
                  <a:rPr lang="cs-CZ" sz="2000" dirty="0" err="1"/>
                  <a:t>apreciací</a:t>
                </a:r>
                <a:r>
                  <a:rPr lang="cs-CZ" sz="2000" dirty="0"/>
                  <a:t> (zhodnocením) nebo depreciací (znehodnocení). 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/>
                  <a:t>Depreciace domácí měny znamená, že hodnota domácí měny klesá v poměru k zahraniční měně, což u přímého kótování znamená nárůst devizového kurzu (18.10 CZK/USD  </a:t>
                </a:r>
                <a:r>
                  <a:rPr lang="cs-CZ" sz="1600" dirty="0">
                    <a:sym typeface="Wingdings" panose="05000000000000000000" pitchFamily="2" charset="2"/>
                  </a:rPr>
                  <a:t></a:t>
                </a:r>
                <a:r>
                  <a:rPr lang="cs-CZ" sz="1600" dirty="0"/>
                  <a:t> 18.80 CZK/USD). </a:t>
                </a:r>
              </a:p>
              <a:p>
                <a:pPr lvl="1">
                  <a:buClr>
                    <a:srgbClr val="307871"/>
                  </a:buClr>
                </a:pPr>
                <a:r>
                  <a:rPr lang="cs-CZ" sz="1600" dirty="0" err="1"/>
                  <a:t>Apreciace</a:t>
                </a:r>
                <a:r>
                  <a:rPr lang="cs-CZ" sz="1600" dirty="0"/>
                  <a:t> domácí měny naopak znamená, že hodnota domácí měny roste v poměru k zahraniční měně, což u přímého kótování znamená pokles devizového kurzu (18.10 CZK/USD </a:t>
                </a:r>
                <a:r>
                  <a:rPr lang="cs-CZ" sz="1600" dirty="0">
                    <a:sym typeface="Wingdings" panose="05000000000000000000" pitchFamily="2" charset="2"/>
                  </a:rPr>
                  <a:t></a:t>
                </a:r>
                <a:r>
                  <a:rPr lang="cs-CZ" sz="1600" dirty="0"/>
                  <a:t> 17.60 CZK/USD).</a:t>
                </a:r>
              </a:p>
              <a:p>
                <a:pPr>
                  <a:buClr>
                    <a:srgbClr val="307871"/>
                  </a:buClr>
                </a:pPr>
                <a:endParaRPr lang="cs-CZ" sz="2000" dirty="0"/>
              </a:p>
              <a:p>
                <a:pPr>
                  <a:buClr>
                    <a:srgbClr val="307871"/>
                  </a:buClr>
                </a:pPr>
                <a:r>
                  <a:rPr lang="cs-CZ" sz="2000" dirty="0"/>
                  <a:t>Výpočet změny devizového kurzu:</a:t>
                </a:r>
              </a:p>
              <a:p>
                <a:pPr marL="0" indent="0">
                  <a:buClr>
                    <a:srgbClr val="30787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 %=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  <a:blipFill rotWithShape="0">
                <a:blip r:embed="rId3"/>
                <a:stretch>
                  <a:fillRect l="-619" t="-829" r="-3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Interpretace pohybů devizových kurzů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143025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000" dirty="0"/>
              <a:t>relativní míry inflace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relativní úrokové sazby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relativní úrovně příjmů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operace centrálních bank na devizových trzích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tržní očekávání vývoje devizových kurzů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Základní determinanty devizových kurzů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2510450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Měnový derivát představuje kontrakt oceněn cenou, která je částečně odvozená z hodnoty podkladové měny. </a:t>
            </a:r>
          </a:p>
          <a:p>
            <a:endParaRPr lang="cs-CZ" sz="2000" dirty="0"/>
          </a:p>
          <a:p>
            <a:r>
              <a:rPr lang="cs-CZ" sz="2000" dirty="0"/>
              <a:t>V MNC jsou nejčastěji využívány tři druhy měnových derivátů:</a:t>
            </a:r>
          </a:p>
          <a:p>
            <a:pPr lvl="1"/>
            <a:r>
              <a:rPr lang="cs-CZ" sz="1600" dirty="0"/>
              <a:t>Forwardové kontrakty, </a:t>
            </a:r>
          </a:p>
          <a:p>
            <a:pPr lvl="1"/>
            <a:r>
              <a:rPr lang="cs-CZ" sz="1600" dirty="0"/>
              <a:t>Měnové </a:t>
            </a:r>
            <a:r>
              <a:rPr lang="cs-CZ" sz="1600" dirty="0" err="1"/>
              <a:t>futures</a:t>
            </a:r>
            <a:r>
              <a:rPr lang="cs-CZ" sz="1600" dirty="0"/>
              <a:t> kontrakty,</a:t>
            </a:r>
          </a:p>
          <a:p>
            <a:pPr lvl="1"/>
            <a:r>
              <a:rPr lang="cs-CZ" sz="1600" dirty="0"/>
              <a:t>Měnové opční kontrakty.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en-US" b="1" dirty="0" err="1"/>
              <a:t>Derivátové</a:t>
            </a:r>
            <a:r>
              <a:rPr lang="en-US" b="1" dirty="0"/>
              <a:t> </a:t>
            </a:r>
            <a:r>
              <a:rPr lang="en-US" b="1" dirty="0" err="1"/>
              <a:t>kontrakty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devizovém</a:t>
            </a:r>
            <a:r>
              <a:rPr lang="en-US" b="1" dirty="0"/>
              <a:t> </a:t>
            </a:r>
            <a:r>
              <a:rPr lang="en-US" b="1" dirty="0" err="1"/>
              <a:t>trhu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648988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Děkuji za pozornost </a:t>
            </a:r>
            <a:r>
              <a:rPr lang="cs-CZ" altLang="cs-CZ" sz="2400" dirty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devizový trh poskytuje fyzickou a institucionální infrastrukturu, prostřednictvím níž dochází k výměně jedné měny za druhou, stanovení devizového kurzu (poměru, ve kterém jsou měny směňovány) a vypořádání realizovaných obchodů.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za devizový obchod je možné považovat všechny transakce, ve kterých se kupující a prodávající dohodli, že určitá suma jedné měny bude vyměněna za jinou měnu ve stanoveném kurzu při splnění dalších podmínek obchodu.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Devizový trh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242309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Napojení devizového trhu na další finanční trhy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3146696" y="1889497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Devizový trh</a:t>
            </a:r>
          </a:p>
        </p:txBody>
      </p:sp>
      <p:sp>
        <p:nvSpPr>
          <p:cNvPr id="8" name="Ovál 7"/>
          <p:cNvSpPr/>
          <p:nvPr/>
        </p:nvSpPr>
        <p:spPr>
          <a:xfrm>
            <a:off x="5616116" y="84355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Kapitálový</a:t>
            </a:r>
            <a:r>
              <a:rPr lang="cs-CZ" sz="2000" b="1" dirty="0"/>
              <a:t> trh</a:t>
            </a:r>
          </a:p>
        </p:txBody>
      </p:sp>
      <p:sp>
        <p:nvSpPr>
          <p:cNvPr id="9" name="Ovál 8"/>
          <p:cNvSpPr/>
          <p:nvPr/>
        </p:nvSpPr>
        <p:spPr>
          <a:xfrm>
            <a:off x="5616116" y="293394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Depozitně-úvěrový trh</a:t>
            </a:r>
          </a:p>
        </p:txBody>
      </p:sp>
      <p:sp>
        <p:nvSpPr>
          <p:cNvPr id="10" name="Ovál 9"/>
          <p:cNvSpPr/>
          <p:nvPr/>
        </p:nvSpPr>
        <p:spPr>
          <a:xfrm>
            <a:off x="689350" y="293394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Trh derivátů</a:t>
            </a:r>
          </a:p>
        </p:txBody>
      </p:sp>
      <p:sp>
        <p:nvSpPr>
          <p:cNvPr id="11" name="Ovál 10"/>
          <p:cNvSpPr/>
          <p:nvPr/>
        </p:nvSpPr>
        <p:spPr>
          <a:xfrm>
            <a:off x="675752" y="843558"/>
            <a:ext cx="1656184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Peněžní trh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411760" y="1779662"/>
            <a:ext cx="792088" cy="43204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93745" y="3070696"/>
            <a:ext cx="770967" cy="50621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833022" y="3070696"/>
            <a:ext cx="752952" cy="57498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744204" y="1789498"/>
            <a:ext cx="793612" cy="46186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1D6F1FD4-207E-4645-9665-FDD57B00BFCF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388074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Z hlediska druhu obchodovaných peněz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valut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deviz </a:t>
            </a:r>
          </a:p>
          <a:p>
            <a:pPr lvl="1">
              <a:buClr>
                <a:srgbClr val="307871"/>
              </a:buClr>
            </a:pPr>
            <a:endParaRPr lang="cs-CZ" sz="1600" dirty="0"/>
          </a:p>
          <a:p>
            <a:pPr>
              <a:buClr>
                <a:srgbClr val="307871"/>
              </a:buClr>
            </a:pPr>
            <a:r>
              <a:rPr lang="cs-CZ" sz="2000" dirty="0"/>
              <a:t>Z hlediska charakteru obchodování s devizami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burzovní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neburzovní, tzv. OTC (</a:t>
            </a:r>
            <a:r>
              <a:rPr lang="cs-CZ" sz="1600" dirty="0" err="1"/>
              <a:t>over-the-counter</a:t>
            </a:r>
            <a:r>
              <a:rPr lang="cs-CZ" sz="1600" dirty="0"/>
              <a:t>) trh</a:t>
            </a:r>
          </a:p>
          <a:p>
            <a:pPr lvl="1">
              <a:buClr>
                <a:srgbClr val="307871"/>
              </a:buClr>
            </a:pPr>
            <a:endParaRPr lang="cs-CZ" sz="1600" dirty="0"/>
          </a:p>
          <a:p>
            <a:pPr>
              <a:buClr>
                <a:srgbClr val="307871"/>
              </a:buClr>
            </a:pPr>
            <a:r>
              <a:rPr lang="cs-CZ" sz="2000" dirty="0"/>
              <a:t>Z hlediska subjektů, které naň vstupují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mezibankovní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trh klientský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Rozdělení trhů se </a:t>
            </a:r>
            <a:r>
              <a:rPr lang="cs-CZ" b="1"/>
              <a:t>zahraničními měnami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282442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Hierarchie finančních center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45B37B4-7CF4-479E-8E9D-F1BFA5363120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8ABD1BA-D003-4FDE-A956-FE531162C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000726"/>
            <a:ext cx="8450501" cy="41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FX market never sleeps …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" y="2041952"/>
            <a:ext cx="4248472" cy="13512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00" y="19218"/>
            <a:ext cx="4874581" cy="4680592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C879FA6-8913-4E99-B5D1-29C3CFDA96A0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245085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… But it goes for a lunch</a:t>
            </a:r>
            <a:endParaRPr lang="en-US" b="1" dirty="0">
              <a:solidFill>
                <a:srgbClr val="307871"/>
              </a:solidFill>
            </a:endParaRPr>
          </a:p>
        </p:txBody>
      </p:sp>
      <p:pic>
        <p:nvPicPr>
          <p:cNvPr id="7" name="Picture 3" descr="Fig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1" y="832206"/>
            <a:ext cx="7019687" cy="37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C019C56-5F46-41E6-9657-FD622D5B7D4A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</p:spTree>
    <p:extLst>
      <p:ext uri="{BB962C8B-B14F-4D97-AF65-F5344CB8AC3E}">
        <p14:creationId xmlns:p14="http://schemas.microsoft.com/office/powerpoint/2010/main" val="268012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Celosvětový obrat na devizovém trhu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3AE6919-0983-4E5B-9EA3-522385AA0AB9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Mezinárodní finanční trhy – devizový trh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A6CE41-FF95-4302-98FE-5CB7FFAD3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80"/>
          <a:stretch/>
        </p:blipFill>
        <p:spPr>
          <a:xfrm>
            <a:off x="186946" y="964697"/>
            <a:ext cx="7128792" cy="40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2788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5497</TotalTime>
  <Words>2133</Words>
  <Application>Microsoft Office PowerPoint</Application>
  <PresentationFormat>Předvádění na obrazovce (16:9)</PresentationFormat>
  <Paragraphs>446</Paragraphs>
  <Slides>28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Enriqueta</vt:lpstr>
      <vt:lpstr>Times New Roman</vt:lpstr>
      <vt:lpstr>Wingdings</vt:lpstr>
      <vt:lpstr>SLU</vt:lpstr>
      <vt:lpstr>Mezinárodní finanční trhy - devizový trh</vt:lpstr>
      <vt:lpstr>Mezinárodní finanční trhy využívající MNC</vt:lpstr>
      <vt:lpstr>Devizový trh</vt:lpstr>
      <vt:lpstr>Napojení devizového trhu na další finanční trhy</vt:lpstr>
      <vt:lpstr>Rozdělení trhů se zahraničními měnami</vt:lpstr>
      <vt:lpstr>Hierarchie finančních center</vt:lpstr>
      <vt:lpstr>FX market never sleeps …</vt:lpstr>
      <vt:lpstr>… But it goes for a lunch</vt:lpstr>
      <vt:lpstr>Celosvětový obrat na devizovém trhu</vt:lpstr>
      <vt:lpstr>Podíl měn na obratu devizového trhu ( v % transakcí)</vt:lpstr>
      <vt:lpstr>Podíl měnových párů na obratu devizového trhu ( v % transakcí)</vt:lpstr>
      <vt:lpstr>Účastníci devizového trhu</vt:lpstr>
      <vt:lpstr>Výhody využití dealerů pro devizové obchody</vt:lpstr>
      <vt:lpstr>Spotový a termínový devizový trh </vt:lpstr>
      <vt:lpstr>Kótování devizových kurzů </vt:lpstr>
      <vt:lpstr>Kotace spotového devizového kurzu (1)</vt:lpstr>
      <vt:lpstr>Kotace spotového devizového kurzu (2)</vt:lpstr>
      <vt:lpstr>Principy dvoucestné kotace</vt:lpstr>
      <vt:lpstr>Středový kurz</vt:lpstr>
      <vt:lpstr>Kurzové rozpětí</vt:lpstr>
      <vt:lpstr>Dvoucestné kótování devizových kurzů</vt:lpstr>
      <vt:lpstr>Křížové devizové kurzy</vt:lpstr>
      <vt:lpstr>Kotace forwardového kurzu</vt:lpstr>
      <vt:lpstr>Vztah mezi spotovým a forwardovým kurzem </vt:lpstr>
      <vt:lpstr>Interpretace pohybů devizových kurzů </vt:lpstr>
      <vt:lpstr>Základní determinanty devizových kurzů</vt:lpstr>
      <vt:lpstr>Derivátové kontrakty na devizovém trhu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156</cp:revision>
  <cp:lastPrinted>2017-02-22T12:09:42Z</cp:lastPrinted>
  <dcterms:created xsi:type="dcterms:W3CDTF">2016-07-06T15:42:34Z</dcterms:created>
  <dcterms:modified xsi:type="dcterms:W3CDTF">2024-02-23T08:10:15Z</dcterms:modified>
</cp:coreProperties>
</file>