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52" r:id="rId12"/>
    <p:sldId id="350" r:id="rId13"/>
    <p:sldId id="351" r:id="rId14"/>
    <p:sldId id="349" r:id="rId15"/>
    <p:sldId id="347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8" r:id="rId24"/>
    <p:sldId id="295" r:id="rId25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95" d="100"/>
          <a:sy n="95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16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14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8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3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717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5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538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952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896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2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16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66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5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1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34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4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dy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tchratings.com/" TargetMode="External"/><Relationship Id="rId4" Type="http://schemas.openxmlformats.org/officeDocument/2006/relationships/hyperlink" Target="http://www.standardandpoor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tad/exportcredits/theexportcreditsarrangementtext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gap.cz/cs/klasifikace-zem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en/cpi/20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rizika země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FIU/MFM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Globalizace a potřeba analýz rizikovosti země vedly také k rozvoji informačních služeb a specializovaných institucí, které poskytují ratingové služby.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Ratingové agentury pravidelně analyzují faktory ovlivňující politickou a ekonomickou situaci zemí i některých jejich podnikatelských i nepodnikatelských subjektů a hodnotí jejich bonitu.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 err="1"/>
              <a:t>Nejvýznamnějš</a:t>
            </a:r>
            <a:r>
              <a:rPr lang="cs-CZ" sz="2000" dirty="0"/>
              <a:t> ratingové agentury jsou:</a:t>
            </a:r>
          </a:p>
          <a:p>
            <a:pPr lvl="1">
              <a:buClr>
                <a:srgbClr val="307871"/>
              </a:buClr>
            </a:pPr>
            <a:r>
              <a:rPr lang="cs-CZ" sz="1600" dirty="0" err="1"/>
              <a:t>Moody's</a:t>
            </a:r>
            <a:r>
              <a:rPr lang="cs-CZ" sz="1600" dirty="0"/>
              <a:t> (</a:t>
            </a:r>
            <a:r>
              <a:rPr lang="cs-CZ" sz="1600" u="sng" dirty="0">
                <a:hlinkClick r:id="rId3"/>
              </a:rPr>
              <a:t>www.moodys.com</a:t>
            </a:r>
            <a:r>
              <a:rPr lang="cs-CZ" sz="1600" dirty="0"/>
              <a:t>)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Standard &amp; </a:t>
            </a:r>
            <a:r>
              <a:rPr lang="cs-CZ" sz="1600" dirty="0" err="1"/>
              <a:t>Poor's</a:t>
            </a:r>
            <a:r>
              <a:rPr lang="cs-CZ" sz="1600" dirty="0"/>
              <a:t> (</a:t>
            </a:r>
            <a:r>
              <a:rPr lang="cs-CZ" sz="1600" u="sng" dirty="0">
                <a:hlinkClick r:id="rId4"/>
              </a:rPr>
              <a:t>www.standardandpoors.com</a:t>
            </a:r>
            <a:r>
              <a:rPr lang="cs-CZ" sz="1600" dirty="0"/>
              <a:t>)</a:t>
            </a:r>
          </a:p>
          <a:p>
            <a:pPr lvl="1">
              <a:buClr>
                <a:srgbClr val="307871"/>
              </a:buClr>
            </a:pPr>
            <a:r>
              <a:rPr lang="cs-CZ" sz="1600" dirty="0" err="1"/>
              <a:t>Fitch</a:t>
            </a:r>
            <a:r>
              <a:rPr lang="cs-CZ" sz="1600" dirty="0"/>
              <a:t> (</a:t>
            </a:r>
            <a:r>
              <a:rPr lang="cs-CZ" sz="1600" u="sng" dirty="0">
                <a:hlinkClick r:id="rId5"/>
              </a:rPr>
              <a:t>www.fitchratings.com</a:t>
            </a:r>
            <a:r>
              <a:rPr lang="cs-CZ" sz="1600" dirty="0"/>
              <a:t>).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24894" y="227843"/>
            <a:ext cx="7416824" cy="507703"/>
          </a:xfrm>
        </p:spPr>
        <p:txBody>
          <a:bodyPr/>
          <a:lstStyle/>
          <a:p>
            <a:r>
              <a:rPr lang="cs-CZ" b="1" dirty="0"/>
              <a:t>Rating země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429073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51944"/>
            <a:ext cx="7416824" cy="507703"/>
          </a:xfrm>
        </p:spPr>
        <p:txBody>
          <a:bodyPr/>
          <a:lstStyle/>
          <a:p>
            <a:r>
              <a:rPr lang="cs-CZ" b="1" dirty="0"/>
              <a:t>Ratingové hodnocení jednotlivých zemí </a:t>
            </a:r>
            <a:r>
              <a:rPr lang="cs-CZ" sz="1800" b="1" dirty="0"/>
              <a:t>Stav k 2/5/2024</a:t>
            </a:r>
            <a:endParaRPr lang="en-US" sz="1800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870562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57C163F-E808-4E5A-9E05-2F53039D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555526"/>
            <a:ext cx="3636404" cy="4150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ECFB12D-D9A0-4A4E-9B9E-1231A485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871" y="555526"/>
            <a:ext cx="3867714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1DE3-30E2-4545-AA3B-A4B30BF4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b="1" dirty="0"/>
              <a:t>Klasifikace zemí dle OECD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BE5661-C7D4-4C55-A9DA-421D987B7C34}"/>
              </a:ext>
            </a:extLst>
          </p:cNvPr>
          <p:cNvSpPr txBox="1">
            <a:spLocks/>
          </p:cNvSpPr>
          <p:nvPr/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07871"/>
              </a:buClr>
            </a:pPr>
            <a:endParaRPr lang="cs-CZ" sz="1200" dirty="0"/>
          </a:p>
          <a:p>
            <a:r>
              <a:rPr lang="cs-CZ" sz="1800" dirty="0"/>
              <a:t>Klasifikace zemí podle míry teritoriálního rizika se provádí periodicky několikrát ročně na základě výsledků ekonometrického modelu OECD zpracovávajícího nejaktuálnější makroekonomické údaje o finanční a ekonomické situaci klasifikované země a údaje o platební zkušenosti vývozních úvěrových pojišťoven zemí účastníků </a:t>
            </a:r>
            <a:r>
              <a:rPr lang="cs-CZ" sz="1800" dirty="0">
                <a:hlinkClick r:id="rId2"/>
              </a:rPr>
              <a:t>Konsensu OECD</a:t>
            </a:r>
            <a:r>
              <a:rPr lang="cs-CZ" sz="1800" dirty="0"/>
              <a:t>.</a:t>
            </a:r>
          </a:p>
          <a:p>
            <a:pPr lvl="1"/>
            <a:r>
              <a:rPr lang="cs-CZ" sz="1400" dirty="0"/>
              <a:t>Vedle indikátorů rizikovosti vyhodnocených modelem se zvažují i faktory politických a dalších rizik, které nelze jednoduše kvantifikovat a nemohou být zahrnuty do vstupních parametrů modelu OECD.</a:t>
            </a:r>
          </a:p>
          <a:p>
            <a:pPr lvl="1"/>
            <a:r>
              <a:rPr lang="cs-CZ" sz="1400" dirty="0"/>
              <a:t>Země jsou klasifikovány, tj. zařazovány, do 8 rizikových kategorií 0 až 7, kde 7. kategorii představují země s nejvyšší úrovní teritoriálního rizika a 1. kategorii země s minimální úrovní rizika. Do zvláštní kategorie 0 (nula) patří země s vyspělými finančními trhy, u kterých by minimální pojistné sazby státem podporovaných pojišťoven neměly být nižší než tržní sazby komerčních (státem nepodporovaných) finančních institucí.</a:t>
            </a:r>
          </a:p>
          <a:p>
            <a:pPr marL="0" indent="0">
              <a:buClr>
                <a:srgbClr val="307871"/>
              </a:buClr>
              <a:buFont typeface="Arial" panose="020B0604020202020204" pitchFamily="34" charset="0"/>
              <a:buNone/>
            </a:pPr>
            <a:endParaRPr lang="cs-CZ" sz="12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C35B970-EFCE-4C0B-BF08-242C1EC5F377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289050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6759E-579C-4855-9994-61264E46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5996"/>
            <a:ext cx="5832648" cy="507703"/>
          </a:xfrm>
        </p:spPr>
        <p:txBody>
          <a:bodyPr/>
          <a:lstStyle/>
          <a:p>
            <a:r>
              <a:rPr lang="cs-CZ" b="1" dirty="0"/>
              <a:t>Země s minimálními pojistnými sazbami (stanovenými dle kategorie 0 k 2/5/2024):</a:t>
            </a:r>
            <a:br>
              <a:rPr lang="cs-CZ" b="1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09BCC30-8E65-4A74-9C3F-7168AE1F3AC0}"/>
              </a:ext>
            </a:extLst>
          </p:cNvPr>
          <p:cNvSpPr/>
          <p:nvPr/>
        </p:nvSpPr>
        <p:spPr>
          <a:xfrm>
            <a:off x="107504" y="4868626"/>
            <a:ext cx="610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Další země a jejich kategorie lze najít na: </a:t>
            </a:r>
            <a:r>
              <a:rPr lang="cs-CZ" sz="1400" dirty="0">
                <a:hlinkClick r:id="rId2"/>
              </a:rPr>
              <a:t>https://www.egap.cz/cs/klasifikace-zemi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283FE7-ACEA-4329-B1DB-04121DCA964F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D55E96-0B81-4066-ABD2-EAABA367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45" y="1151946"/>
            <a:ext cx="5830968" cy="35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E401D-0B56-4DA3-B4D9-4524A777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b="1" dirty="0"/>
              <a:t>Riziko země z hlediska rozvinutosti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B8FCB5F-260B-4B92-B330-257B8C441786}"/>
              </a:ext>
            </a:extLst>
          </p:cNvPr>
          <p:cNvSpPr/>
          <p:nvPr/>
        </p:nvSpPr>
        <p:spPr>
          <a:xfrm>
            <a:off x="251520" y="1140589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Riziko lze v určité míře odvodit i na základě rozvinutosti ekonomiky.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Čím rozvinutější je ekonomika, tím je riziko země nižší.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Rozdělení zemí: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Rozvinuté země (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Rozvíjející se země (</a:t>
            </a:r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Tranzitivní země (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Rozvojové země </a:t>
            </a:r>
          </a:p>
        </p:txBody>
      </p:sp>
    </p:spTree>
    <p:extLst>
      <p:ext uri="{BB962C8B-B14F-4D97-AF65-F5344CB8AC3E}">
        <p14:creationId xmlns:p14="http://schemas.microsoft.com/office/powerpoint/2010/main" val="359039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00157-20FA-4AC2-BCEF-A2FA0E09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b="1" dirty="0"/>
              <a:t>Projektové financování dle rozvinutosti ekonomik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0F3CBD-D264-4911-AD3D-319A847B9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1" t="38800" r="24012" b="10801"/>
          <a:stretch/>
        </p:blipFill>
        <p:spPr>
          <a:xfrm>
            <a:off x="1115616" y="627534"/>
            <a:ext cx="5832648" cy="3961799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5527890-2914-4770-B19C-FD38E45CB7B7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91479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 err="1"/>
              <a:t>checklist</a:t>
            </a:r>
            <a:r>
              <a:rPr lang="cs-CZ" sz="2000" dirty="0"/>
              <a:t> přístup,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metoda </a:t>
            </a:r>
            <a:r>
              <a:rPr lang="cs-CZ" sz="2000" dirty="0" err="1"/>
              <a:t>Delphi</a:t>
            </a:r>
            <a:r>
              <a:rPr lang="cs-CZ" sz="2000" dirty="0"/>
              <a:t>,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kvantitativní analýza,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kontrolní návštěvy,</a:t>
            </a:r>
          </a:p>
          <a:p>
            <a:pPr marL="0" lv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kombinace metod.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Měření rizika země v MNC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390278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 err="1"/>
              <a:t>Checklist</a:t>
            </a:r>
            <a:r>
              <a:rPr lang="cs-CZ" sz="2000" dirty="0"/>
              <a:t> přístup zahrnuje posouzení všech politických a finančních faktorů (makroekonomických i mikroekonomických), které přispívají k posouzení rizika země ze strany MNC.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K seznamu různých finančních a politických faktorů jsou přiřazovány ratingy a tyto ratingy jsou pak konsolidovány tak, aby bylo možné získat celkové hodnocení rizika země.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Některé faktory (například růst reálného HDP) lze měřit z dostupných statistických údajů, zatímco jiné (např. pravděpodobnost války) bývají někdy měřeny subjektivně.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Všechny faktory jsou kvantifikovány a jsou jim přiřazeny váhy vzhledem k důležitosti a míře ovlivnění celkového rizika. Faktory, u nichž se předpokládá, že mají větší vliv na riziko země, by měly mít přiděleny větší váhy.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 err="1"/>
              <a:t>Checklist</a:t>
            </a:r>
            <a:r>
              <a:rPr lang="cs-CZ" b="1" dirty="0"/>
              <a:t> přístup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114863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Metoda </a:t>
            </a:r>
            <a:r>
              <a:rPr lang="cs-CZ" sz="2000" dirty="0" err="1"/>
              <a:t>Delphi</a:t>
            </a:r>
            <a:r>
              <a:rPr lang="cs-CZ" sz="2000" dirty="0"/>
              <a:t> využívá subjektivní názory členů expertní skupiny (obvykle 8-12 členné), s cílem získání celkového konsensu názorů, a tedy stanovení odborného odhadu.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Metoda </a:t>
            </a:r>
            <a:r>
              <a:rPr lang="cs-CZ" sz="2000" dirty="0" err="1"/>
              <a:t>Delphi</a:t>
            </a:r>
            <a:r>
              <a:rPr lang="cs-CZ" sz="2000" dirty="0"/>
              <a:t> je četně využívána při kvalitativní analýze rizik, ale také řízení projektů a celé řadě dalších oblastí, kde je třeba skupinou odborníků odhadnout budoucí vývoj či stav.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jejím průběhu odborníci vyjadřují své názory jednotlivě a anonymně, přičemž mají v průběhu přístup k názorům ostatních odborníků. Ti mohou své rozdílné názory konfrontovat a též je v jednotlivých kolech měnit.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Výsledky bývají statisticky zpracovány do závěrů týkajících se rizika analyzované země.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Metoda </a:t>
            </a:r>
            <a:r>
              <a:rPr lang="cs-CZ" b="1" dirty="0" err="1"/>
              <a:t>Delphi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213682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 případě, že jsou finanční a politické proměnné kvantifikovatelné, je možné identifikovat charakteristiky, které ovlivňují úroveň rizika země prostřednictvím různých typů kvantitativních analýz.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 MNC se běžně využívají modely vyhodnocení rizika země založené na regresní analýze.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Regresní analýza může měřit citlivost jedné proměnné na jiné proměnné a její výsledky tedy naznačují citlivost konkrétního podniku na ekonomiku země.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MNC tak na základě výsledků regresní analýzy může snížit neb zvýšit míru své podnikatelské činnosti v dané zemi. 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Kvantitativní analýzy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70589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Riziko země představuje pro MNC potenciálně nepříznivý dopad prostředí země, ve které jsou realizovány ekonomické aktivity, na její cash </a:t>
            </a:r>
            <a:r>
              <a:rPr lang="cs-CZ" sz="2000" dirty="0" err="1"/>
              <a:t>flow</a:t>
            </a:r>
            <a:r>
              <a:rPr lang="cs-CZ" sz="2000" dirty="0"/>
              <a:t> a tedy i hodnotu celé společnosti.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Rizika země dělíme na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rizika politická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rizika ekonomická či finanční.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Analýza rizika země může být použita k monitorování zemí, ve kterých MNC již má umístěné své ekonomické aktivity, nebo ve kterých uvažuje o rozšiřování své působnosti. 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Riziko země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313764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Kontrolní návštěvy zahrnují cestování do země a setkávání se vládními a státními úředníky, vedoucími pracovníky či spotřebiteli.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Kontrolní návštěvy mohou pomoci objasnit zejména nejisté informace, kterými o dané zemi disponuje MNC.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Navíc, některé proměnné, například mezikulturní vztahy, mohou být obtížně posuzovány bez cesty do hostitelské země.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Kontrolní návštěvy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371851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Většinou se při rozhodování v MNC nepoužívá jedna formální metoda k posouzení rizika, ale používají se kombinace technik.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Některé MNC spoléhají na posouzení rizika země externími institucemi.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Kombinace metod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270602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r>
              <a:rPr lang="cs-CZ" sz="2000" dirty="0"/>
              <a:t>MNC disponují určitými možnostmi ochrany před riziky země</a:t>
            </a:r>
          </a:p>
          <a:p>
            <a:pPr lvl="1"/>
            <a:r>
              <a:rPr lang="cs-CZ" sz="1600" dirty="0"/>
              <a:t>respektování rizikovosti při volbě trhu</a:t>
            </a:r>
          </a:p>
          <a:p>
            <a:pPr lvl="1"/>
            <a:r>
              <a:rPr lang="cs-CZ" sz="1600" dirty="0"/>
              <a:t>teritoriální diverzifikace podnikatelských aktivit, </a:t>
            </a:r>
          </a:p>
          <a:p>
            <a:pPr lvl="1"/>
            <a:r>
              <a:rPr lang="cs-CZ" sz="1600" dirty="0"/>
              <a:t>volba platební podmínky </a:t>
            </a:r>
          </a:p>
          <a:p>
            <a:pPr lvl="1"/>
            <a:r>
              <a:rPr lang="cs-CZ" sz="1600" dirty="0"/>
              <a:t>přenesení financování obchodu na takové subjekty, které mají lepší profesionální předpoklady pro zvládání teritoriálního rizika</a:t>
            </a:r>
          </a:p>
          <a:p>
            <a:pPr lvl="1"/>
            <a:r>
              <a:rPr lang="cs-CZ" sz="1600" dirty="0"/>
              <a:t>spolupráce s jinými podnikatelskými subjekty, při které dochází k rozdělení rizika </a:t>
            </a:r>
          </a:p>
          <a:p>
            <a:pPr lvl="1"/>
            <a:r>
              <a:rPr lang="cs-CZ" sz="1600" dirty="0"/>
              <a:t>využívání možnosti pojišťování teritoriálního rizika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Snižování rizika země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340710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19F97-A386-4188-87C7-F56ECFDA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Příliv PZI na regionální úrovni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FB90BD-D20D-4EE2-97D3-D03501817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3" t="26200" r="25589" b="10941"/>
          <a:stretch/>
        </p:blipFill>
        <p:spPr>
          <a:xfrm>
            <a:off x="1979712" y="706955"/>
            <a:ext cx="3352873" cy="3925298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7699B09-4AE2-4551-9014-923A86327CB4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315314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Využití pro předvídání krizí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Pokud se úroveň rizika země začne zvyšovat, pro MNC to může být impulzem pro zdejší ukončení aktivit.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Využití k revizi svých investičních nebo finančních rozhodnutí s ohledem na nedávné události.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Tato rizika vyplývají z nejistoty politického a makroekonomického vývoje jednotlivých zemí, ale mohou být také důsledkem administrativních opatření, přírodních katastrof, bojkotu zboží, embarga apod.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Každá z těchto událostí by mohla ovlivnit potenciální peněžní toky MNC a tím ovlivnit hodnotu MNC.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Využití analýzy rizika země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32818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Politická rizika země mohou vést k nečekané nutnosti omezení nebo i přerušení hospodářských vztahů s danou oblastí a k následným škodám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na zboží či na nezaplacených pohledávkách, ztráty nákladů vynaložených na zpracování trhu, odnětí možnosti disponovat majetkem apod.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Toto riziko vystupuje intenzivně v hospodářských vztazích zejména se zeměmi s politickou nestabilitou.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Politické riziko země</a:t>
            </a:r>
            <a:b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141715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endParaRPr lang="cs-CZ" sz="2000" dirty="0"/>
          </a:p>
          <a:p>
            <a:pPr lvl="0"/>
            <a:r>
              <a:rPr lang="cs-CZ" sz="2000" dirty="0"/>
              <a:t>postoj spotřebitelů v hostitelské zemi</a:t>
            </a:r>
          </a:p>
          <a:p>
            <a:pPr lvl="0"/>
            <a:r>
              <a:rPr lang="cs-CZ" sz="2000" dirty="0"/>
              <a:t>opatření hostitelské vlády</a:t>
            </a:r>
          </a:p>
          <a:p>
            <a:pPr lvl="0"/>
            <a:r>
              <a:rPr lang="cs-CZ" sz="2000" dirty="0"/>
              <a:t>blokování převodů finančních prostředků</a:t>
            </a:r>
          </a:p>
          <a:p>
            <a:pPr lvl="0"/>
            <a:r>
              <a:rPr lang="cs-CZ" sz="2000" dirty="0"/>
              <a:t>měnová konvertibilita</a:t>
            </a:r>
          </a:p>
          <a:p>
            <a:pPr lvl="0"/>
            <a:r>
              <a:rPr lang="cs-CZ" sz="2000" dirty="0"/>
              <a:t>neefektivní byrokracie</a:t>
            </a:r>
          </a:p>
          <a:p>
            <a:pPr lvl="0"/>
            <a:r>
              <a:rPr lang="cs-CZ" sz="2000" dirty="0"/>
              <a:t>korupce</a:t>
            </a:r>
          </a:p>
          <a:p>
            <a:pPr lvl="0"/>
            <a:r>
              <a:rPr lang="cs-CZ" sz="2000" dirty="0"/>
              <a:t>válka, vnitřní nepokoje a teroristické útoky</a:t>
            </a:r>
          </a:p>
          <a:p>
            <a:pPr lvl="0"/>
            <a:r>
              <a:rPr lang="cs-CZ" sz="2000" dirty="0"/>
              <a:t>vyvlastnění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Formy politického rizika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284391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fr-FR" b="1" dirty="0"/>
              <a:t>Corruption Perceptions Index </a:t>
            </a:r>
            <a:r>
              <a:rPr lang="cs-CZ" b="1" dirty="0"/>
              <a:t>za</a:t>
            </a:r>
            <a:r>
              <a:rPr lang="fr-FR" b="1" dirty="0"/>
              <a:t> rok 20</a:t>
            </a:r>
            <a:r>
              <a:rPr lang="cs-CZ" b="1" dirty="0"/>
              <a:t>23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190" y="4659982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9512" y="4876996"/>
            <a:ext cx="8856984" cy="807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200" dirty="0">
                <a:hlinkClick r:id="rId3"/>
              </a:rPr>
              <a:t>https://www.transparency.org/en/cpi/2023</a:t>
            </a:r>
            <a:r>
              <a:rPr lang="cs-CZ" sz="1200" dirty="0"/>
              <a:t>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cs-CZ" sz="1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4B7768-6EBA-4377-AE1C-36BF7D06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33" y="748429"/>
            <a:ext cx="8589142" cy="4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6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r>
              <a:rPr lang="cs-CZ" sz="2000" dirty="0"/>
              <a:t>Skupina ekonomických a finančních rizik zahrnuje rizika ekonomiky, finančního systému nebo obchodních partnerů v hostitelské zemi. Z makroekonomického prostředí jsou to především:</a:t>
            </a:r>
          </a:p>
          <a:p>
            <a:pPr lvl="1"/>
            <a:r>
              <a:rPr lang="cs-CZ" sz="1600" dirty="0"/>
              <a:t>současný a potenciální stav ekonomiky země,</a:t>
            </a:r>
          </a:p>
          <a:p>
            <a:pPr lvl="1"/>
            <a:r>
              <a:rPr lang="cs-CZ" sz="1600" dirty="0"/>
              <a:t>úrokové sazby, </a:t>
            </a:r>
          </a:p>
          <a:p>
            <a:pPr lvl="1"/>
            <a:r>
              <a:rPr lang="cs-CZ" sz="1600" dirty="0"/>
              <a:t>inflace,</a:t>
            </a:r>
          </a:p>
          <a:p>
            <a:pPr lvl="1"/>
            <a:r>
              <a:rPr lang="cs-CZ" sz="1600" dirty="0"/>
              <a:t>devizové kurzy.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Ekonomické a finanční riziko země</a:t>
            </a:r>
            <a:b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272423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r>
              <a:rPr lang="cs-CZ" sz="2000" dirty="0"/>
              <a:t>Makroekonomický odhad rizika země představuje celkové posouzení rizika země a zahrnuje posouzení všech proměnných, které ovlivňují riziko země, s výjimkou těch, které jsou jedinečné pro konkrétní firmu nebo průmysl. </a:t>
            </a:r>
          </a:p>
          <a:p>
            <a:pPr lvl="1"/>
            <a:r>
              <a:rPr lang="cs-CZ" sz="1600" dirty="0"/>
              <a:t>Tento typ posouzení je vhodný v tom smyslu, že zůstává stejný pro danou zemi, bez ohledu na firmu nebo průmysl, který se týká. </a:t>
            </a:r>
          </a:p>
          <a:p>
            <a:endParaRPr lang="cs-CZ" sz="2000" dirty="0"/>
          </a:p>
          <a:p>
            <a:r>
              <a:rPr lang="cs-CZ" sz="2000" dirty="0"/>
              <a:t>Mikroekonomický odhad rizika země zahrnuje posouzení země z pohledu konkrétního typu podnikání MNC. Konkrétní forma rizika země může ovlivnit MNC různými způsoby, a proto je zapotřebí </a:t>
            </a:r>
            <a:r>
              <a:rPr lang="cs-CZ" sz="2000" dirty="0" err="1"/>
              <a:t>mikroposouzení</a:t>
            </a:r>
            <a:r>
              <a:rPr lang="cs-CZ" sz="2000" dirty="0"/>
              <a:t> rizika země.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en-US" b="1" dirty="0" err="1"/>
              <a:t>Měření</a:t>
            </a:r>
            <a:r>
              <a:rPr lang="en-US" b="1" dirty="0"/>
              <a:t> </a:t>
            </a:r>
            <a:r>
              <a:rPr lang="en-US" b="1" dirty="0" err="1"/>
              <a:t>rizika</a:t>
            </a:r>
            <a:r>
              <a:rPr lang="en-US" b="1" dirty="0"/>
              <a:t> </a:t>
            </a:r>
            <a:r>
              <a:rPr lang="en-US" b="1" dirty="0" err="1"/>
              <a:t>země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64808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statistické podklady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zprávy mezinárodních organizací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informace ze zastupitelských úřadů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informace ze specializovaných informačních agentur apod.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informace od podniků angažovaných v mezinárodních ekonomických aktivitách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informace od bank, pojišťoven a dalších subjektů poskytujících financování a pojišťování rizik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Informace pro analýzu rizika země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Analýza rizika země</a:t>
            </a:r>
          </a:p>
        </p:txBody>
      </p:sp>
    </p:spTree>
    <p:extLst>
      <p:ext uri="{BB962C8B-B14F-4D97-AF65-F5344CB8AC3E}">
        <p14:creationId xmlns:p14="http://schemas.microsoft.com/office/powerpoint/2010/main" val="299031096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1429</Words>
  <Application>Microsoft Office PowerPoint</Application>
  <PresentationFormat>Předvádění na obrazovce (16:9)</PresentationFormat>
  <Paragraphs>180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Enriqueta</vt:lpstr>
      <vt:lpstr>Times New Roman</vt:lpstr>
      <vt:lpstr>Wingdings</vt:lpstr>
      <vt:lpstr>SLU</vt:lpstr>
      <vt:lpstr>Analýza rizika země</vt:lpstr>
      <vt:lpstr>Riziko země</vt:lpstr>
      <vt:lpstr>Využití analýzy rizika země</vt:lpstr>
      <vt:lpstr>Politické riziko země </vt:lpstr>
      <vt:lpstr>Formy politického rizika</vt:lpstr>
      <vt:lpstr>Corruption Perceptions Index za rok 2023</vt:lpstr>
      <vt:lpstr>Ekonomické a finanční riziko země </vt:lpstr>
      <vt:lpstr>Měření rizika země</vt:lpstr>
      <vt:lpstr>Informace pro analýzu rizika země</vt:lpstr>
      <vt:lpstr>Rating země </vt:lpstr>
      <vt:lpstr>Ratingové hodnocení jednotlivých zemí Stav k 2/5/2024</vt:lpstr>
      <vt:lpstr>Klasifikace zemí dle OECD</vt:lpstr>
      <vt:lpstr>Země s minimálními pojistnými sazbami (stanovenými dle kategorie 0 k 2/5/2024): </vt:lpstr>
      <vt:lpstr>Riziko země z hlediska rozvinutosti</vt:lpstr>
      <vt:lpstr>Projektové financování dle rozvinutosti ekonomik</vt:lpstr>
      <vt:lpstr>Měření rizika země v MNC </vt:lpstr>
      <vt:lpstr>Checklist přístup</vt:lpstr>
      <vt:lpstr>Metoda Delphi</vt:lpstr>
      <vt:lpstr>Kvantitativní analýzy</vt:lpstr>
      <vt:lpstr>Kontrolní návštěvy</vt:lpstr>
      <vt:lpstr>Kombinace metod</vt:lpstr>
      <vt:lpstr>Snižování rizika země</vt:lpstr>
      <vt:lpstr>Příliv PZI na regionální úrovni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176</cp:revision>
  <cp:lastPrinted>2017-02-22T12:09:42Z</cp:lastPrinted>
  <dcterms:created xsi:type="dcterms:W3CDTF">2016-07-06T15:42:34Z</dcterms:created>
  <dcterms:modified xsi:type="dcterms:W3CDTF">2024-05-02T06:38:24Z</dcterms:modified>
</cp:coreProperties>
</file>