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14"/>
  </p:handoutMasterIdLst>
  <p:sldIdLst>
    <p:sldId id="256" r:id="rId2"/>
    <p:sldId id="274" r:id="rId3"/>
    <p:sldId id="275" r:id="rId4"/>
    <p:sldId id="276" r:id="rId5"/>
    <p:sldId id="268" r:id="rId6"/>
    <p:sldId id="277" r:id="rId7"/>
    <p:sldId id="264" r:id="rId8"/>
    <p:sldId id="278" r:id="rId9"/>
    <p:sldId id="279" r:id="rId10"/>
    <p:sldId id="280" r:id="rId11"/>
    <p:sldId id="272" r:id="rId12"/>
    <p:sldId id="281" r:id="rId13"/>
  </p:sldIdLst>
  <p:sldSz cx="9144000" cy="6858000" type="screen4x3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63" d="100"/>
          <a:sy n="163" d="100"/>
        </p:scale>
        <p:origin x="1710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A660326-B15A-4EB8-BA51-6F01B7C41A01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33FC7F-DF6B-499B-94CA-51A1A4044E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97340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8720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11093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36117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23233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2428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10624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2979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93050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6777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589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64780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E1C2E-FDD5-4489-A76C-825E2CFA9C73}" type="datetimeFigureOut">
              <a:rPr lang="cs-CZ" smtClean="0"/>
              <a:t>30.03.2019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EA69E8-7716-40AE-989D-78DEF5E832A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81228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Obdélník 4"/>
          <p:cNvSpPr/>
          <p:nvPr/>
        </p:nvSpPr>
        <p:spPr>
          <a:xfrm>
            <a:off x="218223" y="417122"/>
            <a:ext cx="5891632" cy="6166557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90451" y="1138989"/>
            <a:ext cx="4991793" cy="2377295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Finanční ekonometrie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90451" y="4789283"/>
            <a:ext cx="5095702" cy="1193201"/>
          </a:xfrm>
        </p:spPr>
        <p:txBody>
          <a:bodyPr/>
          <a:lstStyle/>
          <a:p>
            <a:r>
              <a:rPr lang="cs-CZ" dirty="0" smtClean="0">
                <a:solidFill>
                  <a:schemeClr val="bg1"/>
                </a:solidFill>
              </a:rPr>
              <a:t>Modely vícerozměrných časových řad</a:t>
            </a:r>
            <a:endParaRPr lang="cs-CZ" dirty="0" smtClean="0">
              <a:solidFill>
                <a:schemeClr val="bg1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8617" y="255750"/>
            <a:ext cx="1699500" cy="1325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0163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Problémy spojeny s používáním VAR modelů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811215"/>
            <a:ext cx="7965830" cy="4365748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Výhodné vlastnosti VAR modelu platí pouze za předpokladu, že všechny časové řady v něm obsažené jsou stacionární. To znamená, že uvažované řady nesmí obsahovat trendy, pravidelné sezónní výkyvy a jejich variance se nesmí v čase měnit. </a:t>
            </a:r>
          </a:p>
          <a:p>
            <a:pPr algn="just"/>
            <a:r>
              <a:rPr lang="cs-CZ" sz="2000" dirty="0"/>
              <a:t>Výstupem z VAR modelu jsou hodnoty vlastních koeficientů, dále pak F-testy nulových hypotéz o neexistenci </a:t>
            </a:r>
            <a:r>
              <a:rPr lang="cs-CZ" sz="2000" dirty="0" err="1"/>
              <a:t>Grangerovy</a:t>
            </a:r>
            <a:r>
              <a:rPr lang="cs-CZ" sz="2000" dirty="0"/>
              <a:t> kauzality mezi proměnnými a dekompozice rozptylu</a:t>
            </a:r>
            <a:r>
              <a:rPr lang="cs-CZ" sz="2000" dirty="0" smtClean="0"/>
              <a:t>.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VAR model umožňuje také studium dynamických vlastností časových řad. </a:t>
            </a:r>
          </a:p>
          <a:p>
            <a:pPr algn="just"/>
            <a:r>
              <a:rPr lang="cs-CZ" sz="2000" dirty="0"/>
              <a:t>Dekompozice rozptylu přisuzuje napozorovanou varianci dané veličiny její vlastní minulé dynamice a dynamice ostatních proměnných.</a:t>
            </a:r>
          </a:p>
          <a:p>
            <a:pPr algn="just"/>
            <a:endParaRPr lang="cs-CZ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118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 err="1" smtClean="0"/>
              <a:t>Grangerova</a:t>
            </a:r>
            <a:r>
              <a:rPr lang="cs-CZ" dirty="0" smtClean="0"/>
              <a:t> kauzalita ve VAR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200" dirty="0" smtClean="0"/>
              <a:t>Postup:</a:t>
            </a:r>
          </a:p>
          <a:p>
            <a:pPr lvl="1" algn="just"/>
            <a:r>
              <a:rPr lang="cs-CZ" sz="2000" dirty="0" smtClean="0"/>
              <a:t>Sestavení modelu</a:t>
            </a:r>
          </a:p>
          <a:p>
            <a:pPr lvl="1" algn="just"/>
            <a:r>
              <a:rPr lang="cs-CZ" sz="2000" dirty="0" smtClean="0"/>
              <a:t>Určení optimální délky zpoždění</a:t>
            </a:r>
          </a:p>
          <a:p>
            <a:pPr lvl="1" algn="just"/>
            <a:r>
              <a:rPr lang="cs-CZ" sz="2000" dirty="0" smtClean="0"/>
              <a:t>Diagnostika modelu</a:t>
            </a:r>
          </a:p>
          <a:p>
            <a:pPr lvl="1" algn="just"/>
            <a:r>
              <a:rPr lang="cs-CZ" sz="2000" dirty="0" err="1" smtClean="0"/>
              <a:t>Grangerova</a:t>
            </a:r>
            <a:r>
              <a:rPr lang="cs-CZ" sz="2000" dirty="0" smtClean="0"/>
              <a:t> kauzalita</a:t>
            </a:r>
          </a:p>
          <a:p>
            <a:pPr algn="just"/>
            <a:endParaRPr lang="cs-CZ" sz="2200" dirty="0"/>
          </a:p>
          <a:p>
            <a:pPr algn="just"/>
            <a:r>
              <a:rPr lang="cs-CZ" sz="2200" dirty="0" err="1" smtClean="0"/>
              <a:t>Grangerova</a:t>
            </a:r>
            <a:r>
              <a:rPr lang="cs-CZ" sz="2200" dirty="0" smtClean="0"/>
              <a:t> kauzalita</a:t>
            </a:r>
          </a:p>
          <a:p>
            <a:pPr lvl="1" algn="just"/>
            <a:r>
              <a:rPr lang="cs-CZ" sz="2000" dirty="0" smtClean="0"/>
              <a:t>Nulová hypotéza: proměnná </a:t>
            </a:r>
            <a:r>
              <a:rPr lang="cs-CZ" sz="2000" i="1" dirty="0" smtClean="0"/>
              <a:t>A</a:t>
            </a:r>
            <a:r>
              <a:rPr lang="cs-CZ" sz="2000" dirty="0" smtClean="0"/>
              <a:t> nepřispívá k vysvětlení vývoje proměnné </a:t>
            </a:r>
            <a:r>
              <a:rPr lang="cs-CZ" sz="2000" i="1" dirty="0" smtClean="0"/>
              <a:t>B</a:t>
            </a:r>
          </a:p>
          <a:p>
            <a:pPr algn="just"/>
            <a:endParaRPr lang="cs-CZ" sz="22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1961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6007" y="2230138"/>
            <a:ext cx="5285695" cy="1988775"/>
          </a:xfrm>
        </p:spPr>
        <p:txBody>
          <a:bodyPr>
            <a:normAutofit/>
          </a:bodyPr>
          <a:lstStyle/>
          <a:p>
            <a:r>
              <a:rPr lang="cs-CZ" dirty="0" smtClean="0"/>
              <a:t>Děkuji za pozornost a přeji pěkný den </a:t>
            </a:r>
            <a:r>
              <a:rPr lang="cs-CZ" dirty="0" smtClean="0">
                <a:sym typeface="Wingdings" panose="05000000000000000000" pitchFamily="2" charset="2"/>
              </a:rPr>
              <a:t>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548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Modely vektorové </a:t>
            </a:r>
            <a:r>
              <a:rPr lang="cs-CZ" dirty="0" err="1"/>
              <a:t>autoregrese</a:t>
            </a:r>
            <a:r>
              <a:rPr lang="cs-CZ" dirty="0"/>
              <a:t> (VAR, VMA, VARMA, VARIMA)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2154725"/>
            <a:ext cx="8247185" cy="4146428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Model vektorové </a:t>
            </a:r>
            <a:r>
              <a:rPr lang="cs-CZ" sz="2000" dirty="0" err="1"/>
              <a:t>autoregrese</a:t>
            </a:r>
            <a:r>
              <a:rPr lang="cs-CZ" sz="2000" dirty="0"/>
              <a:t> VAR (</a:t>
            </a:r>
            <a:r>
              <a:rPr lang="cs-CZ" sz="2000" dirty="0" err="1"/>
              <a:t>vector</a:t>
            </a:r>
            <a:r>
              <a:rPr lang="cs-CZ" sz="2000" dirty="0"/>
              <a:t> </a:t>
            </a:r>
            <a:r>
              <a:rPr lang="cs-CZ" sz="2000" dirty="0" err="1"/>
              <a:t>autoregression</a:t>
            </a:r>
            <a:r>
              <a:rPr lang="cs-CZ" sz="2000" dirty="0"/>
              <a:t>) je přirozeným zobecněním jednorozměrného autoregresního procesu. 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7990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 err="1" smtClean="0"/>
              <a:t>Vektorova</a:t>
            </a:r>
            <a:r>
              <a:rPr lang="cs-CZ" dirty="0" smtClean="0"/>
              <a:t> </a:t>
            </a:r>
            <a:r>
              <a:rPr lang="cs-CZ" dirty="0" err="1"/>
              <a:t>autoregrese</a:t>
            </a:r>
            <a:r>
              <a:rPr lang="cs-CZ" dirty="0"/>
              <a:t> (</a:t>
            </a:r>
            <a:r>
              <a:rPr lang="cs-CZ" dirty="0" smtClean="0"/>
              <a:t>VAR)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01640"/>
            <a:ext cx="8247185" cy="4499513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Při zkoumání dynamických vztahů několika časových řad ekonomických veličin je nutné přihlížet k jejich případné závislosti.</a:t>
            </a:r>
          </a:p>
          <a:p>
            <a:pPr algn="just"/>
            <a:r>
              <a:rPr lang="cs-CZ" sz="2000" dirty="0"/>
              <a:t>Strukturní dynamické modely simultánních rovnic obsahující různě zpožděné hodnoty zahrnutých proměnných – předpokladem je apriorní klasifikace proměnných na endogenní a exogenní a dodržení podmínek identifikace jednotlivých rovnic.</a:t>
            </a:r>
          </a:p>
          <a:p>
            <a:pPr algn="just"/>
            <a:r>
              <a:rPr lang="cs-CZ" sz="2000" dirty="0"/>
              <a:t>Alternativní přístup vycházející z vektorové </a:t>
            </a:r>
            <a:r>
              <a:rPr lang="cs-CZ" sz="2000" dirty="0" err="1"/>
              <a:t>autoregrese</a:t>
            </a:r>
            <a:r>
              <a:rPr lang="cs-CZ" sz="2000" dirty="0"/>
              <a:t> (VAR).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134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/>
          </a:bodyPr>
          <a:lstStyle/>
          <a:p>
            <a:r>
              <a:rPr lang="cs-CZ" dirty="0" err="1" smtClean="0"/>
              <a:t>Vektorova</a:t>
            </a:r>
            <a:r>
              <a:rPr lang="cs-CZ" dirty="0" smtClean="0"/>
              <a:t> </a:t>
            </a:r>
            <a:r>
              <a:rPr lang="cs-CZ" dirty="0" err="1"/>
              <a:t>autoregrese</a:t>
            </a:r>
            <a:r>
              <a:rPr lang="cs-CZ" dirty="0"/>
              <a:t> (</a:t>
            </a:r>
            <a:r>
              <a:rPr lang="cs-CZ" dirty="0" smtClean="0"/>
              <a:t>VAR)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801640"/>
            <a:ext cx="8247185" cy="4499513"/>
          </a:xfrm>
        </p:spPr>
        <p:txBody>
          <a:bodyPr>
            <a:normAutofit/>
          </a:bodyPr>
          <a:lstStyle/>
          <a:p>
            <a:pPr algn="just"/>
            <a:r>
              <a:rPr lang="cs-CZ" sz="2000" dirty="0"/>
              <a:t>Podstatou VAR je, že proměnné ve všech zkoumaných časových řadách jsou náhodné a simultánně závislé, tedy mají endogenní charakter, přičemž jejich známá maximální délka zpoždění je stejná.</a:t>
            </a:r>
          </a:p>
          <a:p>
            <a:pPr algn="just"/>
            <a:r>
              <a:rPr lang="cs-CZ" sz="2000" dirty="0"/>
              <a:t>Modely VAR jsou vhodné k předpovědím, při analýze hospodářské politiky apod.</a:t>
            </a:r>
          </a:p>
          <a:p>
            <a:pPr algn="just"/>
            <a:r>
              <a:rPr lang="cs-CZ" sz="2000" dirty="0"/>
              <a:t>Jsou zobecněním AR modelů na časové řady více proměnných a jejich předností je relativně jednoduchý odhad parametrů </a:t>
            </a:r>
            <a:r>
              <a:rPr lang="cs-CZ" sz="2000" dirty="0" smtClean="0"/>
              <a:t>OLS.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3838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Konstrukce VAR </a:t>
            </a:r>
            <a:r>
              <a:rPr lang="cs-CZ" dirty="0" smtClean="0"/>
              <a:t>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4655233"/>
          </a:xfrm>
        </p:spPr>
        <p:txBody>
          <a:bodyPr>
            <a:normAutofit/>
          </a:bodyPr>
          <a:lstStyle/>
          <a:p>
            <a:pPr algn="just"/>
            <a:r>
              <a:rPr lang="cs-CZ" sz="2400" dirty="0"/>
              <a:t>1. Transformace dat na stacionární časové řady</a:t>
            </a:r>
          </a:p>
          <a:p>
            <a:pPr algn="just"/>
            <a:r>
              <a:rPr lang="cs-CZ" sz="2400" dirty="0"/>
              <a:t>2. Volba proměnných modelů a maximální délky zpoždění.</a:t>
            </a:r>
          </a:p>
          <a:p>
            <a:pPr algn="just"/>
            <a:r>
              <a:rPr lang="cs-CZ" sz="2400" dirty="0"/>
              <a:t>3. Zjednodušení modelu redukcí maximálního zpoždění, popř. restrikcí parametrů.</a:t>
            </a:r>
          </a:p>
          <a:p>
            <a:pPr algn="just"/>
            <a:r>
              <a:rPr lang="cs-CZ" sz="2400" dirty="0"/>
              <a:t>4. </a:t>
            </a:r>
            <a:r>
              <a:rPr lang="cs-CZ" sz="2400" dirty="0" err="1"/>
              <a:t>Ortogonalizace</a:t>
            </a:r>
            <a:r>
              <a:rPr lang="cs-CZ" sz="2400" dirty="0"/>
              <a:t> náhodných složek, resp. reziduí.</a:t>
            </a:r>
            <a:endParaRPr lang="en-GB" sz="24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78240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/>
              <a:t>Modelování VAR(1)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4091" y="1645920"/>
            <a:ext cx="8247185" cy="3786159"/>
          </a:xfrm>
        </p:spPr>
        <p:txBody>
          <a:bodyPr>
            <a:normAutofit/>
          </a:bodyPr>
          <a:lstStyle/>
          <a:p>
            <a:pPr algn="just"/>
            <a:r>
              <a:rPr lang="cs-CZ" sz="1900" dirty="0"/>
              <a:t>Nejjednodušší časové řady více proměnných je autoregresní model s dvěma závislými proměnnými </a:t>
            </a:r>
            <a:r>
              <a:rPr lang="fr-FR" sz="1900" dirty="0"/>
              <a:t>y</a:t>
            </a:r>
            <a:r>
              <a:rPr lang="fr-FR" sz="1900" baseline="-25000" dirty="0"/>
              <a:t>1,t</a:t>
            </a:r>
            <a:r>
              <a:rPr lang="fr-FR" sz="1900" dirty="0"/>
              <a:t> a y</a:t>
            </a:r>
            <a:r>
              <a:rPr lang="fr-FR" sz="1900" baseline="-25000" dirty="0"/>
              <a:t>2,t</a:t>
            </a:r>
            <a:r>
              <a:rPr lang="fr-FR" sz="1900" dirty="0"/>
              <a:t>, </a:t>
            </a:r>
            <a:r>
              <a:rPr lang="cs-CZ" sz="1900" dirty="0"/>
              <a:t>kde</a:t>
            </a:r>
            <a:r>
              <a:rPr lang="fr-FR" sz="1900" dirty="0"/>
              <a:t> t = 1, ..., T.</a:t>
            </a:r>
            <a:endParaRPr lang="cs-CZ" sz="1900" dirty="0"/>
          </a:p>
          <a:p>
            <a:pPr algn="just"/>
            <a:r>
              <a:rPr lang="cs-CZ" sz="1900" dirty="0"/>
              <a:t>Vývoj řady lze vysvětlit společnou minulostí těchto proměnných. </a:t>
            </a:r>
          </a:p>
          <a:p>
            <a:pPr algn="just"/>
            <a:r>
              <a:rPr lang="cs-CZ" sz="1900" dirty="0"/>
              <a:t>Tedy vysvětlující proměnné v nejjednodušším modelu jsou </a:t>
            </a:r>
            <a:r>
              <a:rPr lang="en-GB" sz="1900" dirty="0"/>
              <a:t>y</a:t>
            </a:r>
            <a:r>
              <a:rPr lang="en-GB" sz="1900" baseline="-25000" dirty="0"/>
              <a:t>1,t-1</a:t>
            </a:r>
            <a:r>
              <a:rPr lang="en-GB" sz="1900" dirty="0"/>
              <a:t> a y</a:t>
            </a:r>
            <a:r>
              <a:rPr lang="en-GB" sz="1900" baseline="-25000" dirty="0"/>
              <a:t>2,t-1</a:t>
            </a:r>
            <a:r>
              <a:rPr lang="cs-CZ" sz="1900" dirty="0"/>
              <a:t>.</a:t>
            </a:r>
          </a:p>
          <a:p>
            <a:pPr algn="just"/>
            <a:r>
              <a:rPr lang="cs-CZ" sz="1900" dirty="0"/>
              <a:t>VAR(1) se zpožděnými hodnotami pro každou proměnnou je určen následovně:</a:t>
            </a:r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endParaRPr lang="cs-CZ" sz="1900" dirty="0"/>
          </a:p>
          <a:p>
            <a:pPr algn="just"/>
            <a:r>
              <a:rPr lang="cs-CZ" sz="1900" dirty="0" smtClean="0"/>
              <a:t>Maticové </a:t>
            </a:r>
            <a:r>
              <a:rPr lang="cs-CZ" sz="1900" dirty="0"/>
              <a:t>značení</a:t>
            </a:r>
            <a:r>
              <a:rPr lang="cs-CZ" sz="1900" dirty="0" smtClean="0"/>
              <a:t>:</a:t>
            </a:r>
          </a:p>
          <a:p>
            <a:pPr algn="just"/>
            <a:endParaRPr lang="en-GB" sz="19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78206" y="3504993"/>
            <a:ext cx="4320480" cy="10801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64552" y="5159499"/>
            <a:ext cx="2254002" cy="463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00449" y="5697043"/>
            <a:ext cx="2475994" cy="747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646954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smtClean="0"/>
              <a:t>Diagnostika modelu VAR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811215"/>
            <a:ext cx="7965830" cy="4365748"/>
          </a:xfrm>
        </p:spPr>
        <p:txBody>
          <a:bodyPr>
            <a:noAutofit/>
          </a:bodyPr>
          <a:lstStyle/>
          <a:p>
            <a:pPr algn="just"/>
            <a:r>
              <a:rPr lang="cs-CZ" sz="2000" dirty="0"/>
              <a:t>Zda odhadnutý model skutečně splňuje podmínku </a:t>
            </a:r>
            <a:r>
              <a:rPr lang="cs-CZ" sz="2000" dirty="0" err="1"/>
              <a:t>stacionarity</a:t>
            </a:r>
            <a:r>
              <a:rPr lang="cs-CZ" sz="2000" dirty="0"/>
              <a:t>, tj. zda hodnoty kořenů odhadnutého </a:t>
            </a:r>
            <a:r>
              <a:rPr lang="cs-CZ" sz="2000" dirty="0" err="1"/>
              <a:t>aurotregresního</a:t>
            </a:r>
            <a:r>
              <a:rPr lang="cs-CZ" sz="2000" dirty="0"/>
              <a:t> polynomu leží vně jednotkového kruhu v komplexní rovině.</a:t>
            </a:r>
          </a:p>
          <a:p>
            <a:pPr algn="just"/>
            <a:r>
              <a:rPr lang="cs-CZ" sz="2000" dirty="0"/>
              <a:t>Zda je časová </a:t>
            </a:r>
            <a:r>
              <a:rPr lang="cs-CZ" sz="2000" dirty="0" err="1"/>
              <a:t>nekorelovanost</a:t>
            </a:r>
            <a:r>
              <a:rPr lang="cs-CZ" sz="2000" dirty="0"/>
              <a:t> v odhadnuté reziduální složce (tj. ve vypočteném bílém šumu).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057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/>
          <a:lstStyle/>
          <a:p>
            <a:r>
              <a:rPr lang="cs-CZ" dirty="0" smtClean="0"/>
              <a:t>Výhody VAR modelu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811215"/>
            <a:ext cx="7965830" cy="4365748"/>
          </a:xfrm>
        </p:spPr>
        <p:txBody>
          <a:bodyPr>
            <a:noAutofit/>
          </a:bodyPr>
          <a:lstStyle/>
          <a:p>
            <a:pPr lvl="0" algn="just"/>
            <a:r>
              <a:rPr lang="cs-CZ" sz="2000" dirty="0"/>
              <a:t>není třeba specifikovat, které proměnné jsou endogenní a exogenní, protože v klasickém modelu VAR jsou všechny proměnné endogenní,</a:t>
            </a:r>
            <a:endParaRPr lang="en-GB" sz="2000" dirty="0"/>
          </a:p>
          <a:p>
            <a:pPr lvl="0" algn="just"/>
            <a:r>
              <a:rPr lang="cs-CZ" sz="2000" dirty="0"/>
              <a:t>má bohatší strukturu než jednorozměrné AR modely, protože proměnná zde závisí na dalších hodnotách než jen na svých vlastních zpožděných hodnotách a bílém šumu (soubor jednorozměrných AR modelů postupně pro všechny uvažované proměnné je jen speciálním případem VAR za platnosti jistých omezení),</a:t>
            </a:r>
            <a:endParaRPr lang="en-GB" sz="2000" dirty="0"/>
          </a:p>
          <a:p>
            <a:pPr lvl="0" algn="just"/>
            <a:r>
              <a:rPr lang="cs-CZ" sz="2000" dirty="0"/>
              <a:t>pokud se používá jen redukovaný tvar VAR, na jehož pravé straně figurují pouze zpožděné hodnoty a jsou tedy v daném čase predeterminované, lze pro odhad použít klasický OLS-přístup.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325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160375" cy="1280794"/>
          </a:xfrm>
        </p:spPr>
        <p:txBody>
          <a:bodyPr>
            <a:normAutofit fontScale="90000"/>
          </a:bodyPr>
          <a:lstStyle/>
          <a:p>
            <a:r>
              <a:rPr lang="cs-CZ" dirty="0"/>
              <a:t>Problémy spojeny s používáním VAR modelů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62708" y="1811215"/>
            <a:ext cx="7965830" cy="4365748"/>
          </a:xfrm>
        </p:spPr>
        <p:txBody>
          <a:bodyPr>
            <a:noAutofit/>
          </a:bodyPr>
          <a:lstStyle/>
          <a:p>
            <a:pPr lvl="0" algn="just"/>
            <a:r>
              <a:rPr lang="cs-CZ" sz="2000" dirty="0"/>
              <a:t>aplikace VAR je někdy příliš technická bez nalezení hlubšího opodstatnění (zvlášť když se používá ve smyslu data </a:t>
            </a:r>
            <a:r>
              <a:rPr lang="cs-CZ" sz="2000" dirty="0" err="1"/>
              <a:t>mining</a:t>
            </a:r>
            <a:r>
              <a:rPr lang="cs-CZ" sz="2000" dirty="0"/>
              <a:t>),</a:t>
            </a:r>
            <a:endParaRPr lang="en-GB" sz="2000" dirty="0"/>
          </a:p>
          <a:p>
            <a:pPr lvl="0" algn="just"/>
            <a:r>
              <a:rPr lang="cs-CZ" sz="2000" dirty="0"/>
              <a:t>v praxi většinou vznikne problém, jaký řád </a:t>
            </a:r>
            <a:r>
              <a:rPr lang="cs-CZ" sz="2000" i="1" dirty="0"/>
              <a:t>p</a:t>
            </a:r>
            <a:r>
              <a:rPr lang="cs-CZ" sz="2000" dirty="0"/>
              <a:t> modelu použít (tj. do jakých zpoždění jít),</a:t>
            </a:r>
            <a:endParaRPr lang="en-GB" sz="2000" dirty="0"/>
          </a:p>
          <a:p>
            <a:pPr lvl="0" algn="just"/>
            <a:r>
              <a:rPr lang="cs-CZ" sz="2000" dirty="0"/>
              <a:t>i při nižších řádech </a:t>
            </a:r>
            <a:r>
              <a:rPr lang="cs-CZ" sz="2000" i="1" dirty="0"/>
              <a:t>p</a:t>
            </a:r>
            <a:r>
              <a:rPr lang="cs-CZ" sz="2000" dirty="0"/>
              <a:t> může být počet parametrů modelu VAR(</a:t>
            </a:r>
            <a:r>
              <a:rPr lang="cs-CZ" sz="2000" i="1" dirty="0"/>
              <a:t>p</a:t>
            </a:r>
            <a:r>
              <a:rPr lang="cs-CZ" sz="2000" dirty="0"/>
              <a:t>) značný,</a:t>
            </a:r>
            <a:endParaRPr lang="en-GB" sz="2000" dirty="0"/>
          </a:p>
          <a:p>
            <a:pPr lvl="0" algn="just"/>
            <a:r>
              <a:rPr lang="cs-CZ" sz="2000" dirty="0"/>
              <a:t>konstrukce modelu VAR předpokládá, že všechny jeho složky (tj. jednorozměrné AR procesy) jsou stacionární; transformace používané pro dosažení </a:t>
            </a:r>
            <a:r>
              <a:rPr lang="cs-CZ" sz="2000" dirty="0" err="1"/>
              <a:t>stationarity</a:t>
            </a:r>
            <a:r>
              <a:rPr lang="cs-CZ" sz="2000" dirty="0"/>
              <a:t> (např. diferencování) však mohou znamenat ztrátu informace o dlouhodobých rovnovážných vztazích mezi jednotlivými řadami.</a:t>
            </a:r>
            <a:endParaRPr lang="en-GB" sz="200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60824" y="365126"/>
            <a:ext cx="919022" cy="716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9021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iv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1569</TotalTime>
  <Words>482</Words>
  <Application>Microsoft Office PowerPoint</Application>
  <PresentationFormat>Předvádění na obrazovce (4:3)</PresentationFormat>
  <Paragraphs>54</Paragraphs>
  <Slides>12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Motiv Office</vt:lpstr>
      <vt:lpstr>Finanční ekonometrie</vt:lpstr>
      <vt:lpstr>Modely vektorové autoregrese (VAR, VMA, VARMA, VARIMA)</vt:lpstr>
      <vt:lpstr>Vektorova autoregrese (VAR)</vt:lpstr>
      <vt:lpstr>Vektorova autoregrese (VAR)</vt:lpstr>
      <vt:lpstr>Konstrukce VAR modelu</vt:lpstr>
      <vt:lpstr>Modelování VAR(1) modelu</vt:lpstr>
      <vt:lpstr>Diagnostika modelu VAR</vt:lpstr>
      <vt:lpstr>Výhody VAR modelu</vt:lpstr>
      <vt:lpstr>Problémy spojeny s používáním VAR modelů</vt:lpstr>
      <vt:lpstr>Problémy spojeny s používáním VAR modelů</vt:lpstr>
      <vt:lpstr>Grangerova kauzalita ve VAR modelu</vt:lpstr>
      <vt:lpstr>Děkuji za pozornost a přeji pěkný den 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ekonometrie</dc:title>
  <dc:creator>Uživatel systému Windows</dc:creator>
  <cp:lastModifiedBy>Iveta Palečková</cp:lastModifiedBy>
  <cp:revision>26</cp:revision>
  <cp:lastPrinted>2019-02-25T11:42:08Z</cp:lastPrinted>
  <dcterms:created xsi:type="dcterms:W3CDTF">2019-02-19T15:15:01Z</dcterms:created>
  <dcterms:modified xsi:type="dcterms:W3CDTF">2019-03-30T19:26:51Z</dcterms:modified>
</cp:coreProperties>
</file>