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65" r:id="rId4"/>
    <p:sldId id="276" r:id="rId5"/>
    <p:sldId id="282" r:id="rId6"/>
    <p:sldId id="281" r:id="rId7"/>
    <p:sldId id="277" r:id="rId8"/>
    <p:sldId id="283" r:id="rId9"/>
    <p:sldId id="288" r:id="rId10"/>
    <p:sldId id="289" r:id="rId11"/>
    <p:sldId id="284" r:id="rId12"/>
    <p:sldId id="285" r:id="rId13"/>
    <p:sldId id="290" r:id="rId14"/>
    <p:sldId id="286" r:id="rId15"/>
    <p:sldId id="279" r:id="rId16"/>
    <p:sldId id="278" r:id="rId17"/>
    <p:sldId id="287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DC1D1-7DE1-4E09-9866-353D6BAA01FA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3AB13-5DD4-413F-B2C6-CF65F1DD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02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09.05.2021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Finanční ekonometrie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0451" y="4598633"/>
            <a:ext cx="5095702" cy="1383851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Nelinearita finančních časových řad a modely volatility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Teoretické vymezení modelů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/>
          </a:bodyPr>
          <a:lstStyle/>
          <a:p>
            <a:pPr algn="just"/>
            <a:r>
              <a:rPr lang="cs-CZ" sz="2400" dirty="0" err="1"/>
              <a:t>Engle</a:t>
            </a:r>
            <a:r>
              <a:rPr lang="cs-CZ" sz="2400" dirty="0"/>
              <a:t> (1982) upozornil na skutečnost, že standardní lineární modely typu ARMA nebo ARIMA sice umožňují v čase proměnlivou střední hodnotu, ale podmíněný rozptyl je konstantní, což už realitě neodpovídá. </a:t>
            </a:r>
          </a:p>
          <a:p>
            <a:pPr algn="just"/>
            <a:r>
              <a:rPr lang="cs-CZ" sz="2400" dirty="0"/>
              <a:t>Bylo tedy nutné navrhnout modely, které by splňovaly předpoklad v čase se měnícího podmíněného rozptylu (případně podmíněné střední hodnoty a podmíněného rozptylu). </a:t>
            </a:r>
          </a:p>
          <a:p>
            <a:pPr algn="just"/>
            <a:r>
              <a:rPr lang="cs-CZ" sz="2400" dirty="0"/>
              <a:t>Podstatným rysem této koncepce je, že se nemění původní požadavek normality.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9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Modely ARCH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Formálně pak můžeme obecný lineární model ARCH(q) s </a:t>
            </a:r>
            <a:r>
              <a:rPr lang="cs-CZ" sz="2400" i="1" dirty="0"/>
              <a:t>q </a:t>
            </a:r>
            <a:r>
              <a:rPr lang="cs-CZ" sz="2400" dirty="0"/>
              <a:t>členy v autoregresní formě pro </a:t>
            </a:r>
            <a:r>
              <a:rPr lang="cs-CZ" sz="2400" i="1" dirty="0"/>
              <a:t>n</a:t>
            </a:r>
            <a:r>
              <a:rPr lang="cs-CZ" sz="2400" dirty="0"/>
              <a:t> zpoždění zapsat takto: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en-US" sz="2400" dirty="0" err="1"/>
              <a:t>nebo</a:t>
            </a:r>
            <a:endParaRPr lang="en-GB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kde </a:t>
            </a:r>
            <a:r>
              <a:rPr lang="cs-CZ" sz="2400" i="1" dirty="0"/>
              <a:t>σ</a:t>
            </a:r>
            <a:r>
              <a:rPr lang="cs-CZ" sz="2400" i="1" baseline="30000" dirty="0"/>
              <a:t>2 </a:t>
            </a:r>
            <a:r>
              <a:rPr lang="cs-CZ" sz="2400" dirty="0"/>
              <a:t>je podmíněný rozptyl reziduí časové řady, ω je konstanta, </a:t>
            </a:r>
            <a:r>
              <a:rPr lang="cs-CZ" sz="2400" i="1" dirty="0"/>
              <a:t>α </a:t>
            </a:r>
            <a:r>
              <a:rPr lang="cs-CZ" sz="2400" dirty="0"/>
              <a:t>je koeficient a ε</a:t>
            </a:r>
            <a:r>
              <a:rPr lang="cs-CZ" sz="2400" i="1" baseline="30000" dirty="0"/>
              <a:t>2</a:t>
            </a:r>
            <a:r>
              <a:rPr lang="cs-CZ" sz="2400" i="1" dirty="0"/>
              <a:t> </a:t>
            </a:r>
            <a:r>
              <a:rPr lang="cs-CZ" sz="2400" dirty="0"/>
              <a:t>jsou rezidua. Jelikož podmíněný rozptyl musí být kladné číslo, pak je dáno, že ω musí být &gt; 0 a </a:t>
            </a:r>
            <a:r>
              <a:rPr lang="cs-CZ" sz="2400" i="1" dirty="0"/>
              <a:t>α</a:t>
            </a:r>
            <a:r>
              <a:rPr lang="cs-CZ" sz="2400" i="1" baseline="-25000" dirty="0"/>
              <a:t>n</a:t>
            </a:r>
            <a:r>
              <a:rPr lang="cs-CZ" sz="2400" i="1" dirty="0"/>
              <a:t> </a:t>
            </a:r>
            <a:r>
              <a:rPr lang="cs-CZ" sz="2400" dirty="0"/>
              <a:t>musí být ≥ 0.</a:t>
            </a:r>
            <a:endParaRPr lang="en-GB" sz="2400" dirty="0"/>
          </a:p>
          <a:p>
            <a:pPr algn="just"/>
            <a:r>
              <a:rPr lang="cs-CZ" sz="2400" dirty="0"/>
              <a:t>Tyto modely se vyznačují schopností zachytit shluky volatility, protože jestliže je ε</a:t>
            </a:r>
            <a:r>
              <a:rPr lang="cs-CZ" sz="2400" i="1" baseline="30000" dirty="0"/>
              <a:t>2</a:t>
            </a:r>
            <a:r>
              <a:rPr lang="cs-CZ" sz="2400" i="1" baseline="-25000" dirty="0"/>
              <a:t>t-1</a:t>
            </a:r>
            <a:r>
              <a:rPr lang="cs-CZ" sz="2400" i="1" dirty="0"/>
              <a:t> </a:t>
            </a:r>
            <a:r>
              <a:rPr lang="cs-CZ" sz="2400" dirty="0"/>
              <a:t>nízké, pak lze očekávat, že ε</a:t>
            </a:r>
            <a:r>
              <a:rPr lang="cs-CZ" sz="2400" i="1" baseline="30000" dirty="0"/>
              <a:t>2</a:t>
            </a:r>
            <a:r>
              <a:rPr lang="cs-CZ" sz="2400" i="1" baseline="-25000" dirty="0"/>
              <a:t>t</a:t>
            </a:r>
            <a:r>
              <a:rPr lang="cs-CZ" sz="2400" i="1" dirty="0"/>
              <a:t> </a:t>
            </a:r>
            <a:r>
              <a:rPr lang="cs-CZ" sz="2400" dirty="0"/>
              <a:t>bude také nízké, a naopak.</a:t>
            </a:r>
            <a:endParaRPr lang="en-GB" sz="2400" dirty="0"/>
          </a:p>
          <a:p>
            <a:pPr algn="just"/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373565"/>
              </p:ext>
            </p:extLst>
          </p:nvPr>
        </p:nvGraphicFramePr>
        <p:xfrm>
          <a:off x="1120053" y="2571019"/>
          <a:ext cx="4467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4" imgW="2895600" imgH="304800" progId="Equation.3">
                  <p:embed/>
                </p:oleObj>
              </mc:Choice>
              <mc:Fallback>
                <p:oleObj name="Rovnice" r:id="rId4" imgW="2895600" imgH="304800" progId="Equation.3">
                  <p:embed/>
                  <p:pic>
                    <p:nvPicPr>
                      <p:cNvPr id="4300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053" y="2571019"/>
                        <a:ext cx="44672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70680"/>
              </p:ext>
            </p:extLst>
          </p:nvPr>
        </p:nvGraphicFramePr>
        <p:xfrm>
          <a:off x="1319308" y="3844040"/>
          <a:ext cx="4068713" cy="885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6" imgW="2527300" imgH="533400" progId="Equation.3">
                  <p:embed/>
                </p:oleObj>
              </mc:Choice>
              <mc:Fallback>
                <p:oleObj name="Rovnice" r:id="rId6" imgW="2527300" imgH="533400" progId="Equation.3">
                  <p:embed/>
                  <p:pic>
                    <p:nvPicPr>
                      <p:cNvPr id="430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308" y="3844040"/>
                        <a:ext cx="4068713" cy="885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664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en-GB" dirty="0" err="1"/>
              <a:t>Modely</a:t>
            </a:r>
            <a:r>
              <a:rPr lang="en-GB" dirty="0"/>
              <a:t> GARCH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b="1" dirty="0" err="1"/>
              <a:t>Generalized</a:t>
            </a:r>
            <a:r>
              <a:rPr lang="cs-CZ" sz="2400" b="1" dirty="0"/>
              <a:t> </a:t>
            </a:r>
            <a:r>
              <a:rPr lang="cs-CZ" sz="2400" b="1" dirty="0" err="1"/>
              <a:t>Autoregressive</a:t>
            </a:r>
            <a:r>
              <a:rPr lang="cs-CZ" sz="2400" b="1" dirty="0"/>
              <a:t> </a:t>
            </a:r>
            <a:r>
              <a:rPr lang="cs-CZ" sz="2400" b="1" dirty="0" err="1"/>
              <a:t>Conditional</a:t>
            </a:r>
            <a:r>
              <a:rPr lang="cs-CZ" sz="2400" b="1" dirty="0"/>
              <a:t> </a:t>
            </a:r>
            <a:r>
              <a:rPr lang="cs-CZ" sz="2400" b="1" dirty="0" err="1"/>
              <a:t>Heteroskedasticity</a:t>
            </a:r>
            <a:endParaRPr lang="cs-CZ" sz="2400" b="1" dirty="0"/>
          </a:p>
          <a:p>
            <a:pPr algn="just"/>
            <a:r>
              <a:rPr lang="cs-CZ" sz="2400" dirty="0"/>
              <a:t>Autorem modelu GARCH je T. </a:t>
            </a:r>
            <a:r>
              <a:rPr lang="cs-CZ" sz="2400" dirty="0" err="1"/>
              <a:t>Bollerslev</a:t>
            </a:r>
            <a:r>
              <a:rPr lang="cs-CZ" sz="2400" dirty="0"/>
              <a:t> (1986). </a:t>
            </a:r>
          </a:p>
          <a:p>
            <a:pPr algn="just"/>
            <a:r>
              <a:rPr lang="cs-CZ" sz="2400" dirty="0"/>
              <a:t>Model GARCH je rozšířením modelu ARCH o zpožděný podmíněný rozptyl. </a:t>
            </a:r>
          </a:p>
          <a:p>
            <a:pPr algn="just"/>
            <a:r>
              <a:rPr lang="cs-CZ" sz="2400" dirty="0"/>
              <a:t>Nahrazuje jednodušší model tam, kde by bylo nutné odhadovat velké množství parametrů </a:t>
            </a:r>
            <a:r>
              <a:rPr lang="cs-CZ" sz="2400" i="1" dirty="0"/>
              <a:t>α</a:t>
            </a:r>
            <a:r>
              <a:rPr lang="cs-CZ" sz="2400" i="1" baseline="-25000" dirty="0"/>
              <a:t>i</a:t>
            </a:r>
            <a:r>
              <a:rPr lang="cs-CZ" sz="2400" i="1" dirty="0"/>
              <a:t> (model ARCH s vysokým stupněm q).</a:t>
            </a:r>
          </a:p>
          <a:p>
            <a:pPr algn="just"/>
            <a:r>
              <a:rPr lang="cs-CZ" sz="2400" dirty="0"/>
              <a:t>Podmíněný rozptyl procesu je tedy lineární funkcí čtverců reziduí modelu a zpožděného podmíněného</a:t>
            </a:r>
          </a:p>
          <a:p>
            <a:pPr algn="just"/>
            <a:r>
              <a:rPr lang="cs-CZ" sz="2400" dirty="0"/>
              <a:t>rozptylu: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nebo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875581"/>
              </p:ext>
            </p:extLst>
          </p:nvPr>
        </p:nvGraphicFramePr>
        <p:xfrm>
          <a:off x="1505574" y="4713993"/>
          <a:ext cx="4935860" cy="896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Rovnice" r:id="rId4" imgW="2336800" imgH="533400" progId="Equation.3">
                  <p:embed/>
                </p:oleObj>
              </mc:Choice>
              <mc:Fallback>
                <p:oleObj name="Rovnice" r:id="rId4" imgW="2336800" imgH="533400" progId="Equation.3">
                  <p:embed/>
                  <p:pic>
                    <p:nvPicPr>
                      <p:cNvPr id="1024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74" y="4713993"/>
                        <a:ext cx="4935860" cy="896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46926"/>
              </p:ext>
            </p:extLst>
          </p:nvPr>
        </p:nvGraphicFramePr>
        <p:xfrm>
          <a:off x="1559487" y="6061353"/>
          <a:ext cx="4828034" cy="480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ovnice" r:id="rId6" imgW="2184400" imgH="279400" progId="Equation.3">
                  <p:embed/>
                </p:oleObj>
              </mc:Choice>
              <mc:Fallback>
                <p:oleObj name="Rovnice" r:id="rId6" imgW="2184400" imgH="279400" progId="Equation.3">
                  <p:embed/>
                  <p:pic>
                    <p:nvPicPr>
                      <p:cNvPr id="102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487" y="6061353"/>
                        <a:ext cx="4828034" cy="480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447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en-GB" dirty="0" err="1"/>
              <a:t>Modely</a:t>
            </a:r>
            <a:r>
              <a:rPr lang="en-GB" dirty="0"/>
              <a:t> GARCH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dirty="0"/>
              <a:t>Kladné hodnoty nepodmíněného rozptylu je dosaženo, když ω&gt;0, α</a:t>
            </a:r>
            <a:r>
              <a:rPr lang="cs-CZ" sz="2400" baseline="-25000" dirty="0"/>
              <a:t>i</a:t>
            </a:r>
            <a:r>
              <a:rPr lang="cs-CZ" sz="2400" dirty="0"/>
              <a:t>&gt;0 pro i = 1, 2, ..., q a β</a:t>
            </a:r>
            <a:r>
              <a:rPr lang="cs-CZ" sz="2400" baseline="-25000" dirty="0"/>
              <a:t>j</a:t>
            </a:r>
            <a:r>
              <a:rPr lang="cs-CZ" sz="2400" dirty="0"/>
              <a:t> ≥ 0 pro j = 1, 2, ..., p. </a:t>
            </a:r>
          </a:p>
          <a:p>
            <a:pPr algn="just"/>
            <a:r>
              <a:rPr lang="cs-CZ" sz="2400" dirty="0"/>
              <a:t>Nepodmíněný rozptyl procesu </a:t>
            </a:r>
            <a:r>
              <a:rPr lang="cs-CZ" sz="2400" dirty="0" err="1"/>
              <a:t>ε</a:t>
            </a:r>
            <a:r>
              <a:rPr lang="cs-CZ" sz="2400" baseline="-25000" dirty="0" err="1"/>
              <a:t>t</a:t>
            </a:r>
            <a:r>
              <a:rPr lang="cs-CZ" sz="2400" dirty="0"/>
              <a:t> je konstantní a má tvar: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Také tento model dokáže podchytit zvýšenou špičatost časové řady.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Parametry modelů GARCH lze odhadovat pomocí programu </a:t>
            </a:r>
            <a:r>
              <a:rPr lang="cs-CZ" sz="2400" dirty="0" err="1"/>
              <a:t>EViews</a:t>
            </a:r>
            <a:r>
              <a:rPr lang="cs-CZ" sz="2400" dirty="0"/>
              <a:t>, který je odhaduje prostřednictvím maximalizace </a:t>
            </a:r>
            <a:r>
              <a:rPr lang="cs-CZ" sz="2400" dirty="0" err="1"/>
              <a:t>věrohodnostní</a:t>
            </a:r>
            <a:r>
              <a:rPr lang="cs-CZ" sz="2400" dirty="0"/>
              <a:t> funkce.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1413" y="3058228"/>
            <a:ext cx="20669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592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Modely EGARCH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2400" b="1" dirty="0" err="1"/>
              <a:t>Exponential</a:t>
            </a:r>
            <a:r>
              <a:rPr lang="cs-CZ" sz="2400" b="1" dirty="0"/>
              <a:t> </a:t>
            </a:r>
            <a:r>
              <a:rPr lang="cs-CZ" sz="2400" b="1" dirty="0" err="1"/>
              <a:t>Generalized</a:t>
            </a:r>
            <a:r>
              <a:rPr lang="cs-CZ" sz="2400" b="1" dirty="0"/>
              <a:t> </a:t>
            </a:r>
            <a:r>
              <a:rPr lang="cs-CZ" sz="2400" b="1" dirty="0" err="1"/>
              <a:t>Autoregressive</a:t>
            </a:r>
            <a:r>
              <a:rPr lang="cs-CZ" sz="2400" b="1" dirty="0"/>
              <a:t> </a:t>
            </a:r>
            <a:r>
              <a:rPr lang="cs-CZ" sz="2400" b="1" dirty="0" err="1"/>
              <a:t>Conditional</a:t>
            </a:r>
            <a:r>
              <a:rPr lang="cs-CZ" sz="2400" b="1" dirty="0"/>
              <a:t> </a:t>
            </a:r>
            <a:r>
              <a:rPr lang="cs-CZ" sz="2400" b="1" dirty="0" err="1"/>
              <a:t>Heteroskedasticity</a:t>
            </a:r>
            <a:endParaRPr lang="cs-CZ" sz="2400" b="1" dirty="0"/>
          </a:p>
          <a:p>
            <a:pPr algn="just"/>
            <a:r>
              <a:rPr lang="cs-CZ" sz="2400" dirty="0"/>
              <a:t>Model je jedním z nejvýznamnějších nelineárních modelů volatility. </a:t>
            </a:r>
          </a:p>
          <a:p>
            <a:pPr algn="just"/>
            <a:r>
              <a:rPr lang="cs-CZ" sz="2400" dirty="0"/>
              <a:t>Byl publikován v roce 1991 D.B. Nelsonem .</a:t>
            </a:r>
            <a:endParaRPr lang="cs-CZ" sz="2400" i="1" dirty="0"/>
          </a:p>
          <a:p>
            <a:pPr algn="just"/>
            <a:r>
              <a:rPr lang="cs-CZ" sz="2400" i="1" dirty="0"/>
              <a:t>Cílem modelu EGARCH bylo zachytit tzv. </a:t>
            </a:r>
            <a:r>
              <a:rPr lang="cs-CZ" sz="2400" dirty="0"/>
              <a:t>asymetrické efekty ve finančních časových řadách. </a:t>
            </a:r>
          </a:p>
          <a:p>
            <a:pPr algn="just"/>
            <a:r>
              <a:rPr lang="cs-CZ" sz="2400" dirty="0"/>
              <a:t>Nejznámějším je pákový efekt, při kterém je vliv záporných šoků na hodnotu podmíněného rozptylu výrazně vyšší nežli vliv šoků kladných. </a:t>
            </a:r>
          </a:p>
          <a:p>
            <a:pPr algn="just"/>
            <a:r>
              <a:rPr lang="cs-CZ" sz="2400" dirty="0"/>
              <a:t>Pákový efekt pojmenoval F. Black (1976).</a:t>
            </a:r>
          </a:p>
          <a:p>
            <a:pPr algn="just"/>
            <a:r>
              <a:rPr lang="cs-CZ" sz="2400" dirty="0"/>
              <a:t>Model podmíněného rozptylu má následující tvar: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b="1" i="1" dirty="0"/>
              <a:t>EGARCH (1, 1)</a:t>
            </a:r>
          </a:p>
          <a:p>
            <a:pPr algn="just"/>
            <a:endParaRPr lang="cs-CZ" sz="2400" b="1" i="1" dirty="0"/>
          </a:p>
          <a:p>
            <a:pPr algn="just"/>
            <a:endParaRPr lang="cs-CZ" sz="2400" b="1" i="1" dirty="0"/>
          </a:p>
          <a:p>
            <a:pPr algn="just"/>
            <a:endParaRPr lang="cs-CZ" sz="2400" b="1" i="1" dirty="0"/>
          </a:p>
          <a:p>
            <a:pPr algn="just"/>
            <a:endParaRPr lang="cs-CZ" sz="2400" b="1" i="1" dirty="0"/>
          </a:p>
          <a:p>
            <a:pPr algn="just"/>
            <a:r>
              <a:rPr lang="cs-CZ" sz="2400" b="1" i="1" dirty="0"/>
              <a:t>EGARCH (p, q)</a:t>
            </a:r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774735"/>
              </p:ext>
            </p:extLst>
          </p:nvPr>
        </p:nvGraphicFramePr>
        <p:xfrm>
          <a:off x="2046264" y="4517754"/>
          <a:ext cx="46767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Rovnice" r:id="rId4" imgW="2997200" imgH="546100" progId="Equation.3">
                  <p:embed/>
                </p:oleObj>
              </mc:Choice>
              <mc:Fallback>
                <p:oleObj name="Rovnice" r:id="rId4" imgW="2997200" imgH="546100" progId="Equation.3">
                  <p:embed/>
                  <p:pic>
                    <p:nvPicPr>
                      <p:cNvPr id="1740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64" y="4517754"/>
                        <a:ext cx="4676775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999285"/>
              </p:ext>
            </p:extLst>
          </p:nvPr>
        </p:nvGraphicFramePr>
        <p:xfrm>
          <a:off x="2246433" y="5787997"/>
          <a:ext cx="47625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ovnice" r:id="rId6" imgW="3848100" imgH="622300" progId="Equation.3">
                  <p:embed/>
                </p:oleObj>
              </mc:Choice>
              <mc:Fallback>
                <p:oleObj name="Rovnice" r:id="rId6" imgW="3848100" imgH="622300" progId="Equation.3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433" y="5787997"/>
                        <a:ext cx="47625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3882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Modely EGARCH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901536"/>
            <a:ext cx="8247185" cy="439961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Zde platí, že pro popis případné asymetrie je důležitá hodnota parametrů </a:t>
            </a:r>
            <a:r>
              <a:rPr lang="cs-CZ" sz="2400" dirty="0" err="1"/>
              <a:t>γ</a:t>
            </a:r>
            <a:r>
              <a:rPr lang="cs-CZ" sz="2400" baseline="-25000" dirty="0" err="1"/>
              <a:t>i</a:t>
            </a:r>
            <a:r>
              <a:rPr lang="cs-CZ" sz="2400" dirty="0"/>
              <a:t>. </a:t>
            </a:r>
          </a:p>
          <a:p>
            <a:pPr algn="just"/>
            <a:r>
              <a:rPr lang="cs-CZ" sz="2400" dirty="0"/>
              <a:t>Je-li různá od nuly, asymetrie se v modelu vyskytuje. </a:t>
            </a:r>
          </a:p>
          <a:p>
            <a:pPr algn="just"/>
            <a:r>
              <a:rPr lang="cs-CZ" sz="2400" dirty="0"/>
              <a:t>Je-li hodnota parametru záporná, existuje v časové řadě pákový efekt, tedy vyšší vliv záporných šoků než šoků kladných. </a:t>
            </a:r>
          </a:p>
          <a:p>
            <a:pPr algn="just"/>
            <a:r>
              <a:rPr lang="cs-CZ" sz="2400" dirty="0"/>
              <a:t>Je-li hodnota </a:t>
            </a:r>
            <a:r>
              <a:rPr lang="cs-CZ" sz="2400" dirty="0" err="1"/>
              <a:t>γ</a:t>
            </a:r>
            <a:r>
              <a:rPr lang="cs-CZ" sz="2400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kladná, je asymetrický efekt opačný. </a:t>
            </a:r>
          </a:p>
          <a:p>
            <a:pPr algn="just"/>
            <a:r>
              <a:rPr lang="cs-CZ" sz="2400" dirty="0"/>
              <a:t>Kladné šoky v takovém případě zvyšují volatilitu časové řady více než šoky záporné.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97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>
            <a:normAutofit/>
          </a:bodyPr>
          <a:lstStyle/>
          <a:p>
            <a:r>
              <a:rPr lang="cs-CZ" dirty="0"/>
              <a:t>TGARCH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 err="1"/>
              <a:t>Threshold</a:t>
            </a:r>
            <a:r>
              <a:rPr lang="cs-CZ" b="1" dirty="0"/>
              <a:t> </a:t>
            </a:r>
            <a:r>
              <a:rPr lang="cs-CZ" b="1" dirty="0" err="1"/>
              <a:t>Generalized</a:t>
            </a:r>
            <a:r>
              <a:rPr lang="cs-CZ" b="1" dirty="0"/>
              <a:t> </a:t>
            </a:r>
            <a:r>
              <a:rPr lang="cs-CZ" b="1" dirty="0" err="1"/>
              <a:t>Autoregressive</a:t>
            </a:r>
            <a:r>
              <a:rPr lang="cs-CZ" b="1" dirty="0"/>
              <a:t> </a:t>
            </a:r>
            <a:r>
              <a:rPr lang="cs-CZ" b="1" dirty="0" err="1"/>
              <a:t>Conditional</a:t>
            </a:r>
            <a:r>
              <a:rPr lang="cs-CZ" b="1" dirty="0"/>
              <a:t> </a:t>
            </a:r>
            <a:r>
              <a:rPr lang="cs-CZ" b="1" dirty="0" err="1"/>
              <a:t>Heteroskedasticity</a:t>
            </a:r>
            <a:endParaRPr lang="cs-CZ" b="1" dirty="0"/>
          </a:p>
          <a:p>
            <a:pPr algn="just"/>
            <a:r>
              <a:rPr lang="cs-CZ" dirty="0"/>
              <a:t>Model vytvořil J.M. </a:t>
            </a:r>
            <a:r>
              <a:rPr lang="cs-CZ" dirty="0" err="1"/>
              <a:t>Zakoian</a:t>
            </a:r>
            <a:r>
              <a:rPr lang="cs-CZ" dirty="0"/>
              <a:t> (1990), dále jej dopracoval spolu R. </a:t>
            </a:r>
            <a:r>
              <a:rPr lang="cs-CZ" dirty="0" err="1"/>
              <a:t>Rabemananjarem</a:t>
            </a:r>
            <a:r>
              <a:rPr lang="cs-CZ" dirty="0"/>
              <a:t> (1993) do tvaru: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b="1" i="1" dirty="0"/>
              <a:t>TARCH (1, 1)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Vliv kladných šoků je popsán parametry </a:t>
            </a:r>
            <a:r>
              <a:rPr lang="cs-CZ" i="1" dirty="0"/>
              <a:t>α</a:t>
            </a:r>
            <a:r>
              <a:rPr lang="cs-CZ" i="1" baseline="-25000" dirty="0"/>
              <a:t>i</a:t>
            </a:r>
            <a:r>
              <a:rPr lang="cs-CZ" i="1" dirty="0"/>
              <a:t> a vliv </a:t>
            </a:r>
            <a:r>
              <a:rPr lang="cs-CZ" dirty="0"/>
              <a:t>šoků záporných parametry </a:t>
            </a:r>
            <a:r>
              <a:rPr lang="cs-CZ" i="1" dirty="0" err="1"/>
              <a:t>γ</a:t>
            </a:r>
            <a:r>
              <a:rPr lang="cs-CZ" i="1" baseline="-25000" dirty="0" err="1"/>
              <a:t>k</a:t>
            </a:r>
            <a:r>
              <a:rPr lang="cs-CZ" i="1" dirty="0"/>
              <a:t>. </a:t>
            </a:r>
          </a:p>
          <a:p>
            <a:pPr algn="just"/>
            <a:r>
              <a:rPr lang="cs-CZ" i="1" dirty="0"/>
              <a:t>Pákový efekt se v řadě vyskytuje pokud platí nerovnost α</a:t>
            </a:r>
            <a:r>
              <a:rPr lang="cs-CZ" i="1" baseline="-25000" dirty="0"/>
              <a:t>i</a:t>
            </a:r>
            <a:r>
              <a:rPr lang="cs-CZ" i="1" dirty="0"/>
              <a:t> &lt; </a:t>
            </a:r>
            <a:r>
              <a:rPr lang="cs-CZ" i="1" dirty="0" err="1"/>
              <a:t>γ</a:t>
            </a:r>
            <a:r>
              <a:rPr lang="cs-CZ" i="1" baseline="-25000" dirty="0" err="1"/>
              <a:t>k</a:t>
            </a:r>
            <a:r>
              <a:rPr lang="cs-CZ" i="1" dirty="0"/>
              <a:t>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085357"/>
              </p:ext>
            </p:extLst>
          </p:nvPr>
        </p:nvGraphicFramePr>
        <p:xfrm>
          <a:off x="2112156" y="2560287"/>
          <a:ext cx="3995936" cy="874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4" imgW="2044700" imgH="444500" progId="">
                  <p:embed/>
                </p:oleObj>
              </mc:Choice>
              <mc:Fallback>
                <p:oleObj r:id="rId4" imgW="2044700" imgH="444500" progId="">
                  <p:embed/>
                  <p:pic>
                    <p:nvPicPr>
                      <p:cNvPr id="1945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156" y="2560287"/>
                        <a:ext cx="3995936" cy="874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900023"/>
              </p:ext>
            </p:extLst>
          </p:nvPr>
        </p:nvGraphicFramePr>
        <p:xfrm>
          <a:off x="2112156" y="4435434"/>
          <a:ext cx="4459610" cy="643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6" imgW="1511300" imgH="241300" progId="">
                  <p:embed/>
                </p:oleObj>
              </mc:Choice>
              <mc:Fallback>
                <p:oleObj r:id="rId6" imgW="1511300" imgH="241300" progId="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156" y="4435434"/>
                        <a:ext cx="4459610" cy="643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750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3585" y="2202979"/>
            <a:ext cx="6143341" cy="2350913"/>
          </a:xfrm>
        </p:spPr>
        <p:txBody>
          <a:bodyPr>
            <a:noAutofit/>
          </a:bodyPr>
          <a:lstStyle/>
          <a:p>
            <a:r>
              <a:rPr lang="cs-CZ" sz="5000" dirty="0"/>
              <a:t>Děkuji za pozornost a přeji pěkný den </a:t>
            </a:r>
            <a:r>
              <a:rPr lang="cs-CZ" sz="5000" dirty="0">
                <a:sym typeface="Wingdings" panose="05000000000000000000" pitchFamily="2" charset="2"/>
              </a:rPr>
              <a:t></a:t>
            </a:r>
            <a:endParaRPr lang="cs-CZ" sz="5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96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/>
          </a:bodyPr>
          <a:lstStyle/>
          <a:p>
            <a:r>
              <a:rPr lang="cs-CZ" dirty="0"/>
              <a:t>Finanční časové řady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032" y="1475715"/>
            <a:ext cx="8535814" cy="4916032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Speciálně lineární modely časových řad nejsou schopny zohlednit některé typické vlastnosti finančních řada, jako je např.:</a:t>
            </a:r>
            <a:endParaRPr lang="en-GB" sz="2200" dirty="0"/>
          </a:p>
          <a:p>
            <a:pPr lvl="1" algn="just"/>
            <a:r>
              <a:rPr lang="cs-CZ" sz="1900" dirty="0" err="1"/>
              <a:t>Leptokurtické</a:t>
            </a:r>
            <a:r>
              <a:rPr lang="cs-CZ" sz="1900" dirty="0"/>
              <a:t> rozdělení: míry zisku finančních aktiv mívají rozdělení, která jsou více špičatá kolem středu, přičemž na koncích je jejich hustota větší a v ramenech menší než u normálního rozdělení se stejnou střední hodnotou a rozptylem; významnou charakteristikou takových rozdělení bývá kladný koeficient špičatosti.</a:t>
            </a:r>
            <a:endParaRPr lang="en-GB" sz="1900" dirty="0"/>
          </a:p>
          <a:p>
            <a:pPr lvl="1" algn="just"/>
            <a:r>
              <a:rPr lang="cs-CZ" sz="1900" dirty="0"/>
              <a:t>Shlukování volatility: tendence volatility finančních trhů objevovat ve shlucích vysokých a nízkých volatilit, tj. velké (malé) výkyvy v míře zisku lze očekávat spíše po větších (menších) předchozích výkyvech (někdy také výbuších volatility (</a:t>
            </a:r>
            <a:r>
              <a:rPr lang="cs-CZ" sz="1900" dirty="0" err="1"/>
              <a:t>bursts</a:t>
            </a:r>
            <a:r>
              <a:rPr lang="cs-CZ" sz="1900" dirty="0"/>
              <a:t>)).</a:t>
            </a:r>
            <a:endParaRPr lang="en-GB" sz="1900" dirty="0"/>
          </a:p>
          <a:p>
            <a:pPr lvl="1" algn="just"/>
            <a:r>
              <a:rPr lang="cs-CZ" sz="1900" dirty="0"/>
              <a:t>Pákový efekt (</a:t>
            </a:r>
            <a:r>
              <a:rPr lang="cs-CZ" sz="1900" dirty="0" err="1"/>
              <a:t>leverage</a:t>
            </a:r>
            <a:r>
              <a:rPr lang="cs-CZ" sz="1900" dirty="0"/>
              <a:t> </a:t>
            </a:r>
            <a:r>
              <a:rPr lang="cs-CZ" sz="1900" dirty="0" err="1"/>
              <a:t>effect</a:t>
            </a:r>
            <a:r>
              <a:rPr lang="cs-CZ" sz="1900" dirty="0"/>
              <a:t>): souvisí s kolísáním volatility v čase, se kterým se lineární modely nejsou schopni vypořádat; konkrétně se jedná o tendenci volatility zvětšit se více po cenovém poklesu než po cenovém nárůstu stejné velikosti.</a:t>
            </a:r>
            <a:endParaRPr lang="en-GB" sz="1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Modelování volatility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Modelování a předpovídání volatility je v centru zájmu finančních analýz, protože volatilita uvažovaná jako směrodatná odchylka různých ukazatelů výnosnosti či ztrátovosti je dnes základní mírou rizikovosti finančních aktiv. </a:t>
            </a:r>
            <a:endParaRPr lang="en-GB" sz="2200" dirty="0"/>
          </a:p>
          <a:p>
            <a:pPr algn="just"/>
            <a:r>
              <a:rPr lang="cs-CZ" sz="2200" dirty="0"/>
              <a:t>Přestože volatilita není přímo pozorovatelná, má určité charakteristiky, které jsou obvyklé, když se právě sleduje výnosnost nejrůznějších finančních aktiv:</a:t>
            </a:r>
            <a:endParaRPr lang="en-GB" sz="2200" dirty="0"/>
          </a:p>
          <a:p>
            <a:pPr lvl="1" algn="just"/>
            <a:r>
              <a:rPr lang="cs-CZ" sz="1800" dirty="0"/>
              <a:t>Shlukování volatility: volatilita může být v některých obdobích vysoká a v jiných nízká,</a:t>
            </a:r>
            <a:endParaRPr lang="en-GB" sz="1800" dirty="0"/>
          </a:p>
          <a:p>
            <a:pPr lvl="1" algn="just"/>
            <a:r>
              <a:rPr lang="cs-CZ" sz="1800" dirty="0"/>
              <a:t>Pákový efekt: volatilita reaguje odlišně na cenový vzestup a cenový pokles,</a:t>
            </a:r>
            <a:endParaRPr lang="en-GB" sz="1800" dirty="0"/>
          </a:p>
          <a:p>
            <a:pPr lvl="1" algn="just"/>
            <a:r>
              <a:rPr lang="cs-CZ" sz="1800" dirty="0"/>
              <a:t>Volatilita se vyvíjí spíše spojitě bez nějakých výrazných skoků,</a:t>
            </a:r>
            <a:endParaRPr lang="en-GB" sz="1800" dirty="0"/>
          </a:p>
          <a:p>
            <a:pPr lvl="1" algn="just"/>
            <a:r>
              <a:rPr lang="cs-CZ" sz="1800" dirty="0"/>
              <a:t>Volatilita nediverguje k vysokým (neomezeným) hodnotám, ale její průběh bývá spíše stacionární v určitém rozmezí.</a:t>
            </a:r>
            <a:endParaRPr lang="en-GB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Modely volatility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645921"/>
            <a:ext cx="7901354" cy="466695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Modely volatility (tedy modely popisující variabilitu finančních časových řad) se zabývají modelováním podmíněného rozptylu (na rozdíl od modelů podmíněné střední hodnoty - ARMA).</a:t>
            </a:r>
            <a:endParaRPr lang="en-GB" sz="2400" dirty="0"/>
          </a:p>
          <a:p>
            <a:pPr algn="just"/>
            <a:r>
              <a:rPr lang="cs-CZ" sz="2400" dirty="0"/>
              <a:t>Na analýzu volatility se velmi často používají modely založené na konceptu </a:t>
            </a:r>
            <a:r>
              <a:rPr lang="cs-CZ" sz="2400" dirty="0" err="1"/>
              <a:t>autoregresivní</a:t>
            </a:r>
            <a:r>
              <a:rPr lang="cs-CZ" sz="2400" dirty="0"/>
              <a:t> podmíněné </a:t>
            </a:r>
            <a:r>
              <a:rPr lang="cs-CZ" sz="2400" dirty="0" err="1"/>
              <a:t>heteroskedasticity</a:t>
            </a:r>
            <a:r>
              <a:rPr lang="cs-CZ" sz="2400" dirty="0"/>
              <a:t> (</a:t>
            </a:r>
            <a:r>
              <a:rPr lang="cs-CZ" sz="2400" i="1" dirty="0" err="1"/>
              <a:t>Autoregressive</a:t>
            </a:r>
            <a:r>
              <a:rPr lang="cs-CZ" sz="2400" i="1" dirty="0"/>
              <a:t> </a:t>
            </a:r>
            <a:r>
              <a:rPr lang="cs-CZ" sz="2400" i="1" dirty="0" err="1"/>
              <a:t>Conditional</a:t>
            </a:r>
            <a:r>
              <a:rPr lang="cs-CZ" sz="2400" i="1" dirty="0"/>
              <a:t> </a:t>
            </a:r>
            <a:r>
              <a:rPr lang="cs-CZ" sz="2400" i="1" dirty="0" err="1"/>
              <a:t>Heteroscedasticity</a:t>
            </a:r>
            <a:r>
              <a:rPr lang="cs-CZ" sz="2400" dirty="0"/>
              <a:t>, ARCH). </a:t>
            </a:r>
          </a:p>
          <a:p>
            <a:pPr algn="just"/>
            <a:r>
              <a:rPr lang="cs-CZ" sz="2400" dirty="0"/>
              <a:t>Tyto modely předpokládají v čase proměnlivou volatilitu časových řad, což je jeden ze základních rysů ekonomických a především finančních dat.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5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Modely volatility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645921"/>
            <a:ext cx="7901354" cy="466695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Jelikož až do 80. let 20. století se ve výzkumu i praxi používaly výhradně modely založené na předpokladu konstantní volatility, staly se modely třídy ARCH základem moderní finanční ekonometrie. </a:t>
            </a:r>
            <a:endParaRPr lang="en-GB" sz="2400" dirty="0"/>
          </a:p>
          <a:p>
            <a:pPr algn="just"/>
            <a:r>
              <a:rPr lang="cs-CZ" sz="2400" dirty="0"/>
              <a:t>Základem rozsáhlé skupiny modelů volatility je model ARCH, který v roce 1982 sestavil R.F. </a:t>
            </a:r>
            <a:r>
              <a:rPr lang="cs-CZ" sz="2400" dirty="0" err="1"/>
              <a:t>Engle</a:t>
            </a:r>
            <a:r>
              <a:rPr lang="cs-CZ" sz="2400" dirty="0"/>
              <a:t> (1982). </a:t>
            </a:r>
          </a:p>
          <a:p>
            <a:pPr algn="just"/>
            <a:r>
              <a:rPr lang="cs-CZ" sz="2400" dirty="0"/>
              <a:t>Jeho model dokázal jako první popsat měnící se variabilitu časových řad, která je odrazem nejistoty a rizika vyskytujícího se ve finančních časových řadách.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0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Modely volatility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645920"/>
            <a:ext cx="8201046" cy="481825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Vzhledem k faktu, že modely volatility charakterizují vývoj podmíněného rozptylu stochastického procesu, jedná se vlastně o modely nelineární. </a:t>
            </a:r>
          </a:p>
          <a:p>
            <a:pPr algn="just"/>
            <a:r>
              <a:rPr lang="cs-CZ" sz="2400" dirty="0"/>
              <a:t>Přesto se v této skupině modelů rozlišují lineární a nelineární modely. </a:t>
            </a:r>
          </a:p>
          <a:p>
            <a:pPr algn="just"/>
            <a:r>
              <a:rPr lang="cs-CZ" sz="2400" dirty="0"/>
              <a:t>Lineární modely vycházejí z jednoduchého funkčního vztahu, kdy je podmíněný rozptyl lineární funkcí zpožděných čtverců reziduí stacionárního autoregresního procesu. </a:t>
            </a:r>
          </a:p>
          <a:p>
            <a:pPr algn="just"/>
            <a:r>
              <a:rPr lang="cs-CZ" sz="2400" dirty="0"/>
              <a:t>Mezi nejznámější lineární modely volatility patří ARCH model, modely GARCH nebo GARCH-M.</a:t>
            </a:r>
          </a:p>
          <a:p>
            <a:pPr algn="just"/>
            <a:r>
              <a:rPr lang="cs-CZ" sz="2400" dirty="0"/>
              <a:t>Tyto modely byly také zahrnuty do statistického software </a:t>
            </a:r>
            <a:r>
              <a:rPr lang="cs-CZ" sz="2400" dirty="0" err="1"/>
              <a:t>EViews</a:t>
            </a:r>
            <a:r>
              <a:rPr lang="cs-CZ" sz="24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40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Modely volatility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2139" y="1645921"/>
            <a:ext cx="8389137" cy="4655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400" dirty="0"/>
              <a:t>Pokud je funkce podmíněného rozptylu a zpožděných čtverců reziduí stacionárního autoregresního procesu nelineární, jde o tzv. nelineární modely volatility. </a:t>
            </a:r>
          </a:p>
          <a:p>
            <a:pPr algn="just"/>
            <a:r>
              <a:rPr lang="cs-CZ" sz="2400" dirty="0"/>
              <a:t>Ty jsou schopny zachytit empiricky popsanou vlastnost některých finančních časových, která spočívá v přítomnosti různých asymetrických efektů. </a:t>
            </a:r>
          </a:p>
          <a:p>
            <a:pPr algn="just"/>
            <a:r>
              <a:rPr lang="cs-CZ" sz="2400" dirty="0"/>
              <a:t>Nejznámější popsal Black (1976) jako pákový efekt, při kterém se kladné a záporné šoky nepromítají do podmíněného rozptylu časové řady symetricky, jak to popisují lineární modely volatility. </a:t>
            </a:r>
          </a:p>
          <a:p>
            <a:pPr algn="just"/>
            <a:r>
              <a:rPr lang="cs-CZ" sz="2400" dirty="0"/>
              <a:t>Lineární modely nejsou takovouto asymetrii schopny popsat, protože jimi popsaný podmíněný rozptyl je závislý na čtverci šoků a nerozlišuje tedy, zda je hodnota šoků kladná nebo záporná. </a:t>
            </a:r>
          </a:p>
          <a:p>
            <a:pPr algn="just"/>
            <a:r>
              <a:rPr lang="cs-CZ" sz="2400" dirty="0"/>
              <a:t>Mezi nejvýznamnější nelineární modely patří modely EGARCH (Nelson, 1991), GRJ-GARCH (</a:t>
            </a:r>
            <a:r>
              <a:rPr lang="cs-CZ" sz="2400" dirty="0" err="1"/>
              <a:t>Glosten</a:t>
            </a:r>
            <a:r>
              <a:rPr lang="cs-CZ" sz="2400" dirty="0"/>
              <a:t>, </a:t>
            </a:r>
            <a:r>
              <a:rPr lang="cs-CZ" sz="2400" dirty="0" err="1"/>
              <a:t>Jaganathan</a:t>
            </a:r>
            <a:r>
              <a:rPr lang="cs-CZ" sz="2400" dirty="0"/>
              <a:t> a </a:t>
            </a:r>
            <a:r>
              <a:rPr lang="cs-CZ" sz="2400" dirty="0" err="1"/>
              <a:t>Runkle</a:t>
            </a:r>
            <a:r>
              <a:rPr lang="cs-CZ" sz="2400" dirty="0"/>
              <a:t>, 1993) a APARCH (Ding a kol., 1993). </a:t>
            </a:r>
          </a:p>
          <a:p>
            <a:pPr algn="just"/>
            <a:r>
              <a:rPr lang="cs-CZ" sz="2400" dirty="0"/>
              <a:t>Přičemž APARCH v sobě zahrnuje jak nelineární, tak i lineární modely. </a:t>
            </a:r>
          </a:p>
          <a:p>
            <a:pPr algn="just"/>
            <a:r>
              <a:rPr lang="cs-CZ" sz="2400" dirty="0"/>
              <a:t>Odhady těchto parametrů jsou dostupné v programu </a:t>
            </a:r>
            <a:r>
              <a:rPr lang="cs-CZ" sz="2400" dirty="0" err="1"/>
              <a:t>EViews</a:t>
            </a:r>
            <a:r>
              <a:rPr lang="cs-CZ" sz="2400" dirty="0"/>
              <a:t>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9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Teoretické vymezení modelů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299" y="1738265"/>
            <a:ext cx="8361977" cy="4562888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Nutnost aplikace modelů třídy ARCH nabývá na významu zejména při použití časových řad s častější frekvencí pozorování, například denní. </a:t>
            </a:r>
          </a:p>
          <a:p>
            <a:pPr algn="just"/>
            <a:r>
              <a:rPr lang="cs-CZ" sz="2400" dirty="0"/>
              <a:t>Ve většině případů se dostaneme do situace, kdy nejsou splněny podmínky, za nichž lze aplikovat lineární modely typu ARMA nebo ARIMA. </a:t>
            </a:r>
          </a:p>
          <a:p>
            <a:pPr algn="just"/>
            <a:r>
              <a:rPr lang="cs-CZ" sz="2400" dirty="0"/>
              <a:t>K základním „prohřeškům“ patří hlavně nesplnění podmínky </a:t>
            </a:r>
            <a:r>
              <a:rPr lang="cs-CZ" sz="2400" dirty="0" err="1"/>
              <a:t>homoskedasticity</a:t>
            </a:r>
            <a:r>
              <a:rPr lang="cs-CZ" sz="2400" dirty="0"/>
              <a:t> a normality časových řad.</a:t>
            </a:r>
          </a:p>
          <a:p>
            <a:pPr algn="just"/>
            <a:r>
              <a:rPr lang="cs-CZ" sz="2400" dirty="0"/>
              <a:t>Filtrace takových časových řad modelem ARMA nebo ARIMA nevede k časové řadě typu bílého šumu a analyzovaná časová řada je zpravidla charakteristická měnící se variabilitou, kterou nazýváme proměnlivou volatilitou časové řady.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9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Teoretické vymezení modelů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59973"/>
            <a:ext cx="8247185" cy="444118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Fenomén proměnlivé volatility vysokofrekvenčních finančních dat lze spojit i se shlukováním volatility (volatility </a:t>
            </a:r>
            <a:r>
              <a:rPr lang="cs-CZ" sz="2400" dirty="0" err="1"/>
              <a:t>clustering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Princip shlukování vychází z tendence výrazných změn v cenách finančních aktiv následovat výrazné změny a tendence malých změn následovat malé změny. </a:t>
            </a:r>
          </a:p>
          <a:p>
            <a:pPr algn="just"/>
            <a:r>
              <a:rPr lang="cs-CZ" sz="2400" dirty="0"/>
              <a:t>Jinými slovy je současná úroveň volatility pozitivně korelována s úrovní v bezprostředně předcházejících obdobích. </a:t>
            </a:r>
          </a:p>
          <a:p>
            <a:pPr algn="just"/>
            <a:r>
              <a:rPr lang="cs-CZ" sz="2400" dirty="0"/>
              <a:t>Finanční časové řady s denní frekvencí pozorování obvykle mají i rozdělení pravděpodobnosti hodnot, které se liší od normálního rozdělení. </a:t>
            </a:r>
          </a:p>
          <a:p>
            <a:pPr algn="just"/>
            <a:r>
              <a:rPr lang="cs-CZ" sz="2400" dirty="0"/>
              <a:t>Jejich typické rozdělní je ve skutečnosti špičatější a má „tlustší chvosty“ než normální rozdělení.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79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1909</TotalTime>
  <Words>1421</Words>
  <Application>Microsoft Office PowerPoint</Application>
  <PresentationFormat>Předvádění na obrazovce (4:3)</PresentationFormat>
  <Paragraphs>121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Rovnice</vt:lpstr>
      <vt:lpstr>Finanční ekonometrie</vt:lpstr>
      <vt:lpstr>Finanční časové řady</vt:lpstr>
      <vt:lpstr>Modelování volatility</vt:lpstr>
      <vt:lpstr>Modely volatility</vt:lpstr>
      <vt:lpstr>Modely volatility</vt:lpstr>
      <vt:lpstr>Modely volatility</vt:lpstr>
      <vt:lpstr>Modely volatility</vt:lpstr>
      <vt:lpstr>Teoretické vymezení modelů </vt:lpstr>
      <vt:lpstr>Teoretické vymezení modelů </vt:lpstr>
      <vt:lpstr>Teoretické vymezení modelů </vt:lpstr>
      <vt:lpstr>Modely ARCH</vt:lpstr>
      <vt:lpstr>Modely GARCH</vt:lpstr>
      <vt:lpstr>Modely GARCH</vt:lpstr>
      <vt:lpstr>Modely EGARCH</vt:lpstr>
      <vt:lpstr>Modely EGARCH</vt:lpstr>
      <vt:lpstr>TGARCH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42</cp:revision>
  <cp:lastPrinted>2019-02-25T11:43:56Z</cp:lastPrinted>
  <dcterms:created xsi:type="dcterms:W3CDTF">2019-02-19T15:15:01Z</dcterms:created>
  <dcterms:modified xsi:type="dcterms:W3CDTF">2021-05-09T14:51:32Z</dcterms:modified>
</cp:coreProperties>
</file>