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56" r:id="rId2"/>
    <p:sldId id="257" r:id="rId3"/>
    <p:sldId id="265" r:id="rId4"/>
    <p:sldId id="276" r:id="rId5"/>
    <p:sldId id="280" r:id="rId6"/>
    <p:sldId id="277" r:id="rId7"/>
    <p:sldId id="281" r:id="rId8"/>
    <p:sldId id="287" r:id="rId9"/>
    <p:sldId id="279" r:id="rId10"/>
    <p:sldId id="278" r:id="rId11"/>
    <p:sldId id="282" r:id="rId12"/>
    <p:sldId id="283" r:id="rId13"/>
    <p:sldId id="284" r:id="rId14"/>
    <p:sldId id="285" r:id="rId15"/>
    <p:sldId id="288" r:id="rId16"/>
    <p:sldId id="286" r:id="rId1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3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DCD92-0981-418E-A3EF-244B210466B5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EB3C92-D12D-482F-9FD7-165BF948A0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776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720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10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6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23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42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06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97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05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77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8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780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E1C2E-FDD5-4489-A76C-825E2CFA9C7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22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11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18223" y="417122"/>
            <a:ext cx="5891632" cy="616655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0451" y="1138989"/>
            <a:ext cx="4991793" cy="2377295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Finanční ekonometrie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0451" y="4261749"/>
            <a:ext cx="5095702" cy="1720735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Model oceňování kapitálových aktiv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617" y="255750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01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137888" cy="1123704"/>
          </a:xfrm>
        </p:spPr>
        <p:txBody>
          <a:bodyPr>
            <a:normAutofit/>
          </a:bodyPr>
          <a:lstStyle/>
          <a:p>
            <a:r>
              <a:rPr lang="cs-CZ" dirty="0"/>
              <a:t>Koeficient </a:t>
            </a:r>
            <a:r>
              <a:rPr lang="el-GR" dirty="0"/>
              <a:t>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dirty="0"/>
              <a:t>Koeficient </a:t>
            </a:r>
            <a:r>
              <a:rPr lang="cs-CZ" sz="1800" i="1" dirty="0"/>
              <a:t>β</a:t>
            </a:r>
            <a:r>
              <a:rPr lang="cs-CZ" sz="1800" dirty="0"/>
              <a:t> měří citlivost výnosové míry cenného papíru na změny tržní výnosové míry:</a:t>
            </a:r>
          </a:p>
          <a:p>
            <a:pPr algn="just"/>
            <a:r>
              <a:rPr lang="cs-CZ" sz="1800" dirty="0"/>
              <a:t>je-li </a:t>
            </a:r>
            <a:r>
              <a:rPr lang="cs-CZ" sz="1800" i="1" dirty="0"/>
              <a:t>β</a:t>
            </a:r>
            <a:r>
              <a:rPr lang="cs-CZ" sz="1800" i="1" baseline="-25000" dirty="0"/>
              <a:t>i</a:t>
            </a:r>
            <a:r>
              <a:rPr lang="cs-CZ" sz="1800" i="1" dirty="0"/>
              <a:t> </a:t>
            </a:r>
            <a:r>
              <a:rPr lang="cs-CZ" sz="1800" dirty="0"/>
              <a:t>&gt; 1, jsou cenné papíry klasifikovány jako agresivní</a:t>
            </a:r>
          </a:p>
          <a:p>
            <a:pPr lvl="1" algn="just"/>
            <a:r>
              <a:rPr lang="cs-CZ" sz="1800" dirty="0"/>
              <a:t>výnosová míra i-</a:t>
            </a:r>
            <a:r>
              <a:rPr lang="cs-CZ" sz="1800" dirty="0" err="1"/>
              <a:t>tého</a:t>
            </a:r>
            <a:r>
              <a:rPr lang="cs-CZ" sz="1800" dirty="0"/>
              <a:t> aktiva stoupá rychleji než výnosová míra tržního portfolia (reagují na 1% nárůst očekávané výnosové míry tržního portfolia zvýšením svého dodatečného výnosu o více než 1%)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je-li </a:t>
            </a:r>
            <a:r>
              <a:rPr lang="cs-CZ" sz="1800" i="1" dirty="0"/>
              <a:t>β</a:t>
            </a:r>
            <a:r>
              <a:rPr lang="cs-CZ" sz="1800" i="1" baseline="-25000" dirty="0"/>
              <a:t>i</a:t>
            </a:r>
            <a:r>
              <a:rPr lang="cs-CZ" sz="1800" i="1" dirty="0"/>
              <a:t> </a:t>
            </a:r>
            <a:r>
              <a:rPr lang="cs-CZ" sz="1800" dirty="0"/>
              <a:t>&lt; 1, jsou cenné papíry klasifikovány jako defenzivní</a:t>
            </a:r>
          </a:p>
          <a:p>
            <a:pPr lvl="1" algn="just"/>
            <a:r>
              <a:rPr lang="cs-CZ" sz="1800" dirty="0"/>
              <a:t>výnosy kolísají méně než trh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je-li </a:t>
            </a:r>
            <a:r>
              <a:rPr lang="cs-CZ" sz="1800" i="1" dirty="0"/>
              <a:t>β</a:t>
            </a:r>
            <a:r>
              <a:rPr lang="cs-CZ" sz="1800" i="1" baseline="-25000" dirty="0"/>
              <a:t>i</a:t>
            </a:r>
            <a:r>
              <a:rPr lang="cs-CZ" sz="1800" i="1" dirty="0"/>
              <a:t> </a:t>
            </a:r>
            <a:r>
              <a:rPr lang="cs-CZ" sz="1800" dirty="0"/>
              <a:t>= 1, jsou cenné papíry neutrální</a:t>
            </a:r>
          </a:p>
          <a:p>
            <a:pPr lvl="1" algn="just"/>
            <a:r>
              <a:rPr lang="cs-CZ" sz="1800" dirty="0"/>
              <a:t>výnosová míra i-</a:t>
            </a:r>
            <a:r>
              <a:rPr lang="cs-CZ" sz="1800" dirty="0" err="1"/>
              <a:t>tého</a:t>
            </a:r>
            <a:r>
              <a:rPr lang="cs-CZ" sz="1800" dirty="0"/>
              <a:t> aktiva se chová identicky jako výnosová míra tržního portfolia. </a:t>
            </a:r>
          </a:p>
          <a:p>
            <a:pPr marL="0" indent="0" algn="just">
              <a:buNone/>
            </a:pP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506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137888" cy="1123704"/>
          </a:xfrm>
        </p:spPr>
        <p:txBody>
          <a:bodyPr>
            <a:normAutofit fontScale="90000"/>
          </a:bodyPr>
          <a:lstStyle/>
          <a:p>
            <a:r>
              <a:rPr lang="cs-CZ" dirty="0"/>
              <a:t>Koeficient </a:t>
            </a:r>
            <a:r>
              <a:rPr lang="cs-CZ" i="1" dirty="0"/>
              <a:t>α – </a:t>
            </a:r>
            <a:r>
              <a:rPr lang="cs-CZ" dirty="0"/>
              <a:t>míra nerovnováhy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Autofit/>
          </a:bodyPr>
          <a:lstStyle/>
          <a:p>
            <a:pPr algn="just"/>
            <a:r>
              <a:rPr lang="cs-CZ" sz="2500" dirty="0"/>
              <a:t>Nesprávným ohodnocením cenných papírů může dojít ke dvěma případům: </a:t>
            </a:r>
          </a:p>
          <a:p>
            <a:pPr lvl="1" algn="just"/>
            <a:r>
              <a:rPr lang="cs-CZ" sz="2100" dirty="0"/>
              <a:t>cenný papír je podhodnocený (příliš levný), je-li jeho očekávaná výnosnost vyšší než příslušná očekávaná výnosnost cenných papírů se srovnatelnou betou </a:t>
            </a:r>
          </a:p>
          <a:p>
            <a:pPr lvl="1" algn="just"/>
            <a:r>
              <a:rPr lang="cs-CZ" sz="2100" dirty="0"/>
              <a:t>cenný papír je nadhodnocený (příliš drahý), je-li jeho očekávaná výnosnost nižší než příslušná očekávaná výnosnost cenných papírů se srovnatelnou betou</a:t>
            </a:r>
          </a:p>
          <a:p>
            <a:pPr lvl="1" algn="just"/>
            <a:endParaRPr lang="cs-CZ" sz="21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664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137888" cy="1123704"/>
          </a:xfrm>
        </p:spPr>
        <p:txBody>
          <a:bodyPr>
            <a:normAutofit fontScale="90000"/>
          </a:bodyPr>
          <a:lstStyle/>
          <a:p>
            <a:r>
              <a:rPr lang="cs-CZ" dirty="0"/>
              <a:t>Koeficient </a:t>
            </a:r>
            <a:r>
              <a:rPr lang="cs-CZ" i="1" dirty="0"/>
              <a:t>α – </a:t>
            </a:r>
            <a:r>
              <a:rPr lang="cs-CZ" dirty="0"/>
              <a:t>míra nerovnováhy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Autofit/>
          </a:bodyPr>
          <a:lstStyle/>
          <a:p>
            <a:r>
              <a:rPr lang="cs-CZ" dirty="0"/>
              <a:t>je-li </a:t>
            </a:r>
            <a:r>
              <a:rPr lang="cs-CZ" i="1" dirty="0"/>
              <a:t>α</a:t>
            </a:r>
            <a:r>
              <a:rPr lang="cs-CZ" i="1" baseline="-25000" dirty="0"/>
              <a:t>i</a:t>
            </a:r>
            <a:r>
              <a:rPr lang="cs-CZ" baseline="-25000" dirty="0"/>
              <a:t> </a:t>
            </a:r>
            <a:r>
              <a:rPr lang="cs-CZ" dirty="0"/>
              <a:t>&gt; 0, je podhodnocený cenný papír, leží nad SML a je výhodné jej nakupovat </a:t>
            </a:r>
          </a:p>
          <a:p>
            <a:endParaRPr lang="cs-CZ" dirty="0"/>
          </a:p>
          <a:p>
            <a:r>
              <a:rPr lang="cs-CZ" dirty="0"/>
              <a:t>je-li </a:t>
            </a:r>
            <a:r>
              <a:rPr lang="cs-CZ" i="1" dirty="0"/>
              <a:t>α</a:t>
            </a:r>
            <a:r>
              <a:rPr lang="cs-CZ" i="1" baseline="-25000" dirty="0"/>
              <a:t>i</a:t>
            </a:r>
            <a:r>
              <a:rPr lang="cs-CZ" dirty="0"/>
              <a:t> &lt; 0, je nadhodnocený cenný papír, leží pod SML a je výhodné jej prodávat </a:t>
            </a:r>
          </a:p>
          <a:p>
            <a:endParaRPr lang="cs-CZ" dirty="0"/>
          </a:p>
          <a:p>
            <a:r>
              <a:rPr lang="cs-CZ" dirty="0"/>
              <a:t>je-li </a:t>
            </a:r>
            <a:r>
              <a:rPr lang="cs-CZ" i="1" dirty="0"/>
              <a:t>α</a:t>
            </a:r>
            <a:r>
              <a:rPr lang="cs-CZ" i="1" baseline="-25000" dirty="0"/>
              <a:t>i</a:t>
            </a:r>
            <a:r>
              <a:rPr lang="cs-CZ" dirty="0"/>
              <a:t> = 0, je správně ohodnocený, cenný papír leží na přímce SML</a:t>
            </a:r>
          </a:p>
          <a:p>
            <a:pPr lvl="1" algn="just"/>
            <a:endParaRPr lang="cs-CZ" sz="21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199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137888" cy="1123704"/>
          </a:xfrm>
        </p:spPr>
        <p:txBody>
          <a:bodyPr>
            <a:normAutofit fontScale="90000"/>
          </a:bodyPr>
          <a:lstStyle/>
          <a:p>
            <a:r>
              <a:rPr lang="cs-CZ" dirty="0"/>
              <a:t>Koeficient </a:t>
            </a:r>
            <a:r>
              <a:rPr lang="cs-CZ" i="1" dirty="0"/>
              <a:t>α – </a:t>
            </a:r>
            <a:r>
              <a:rPr lang="cs-CZ" dirty="0"/>
              <a:t>míra nerovnováhy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Autofit/>
          </a:bodyPr>
          <a:lstStyle/>
          <a:p>
            <a:pPr lvl="1" algn="just"/>
            <a:endParaRPr lang="cs-CZ" sz="21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63778" y="1829146"/>
            <a:ext cx="4684478" cy="4472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9821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137888" cy="1123704"/>
          </a:xfrm>
        </p:spPr>
        <p:txBody>
          <a:bodyPr>
            <a:normAutofit/>
          </a:bodyPr>
          <a:lstStyle/>
          <a:p>
            <a:r>
              <a:rPr lang="cs-CZ" dirty="0"/>
              <a:t>Nedostatky modelu CAPM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375755" cy="4981217"/>
          </a:xfrm>
        </p:spPr>
        <p:txBody>
          <a:bodyPr>
            <a:noAutofit/>
          </a:bodyPr>
          <a:lstStyle/>
          <a:p>
            <a:pPr algn="just"/>
            <a:r>
              <a:rPr lang="cs-CZ" sz="1700" dirty="0"/>
              <a:t>Příliš zjednodušující předpoklady (zejména o neexistenci dokonalého kapitálového trhu, určení bezrizikové sazby, existenci daní a transakčních nákladů, všichni investoři nemají stejná očekávání ohledně rizika a výnosové míry, všichni investoři nemají averzi k riziku, atd.)</a:t>
            </a:r>
            <a:endParaRPr lang="en-GB" sz="1700" dirty="0"/>
          </a:p>
          <a:p>
            <a:pPr lvl="0" algn="just"/>
            <a:r>
              <a:rPr lang="cs-CZ" sz="1700" dirty="0"/>
              <a:t>Způsob měření rizika - riziko se měří pomocí rozptylu, tento způsob pro rozdělení jiné než normální neplatí. (Riziko ve finančních investicích by se nemělo vyjadřovat pomocí rozptylu. Rozptyl totiž v tomto případě vyjadřuje pravděpodobnost ztráty.)</a:t>
            </a:r>
            <a:endParaRPr lang="en-GB" sz="1700" dirty="0"/>
          </a:p>
          <a:p>
            <a:pPr lvl="0" algn="just"/>
            <a:r>
              <a:rPr lang="cs-CZ" sz="1700" dirty="0"/>
              <a:t>Předpokládá, že investor zná statistické rozdělení předpokládaných výnosů z aktiva (ve skutečnosti jsou odhady investora statisticky vychýlené, a proto jsou tržní ceny aktiv informačně neefektivní).</a:t>
            </a:r>
            <a:endParaRPr lang="en-GB" sz="1700" dirty="0"/>
          </a:p>
          <a:p>
            <a:pPr lvl="0" algn="just"/>
            <a:r>
              <a:rPr lang="cs-CZ" sz="1700" dirty="0"/>
              <a:t>Model adekvátně nevysvětluje rozptyl ve výnosech z aktiv. </a:t>
            </a:r>
            <a:endParaRPr lang="en-GB" sz="1700" dirty="0"/>
          </a:p>
          <a:p>
            <a:pPr lvl="0" algn="just"/>
            <a:r>
              <a:rPr lang="cs-CZ" sz="1700" dirty="0"/>
              <a:t>Model se zaměřuje na výkon jednoho období, a proto nepředpokládá opakované převrstvování portfolia.</a:t>
            </a:r>
            <a:endParaRPr lang="en-GB" sz="1700" dirty="0"/>
          </a:p>
          <a:p>
            <a:pPr lvl="0" algn="just"/>
            <a:r>
              <a:rPr lang="cs-CZ" sz="1700" dirty="0"/>
              <a:t>CAPM předpokládá, že každý investor zvážil všechny možnosti a optimalizuje právě jedno portfolio.</a:t>
            </a:r>
            <a:endParaRPr lang="en-GB" sz="1700" dirty="0"/>
          </a:p>
          <a:p>
            <a:pPr lvl="1" algn="just"/>
            <a:endParaRPr lang="cs-CZ" sz="21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13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137888" cy="1123704"/>
          </a:xfrm>
        </p:spPr>
        <p:txBody>
          <a:bodyPr>
            <a:normAutofit fontScale="90000"/>
          </a:bodyPr>
          <a:lstStyle/>
          <a:p>
            <a:r>
              <a:rPr lang="cs-CZ" dirty="0"/>
              <a:t>Empirická aplikace CAPM modelu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504091" y="1645920"/>
                <a:ext cx="8375755" cy="4981217"/>
              </a:xfrm>
            </p:spPr>
            <p:txBody>
              <a:bodyPr>
                <a:noAutofit/>
              </a:bodyPr>
              <a:lstStyle/>
              <a:p>
                <a:pPr algn="just"/>
                <a:r>
                  <a:rPr lang="cs-CZ" sz="1800" dirty="0"/>
                  <a:t>Hlavním vztahem modelu CAPM je rovnice 		     	 , která ukazuje, že očekávaný výnos aktiva by se měl rovnat součtu bezrizikové sazby a rizikové prémie. </a:t>
                </a:r>
              </a:p>
              <a:p>
                <a:pPr algn="just"/>
                <a:r>
                  <a:rPr lang="cs-CZ" sz="1800" dirty="0"/>
                  <a:t>Model CAPM je však formulován ex ante (tzn. pro očekávané hodnoty), kdežto jeho odhad lze provést pouze ex post (tzn. na již získaných datech). </a:t>
                </a:r>
              </a:p>
              <a:p>
                <a:pPr algn="just"/>
                <a:r>
                  <a:rPr lang="cs-CZ" sz="1800" dirty="0"/>
                  <a:t>Proto je třeba rovnici upravit tak, aby bylo možné model empiricky odhadnout:</a:t>
                </a:r>
              </a:p>
              <a:p>
                <a:pPr algn="just"/>
                <a:endParaRPr lang="cs-CZ" sz="1800" dirty="0"/>
              </a:p>
              <a:p>
                <a:pPr algn="just"/>
                <a:endParaRPr lang="cs-CZ" sz="1800" dirty="0"/>
              </a:p>
              <a:p>
                <a:pPr algn="just"/>
                <a:endParaRPr lang="cs-CZ" sz="1800" dirty="0"/>
              </a:p>
              <a:p>
                <a:pPr algn="just"/>
                <a:endParaRPr lang="cs-CZ" sz="1800" dirty="0"/>
              </a:p>
              <a:p>
                <a:pPr algn="just"/>
                <a:r>
                  <a:rPr lang="cs-CZ" sz="1800" dirty="0"/>
                  <a:t>kde:</a:t>
                </a:r>
                <a:endParaRPr lang="cs-CZ" sz="1800" i="1" dirty="0">
                  <a:latin typeface="Cambria Math" panose="02040503050406030204" pitchFamily="18" charset="0"/>
                </a:endParaRPr>
              </a:p>
              <a:p>
                <a:pPr lvl="1" algn="just"/>
                <a14:m>
                  <m:oMath xmlns:m="http://schemas.openxmlformats.org/officeDocument/2006/math">
                    <m:sSub>
                      <m:sSubPr>
                        <m:ctrlPr>
                          <a:rPr lang="cs-CZ" sz="15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5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15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sz="15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1500" dirty="0"/>
                  <a:t>značí výnosovou míru i-</a:t>
                </a:r>
                <a:r>
                  <a:rPr lang="cs-CZ" sz="1500" dirty="0" err="1"/>
                  <a:t>tého</a:t>
                </a:r>
                <a:r>
                  <a:rPr lang="cs-CZ" sz="1500" dirty="0"/>
                  <a:t> aktiva,</a:t>
                </a:r>
              </a:p>
              <a:p>
                <a:pPr lvl="1" algn="just"/>
                <a14:m>
                  <m:oMath xmlns:m="http://schemas.openxmlformats.org/officeDocument/2006/math">
                    <m:sSub>
                      <m:sSubPr>
                        <m:ctrlPr>
                          <a:rPr lang="cs-CZ" sz="1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5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15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cs-CZ" sz="1500" dirty="0"/>
                  <a:t> je bezriziková výnosová míra a platí ,</a:t>
                </a:r>
              </a:p>
              <a:p>
                <a:pPr lvl="1" algn="just"/>
                <a14:m>
                  <m:oMath xmlns:m="http://schemas.openxmlformats.org/officeDocument/2006/math">
                    <m:sSub>
                      <m:sSubPr>
                        <m:ctrlPr>
                          <a:rPr lang="cs-CZ" sz="1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5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15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cs-CZ" sz="1500" dirty="0"/>
                  <a:t> označuje tržní výnosovou míra,</a:t>
                </a:r>
              </a:p>
              <a:p>
                <a:pPr lvl="1" algn="just"/>
                <a14:m>
                  <m:oMath xmlns:m="http://schemas.openxmlformats.org/officeDocument/2006/math">
                    <m:sSub>
                      <m:sSubPr>
                        <m:ctrlPr>
                          <a:rPr lang="cs-CZ" sz="1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5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sz="15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sz="1500" dirty="0"/>
                  <a:t> je náhodná proměnná. </a:t>
                </a:r>
                <a:endParaRPr lang="en-GB" sz="1500" dirty="0"/>
              </a:p>
              <a:p>
                <a:pPr lvl="1" algn="just"/>
                <a:endParaRPr lang="cs-CZ" sz="21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4091" y="1645920"/>
                <a:ext cx="8375755" cy="4981217"/>
              </a:xfrm>
              <a:blipFill>
                <a:blip r:embed="rId3"/>
                <a:stretch>
                  <a:fillRect l="-509" t="-1102" r="-58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817295"/>
              </p:ext>
            </p:extLst>
          </p:nvPr>
        </p:nvGraphicFramePr>
        <p:xfrm>
          <a:off x="4874782" y="1709294"/>
          <a:ext cx="2160240" cy="2246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Rovnice" r:id="rId5" imgW="1435100" imgH="190500" progId="Equation.3">
                  <p:embed/>
                </p:oleObj>
              </mc:Choice>
              <mc:Fallback>
                <p:oleObj name="Rovnice" r:id="rId5" imgW="1435100" imgH="190500" progId="Equation.3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4782" y="1709294"/>
                        <a:ext cx="2160240" cy="2246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703871"/>
              </p:ext>
            </p:extLst>
          </p:nvPr>
        </p:nvGraphicFramePr>
        <p:xfrm>
          <a:off x="1735236" y="3560457"/>
          <a:ext cx="5299786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Rovnice" r:id="rId7" imgW="1752600" imgH="241300" progId="Equation.3">
                  <p:embed/>
                </p:oleObj>
              </mc:Choice>
              <mc:Fallback>
                <p:oleObj name="Rovnice" r:id="rId7" imgW="1752600" imgH="241300" progId="Equation.3">
                  <p:embed/>
                  <p:pic>
                    <p:nvPicPr>
                      <p:cNvPr id="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5236" y="3560457"/>
                        <a:ext cx="5299786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2431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137888" cy="1123704"/>
          </a:xfrm>
        </p:spPr>
        <p:txBody>
          <a:bodyPr>
            <a:normAutofit/>
          </a:bodyPr>
          <a:lstStyle/>
          <a:p>
            <a:r>
              <a:rPr lang="cs-CZ" dirty="0"/>
              <a:t>Praktický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9299" y="1647731"/>
            <a:ext cx="8490547" cy="4979406"/>
          </a:xfrm>
        </p:spPr>
        <p:txBody>
          <a:bodyPr>
            <a:noAutofit/>
          </a:bodyPr>
          <a:lstStyle/>
          <a:p>
            <a:pPr lvl="1" algn="just"/>
            <a:r>
              <a:rPr lang="cs-CZ" sz="2100" dirty="0"/>
              <a:t>Odhad CAPM modelu pomocí metody nejmenších čtverců</a:t>
            </a:r>
          </a:p>
          <a:p>
            <a:pPr lvl="1" algn="just"/>
            <a:endParaRPr lang="cs-CZ" sz="2100" dirty="0"/>
          </a:p>
          <a:p>
            <a:pPr lvl="1" algn="just"/>
            <a:r>
              <a:rPr lang="cs-CZ" sz="2100" dirty="0"/>
              <a:t>Zjistěte, zda je vybrané odvětví indexu ES50 více či méně rizikové než trh a dále, zda je toto odvětví nadhodnoceno či podhodnoceno.</a:t>
            </a:r>
          </a:p>
          <a:p>
            <a:pPr lvl="1" algn="just"/>
            <a:endParaRPr lang="cs-CZ" sz="2100" dirty="0"/>
          </a:p>
          <a:p>
            <a:pPr lvl="1" algn="just"/>
            <a:r>
              <a:rPr lang="cs-CZ" sz="2100" dirty="0"/>
              <a:t>Data:</a:t>
            </a:r>
          </a:p>
          <a:p>
            <a:pPr lvl="2" algn="just"/>
            <a:r>
              <a:rPr lang="cs-CZ" sz="1700" dirty="0"/>
              <a:t>Akciový index ES50</a:t>
            </a:r>
          </a:p>
          <a:p>
            <a:pPr lvl="2" algn="just"/>
            <a:r>
              <a:rPr lang="cs-CZ" sz="1700" dirty="0"/>
              <a:t>Odvětví </a:t>
            </a:r>
            <a:r>
              <a:rPr lang="cs-CZ" sz="1700"/>
              <a:t>či aktivum </a:t>
            </a:r>
            <a:r>
              <a:rPr lang="cs-CZ" sz="1700" dirty="0"/>
              <a:t>v daném indexu</a:t>
            </a:r>
          </a:p>
          <a:p>
            <a:pPr lvl="2" algn="just"/>
            <a:r>
              <a:rPr lang="cs-CZ" sz="1700" dirty="0"/>
              <a:t>Bezriziková úroková míra – jednoměsíční EBOR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369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0986" y="365127"/>
            <a:ext cx="7238040" cy="1280794"/>
          </a:xfrm>
        </p:spPr>
        <p:txBody>
          <a:bodyPr>
            <a:normAutofit fontScale="90000"/>
          </a:bodyPr>
          <a:lstStyle/>
          <a:p>
            <a:r>
              <a:rPr lang="cs-CZ" dirty="0"/>
              <a:t>Vznik modelu oceňování kapitálových aktiv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3046" y="1904999"/>
            <a:ext cx="7882304" cy="4271963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Model oceňování kapitálových aktiv (</a:t>
            </a:r>
            <a:r>
              <a:rPr lang="cs-CZ" sz="2000" dirty="0" err="1"/>
              <a:t>capital</a:t>
            </a:r>
            <a:r>
              <a:rPr lang="cs-CZ" sz="2000" dirty="0"/>
              <a:t> </a:t>
            </a:r>
            <a:r>
              <a:rPr lang="cs-CZ" sz="2000" dirty="0" err="1"/>
              <a:t>asset</a:t>
            </a:r>
            <a:r>
              <a:rPr lang="cs-CZ" sz="2000" dirty="0"/>
              <a:t> </a:t>
            </a:r>
            <a:r>
              <a:rPr lang="cs-CZ" sz="2000" dirty="0" err="1"/>
              <a:t>pricing</a:t>
            </a:r>
            <a:r>
              <a:rPr lang="cs-CZ" sz="2000" dirty="0"/>
              <a:t> model, CAPM)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Jack </a:t>
            </a:r>
            <a:r>
              <a:rPr lang="cs-CZ" sz="2000" dirty="0" err="1"/>
              <a:t>Treynor</a:t>
            </a:r>
            <a:r>
              <a:rPr lang="cs-CZ" sz="2000" dirty="0"/>
              <a:t> (1961, 1962), William </a:t>
            </a:r>
            <a:r>
              <a:rPr lang="cs-CZ" sz="2000" dirty="0" err="1"/>
              <a:t>Sharpe</a:t>
            </a:r>
            <a:r>
              <a:rPr lang="cs-CZ" sz="2000" dirty="0"/>
              <a:t> (1964), John </a:t>
            </a:r>
            <a:r>
              <a:rPr lang="cs-CZ" sz="2000" dirty="0" err="1"/>
              <a:t>Lintner</a:t>
            </a:r>
            <a:r>
              <a:rPr lang="cs-CZ" sz="2000" dirty="0"/>
              <a:t> (1965a,b) a Jan </a:t>
            </a:r>
            <a:r>
              <a:rPr lang="cs-CZ" sz="2000" dirty="0" err="1"/>
              <a:t>Mossin</a:t>
            </a:r>
            <a:r>
              <a:rPr lang="cs-CZ" sz="2000" dirty="0"/>
              <a:t> (1966) publikovali nezávisle na sobě články o CAPM.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Model navazuje na teorii portfolia </a:t>
            </a:r>
            <a:r>
              <a:rPr lang="cs-CZ" sz="2000" dirty="0" err="1"/>
              <a:t>Harryho</a:t>
            </a:r>
            <a:r>
              <a:rPr lang="cs-CZ" sz="2000" dirty="0"/>
              <a:t> </a:t>
            </a:r>
            <a:r>
              <a:rPr lang="cs-CZ" sz="2000" dirty="0" err="1"/>
              <a:t>Markowitze</a:t>
            </a:r>
            <a:r>
              <a:rPr lang="cs-CZ" sz="2000" dirty="0"/>
              <a:t> a volby portfolia J. </a:t>
            </a:r>
            <a:r>
              <a:rPr lang="cs-CZ" sz="2000" dirty="0" err="1"/>
              <a:t>Tobina</a:t>
            </a:r>
            <a:r>
              <a:rPr lang="cs-CZ" sz="2000" dirty="0"/>
              <a:t>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21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/>
          <a:lstStyle/>
          <a:p>
            <a:r>
              <a:rPr lang="cs-CZ" dirty="0"/>
              <a:t>Předpoklady modelu CAPM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rmAutofit/>
          </a:bodyPr>
          <a:lstStyle/>
          <a:p>
            <a:pPr algn="just"/>
            <a:r>
              <a:rPr lang="cs-CZ" sz="2200" dirty="0"/>
              <a:t>Model CAPM platí jen za předpokladu dodržení určitých (často nereálných) podmínek:</a:t>
            </a:r>
          </a:p>
          <a:p>
            <a:pPr lvl="1" algn="just"/>
            <a:r>
              <a:rPr lang="cs-CZ" sz="1800" dirty="0"/>
              <a:t>Investor investuje v jednom určitém časovém období.</a:t>
            </a:r>
          </a:p>
          <a:p>
            <a:pPr lvl="1" algn="just"/>
            <a:r>
              <a:rPr lang="cs-CZ" sz="1800" dirty="0"/>
              <a:t>Portfolio je hodnoceno podle očekávaného výnosu a rizika.</a:t>
            </a:r>
          </a:p>
          <a:p>
            <a:pPr lvl="1" algn="just"/>
            <a:r>
              <a:rPr lang="cs-CZ" sz="1800" dirty="0"/>
              <a:t>Platí předpoklad nenasycenosti.</a:t>
            </a:r>
          </a:p>
          <a:p>
            <a:pPr lvl="1" algn="just"/>
            <a:r>
              <a:rPr lang="cs-CZ" sz="1800" dirty="0"/>
              <a:t>Investor má odpor k riziku.</a:t>
            </a:r>
          </a:p>
          <a:p>
            <a:pPr lvl="1" algn="just"/>
            <a:r>
              <a:rPr lang="cs-CZ" sz="1800" dirty="0"/>
              <a:t>Jednotlivá aktiva je možno libovolně dělit.</a:t>
            </a:r>
          </a:p>
          <a:p>
            <a:pPr lvl="1" algn="just"/>
            <a:r>
              <a:rPr lang="cs-CZ" sz="1800" dirty="0"/>
              <a:t>Existuje bezrizikové aktivum s úrokovou sazbou </a:t>
            </a:r>
            <a:r>
              <a:rPr lang="cs-CZ" sz="1800" dirty="0" err="1"/>
              <a:t>r</a:t>
            </a:r>
            <a:r>
              <a:rPr lang="cs-CZ" sz="1800" baseline="-25000" dirty="0" err="1"/>
              <a:t>f</a:t>
            </a:r>
            <a:r>
              <a:rPr lang="cs-CZ" sz="1800" dirty="0"/>
              <a:t>.</a:t>
            </a:r>
          </a:p>
          <a:p>
            <a:pPr lvl="1" algn="just"/>
            <a:r>
              <a:rPr lang="cs-CZ" sz="1800" dirty="0"/>
              <a:t>Nebereme v úvahu daně, poplatky a další transakční náklady.</a:t>
            </a:r>
          </a:p>
          <a:p>
            <a:pPr lvl="1" algn="just"/>
            <a:r>
              <a:rPr lang="cs-CZ" sz="1800" dirty="0"/>
              <a:t>Investoři jsou si rovni.</a:t>
            </a:r>
          </a:p>
          <a:p>
            <a:pPr lvl="1" algn="just"/>
            <a:r>
              <a:rPr lang="cs-CZ" sz="1800" dirty="0"/>
              <a:t>Kapitálové trhy jsou efektivní.</a:t>
            </a:r>
          </a:p>
          <a:p>
            <a:pPr algn="just"/>
            <a:endParaRPr lang="cs-CZ" sz="2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852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/>
          <a:lstStyle/>
          <a:p>
            <a:r>
              <a:rPr lang="cs-CZ" dirty="0"/>
              <a:t>Přímka kapitálového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2708" y="1645921"/>
            <a:ext cx="7901354" cy="466695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sz="2600" dirty="0"/>
              <a:t>Přímka kapitálového trhu (</a:t>
            </a:r>
            <a:r>
              <a:rPr lang="cs-CZ" sz="2600" dirty="0" err="1"/>
              <a:t>capital</a:t>
            </a:r>
            <a:r>
              <a:rPr lang="cs-CZ" sz="2600" dirty="0"/>
              <a:t> market line, CML), na níž leží všechna efektivní portfolia, vyjadřuje vztah mezi očekávanou výnosovou mírou portfolia a směrodatnou odchylkou výnosů efektivních portfolií.</a:t>
            </a:r>
          </a:p>
          <a:p>
            <a:pPr algn="just"/>
            <a:r>
              <a:rPr lang="cs-CZ" sz="2600" dirty="0"/>
              <a:t>Přímka CML vzniká, když je tržní portfolio zkombinované s bezrizikovým aktivem. </a:t>
            </a:r>
          </a:p>
          <a:p>
            <a:pPr algn="just"/>
            <a:r>
              <a:rPr lang="cs-CZ" sz="2600" dirty="0"/>
              <a:t>Znamená to, že všechny body na CML mají vyšší profil riziko-výnos než jakékoliv portfolio na efektivní hranici.</a:t>
            </a:r>
          </a:p>
          <a:p>
            <a:pPr algn="just"/>
            <a:endParaRPr lang="cs-CZ" sz="2600" dirty="0"/>
          </a:p>
          <a:p>
            <a:pPr algn="just"/>
            <a:endParaRPr lang="cs-CZ" sz="2600" dirty="0"/>
          </a:p>
          <a:p>
            <a:pPr algn="just"/>
            <a:endParaRPr lang="cs-CZ" sz="2600" dirty="0"/>
          </a:p>
          <a:p>
            <a:pPr algn="just"/>
            <a:r>
              <a:rPr lang="cs-CZ" sz="2600" dirty="0"/>
              <a:t>kde </a:t>
            </a:r>
          </a:p>
          <a:p>
            <a:pPr lvl="1" algn="just"/>
            <a:r>
              <a:rPr lang="cs-CZ" sz="2300" i="1" dirty="0"/>
              <a:t>E</a:t>
            </a:r>
            <a:r>
              <a:rPr lang="cs-CZ" sz="2300" dirty="0"/>
              <a:t>(</a:t>
            </a:r>
            <a:r>
              <a:rPr lang="cs-CZ" sz="2300" i="1" dirty="0" err="1"/>
              <a:t>r</a:t>
            </a:r>
            <a:r>
              <a:rPr lang="cs-CZ" sz="2300" i="1" baseline="-25000" dirty="0" err="1"/>
              <a:t>c</a:t>
            </a:r>
            <a:r>
              <a:rPr lang="cs-CZ" sz="2300" dirty="0"/>
              <a:t>) je očekávaná výnosová míra kombinace tržního portfolia a bezrizikového aktiva</a:t>
            </a:r>
          </a:p>
          <a:p>
            <a:pPr lvl="1" algn="just"/>
            <a:r>
              <a:rPr lang="cs-CZ" sz="2300" i="1" dirty="0" err="1"/>
              <a:t>r</a:t>
            </a:r>
            <a:r>
              <a:rPr lang="cs-CZ" sz="2300" i="1" baseline="-25000" dirty="0" err="1"/>
              <a:t>f</a:t>
            </a:r>
            <a:r>
              <a:rPr lang="cs-CZ" sz="2300" dirty="0"/>
              <a:t> je bezriziková výnosová míra, často </a:t>
            </a:r>
            <a:r>
              <a:rPr lang="cs-CZ" sz="2300" dirty="0" err="1"/>
              <a:t>braná</a:t>
            </a:r>
            <a:r>
              <a:rPr lang="cs-CZ" sz="2300" dirty="0"/>
              <a:t> jako výnosová míra státních pokladničních poukázek,</a:t>
            </a:r>
          </a:p>
          <a:p>
            <a:pPr lvl="1" algn="just"/>
            <a:r>
              <a:rPr lang="cs-CZ" sz="2300" dirty="0" err="1"/>
              <a:t>σ</a:t>
            </a:r>
            <a:r>
              <a:rPr lang="cs-CZ" sz="2300" i="1" baseline="-25000" dirty="0" err="1"/>
              <a:t>c</a:t>
            </a:r>
            <a:r>
              <a:rPr lang="cs-CZ" sz="2300" dirty="0"/>
              <a:t> směrodatná odchylka kombinace tržního portfolia a bezrizikového aktiva</a:t>
            </a:r>
          </a:p>
          <a:p>
            <a:pPr lvl="1" algn="just"/>
            <a:r>
              <a:rPr lang="cs-CZ" sz="2300" i="1" dirty="0"/>
              <a:t>E</a:t>
            </a:r>
            <a:r>
              <a:rPr lang="cs-CZ" sz="2300" dirty="0"/>
              <a:t>(</a:t>
            </a:r>
            <a:r>
              <a:rPr lang="cs-CZ" sz="2300" i="1" dirty="0" err="1"/>
              <a:t>r</a:t>
            </a:r>
            <a:r>
              <a:rPr lang="cs-CZ" sz="2300" i="1" baseline="-25000" dirty="0" err="1"/>
              <a:t>m</a:t>
            </a:r>
            <a:r>
              <a:rPr lang="cs-CZ" sz="2300" dirty="0"/>
              <a:t>) očekávaná výnosová míra tržního portfolia</a:t>
            </a:r>
          </a:p>
          <a:p>
            <a:pPr lvl="1" algn="just"/>
            <a:r>
              <a:rPr lang="cs-CZ" sz="2300" dirty="0" err="1"/>
              <a:t>σ</a:t>
            </a:r>
            <a:r>
              <a:rPr lang="cs-CZ" sz="2300" i="1" baseline="-25000" dirty="0" err="1"/>
              <a:t>m</a:t>
            </a:r>
            <a:r>
              <a:rPr lang="cs-CZ" sz="2300" dirty="0"/>
              <a:t> směrodatná odchylka tržního portfolia</a:t>
            </a:r>
            <a:endParaRPr lang="en-GB" sz="2300" dirty="0"/>
          </a:p>
          <a:p>
            <a:pPr algn="just">
              <a:buNone/>
            </a:pP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pic>
        <p:nvPicPr>
          <p:cNvPr id="6" name="obrázek 1" descr="E(r_c)=r_f+\sigma_c\frac{(E(r_m)-r_f)}{\sigma_m}, 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4661" y="3398745"/>
            <a:ext cx="3168352" cy="5806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91559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/>
          <a:lstStyle/>
          <a:p>
            <a:r>
              <a:rPr lang="cs-CZ" dirty="0"/>
              <a:t>Přímka kapitálového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2708" y="4870764"/>
            <a:ext cx="7901354" cy="1442112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Investoři si zvolí buď tržní portfolio M nebo kombinaci tržního portfolia M a půjčky či výpůjčky za bezrizikovou sazbu podle svých preferencí. </a:t>
            </a:r>
          </a:p>
          <a:p>
            <a:pPr algn="just"/>
            <a:r>
              <a:rPr lang="cs-CZ" sz="2000" dirty="0"/>
              <a:t>Výše bezrizikové sazby  odráží cenu času nebo-</a:t>
            </a:r>
            <a:r>
              <a:rPr lang="cs-CZ" sz="2000" dirty="0" err="1"/>
              <a:t>li</a:t>
            </a:r>
            <a:r>
              <a:rPr lang="cs-CZ" sz="2000" dirty="0"/>
              <a:t> cenu odložené spotřeby, sklon CML je cena za riziko.</a:t>
            </a:r>
            <a:endParaRPr lang="en-GB" sz="2000" dirty="0"/>
          </a:p>
          <a:p>
            <a:pPr algn="just">
              <a:buNone/>
            </a:pP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5612" y="1793773"/>
            <a:ext cx="3364765" cy="2704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37321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/>
              <a:t>Přímka trhu cenných papírů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Přímka trhu cenných papírů (</a:t>
            </a:r>
            <a:r>
              <a:rPr lang="cs-CZ" sz="2400" dirty="0" err="1"/>
              <a:t>security</a:t>
            </a:r>
            <a:r>
              <a:rPr lang="cs-CZ" sz="2400" dirty="0"/>
              <a:t> market line, SML) vyjadřuje vztah mezi očekávanou výnosovou mírou a kovariancí      pro každé aktivum:</a:t>
            </a:r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SML je grafické zobrazení výsledků z modelu CAPM.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7422369"/>
              </p:ext>
            </p:extLst>
          </p:nvPr>
        </p:nvGraphicFramePr>
        <p:xfrm>
          <a:off x="2843808" y="2869936"/>
          <a:ext cx="2520280" cy="7357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Rovnice" r:id="rId4" imgW="1536033" imgH="444307" progId="Equation.3">
                  <p:embed/>
                </p:oleObj>
              </mc:Choice>
              <mc:Fallback>
                <p:oleObj name="Rovnice" r:id="rId4" imgW="1536033" imgH="444307" progId="Equation.3">
                  <p:embed/>
                  <p:pic>
                    <p:nvPicPr>
                      <p:cNvPr id="51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2869936"/>
                        <a:ext cx="2520280" cy="7357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3196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/>
              <a:t>Přímka trhu cenných papírů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307818" y="4372824"/>
                <a:ext cx="8568017" cy="2163777"/>
              </a:xfrm>
            </p:spPr>
            <p:txBody>
              <a:bodyPr>
                <a:normAutofit fontScale="70000" lnSpcReduction="20000"/>
              </a:bodyPr>
              <a:lstStyle/>
              <a:p>
                <a:pPr algn="just"/>
                <a:r>
                  <a:rPr lang="cs-CZ" sz="2400" dirty="0"/>
                  <a:t>Riziko (na ose x) je měřené pomocí β faktoru, zatímco na osu y se vynáší výnos. </a:t>
                </a:r>
              </a:p>
              <a:p>
                <a:pPr algn="just"/>
                <a:r>
                  <a:rPr lang="cs-CZ" sz="2400" dirty="0"/>
                  <a:t>Sklon přímky CPM určuje riziková prémie. </a:t>
                </a:r>
              </a:p>
              <a:p>
                <a:pPr algn="just"/>
                <a:r>
                  <a:rPr lang="cs-CZ" sz="2400" dirty="0"/>
                  <a:t>Místo, kde SML přetíná osu y představuje nulový β faktor a tedy určuje výšku bezrizikové míry výnosu.</a:t>
                </a:r>
              </a:p>
              <a:p>
                <a:pPr algn="just"/>
                <a:r>
                  <a:rPr lang="cs-CZ" sz="2400" dirty="0"/>
                  <a:t>Výraz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e>
                    </m:d>
                  </m:oMath>
                </a14:m>
                <a:r>
                  <a:rPr lang="cs-CZ" sz="2400" dirty="0"/>
                  <a:t> označuje prémii za riziko, které je investor při dané investici ochoten podstoupit. </a:t>
                </a:r>
              </a:p>
              <a:p>
                <a:pPr algn="just"/>
                <a:r>
                  <a:rPr lang="cs-CZ" sz="2400" dirty="0"/>
                  <a:t>Aktiva s vyšší kovariancí představují pro investora větší riziko a měly by mít tedy vyšší očekávanou výnosovou míru, aby byly pro investora zajímavé. </a:t>
                </a:r>
                <a:endParaRPr lang="en-GB" sz="2400" dirty="0"/>
              </a:p>
              <a:p>
                <a:pPr algn="just"/>
                <a:endParaRPr lang="en-GB" sz="2400" dirty="0"/>
              </a:p>
              <a:p>
                <a:pPr algn="just"/>
                <a:endParaRPr lang="en-GB" sz="2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7818" y="4372824"/>
                <a:ext cx="8568017" cy="2163777"/>
              </a:xfrm>
              <a:blipFill>
                <a:blip r:embed="rId2"/>
                <a:stretch>
                  <a:fillRect l="-356" t="-3944" r="-427" b="-28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381" y="1523273"/>
            <a:ext cx="3082912" cy="248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04127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7818" y="2109458"/>
            <a:ext cx="8568017" cy="4427144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Přímka SML je platná pro jednotlivé cenné papíry i portfolia, jež mohou být jak efektivní, tak i neefektivní, zatímco přímka CML je platná pouze pro efektivní portfolia.</a:t>
            </a:r>
            <a:r>
              <a:rPr lang="en-GB" sz="2400" dirty="0"/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128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/>
              <a:t>Model CAPM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Základní vztah modelu CAPM: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kde 	</a:t>
            </a:r>
            <a:r>
              <a:rPr lang="cs-CZ" i="1" dirty="0"/>
              <a:t>E</a:t>
            </a:r>
            <a:r>
              <a:rPr lang="cs-CZ" dirty="0"/>
              <a:t>(</a:t>
            </a:r>
            <a:r>
              <a:rPr lang="cs-CZ" i="1" dirty="0" err="1"/>
              <a:t>r</a:t>
            </a:r>
            <a:r>
              <a:rPr lang="cs-CZ" i="1" baseline="-25000" dirty="0" err="1"/>
              <a:t>i</a:t>
            </a:r>
            <a:r>
              <a:rPr lang="cs-CZ" dirty="0"/>
              <a:t>) je očekávaná výnosová míra,</a:t>
            </a:r>
            <a:endParaRPr lang="en-GB" dirty="0"/>
          </a:p>
          <a:p>
            <a:pPr lvl="0" algn="just">
              <a:buNone/>
            </a:pPr>
            <a:r>
              <a:rPr lang="cs-CZ" i="1" dirty="0"/>
              <a:t>		</a:t>
            </a:r>
            <a:r>
              <a:rPr lang="cs-CZ" i="1" dirty="0" err="1"/>
              <a:t>r</a:t>
            </a:r>
            <a:r>
              <a:rPr lang="cs-CZ" i="1" baseline="-25000" dirty="0" err="1"/>
              <a:t>f</a:t>
            </a:r>
            <a:r>
              <a:rPr lang="cs-CZ" dirty="0"/>
              <a:t> je bezriziková výnosová míra,</a:t>
            </a:r>
            <a:endParaRPr lang="en-GB" dirty="0"/>
          </a:p>
          <a:p>
            <a:pPr lvl="0" algn="just">
              <a:buNone/>
            </a:pPr>
            <a:r>
              <a:rPr lang="cs-CZ" dirty="0"/>
              <a:t>		β míra systematického riziko daného aktiva,</a:t>
            </a:r>
            <a:endParaRPr lang="en-GB" dirty="0"/>
          </a:p>
          <a:p>
            <a:pPr lvl="0" algn="just">
              <a:buNone/>
            </a:pPr>
            <a:r>
              <a:rPr lang="cs-CZ" i="1" dirty="0"/>
              <a:t>		E</a:t>
            </a:r>
            <a:r>
              <a:rPr lang="cs-CZ" dirty="0"/>
              <a:t>(</a:t>
            </a:r>
            <a:r>
              <a:rPr lang="cs-CZ" i="1" dirty="0" err="1"/>
              <a:t>r</a:t>
            </a:r>
            <a:r>
              <a:rPr lang="cs-CZ" i="1" baseline="-25000" dirty="0" err="1"/>
              <a:t>m</a:t>
            </a:r>
            <a:r>
              <a:rPr lang="cs-CZ" dirty="0"/>
              <a:t>) představuje očekávanou výnosovou míru trhu. </a:t>
            </a:r>
            <a:endParaRPr lang="en-GB" dirty="0"/>
          </a:p>
          <a:p>
            <a:pPr algn="just"/>
            <a:endParaRPr lang="cs-CZ" sz="3200" dirty="0"/>
          </a:p>
          <a:p>
            <a:pPr algn="just"/>
            <a:r>
              <a:rPr lang="cs-CZ" sz="3200" dirty="0"/>
              <a:t>CAPM model ukazuje, že očekávaný výnos aktiva by se měl rovnat součtu bezrizikové sazby a rizikové prémie i-</a:t>
            </a:r>
            <a:r>
              <a:rPr lang="cs-CZ" sz="3200" dirty="0" err="1"/>
              <a:t>tého</a:t>
            </a:r>
            <a:r>
              <a:rPr lang="cs-CZ" sz="3200" dirty="0"/>
              <a:t> aktiva.</a:t>
            </a:r>
            <a:endParaRPr lang="en-GB" sz="3200" dirty="0"/>
          </a:p>
          <a:p>
            <a:pPr algn="just"/>
            <a:endParaRPr lang="cs-CZ" dirty="0"/>
          </a:p>
          <a:p>
            <a:pPr algn="just"/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1972163"/>
              </p:ext>
            </p:extLst>
          </p:nvPr>
        </p:nvGraphicFramePr>
        <p:xfrm>
          <a:off x="1782216" y="2345679"/>
          <a:ext cx="5243898" cy="694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Rovnice" r:id="rId4" imgW="1435100" imgH="190500" progId="Equation.3">
                  <p:embed/>
                </p:oleObj>
              </mc:Choice>
              <mc:Fallback>
                <p:oleObj name="Rovnice" r:id="rId4" imgW="1435100" imgH="190500" progId="Equation.3">
                  <p:embed/>
                  <p:pic>
                    <p:nvPicPr>
                      <p:cNvPr id="256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216" y="2345679"/>
                        <a:ext cx="5243898" cy="6945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97976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2269</TotalTime>
  <Words>1066</Words>
  <Application>Microsoft Office PowerPoint</Application>
  <PresentationFormat>Předvádění na obrazovce (4:3)</PresentationFormat>
  <Paragraphs>111</Paragraphs>
  <Slides>16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Motiv Office</vt:lpstr>
      <vt:lpstr>Rovnice</vt:lpstr>
      <vt:lpstr>Finanční ekonometrie</vt:lpstr>
      <vt:lpstr>Vznik modelu oceňování kapitálových aktiv</vt:lpstr>
      <vt:lpstr>Předpoklady modelu CAPM</vt:lpstr>
      <vt:lpstr>Přímka kapitálového trhu</vt:lpstr>
      <vt:lpstr>Přímka kapitálového trhu</vt:lpstr>
      <vt:lpstr>Přímka trhu cenných papírů</vt:lpstr>
      <vt:lpstr>Přímka trhu cenných papírů</vt:lpstr>
      <vt:lpstr>Prezentace aplikace PowerPoint</vt:lpstr>
      <vt:lpstr>Model CAPM</vt:lpstr>
      <vt:lpstr>Koeficient β</vt:lpstr>
      <vt:lpstr>Koeficient α – míra nerovnováhy</vt:lpstr>
      <vt:lpstr>Koeficient α – míra nerovnováhy</vt:lpstr>
      <vt:lpstr>Koeficient α – míra nerovnováhy</vt:lpstr>
      <vt:lpstr>Nedostatky modelu CAPM</vt:lpstr>
      <vt:lpstr>Empirická aplikace CAPM modelu</vt:lpstr>
      <vt:lpstr>Praktický příklad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ekonometrie</dc:title>
  <dc:creator>Uživatel systému Windows</dc:creator>
  <cp:lastModifiedBy>Iveta Palečková</cp:lastModifiedBy>
  <cp:revision>41</cp:revision>
  <cp:lastPrinted>2019-02-25T11:43:17Z</cp:lastPrinted>
  <dcterms:created xsi:type="dcterms:W3CDTF">2019-02-19T15:15:01Z</dcterms:created>
  <dcterms:modified xsi:type="dcterms:W3CDTF">2021-02-28T13:37:54Z</dcterms:modified>
</cp:coreProperties>
</file>