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319" r:id="rId3"/>
    <p:sldId id="320" r:id="rId4"/>
    <p:sldId id="321" r:id="rId5"/>
    <p:sldId id="322" r:id="rId6"/>
    <p:sldId id="323" r:id="rId7"/>
    <p:sldId id="324" r:id="rId8"/>
    <p:sldId id="341" r:id="rId9"/>
    <p:sldId id="325" r:id="rId10"/>
    <p:sldId id="339" r:id="rId11"/>
    <p:sldId id="326" r:id="rId12"/>
    <p:sldId id="327" r:id="rId13"/>
    <p:sldId id="328" r:id="rId14"/>
    <p:sldId id="329" r:id="rId15"/>
    <p:sldId id="330" r:id="rId16"/>
    <p:sldId id="331" r:id="rId17"/>
    <p:sldId id="333" r:id="rId18"/>
    <p:sldId id="334" r:id="rId19"/>
    <p:sldId id="316" r:id="rId20"/>
    <p:sldId id="335" r:id="rId21"/>
    <p:sldId id="317" r:id="rId22"/>
    <p:sldId id="342" r:id="rId23"/>
    <p:sldId id="344" r:id="rId24"/>
    <p:sldId id="346" r:id="rId25"/>
    <p:sldId id="345" r:id="rId26"/>
    <p:sldId id="340" r:id="rId27"/>
    <p:sldId id="295" r:id="rId28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660"/>
  </p:normalViewPr>
  <p:slideViewPr>
    <p:cSldViewPr>
      <p:cViewPr varScale="1">
        <p:scale>
          <a:sx n="79" d="100"/>
          <a:sy n="79" d="100"/>
        </p:scale>
        <p:origin x="880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2C2EC-02D1-45BE-B2E9-3575D82216E5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B78EF-36C3-4138-A357-245E0C698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52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773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324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403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5795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6577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005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5974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42613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6208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1039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906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001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707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438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578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17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793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071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Zapojení podniků do mezinárodních ekonomických aktivit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FIU/MFM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Jana Šimáková, Ph.D.</a:t>
            </a:r>
          </a:p>
          <a:p>
            <a:pPr algn="r"/>
            <a:r>
              <a:rPr lang="pl-PL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382D67-61A3-4E3A-8ADA-1B8764742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Funkce mezinárodního obchodu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C1B0302-A66A-4227-8F8C-0008A9E45BCF}"/>
              </a:ext>
            </a:extLst>
          </p:cNvPr>
          <p:cNvSpPr/>
          <p:nvPr/>
        </p:nvSpPr>
        <p:spPr>
          <a:xfrm>
            <a:off x="251520" y="1140589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Transformační funkce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mění strukturu domácího trhu a zvyšuje sortiment (složení).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Parametrická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umožňuje srovnávání technických parametrů našich výrobků se světovými.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Transmisní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přináší informace o nových službách, nových výrobcích, nových technologiích a nových výrobních postupech, které se prosazují na světových trzích. 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3024BB8D-4484-47ED-9A94-1B7665BEBFF1}"/>
              </a:ext>
            </a:extLst>
          </p:cNvPr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1238036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Prostřednictvím licence domácí firma poskytuje svou technologii, autorská práva, patenty, ochranné známky, obchodní značky, atd. firmě zahraniční.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licencování probíhá zejména za poplatky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Tímto způsobem je možné generovat příjmy ze zahraničí bez nutnosti zřízení výrobních závodů v zahraničí nebo přepravy zboží do zahraničí. 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Příklady</a:t>
            </a:r>
          </a:p>
          <a:p>
            <a:pPr lvl="1"/>
            <a:r>
              <a:rPr lang="en-US" altLang="cs-CZ" sz="1400" dirty="0"/>
              <a:t>Starbucks </a:t>
            </a:r>
            <a:r>
              <a:rPr lang="cs-CZ" altLang="cs-CZ" sz="1400" dirty="0"/>
              <a:t>a S</a:t>
            </a:r>
            <a:r>
              <a:rPr lang="en-US" altLang="cs-CZ" sz="1400" dirty="0"/>
              <a:t>SP (</a:t>
            </a:r>
            <a:r>
              <a:rPr lang="cs-CZ" altLang="cs-CZ" sz="1400" dirty="0"/>
              <a:t>provozovatel v sektoru potravin a nápojů). SSP může prodávat produkty </a:t>
            </a:r>
            <a:r>
              <a:rPr lang="en-US" altLang="cs-CZ" sz="1400" dirty="0"/>
              <a:t>Starbucks</a:t>
            </a:r>
            <a:r>
              <a:rPr lang="cs-CZ" altLang="cs-CZ" sz="1400" dirty="0"/>
              <a:t> např. na nádražích a letištích po Evropě.</a:t>
            </a:r>
            <a:r>
              <a:rPr lang="en-US" altLang="cs-CZ" sz="1400" dirty="0"/>
              <a:t> </a:t>
            </a:r>
            <a:endParaRPr lang="cs-CZ" altLang="cs-CZ" sz="1400" dirty="0"/>
          </a:p>
          <a:p>
            <a:pPr lvl="1"/>
            <a:r>
              <a:rPr lang="en-US" altLang="cs-CZ" sz="1400" dirty="0"/>
              <a:t>Sprint Nextel Corp. </a:t>
            </a:r>
            <a:r>
              <a:rPr lang="cs-CZ" altLang="cs-CZ" sz="1400" dirty="0"/>
              <a:t>Má licenci k vývoji telekomunikačních služeb v UK. </a:t>
            </a:r>
          </a:p>
          <a:p>
            <a:pPr lvl="1"/>
            <a:r>
              <a:rPr lang="en-US" altLang="cs-CZ" sz="1400" dirty="0"/>
              <a:t>IGA, Inc. </a:t>
            </a:r>
            <a:r>
              <a:rPr lang="cs-CZ" altLang="cs-CZ" sz="1400" dirty="0"/>
              <a:t>Má licenci k provozu supermarketů v Číně a Singapuru.</a:t>
            </a:r>
            <a:endParaRPr lang="en-US" altLang="cs-CZ" sz="1400" dirty="0"/>
          </a:p>
          <a:p>
            <a:pPr lvl="1">
              <a:buClr>
                <a:srgbClr val="307871"/>
              </a:buClr>
            </a:pP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Licence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1700651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2000" dirty="0"/>
              <a:t>Prostřednictvím franšízy je od firmy z jedné země poskytována specializována strategie prodeje nebo služeb, asistenční pomoc či případná počáteční investice do franšízy v jiné zemi.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Poskytnutí franšízy je převážně spojeno s pravidelnými poplatky poskytovali franšízy. 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Franšízy poskytované MNC častokrát vyžadují přímou investici do zahraničních ekonomických operací, když investice představuje v zahraniční franšíze rozhodující podíl, tedy alespoň 10% podíl na základním kapitálu, pak mluvíme o přímé zahraniční investici.</a:t>
            </a:r>
          </a:p>
          <a:p>
            <a:pPr>
              <a:buClr>
                <a:srgbClr val="307871"/>
              </a:buClr>
            </a:pPr>
            <a:r>
              <a:rPr lang="cs-CZ" altLang="cs-CZ" sz="2000" dirty="0"/>
              <a:t>Příklady</a:t>
            </a:r>
          </a:p>
          <a:p>
            <a:pPr lvl="1">
              <a:buClr>
                <a:srgbClr val="307871"/>
              </a:buClr>
            </a:pPr>
            <a:r>
              <a:rPr lang="en-US" altLang="cs-CZ" sz="1600" dirty="0"/>
              <a:t>McDonald’s, Pizza Hut, Subway Sandwiches, Blockbuster Video, Dairy Queen</a:t>
            </a:r>
            <a:r>
              <a:rPr lang="cs-CZ" altLang="cs-CZ" sz="1600" dirty="0"/>
              <a:t> mají franšízy vlastněné a provozované lokálními rezidenty v zahraničních zemích.</a:t>
            </a:r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Franšízy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3628864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2000" dirty="0"/>
              <a:t>Joint venture je podnik, který společně vlastní a provozují dva nebo více podniků.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Většina joint venture umožňuje zúčastněným firmám uplatnit své komparativní výhody v příslušném odvětví.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Joint venture také často vyžaduje určitý stupeň přímých zahraničních investic.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Příklady</a:t>
            </a:r>
          </a:p>
          <a:p>
            <a:pPr lvl="1"/>
            <a:r>
              <a:rPr lang="en-US" altLang="cs-CZ" sz="1400" dirty="0"/>
              <a:t>General Mills, Inc., joined in a</a:t>
            </a:r>
            <a:r>
              <a:rPr lang="cs-CZ" altLang="cs-CZ" sz="1400" dirty="0"/>
              <a:t> </a:t>
            </a:r>
            <a:r>
              <a:rPr lang="en-US" altLang="cs-CZ" sz="1400" dirty="0"/>
              <a:t>venture with Nestlé SA so that the cereals produced by General Mills could be sold</a:t>
            </a:r>
            <a:r>
              <a:rPr lang="cs-CZ" altLang="cs-CZ" sz="1400" dirty="0"/>
              <a:t> </a:t>
            </a:r>
            <a:r>
              <a:rPr lang="en-US" altLang="cs-CZ" sz="1400" dirty="0"/>
              <a:t>through the overseas sales distribution network established by Nestlé.</a:t>
            </a:r>
            <a:endParaRPr lang="cs-CZ" altLang="cs-CZ" sz="1400" dirty="0"/>
          </a:p>
          <a:p>
            <a:pPr lvl="1"/>
            <a:r>
              <a:rPr lang="en-US" altLang="cs-CZ" sz="1400" dirty="0"/>
              <a:t>Xerox Corp. </a:t>
            </a:r>
            <a:r>
              <a:rPr lang="cs-CZ" altLang="cs-CZ" sz="1400" dirty="0"/>
              <a:t>(USA) </a:t>
            </a:r>
            <a:r>
              <a:rPr lang="en-US" altLang="cs-CZ" sz="1400" dirty="0"/>
              <a:t>and Fuji Co. (Japan) engaged in a joint venture that allowed Xerox</a:t>
            </a:r>
            <a:r>
              <a:rPr lang="cs-CZ" altLang="cs-CZ" sz="1400" dirty="0"/>
              <a:t> </a:t>
            </a:r>
            <a:r>
              <a:rPr lang="en-US" altLang="cs-CZ" sz="1400" dirty="0"/>
              <a:t>Corp. to penetrate the Japanese market and allowed Fuji to enter the photocopying business.</a:t>
            </a:r>
            <a:r>
              <a:rPr lang="cs-CZ" altLang="cs-CZ" sz="1400" dirty="0"/>
              <a:t> </a:t>
            </a:r>
          </a:p>
          <a:p>
            <a:pPr lvl="1"/>
            <a:r>
              <a:rPr lang="en-US" altLang="cs-CZ" sz="1400" dirty="0"/>
              <a:t>Sara Lee Corp. and AT&amp;T have engaged in joint ventures with Mexican firms to</a:t>
            </a:r>
            <a:r>
              <a:rPr lang="cs-CZ" altLang="cs-CZ" sz="1400" dirty="0"/>
              <a:t> </a:t>
            </a:r>
            <a:r>
              <a:rPr lang="en-US" altLang="cs-CZ" sz="1400" dirty="0"/>
              <a:t>gain entry to Mexico’s markets. </a:t>
            </a:r>
          </a:p>
          <a:p>
            <a:pPr lvl="1">
              <a:buClr>
                <a:srgbClr val="307871"/>
              </a:buClr>
            </a:pP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Joint venture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1908343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2000" dirty="0"/>
              <a:t>Akvizice poskytují podniku plnou kontrolu nad svým zahraničním obchodem a umožňují MNC rychle získat velkou část podílu na zahraničním trhu. 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Akvizice se považují za formu přímých zahraničních investic.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S akvizicemi je spojeno značné riziko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pokud zahraniční ekonomické aktivity nefungují zcela správně, jejich případný prodej může znamenat také vysoké ztráty.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některé firmy se proto účastní jenom částečných mezinárodních akvizic, firma však nemá úplnou kontrolu nad zahraničními operacemi, které jsou tímto způsobem získány pouze částečně.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Příklady</a:t>
            </a:r>
          </a:p>
          <a:p>
            <a:pPr lvl="1"/>
            <a:r>
              <a:rPr lang="cs-CZ" altLang="cs-CZ" sz="1600" dirty="0"/>
              <a:t>Google, Inc. – akvizice k expanzi a zlepšení technologií </a:t>
            </a:r>
          </a:p>
          <a:p>
            <a:pPr lvl="2"/>
            <a:r>
              <a:rPr lang="cs-CZ" altLang="cs-CZ" sz="1000" dirty="0"/>
              <a:t>Austrálie a Brazílie (internetové vyhledávače), Kanada (mobilní prohlížeče), Finsko (</a:t>
            </a:r>
            <a:r>
              <a:rPr lang="cs-CZ" altLang="cs-CZ" sz="1000" dirty="0" err="1"/>
              <a:t>micro-blogging</a:t>
            </a:r>
            <a:r>
              <a:rPr lang="cs-CZ" altLang="cs-CZ" sz="1000" dirty="0"/>
              <a:t>), Německo (mobilní software), Rusko (online reklama), Jižní Korea (weblog software), Španělsko (sdílení fotografií), atd.</a:t>
            </a:r>
            <a:endParaRPr lang="en-US" altLang="cs-CZ" sz="1000" dirty="0"/>
          </a:p>
          <a:p>
            <a:pPr lvl="1">
              <a:buClr>
                <a:srgbClr val="307871"/>
              </a:buClr>
            </a:pP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Akvizice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837841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Založení nového podniku (závodu) v zahraničí.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Vyžaduje velkou zahraniční investici.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Může být upřednostňováno před zahraničními akvizicemi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nové zahraniční ekonomické aktivity mohou být přesně přizpůsobeny potřebám mateřských společností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někdy je zapotřebí menší investice, než při nákupu již existujících podniků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Založení dceřiné společnosti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949262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2000" dirty="0"/>
              <a:t>Zahraniční obchod a licencování nejsou považovány za přímé zahraniční investice, protože nevyžadují přímou investici do ekonomických aktivit v zahraničí. 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Franšízy a joint venture obvykle vyžadují investice do zahraničních operací, ale většinou se jedná o částečné investice limitované stupněm rozhodování o ekonomických aktivitách. 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Zahraniční akvizice a zakládání nových zahraničních dceřiných společností vyžadují významné investice a představují největší podíl na přímých zahraničních investicích. 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en-US" b="1" dirty="0" err="1"/>
              <a:t>Dopad</a:t>
            </a:r>
            <a:r>
              <a:rPr lang="en-US" b="1" dirty="0"/>
              <a:t> </a:t>
            </a:r>
            <a:r>
              <a:rPr lang="en-US" b="1" dirty="0" err="1"/>
              <a:t>mezinárodního</a:t>
            </a:r>
            <a:r>
              <a:rPr lang="en-US" b="1" dirty="0"/>
              <a:t> </a:t>
            </a:r>
            <a:r>
              <a:rPr lang="en-US" b="1" dirty="0" err="1"/>
              <a:t>podnikání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cash flow </a:t>
            </a:r>
            <a:r>
              <a:rPr lang="en-US" b="1" dirty="0" err="1"/>
              <a:t>podniku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3801763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1"/>
          <p:cNvPicPr>
            <a:picLocks noGrp="1" noChangeAspect="1"/>
          </p:cNvPicPr>
          <p:nvPr>
            <p:ph idx="4294967295"/>
          </p:nvPr>
        </p:nvPicPr>
        <p:blipFill rotWithShape="1">
          <a:blip r:embed="rId3"/>
          <a:srcRect l="26289" t="21578" r="27401" b="27456"/>
          <a:stretch/>
        </p:blipFill>
        <p:spPr>
          <a:xfrm>
            <a:off x="683568" y="820669"/>
            <a:ext cx="6192688" cy="3833569"/>
          </a:xfrm>
          <a:prstGeom prst="rect">
            <a:avLst/>
          </a:prstGeo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2050" y="227843"/>
            <a:ext cx="8676964" cy="507703"/>
          </a:xfrm>
        </p:spPr>
        <p:txBody>
          <a:bodyPr/>
          <a:lstStyle/>
          <a:p>
            <a:r>
              <a:rPr lang="cs-CZ" b="1" dirty="0"/>
              <a:t>Cash </a:t>
            </a:r>
            <a:r>
              <a:rPr lang="cs-CZ" b="1" dirty="0" err="1"/>
              <a:t>flow</a:t>
            </a:r>
            <a:r>
              <a:rPr lang="cs-CZ" b="1" dirty="0"/>
              <a:t> vyplývající ze zapojení do mezinárodních aktivit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2645750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2000" dirty="0"/>
              <a:t>U mezinárodního obchodu představují mezinárodní cash </a:t>
            </a:r>
            <a:r>
              <a:rPr lang="cs-CZ" sz="2000" dirty="0" err="1"/>
              <a:t>flow</a:t>
            </a:r>
            <a:r>
              <a:rPr lang="cs-CZ" sz="2000" dirty="0"/>
              <a:t> odcházející platby za importované dodávky a přicházející platby za export. 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U licencí, franšíz nebo joint venture odcházející přeshraniční platby zahrnují platby za transferové technologie, či částečné investice do franšíz a joint venture a přicházející platby ve formě poplatků za služby. 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U přímých zahraničních investic proudí toky peněz od mateřské společnosti ve formě financování ekonomických operací dceřiných společností a od dceřiných společností proudí toky peněž ve formě přerozdělovaného zisku a poplatků za služby poskytované mateřskou společností.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Základní mezinárodní cash </a:t>
            </a:r>
            <a:r>
              <a:rPr lang="cs-CZ" b="1" dirty="0" err="1"/>
              <a:t>flow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2149431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07504" y="843558"/>
                <a:ext cx="8856984" cy="367240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r>
                  <a:rPr lang="cs-CZ" sz="2000" dirty="0"/>
                  <a:t>Základní model ocenění hodnoty MNC vychází z modelu, který pracuje s podniky s čistě domácími příjmy:</a:t>
                </a:r>
              </a:p>
              <a:p>
                <a:pPr marL="0" indent="0">
                  <a:buClr>
                    <a:srgbClr val="30787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𝐶𝐹</m:t>
                                      </m:r>
                                    </m:e>
                                    <m:sub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, </m:t>
                                      </m:r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(1+</m:t>
                                      </m:r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cs-CZ" sz="2000" dirty="0"/>
              </a:p>
              <a:p>
                <a:pPr marL="0" indent="0">
                  <a:buClr>
                    <a:srgbClr val="307871"/>
                  </a:buClr>
                  <a:buNone/>
                </a:pPr>
                <a:endParaRPr lang="cs-CZ" sz="1400" i="1" dirty="0"/>
              </a:p>
              <a:p>
                <a:pPr marL="0" indent="0">
                  <a:buClr>
                    <a:srgbClr val="307871"/>
                  </a:buClr>
                  <a:buNone/>
                </a:pPr>
                <a:r>
                  <a:rPr lang="cs-CZ" sz="1400" i="1" dirty="0"/>
                  <a:t>V	hodnota podniku</a:t>
                </a:r>
              </a:p>
              <a:p>
                <a:pPr marL="0" indent="0">
                  <a:buClr>
                    <a:srgbClr val="307871"/>
                  </a:buClr>
                  <a:buNone/>
                </a:pPr>
                <a:r>
                  <a:rPr lang="cs-CZ" sz="1400" i="1" dirty="0"/>
                  <a:t>E(</a:t>
                </a:r>
                <a:r>
                  <a:rPr lang="cs-CZ" sz="1400" i="1" dirty="0" err="1"/>
                  <a:t>CF</a:t>
                </a:r>
                <a:r>
                  <a:rPr lang="cs-CZ" sz="1400" i="1" baseline="-25000" dirty="0" err="1"/>
                  <a:t>d,t</a:t>
                </a:r>
                <a:r>
                  <a:rPr lang="cs-CZ" sz="1400" i="1" dirty="0"/>
                  <a:t>)	očekávané cash </a:t>
                </a:r>
                <a:r>
                  <a:rPr lang="cs-CZ" sz="1400" i="1" dirty="0" err="1"/>
                  <a:t>flow</a:t>
                </a:r>
                <a:r>
                  <a:rPr lang="cs-CZ" sz="1400" i="1" dirty="0"/>
                  <a:t> přijaté na konci období t v domácí měně d</a:t>
                </a:r>
              </a:p>
              <a:p>
                <a:pPr marL="0" indent="0">
                  <a:buClr>
                    <a:srgbClr val="307871"/>
                  </a:buClr>
                  <a:buNone/>
                </a:pPr>
                <a:r>
                  <a:rPr lang="cs-CZ" sz="1400" i="1" dirty="0"/>
                  <a:t>n 	počet příštích období, ve kterých je očekávané cash </a:t>
                </a:r>
                <a:r>
                  <a:rPr lang="cs-CZ" sz="1400" i="1" dirty="0" err="1"/>
                  <a:t>flow</a:t>
                </a:r>
                <a:r>
                  <a:rPr lang="cs-CZ" sz="1400" i="1" dirty="0"/>
                  <a:t> </a:t>
                </a:r>
              </a:p>
              <a:p>
                <a:pPr marL="0" indent="0">
                  <a:buClr>
                    <a:srgbClr val="307871"/>
                  </a:buClr>
                  <a:buNone/>
                </a:pPr>
                <a:r>
                  <a:rPr lang="cs-CZ" sz="1400" i="1" dirty="0"/>
                  <a:t>k 	průměrné vážené náklady kapitálu zahrnující také požadovanou míru výnosnosti pro akcionáře a věřitele </a:t>
                </a:r>
              </a:p>
              <a:p>
                <a:pPr marL="0" indent="0">
                  <a:buClr>
                    <a:srgbClr val="307871"/>
                  </a:buClr>
                  <a:buNone/>
                </a:pPr>
                <a:endParaRPr lang="cs-CZ" sz="20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07504" y="843558"/>
                <a:ext cx="8856984" cy="3672408"/>
              </a:xfrm>
              <a:prstGeom prst="rect">
                <a:avLst/>
              </a:prstGeom>
              <a:blipFill rotWithShape="0">
                <a:blip r:embed="rId3"/>
                <a:stretch>
                  <a:fillRect l="-619" t="-8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Východiska modelu oceňování MNC (1)</a:t>
            </a:r>
            <a:br>
              <a:rPr lang="cs-CZ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</a:b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74647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Teorie komparativních výhod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Teorie nedokonalých trhů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Teorie výrobního cyklu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pl-PL" b="1" dirty="0"/>
              <a:t>Důvody zapojení MNC do mezinárodního podnikání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19625724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07504" y="843558"/>
                <a:ext cx="8856984" cy="367240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>
                  <a:buClr>
                    <a:srgbClr val="307871"/>
                  </a:buClr>
                </a:pPr>
                <a:r>
                  <a:rPr lang="cs-CZ" sz="2000" dirty="0"/>
                  <a:t>Převod cash </a:t>
                </a:r>
                <a:r>
                  <a:rPr lang="cs-CZ" sz="2000" dirty="0" err="1"/>
                  <a:t>flow</a:t>
                </a:r>
                <a:r>
                  <a:rPr lang="cs-CZ" sz="2000" dirty="0"/>
                  <a:t> v cizí měně na jednotky měny domácí: </a:t>
                </a:r>
              </a:p>
              <a:p>
                <a:pPr marL="0" indent="0">
                  <a:buClr>
                    <a:srgbClr val="30787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𝐶𝐹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)=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𝐶𝐹</m:t>
                                      </m:r>
                                    </m:e>
                                    <m:sub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𝑥𝐸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cs-CZ" sz="2000" dirty="0"/>
              </a:p>
              <a:p>
                <a:pPr marL="0" indent="0">
                  <a:buClr>
                    <a:srgbClr val="307871"/>
                  </a:buClr>
                  <a:buNone/>
                </a:pPr>
                <a:endParaRPr lang="cs-CZ" sz="2000" dirty="0"/>
              </a:p>
              <a:p>
                <a:pPr marL="0" indent="0">
                  <a:buClr>
                    <a:srgbClr val="307871"/>
                  </a:buClr>
                  <a:buNone/>
                </a:pPr>
                <a:r>
                  <a:rPr lang="cs-CZ" sz="1400" i="1" dirty="0" err="1"/>
                  <a:t>CF</a:t>
                </a:r>
                <a:r>
                  <a:rPr lang="cs-CZ" sz="1400" i="1" baseline="-25000" dirty="0" err="1"/>
                  <a:t>j</a:t>
                </a:r>
                <a:r>
                  <a:rPr lang="cs-CZ" sz="1400" i="1" dirty="0"/>
                  <a:t> 	cash </a:t>
                </a:r>
                <a:r>
                  <a:rPr lang="cs-CZ" sz="1400" i="1" dirty="0" err="1"/>
                  <a:t>flow</a:t>
                </a:r>
                <a:r>
                  <a:rPr lang="cs-CZ" sz="1400" i="1" dirty="0"/>
                  <a:t> denominované v příslušných cizích měnách j </a:t>
                </a:r>
              </a:p>
              <a:p>
                <a:pPr marL="0" indent="0">
                  <a:buClr>
                    <a:srgbClr val="307871"/>
                  </a:buClr>
                  <a:buNone/>
                </a:pPr>
                <a:r>
                  <a:rPr lang="cs-CZ" sz="1400" i="1" dirty="0" err="1"/>
                  <a:t>S</a:t>
                </a:r>
                <a:r>
                  <a:rPr lang="cs-CZ" sz="1400" i="1" baseline="-25000" dirty="0" err="1"/>
                  <a:t>j,t</a:t>
                </a:r>
                <a:r>
                  <a:rPr lang="cs-CZ" sz="1400" i="1" baseline="-25000" dirty="0"/>
                  <a:t> 	</a:t>
                </a:r>
                <a:r>
                  <a:rPr lang="cs-CZ" sz="1400" i="1" dirty="0"/>
                  <a:t>očekávaný devizový kurz, ve kterém může být měna j převedena do domácích měny na konci periody t</a:t>
                </a:r>
              </a:p>
              <a:p>
                <a:pPr marL="0" indent="0">
                  <a:buClr>
                    <a:srgbClr val="307871"/>
                  </a:buClr>
                  <a:buNone/>
                </a:pPr>
                <a:endParaRPr lang="cs-CZ" sz="1400" i="1" dirty="0"/>
              </a:p>
              <a:p>
                <a:pPr marL="0" indent="0">
                  <a:buClr>
                    <a:srgbClr val="307871"/>
                  </a:buClr>
                  <a:buNone/>
                </a:pPr>
                <a:r>
                  <a:rPr lang="cs-CZ" sz="1400" i="1" dirty="0"/>
                  <a:t>Poznámka: Devizový kurz by měl být v přímé kotaci, tj. cena jednotky zahraniční měny vyjádřena v domácí měně.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07504" y="843558"/>
                <a:ext cx="8856984" cy="3672408"/>
              </a:xfrm>
              <a:prstGeom prst="rect">
                <a:avLst/>
              </a:prstGeom>
              <a:blipFill rotWithShape="0">
                <a:blip r:embed="rId3"/>
                <a:stretch>
                  <a:fillRect l="-619" t="-8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Východiska modelu oceňování MNC (2)</a:t>
            </a:r>
            <a:br>
              <a:rPr lang="cs-CZ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</a:b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7360754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07504" y="843558"/>
                <a:ext cx="8856984" cy="367240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endParaRPr lang="cs-CZ" sz="2800" dirty="0"/>
              </a:p>
              <a:p>
                <a:pPr marL="0" indent="0">
                  <a:buClr>
                    <a:srgbClr val="30787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limLoc m:val="undOvr"/>
                                      <m:ctrlP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p>
                                    <m:e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</m:nary>
                                  <m:d>
                                    <m:dPr>
                                      <m:ctrlP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cs-CZ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sz="2000" i="1">
                                              <a:latin typeface="Cambria Math" panose="02040503050406030204" pitchFamily="18" charset="0"/>
                                            </a:rPr>
                                            <m:t>𝐶𝐹</m:t>
                                          </m:r>
                                        </m:e>
                                        <m:sub>
                                          <m:r>
                                            <a:rPr lang="cs-CZ" sz="20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r>
                                            <a:rPr lang="cs-CZ" sz="2000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cs-CZ" sz="200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𝑥𝐸</m:t>
                                  </m:r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(1+</m:t>
                                      </m:r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cs-CZ" sz="2000" dirty="0"/>
              </a:p>
              <a:p>
                <a:pPr marL="0" indent="0">
                  <a:buClr>
                    <a:srgbClr val="307871"/>
                  </a:buClr>
                  <a:buNone/>
                </a:pPr>
                <a:endParaRPr lang="cs-CZ" sz="2000" dirty="0"/>
              </a:p>
              <a:p>
                <a:pPr marL="400050">
                  <a:buClr>
                    <a:srgbClr val="307871"/>
                  </a:buClr>
                  <a:buFont typeface="Symbol" panose="05050102010706020507" pitchFamily="18" charset="2"/>
                  <a:buChar char="Þ"/>
                </a:pPr>
                <a:r>
                  <a:rPr lang="cs-CZ" sz="2000" dirty="0"/>
                  <a:t>hodnota MNC (V) se mění v reakci na rozhodnutí zvyšující objem cash flow v příslušné měně nebo v reakci na změnu hodnoty domácí měny, do které mají být cash flow převedeny. </a:t>
                </a:r>
              </a:p>
              <a:p>
                <a:pPr indent="-285750">
                  <a:buClr>
                    <a:srgbClr val="307871"/>
                  </a:buClr>
                  <a:buFont typeface="Symbol" panose="05050102010706020507" pitchFamily="18" charset="2"/>
                  <a:buChar char="Þ"/>
                </a:pPr>
                <a:endParaRPr lang="cs-CZ" sz="2000" i="1" dirty="0"/>
              </a:p>
              <a:p>
                <a:pPr marL="57150" indent="0">
                  <a:buClr>
                    <a:srgbClr val="307871"/>
                  </a:buClr>
                  <a:buNone/>
                </a:pPr>
                <a:r>
                  <a:rPr lang="cs-CZ" sz="1400" i="1" dirty="0"/>
                  <a:t>Poznámka: Ve srovnání s modelem pro domácí podniky jmenovatel zůstává sice nezměněn, vzhledem k vyšší nejistotě ohledně budoucích zahraničních cash </a:t>
                </a:r>
                <a:r>
                  <a:rPr lang="cs-CZ" sz="1400" i="1" dirty="0" err="1"/>
                  <a:t>flow</a:t>
                </a:r>
                <a:r>
                  <a:rPr lang="cs-CZ" sz="1400" i="1" dirty="0"/>
                  <a:t> však investoři požadují větší míru výnosnosti (tedy vyšší náklady kapitálu pro MNC), co snižuje hodnotu MNC.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07504" y="843558"/>
                <a:ext cx="8856984" cy="3672408"/>
              </a:xfrm>
              <a:prstGeom prst="rect">
                <a:avLst/>
              </a:prstGeom>
              <a:blipFill rotWithShape="0">
                <a:blip r:embed="rId3"/>
                <a:stretch>
                  <a:fillRect l="-138" r="-413" b="-36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Model oceňování MNC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1557149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5F7FD1-736C-4FED-9ABC-6C10D649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FA7A41C-EC82-4B20-8149-8B3FADD462D3}"/>
              </a:ext>
            </a:extLst>
          </p:cNvPr>
          <p:cNvSpPr/>
          <p:nvPr/>
        </p:nvSpPr>
        <p:spPr>
          <a:xfrm>
            <a:off x="251520" y="1059582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Carolina Co.</a:t>
            </a:r>
            <a:r>
              <a:rPr lang="cs-CZ" b="1" dirty="0"/>
              <a:t> očekává v tomto roce </a:t>
            </a:r>
            <a:r>
              <a:rPr lang="en-US" b="1" dirty="0"/>
              <a:t>cash flow</a:t>
            </a:r>
            <a:r>
              <a:rPr lang="cs-CZ" b="1" dirty="0"/>
              <a:t> v hodnotě</a:t>
            </a:r>
            <a:r>
              <a:rPr lang="en-US" b="1" dirty="0"/>
              <a:t> $100</a:t>
            </a:r>
            <a:r>
              <a:rPr lang="cs-CZ" b="1" dirty="0"/>
              <a:t> </a:t>
            </a:r>
            <a:r>
              <a:rPr lang="en-US" b="1" dirty="0"/>
              <a:t>000 </a:t>
            </a:r>
            <a:r>
              <a:rPr lang="cs-CZ" b="1" dirty="0"/>
              <a:t>z lokálního podnikání a </a:t>
            </a:r>
            <a:r>
              <a:rPr lang="en-US" b="1" dirty="0"/>
              <a:t>1 </a:t>
            </a:r>
            <a:r>
              <a:rPr lang="en-US" b="1" dirty="0" err="1"/>
              <a:t>milion</a:t>
            </a:r>
            <a:r>
              <a:rPr lang="en-US" b="1" dirty="0"/>
              <a:t> </a:t>
            </a:r>
            <a:r>
              <a:rPr lang="cs-CZ" b="1" dirty="0"/>
              <a:t>m</a:t>
            </a:r>
            <a:r>
              <a:rPr lang="en-US" b="1" dirty="0" err="1"/>
              <a:t>exic</a:t>
            </a:r>
            <a:r>
              <a:rPr lang="cs-CZ" b="1" dirty="0" err="1"/>
              <a:t>kých</a:t>
            </a:r>
            <a:r>
              <a:rPr lang="cs-CZ" b="1" dirty="0"/>
              <a:t> </a:t>
            </a:r>
            <a:r>
              <a:rPr lang="en-US" b="1" dirty="0"/>
              <a:t>pesos </a:t>
            </a:r>
            <a:r>
              <a:rPr lang="cs-CZ" b="1" dirty="0"/>
              <a:t>z podnikání v Mexiku. Předpokládá se, že průměrná hodnota mexického pesa vyjádřeného v amerických dolarech bude v tomto období 0.09 USD/ MXN. Jaké jsou celkové cash </a:t>
            </a:r>
            <a:r>
              <a:rPr lang="cs-CZ" b="1" dirty="0" err="1"/>
              <a:t>flow</a:t>
            </a:r>
            <a:r>
              <a:rPr lang="cs-CZ" b="1" dirty="0"/>
              <a:t> vyjádřené v domácí měně?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B054F6E7-AA71-49A3-A85A-ED7414DE654F}"/>
                  </a:ext>
                </a:extLst>
              </p:cNvPr>
              <p:cNvSpPr/>
              <p:nvPr/>
            </p:nvSpPr>
            <p:spPr>
              <a:xfrm>
                <a:off x="755576" y="2643758"/>
                <a:ext cx="6930516" cy="8798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buClr>
                    <a:srgbClr val="307871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𝐶𝐹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)=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𝐶𝐹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𝑥𝐸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cs-CZ" sz="2000" b="1" dirty="0"/>
              </a:p>
            </p:txBody>
          </p:sp>
        </mc:Choice>
        <mc:Fallback xmlns="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B054F6E7-AA71-49A3-A85A-ED7414DE65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643758"/>
                <a:ext cx="6930516" cy="8798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08910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5F7FD1-736C-4FED-9ABC-6C10D649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FA7A41C-EC82-4B20-8149-8B3FADD462D3}"/>
              </a:ext>
            </a:extLst>
          </p:cNvPr>
          <p:cNvSpPr/>
          <p:nvPr/>
        </p:nvSpPr>
        <p:spPr>
          <a:xfrm>
            <a:off x="251520" y="1059582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Carolina Co.</a:t>
            </a:r>
            <a:r>
              <a:rPr lang="cs-CZ" b="1" dirty="0"/>
              <a:t> očekává v tomto roce </a:t>
            </a:r>
            <a:r>
              <a:rPr lang="en-US" b="1" dirty="0"/>
              <a:t>cash flow</a:t>
            </a:r>
            <a:r>
              <a:rPr lang="cs-CZ" b="1" dirty="0"/>
              <a:t> v hodnotě</a:t>
            </a:r>
            <a:r>
              <a:rPr lang="en-US" b="1" dirty="0"/>
              <a:t> $100</a:t>
            </a:r>
            <a:r>
              <a:rPr lang="cs-CZ" b="1" dirty="0"/>
              <a:t> </a:t>
            </a:r>
            <a:r>
              <a:rPr lang="en-US" b="1" dirty="0"/>
              <a:t>000 </a:t>
            </a:r>
            <a:r>
              <a:rPr lang="cs-CZ" b="1" dirty="0"/>
              <a:t>z lokálního podnikání a </a:t>
            </a:r>
            <a:r>
              <a:rPr lang="en-US" b="1" dirty="0"/>
              <a:t>1 </a:t>
            </a:r>
            <a:r>
              <a:rPr lang="en-US" b="1" dirty="0" err="1"/>
              <a:t>milion</a:t>
            </a:r>
            <a:r>
              <a:rPr lang="en-US" b="1" dirty="0"/>
              <a:t> </a:t>
            </a:r>
            <a:r>
              <a:rPr lang="cs-CZ" b="1" dirty="0"/>
              <a:t>m</a:t>
            </a:r>
            <a:r>
              <a:rPr lang="en-US" b="1" dirty="0" err="1"/>
              <a:t>exic</a:t>
            </a:r>
            <a:r>
              <a:rPr lang="cs-CZ" b="1" dirty="0" err="1"/>
              <a:t>kých</a:t>
            </a:r>
            <a:r>
              <a:rPr lang="cs-CZ" b="1" dirty="0"/>
              <a:t> </a:t>
            </a:r>
            <a:r>
              <a:rPr lang="en-US" b="1" dirty="0"/>
              <a:t>pesos </a:t>
            </a:r>
            <a:r>
              <a:rPr lang="cs-CZ" b="1" dirty="0"/>
              <a:t>z podnikání v Mexiku. Předpokládá se, že průměrná hodnota mexického pesa vyjádřeného v amerických dolarech bude v tomto období 0.09 USD/ MXN. Jaké jsou celkové cash </a:t>
            </a:r>
            <a:r>
              <a:rPr lang="cs-CZ" b="1" dirty="0" err="1"/>
              <a:t>flow</a:t>
            </a:r>
            <a:r>
              <a:rPr lang="cs-CZ" b="1" dirty="0"/>
              <a:t> vyjádřené v domácí měně?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B054F6E7-AA71-49A3-A85A-ED7414DE654F}"/>
                  </a:ext>
                </a:extLst>
              </p:cNvPr>
              <p:cNvSpPr/>
              <p:nvPr/>
            </p:nvSpPr>
            <p:spPr>
              <a:xfrm>
                <a:off x="755576" y="2643758"/>
                <a:ext cx="6930516" cy="15222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buClr>
                    <a:srgbClr val="307871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𝐶𝐹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)=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𝐶𝐹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𝑥𝐸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cs-CZ" sz="2000" b="1" dirty="0"/>
              </a:p>
              <a:p>
                <a:pPr algn="ctr">
                  <a:buClr>
                    <a:srgbClr val="307871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𝐶𝐹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2000" i="1">
                        <a:latin typeface="Cambria Math" panose="02040503050406030204" pitchFamily="18" charset="0"/>
                      </a:rPr>
                      <m:t>)=</m:t>
                    </m:r>
                  </m:oMath>
                </a14:m>
                <a:r>
                  <a:rPr lang="cs-CZ" sz="2000" i="1" dirty="0"/>
                  <a:t>100 000 USD + 1 000 000 MXN x 0.09USD/MXN</a:t>
                </a:r>
              </a:p>
              <a:p>
                <a:pPr algn="ctr">
                  <a:buClr>
                    <a:srgbClr val="307871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𝐶𝐹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cs-CZ" sz="20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190 000 </m:t>
                      </m:r>
                      <m:r>
                        <a:rPr lang="cs-CZ" sz="20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𝑈𝑆𝐷</m:t>
                      </m:r>
                    </m:oMath>
                  </m:oMathPara>
                </a14:m>
                <a:endParaRPr lang="cs-CZ" sz="2000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B054F6E7-AA71-49A3-A85A-ED7414DE65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643758"/>
                <a:ext cx="6930516" cy="1522212"/>
              </a:xfrm>
              <a:prstGeom prst="rect">
                <a:avLst/>
              </a:prstGeom>
              <a:blipFill>
                <a:blip r:embed="rId2"/>
                <a:stretch>
                  <a:fillRect b="-28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97239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5F7FD1-736C-4FED-9ABC-6C10D649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FA7A41C-EC82-4B20-8149-8B3FADD462D3}"/>
              </a:ext>
            </a:extLst>
          </p:cNvPr>
          <p:cNvSpPr/>
          <p:nvPr/>
        </p:nvSpPr>
        <p:spPr>
          <a:xfrm>
            <a:off x="251520" y="1059582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Jaké budou skutečné cash </a:t>
            </a:r>
            <a:r>
              <a:rPr lang="cs-CZ" b="1" dirty="0" err="1"/>
              <a:t>flow</a:t>
            </a:r>
            <a:r>
              <a:rPr lang="cs-CZ" b="1" dirty="0"/>
              <a:t> </a:t>
            </a:r>
            <a:r>
              <a:rPr lang="en-US" b="1" dirty="0"/>
              <a:t>Carolina Co.</a:t>
            </a:r>
            <a:r>
              <a:rPr lang="cs-CZ" b="1" dirty="0"/>
              <a:t> vyjádřené v domácí měně USD pokud devizový kurz v čase konverze bude na úrovni 0.08 USD/MXN oproti očekávané úrovni 0.09 USD/MXN?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C8072607-783D-4B86-A639-8C2607419B49}"/>
                  </a:ext>
                </a:extLst>
              </p:cNvPr>
              <p:cNvSpPr/>
              <p:nvPr/>
            </p:nvSpPr>
            <p:spPr>
              <a:xfrm>
                <a:off x="107504" y="1949249"/>
                <a:ext cx="8928992" cy="11876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buClr>
                    <a:srgbClr val="307871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𝐶𝐹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𝐶𝐹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cs-CZ" sz="2000" b="1" dirty="0"/>
              </a:p>
              <a:p>
                <a:pPr algn="ctr">
                  <a:buClr>
                    <a:srgbClr val="307871"/>
                  </a:buClr>
                </a:pPr>
                <a:endParaRPr lang="cs-CZ" b="1" dirty="0"/>
              </a:p>
            </p:txBody>
          </p:sp>
        </mc:Choice>
        <mc:Fallback xmlns="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C8072607-783D-4B86-A639-8C2607419B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949249"/>
                <a:ext cx="8928992" cy="11876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26570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5F7FD1-736C-4FED-9ABC-6C10D649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FA7A41C-EC82-4B20-8149-8B3FADD462D3}"/>
              </a:ext>
            </a:extLst>
          </p:cNvPr>
          <p:cNvSpPr/>
          <p:nvPr/>
        </p:nvSpPr>
        <p:spPr>
          <a:xfrm>
            <a:off x="251520" y="1059582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Jaké budou skutečné cash </a:t>
            </a:r>
            <a:r>
              <a:rPr lang="cs-CZ" b="1" dirty="0" err="1"/>
              <a:t>flow</a:t>
            </a:r>
            <a:r>
              <a:rPr lang="cs-CZ" b="1" dirty="0"/>
              <a:t> </a:t>
            </a:r>
            <a:r>
              <a:rPr lang="en-US" b="1" dirty="0"/>
              <a:t>Carolina Co.</a:t>
            </a:r>
            <a:r>
              <a:rPr lang="cs-CZ" b="1" dirty="0"/>
              <a:t> vyjádřené v domácí měně USD pokud devizový kurz v čase konverze bude na úrovni 0.08 USD/MXN oproti očekávané úrovni 0.09 USD/MXN?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C8072607-783D-4B86-A639-8C2607419B49}"/>
                  </a:ext>
                </a:extLst>
              </p:cNvPr>
              <p:cNvSpPr/>
              <p:nvPr/>
            </p:nvSpPr>
            <p:spPr>
              <a:xfrm>
                <a:off x="107504" y="1949249"/>
                <a:ext cx="8928992" cy="21377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buClr>
                    <a:srgbClr val="307871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𝐶𝐹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𝐶𝐹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cs-CZ" sz="2000" b="1" dirty="0"/>
              </a:p>
              <a:p>
                <a:pPr algn="ctr">
                  <a:buClr>
                    <a:srgbClr val="307871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𝐶𝐹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2000" i="1" dirty="0"/>
                  <a:t>100 000 USD + 1 000 000 MXN x 0.08USD/MXN</a:t>
                </a:r>
              </a:p>
              <a:p>
                <a:pPr algn="ctr">
                  <a:buClr>
                    <a:srgbClr val="307871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𝐶𝐹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180 000 </m:t>
                      </m:r>
                      <m:r>
                        <a:rPr lang="cs-CZ" sz="20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𝑈𝑆𝐷</m:t>
                      </m:r>
                    </m:oMath>
                  </m:oMathPara>
                </a14:m>
                <a:endParaRPr lang="cs-CZ" sz="2000" i="1" dirty="0">
                  <a:solidFill>
                    <a:srgbClr val="C00000"/>
                  </a:solidFill>
                </a:endParaRPr>
              </a:p>
              <a:p>
                <a:pPr algn="ctr">
                  <a:buClr>
                    <a:srgbClr val="307871"/>
                  </a:buClr>
                </a:pPr>
                <a:endParaRPr lang="cs-CZ" sz="2000" i="1" dirty="0">
                  <a:solidFill>
                    <a:srgbClr val="C00000"/>
                  </a:solidFill>
                </a:endParaRPr>
              </a:p>
              <a:p>
                <a:pPr algn="ctr">
                  <a:buClr>
                    <a:srgbClr val="307871"/>
                  </a:buClr>
                </a:pPr>
                <a:r>
                  <a:rPr lang="cs-CZ" sz="2000" b="1" dirty="0">
                    <a:solidFill>
                      <a:srgbClr val="C00000"/>
                    </a:solidFill>
                  </a:rPr>
                  <a:t>Skutečné cash </a:t>
                </a:r>
                <a:r>
                  <a:rPr lang="cs-CZ" sz="2000" b="1" dirty="0" err="1">
                    <a:solidFill>
                      <a:srgbClr val="C00000"/>
                    </a:solidFill>
                  </a:rPr>
                  <a:t>flow</a:t>
                </a:r>
                <a:r>
                  <a:rPr lang="cs-CZ" sz="2000" b="1" dirty="0">
                    <a:solidFill>
                      <a:srgbClr val="C00000"/>
                    </a:solidFill>
                  </a:rPr>
                  <a:t> jsou nižší o 10 000 USD ve srovnání s očekávanou hodnotou.</a:t>
                </a:r>
                <a:endParaRPr lang="cs-CZ" b="1" dirty="0"/>
              </a:p>
            </p:txBody>
          </p:sp>
        </mc:Choice>
        <mc:Fallback xmlns="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C8072607-783D-4B86-A639-8C2607419B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949249"/>
                <a:ext cx="8928992" cy="2137765"/>
              </a:xfrm>
              <a:prstGeom prst="rect">
                <a:avLst/>
              </a:prstGeom>
              <a:blipFill>
                <a:blip r:embed="rId2"/>
                <a:stretch>
                  <a:fillRect b="-45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81954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1FAD1-141A-4395-A490-B018A775F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Ukazatele mezinárodnosti MNC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4FEC49F5-05A3-4527-BBAE-BD0C9C9E5E06}"/>
                  </a:ext>
                </a:extLst>
              </p:cNvPr>
              <p:cNvSpPr/>
              <p:nvPr/>
            </p:nvSpPr>
            <p:spPr>
              <a:xfrm>
                <a:off x="395536" y="1140589"/>
                <a:ext cx="7848872" cy="27379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dirty="0"/>
                  <a:t>Index </a:t>
                </a:r>
                <a:r>
                  <a:rPr lang="cs-CZ" dirty="0" err="1"/>
                  <a:t>transnacionality</a:t>
                </a:r>
                <a:r>
                  <a:rPr lang="cs-CZ" dirty="0"/>
                  <a:t> (</a:t>
                </a:r>
                <a:r>
                  <a:rPr lang="cs-CZ" i="1" dirty="0"/>
                  <a:t>TNI</a:t>
                </a:r>
                <a:r>
                  <a:rPr lang="cs-CZ" dirty="0"/>
                  <a:t>):</a:t>
                </a:r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dirty="0" smtClean="0">
                          <a:latin typeface="Cambria Math" panose="02040503050406030204" pitchFamily="18" charset="0"/>
                        </a:rPr>
                        <m:t>𝑇𝑁𝐼</m:t>
                      </m:r>
                      <m:r>
                        <a:rPr lang="cs-CZ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𝑧𝑎h𝑟𝑎𝑛𝑖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č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í 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𝑎𝑘𝑡𝑖𝑣𝑎</m:t>
                              </m:r>
                            </m:num>
                            <m:den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𝑐𝑒𝑙𝑘𝑜𝑣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á 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𝑎𝑘𝑡𝑖𝑣𝑎</m:t>
                              </m:r>
                            </m:den>
                          </m:f>
                          <m:r>
                            <a:rPr lang="cs-CZ" sz="1600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𝑧𝑎h𝑟𝑎𝑛𝑖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č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í 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𝑝𝑟𝑜𝑑𝑒𝑗𝑒</m:t>
                              </m:r>
                            </m:num>
                            <m:den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𝑐𝑒𝑙𝑘𝑜𝑣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é 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𝑝𝑟𝑜𝑑𝑒𝑗𝑒</m:t>
                              </m:r>
                            </m:den>
                          </m:f>
                          <m:r>
                            <a:rPr lang="cs-CZ" sz="1600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𝑝𝑜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č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𝑒𝑡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𝑧𝑎h𝑟𝑎𝑛𝑖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č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í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𝑐h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𝑧𝑎𝑚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ě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𝑠𝑡𝑛𝑎𝑛𝑐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ů</m:t>
                              </m:r>
                            </m:num>
                            <m:den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𝑐𝑒𝑙𝑘𝑜𝑣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ý 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𝑝𝑜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č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𝑒𝑡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𝑧𝑎𝑚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ě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𝑠𝑡𝑛𝑎𝑛𝑐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ů</m:t>
                              </m:r>
                            </m:den>
                          </m:f>
                        </m:num>
                        <m:den>
                          <m:r>
                            <a:rPr lang="cs-CZ" sz="16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cs-CZ" sz="1600" dirty="0"/>
              </a:p>
              <a:p>
                <a:endParaRPr lang="cs-CZ" dirty="0"/>
              </a:p>
              <a:p>
                <a:r>
                  <a:rPr lang="cs-CZ" dirty="0"/>
                  <a:t>Index internacionalizace (</a:t>
                </a:r>
                <a:r>
                  <a:rPr lang="cs-CZ" i="1" dirty="0"/>
                  <a:t>II</a:t>
                </a:r>
                <a:r>
                  <a:rPr lang="cs-CZ" dirty="0"/>
                  <a:t>): </a:t>
                </a:r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 panose="02040503050406030204" pitchFamily="18" charset="0"/>
                        </a:rPr>
                        <m:t>𝐼𝐼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𝑝𝑜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𝑒𝑡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𝑧𝑎h𝑟𝑎𝑛𝑖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𝑐h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𝑑𝑐𝑒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ř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ý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𝑐h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𝑝𝑜𝑑𝑛𝑖𝑘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ů</m:t>
                          </m:r>
                        </m:num>
                        <m:den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𝑐𝑒𝑙𝑘𝑜𝑣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ý 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𝑝𝑜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𝑒𝑡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𝑑𝑐𝑒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ř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ý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𝑐h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𝑝𝑜𝑑𝑛𝑖𝑘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ů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4FEC49F5-05A3-4527-BBAE-BD0C9C9E5E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140589"/>
                <a:ext cx="7848872" cy="2737929"/>
              </a:xfrm>
              <a:prstGeom prst="rect">
                <a:avLst/>
              </a:prstGeom>
              <a:blipFill>
                <a:blip r:embed="rId2"/>
                <a:stretch>
                  <a:fillRect l="-699" t="-11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2BF82B00-6404-4636-A5B2-36766BF94231}"/>
              </a:ext>
            </a:extLst>
          </p:cNvPr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14624357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/>
              <a:t>Děkuji za pozornost </a:t>
            </a:r>
            <a:r>
              <a:rPr lang="cs-CZ" altLang="cs-CZ" sz="2400" dirty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r>
              <a:rPr lang="cs-CZ" sz="2000" dirty="0"/>
              <a:t>=&gt; Specializace zemí při produkci může vést ke zvýšení efektivnosti ve výrobě. 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Některé země mají technologické výhody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Nízké výrobní náklady, či náklady na pracovní kapitál.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Protože tyto náklady nemůžou být jednoduše transportovány, země mají tendenci specializovat se na produkci s relativní efektivnosti. 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Teorie komparativních výhod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4136385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r>
              <a:rPr lang="cs-CZ" sz="2000" dirty="0"/>
              <a:t>=&gt; podniky čelí podmínkám nedokonalých trhů, kde jsou určité výrobní faktory zcela nebo částečně imobilní a jejich případný transfer je spojen s dodatečnými náklady. 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V praxi se také můžou vyskytnout restrikce při převodu kapitálu mezi zeměmi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Nedokonalé trhy poskytují podnikům pobídky k hledání zahraničních příležitostí pro využívaních konkrétních zdrojů cizích zemí.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Teorie nedokonalých trhů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4144047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  <a:buFont typeface="Symbol" panose="05050102010706020507" pitchFamily="18" charset="2"/>
              <a:buChar char="Þ"/>
            </a:pPr>
            <a:r>
              <a:rPr lang="cs-CZ" sz="2000" dirty="0"/>
              <a:t>v průběhu výrobního cyklu je nutné monitorovat dodatečné příležitosti na zahraničních trzích. </a:t>
            </a:r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Úspěšnost zahraničního podnikání je pak dána využitím a budováním konkurenční výhody přes finanční přístup redukující náklady nebo přes zejména marketingový přístup generující silnou poptávku po produktech.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Teorie výrobního cyklu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2644536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cs-CZ" sz="2000" dirty="0"/>
              <a:t>podněty lze rozdělit do dvou základních skupin</a:t>
            </a:r>
          </a:p>
          <a:p>
            <a:pPr lvl="1"/>
            <a:r>
              <a:rPr lang="cs-CZ" sz="1600" dirty="0"/>
              <a:t>podněty výnosové a podněty nákladové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/>
              <a:t>hledání nových zdrojů</a:t>
            </a:r>
          </a:p>
          <a:p>
            <a:pPr lvl="0"/>
            <a:r>
              <a:rPr lang="cs-CZ" sz="2000" dirty="0"/>
              <a:t>hledání nových trhů</a:t>
            </a:r>
          </a:p>
          <a:p>
            <a:pPr lvl="0"/>
            <a:r>
              <a:rPr lang="cs-CZ" sz="2000" dirty="0"/>
              <a:t>mezinárodní diverzifikace vedoucí ke snížení rizika</a:t>
            </a:r>
          </a:p>
          <a:p>
            <a:pPr lvl="0"/>
            <a:r>
              <a:rPr lang="cs-CZ" sz="2000" dirty="0" err="1"/>
              <a:t>multinacionalita</a:t>
            </a:r>
            <a:r>
              <a:rPr lang="cs-CZ" sz="2000" dirty="0"/>
              <a:t> vedoucí ke zvýšení rentability</a:t>
            </a:r>
          </a:p>
          <a:p>
            <a:pPr lvl="0"/>
            <a:r>
              <a:rPr lang="cs-CZ" sz="2000" dirty="0"/>
              <a:t>úspory z rozsahu</a:t>
            </a:r>
          </a:p>
          <a:p>
            <a:pPr lvl="0"/>
            <a:r>
              <a:rPr lang="cs-CZ" sz="2000" dirty="0"/>
              <a:t>flexibilita</a:t>
            </a:r>
          </a:p>
          <a:p>
            <a:pPr lvl="0"/>
            <a:r>
              <a:rPr lang="cs-CZ" sz="2000" dirty="0"/>
              <a:t>efekt učení a získávání specifických aktiv</a:t>
            </a:r>
          </a:p>
          <a:p>
            <a:pPr lvl="0"/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 err="1"/>
              <a:t>P</a:t>
            </a:r>
            <a:r>
              <a:rPr lang="en-US" b="1" dirty="0" err="1"/>
              <a:t>odněty</a:t>
            </a:r>
            <a:r>
              <a:rPr lang="en-US" b="1" dirty="0"/>
              <a:t> k </a:t>
            </a:r>
            <a:r>
              <a:rPr lang="en-US" b="1" dirty="0" err="1"/>
              <a:t>mezinárodnímu</a:t>
            </a:r>
            <a:r>
              <a:rPr lang="en-US" b="1" dirty="0"/>
              <a:t> </a:t>
            </a:r>
            <a:r>
              <a:rPr lang="en-US" b="1" dirty="0" err="1"/>
              <a:t>podnikání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85396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endParaRPr lang="cs-CZ" sz="2000" dirty="0"/>
          </a:p>
          <a:p>
            <a:pPr lvl="0"/>
            <a:r>
              <a:rPr lang="cs-CZ" sz="2000" dirty="0"/>
              <a:t>mezinárodní obchod</a:t>
            </a:r>
          </a:p>
          <a:p>
            <a:pPr lvl="0"/>
            <a:r>
              <a:rPr lang="cs-CZ" sz="2000" dirty="0"/>
              <a:t>licence</a:t>
            </a:r>
          </a:p>
          <a:p>
            <a:pPr lvl="0"/>
            <a:r>
              <a:rPr lang="cs-CZ" sz="2000" dirty="0"/>
              <a:t>franšízy</a:t>
            </a:r>
          </a:p>
          <a:p>
            <a:pPr lvl="0"/>
            <a:r>
              <a:rPr lang="cs-CZ" sz="2000" dirty="0"/>
              <a:t>joint venture</a:t>
            </a:r>
          </a:p>
          <a:p>
            <a:pPr lvl="0"/>
            <a:r>
              <a:rPr lang="cs-CZ" sz="2000" dirty="0"/>
              <a:t>akvizice existujících ekonomických aktivit</a:t>
            </a:r>
          </a:p>
          <a:p>
            <a:pPr lvl="0"/>
            <a:r>
              <a:rPr lang="cs-CZ" sz="2000" dirty="0"/>
              <a:t>založení nové dceřiné společnosti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pl-PL" b="1" dirty="0"/>
              <a:t>Formy zapojení MNC do mezinárodního podnikání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1196209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EACAFC-3ED7-401E-A2FE-10F8E4AE0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C14371D-5617-4333-9047-45735363B84C}"/>
              </a:ext>
            </a:extLst>
          </p:cNvPr>
          <p:cNvSpPr/>
          <p:nvPr/>
        </p:nvSpPr>
        <p:spPr>
          <a:xfrm>
            <a:off x="935596" y="1707654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latin typeface="+mj-lt"/>
                <a:ea typeface="+mj-ea"/>
                <a:cs typeface="+mj-cs"/>
              </a:rPr>
              <a:t>???Které z forem zapojení do mezinárodních ekonomických aktivit jsou nejméně rizikové a naopak, které jsou nejvíce rizikové???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789C97C0-1873-4B89-8C7C-0642BB0A7895}"/>
              </a:ext>
            </a:extLst>
          </p:cNvPr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236154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3508" y="771550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2000" dirty="0"/>
              <a:t>poměrně konzervativní přístup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prostřednictvím exportu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podnik rozšiřuje portfolio svých odběratelů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reexport - vývoz dovezených komodit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prostřednictvím importu,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podnik získává dodávky vstupů nezbytné pro výrobu nedostupné v domácí zemi, nebo jsou v zahraničí dostupné s nižšími náklady. </a:t>
            </a:r>
          </a:p>
          <a:p>
            <a:pPr>
              <a:buClr>
                <a:srgbClr val="307871"/>
              </a:buClr>
            </a:pPr>
            <a:endParaRPr lang="cs-CZ" sz="1400" dirty="0"/>
          </a:p>
          <a:p>
            <a:pPr>
              <a:buClr>
                <a:srgbClr val="307871"/>
              </a:buClr>
            </a:pPr>
            <a:r>
              <a:rPr lang="cs-CZ" sz="2000" dirty="0"/>
              <a:t>V porovnání s jinými formami zapojení do mezinárodního podnikání se jeví mezinárodní obchod jako nejméně rizikový přístup, protože podnik neumísťuje do zahraničí žádný kapitál.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Pokud podnik čelí poklesu výnosnosti exportu nebo efektivnosti importu, je možné relativně snadno a s nízkými náklady zredukovat nebo úplně zrušit část podnikání s daným trhem.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Mezinárodní obchod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15318266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5690</TotalTime>
  <Words>1855</Words>
  <Application>Microsoft Office PowerPoint</Application>
  <PresentationFormat>Předvádění na obrazovce (16:9)</PresentationFormat>
  <Paragraphs>216</Paragraphs>
  <Slides>27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5" baseType="lpstr">
      <vt:lpstr>Arial</vt:lpstr>
      <vt:lpstr>Calibri</vt:lpstr>
      <vt:lpstr>Cambria Math</vt:lpstr>
      <vt:lpstr>Enriqueta</vt:lpstr>
      <vt:lpstr>Symbol</vt:lpstr>
      <vt:lpstr>Times New Roman</vt:lpstr>
      <vt:lpstr>Wingdings</vt:lpstr>
      <vt:lpstr>SLU</vt:lpstr>
      <vt:lpstr>Zapojení podniků do mezinárodních ekonomických aktivit</vt:lpstr>
      <vt:lpstr>Důvody zapojení MNC do mezinárodního podnikání</vt:lpstr>
      <vt:lpstr>Teorie komparativních výhod</vt:lpstr>
      <vt:lpstr>Teorie nedokonalých trhů</vt:lpstr>
      <vt:lpstr>Teorie výrobního cyklu</vt:lpstr>
      <vt:lpstr>Podněty k mezinárodnímu podnikání</vt:lpstr>
      <vt:lpstr>Formy zapojení MNC do mezinárodního podnikání</vt:lpstr>
      <vt:lpstr>Prezentace aplikace PowerPoint</vt:lpstr>
      <vt:lpstr>Mezinárodní obchod</vt:lpstr>
      <vt:lpstr>Funkce mezinárodního obchodu</vt:lpstr>
      <vt:lpstr>Licence</vt:lpstr>
      <vt:lpstr>Franšízy</vt:lpstr>
      <vt:lpstr>Joint venture</vt:lpstr>
      <vt:lpstr>Akvizice</vt:lpstr>
      <vt:lpstr>Založení dceřiné společnosti</vt:lpstr>
      <vt:lpstr>Dopad mezinárodního podnikání na cash flow podniku</vt:lpstr>
      <vt:lpstr>Cash flow vyplývající ze zapojení do mezinárodních aktivit</vt:lpstr>
      <vt:lpstr>Základní mezinárodní cash flow</vt:lpstr>
      <vt:lpstr>Východiska modelu oceňování MNC (1) </vt:lpstr>
      <vt:lpstr>Východiska modelu oceňování MNC (2) </vt:lpstr>
      <vt:lpstr>Model oceňování MNC</vt:lpstr>
      <vt:lpstr>Prezentace aplikace PowerPoint</vt:lpstr>
      <vt:lpstr>Prezentace aplikace PowerPoint</vt:lpstr>
      <vt:lpstr>Prezentace aplikace PowerPoint</vt:lpstr>
      <vt:lpstr>Prezentace aplikace PowerPoint</vt:lpstr>
      <vt:lpstr>Ukazatele mezinárodnosti MNC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Jana Šimáková</cp:lastModifiedBy>
  <cp:revision>159</cp:revision>
  <cp:lastPrinted>2017-02-22T12:09:42Z</cp:lastPrinted>
  <dcterms:created xsi:type="dcterms:W3CDTF">2016-07-06T15:42:34Z</dcterms:created>
  <dcterms:modified xsi:type="dcterms:W3CDTF">2024-02-29T07:30:30Z</dcterms:modified>
</cp:coreProperties>
</file>