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handoutMasterIdLst>
    <p:handoutMasterId r:id="rId39"/>
  </p:handoutMasterIdLst>
  <p:sldIdLst>
    <p:sldId id="256" r:id="rId2"/>
    <p:sldId id="329" r:id="rId3"/>
    <p:sldId id="330" r:id="rId4"/>
    <p:sldId id="347" r:id="rId5"/>
    <p:sldId id="348" r:id="rId6"/>
    <p:sldId id="331" r:id="rId7"/>
    <p:sldId id="332" r:id="rId8"/>
    <p:sldId id="333" r:id="rId9"/>
    <p:sldId id="349" r:id="rId10"/>
    <p:sldId id="350" r:id="rId11"/>
    <p:sldId id="334" r:id="rId12"/>
    <p:sldId id="335" r:id="rId13"/>
    <p:sldId id="336" r:id="rId14"/>
    <p:sldId id="337" r:id="rId15"/>
    <p:sldId id="338" r:id="rId16"/>
    <p:sldId id="339" r:id="rId17"/>
    <p:sldId id="341" r:id="rId18"/>
    <p:sldId id="342" r:id="rId19"/>
    <p:sldId id="352" r:id="rId20"/>
    <p:sldId id="354" r:id="rId21"/>
    <p:sldId id="355" r:id="rId22"/>
    <p:sldId id="356" r:id="rId23"/>
    <p:sldId id="357" r:id="rId24"/>
    <p:sldId id="358" r:id="rId25"/>
    <p:sldId id="359" r:id="rId26"/>
    <p:sldId id="360" r:id="rId27"/>
    <p:sldId id="361" r:id="rId28"/>
    <p:sldId id="362" r:id="rId29"/>
    <p:sldId id="363" r:id="rId30"/>
    <p:sldId id="364" r:id="rId31"/>
    <p:sldId id="365" r:id="rId32"/>
    <p:sldId id="366" r:id="rId33"/>
    <p:sldId id="367" r:id="rId34"/>
    <p:sldId id="368" r:id="rId35"/>
    <p:sldId id="369" r:id="rId36"/>
    <p:sldId id="295" r:id="rId37"/>
  </p:sldIdLst>
  <p:sldSz cx="9144000" cy="5143500" type="screen16x9"/>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řední styl 2 – zvýraznění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Styl Středně sytá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4660"/>
  </p:normalViewPr>
  <p:slideViewPr>
    <p:cSldViewPr>
      <p:cViewPr varScale="1">
        <p:scale>
          <a:sx n="143" d="100"/>
          <a:sy n="143" d="100"/>
        </p:scale>
        <p:origin x="684" y="11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6AA2C2EC-02D1-45BE-B2E9-3575D82216E5}" type="datetimeFigureOut">
              <a:rPr lang="cs-CZ" smtClean="0"/>
              <a:t>18.04.2024</a:t>
            </a:fld>
            <a:endParaRPr lang="cs-CZ"/>
          </a:p>
        </p:txBody>
      </p:sp>
      <p:sp>
        <p:nvSpPr>
          <p:cNvPr id="4" name="Zástupný symbol pro zápatí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0D7B78EF-36C3-4138-A357-245E0C698DFB}" type="slidenum">
              <a:rPr lang="cs-CZ" smtClean="0"/>
              <a:t>‹#›</a:t>
            </a:fld>
            <a:endParaRPr lang="cs-CZ"/>
          </a:p>
        </p:txBody>
      </p:sp>
    </p:spTree>
    <p:extLst>
      <p:ext uri="{BB962C8B-B14F-4D97-AF65-F5344CB8AC3E}">
        <p14:creationId xmlns:p14="http://schemas.microsoft.com/office/powerpoint/2010/main" val="11725267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A6097986-0C26-47DE-8982-7AD2B6842259}" type="datetimeFigureOut">
              <a:rPr lang="cs-CZ" smtClean="0"/>
              <a:t>18.04.2024</a:t>
            </a:fld>
            <a:endParaRPr lang="cs-CZ"/>
          </a:p>
        </p:txBody>
      </p:sp>
      <p:sp>
        <p:nvSpPr>
          <p:cNvPr id="4" name="Zástupný symbol pro obrázek snímku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a:p>
        </p:txBody>
      </p:sp>
    </p:spTree>
    <p:extLst>
      <p:ext uri="{BB962C8B-B14F-4D97-AF65-F5344CB8AC3E}">
        <p14:creationId xmlns:p14="http://schemas.microsoft.com/office/powerpoint/2010/main" val="16861629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2223879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26734413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16306441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40097251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29831722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12556488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36246603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4805181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33748613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22</a:t>
            </a:fld>
            <a:endParaRPr lang="cs-CZ"/>
          </a:p>
        </p:txBody>
      </p:sp>
    </p:spTree>
    <p:extLst>
      <p:ext uri="{BB962C8B-B14F-4D97-AF65-F5344CB8AC3E}">
        <p14:creationId xmlns:p14="http://schemas.microsoft.com/office/powerpoint/2010/main" val="34294433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6315187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23</a:t>
            </a:fld>
            <a:endParaRPr lang="cs-CZ"/>
          </a:p>
        </p:txBody>
      </p:sp>
    </p:spTree>
    <p:extLst>
      <p:ext uri="{BB962C8B-B14F-4D97-AF65-F5344CB8AC3E}">
        <p14:creationId xmlns:p14="http://schemas.microsoft.com/office/powerpoint/2010/main" val="97483756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24</a:t>
            </a:fld>
            <a:endParaRPr lang="cs-CZ"/>
          </a:p>
        </p:txBody>
      </p:sp>
    </p:spTree>
    <p:extLst>
      <p:ext uri="{BB962C8B-B14F-4D97-AF65-F5344CB8AC3E}">
        <p14:creationId xmlns:p14="http://schemas.microsoft.com/office/powerpoint/2010/main" val="334373950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25</a:t>
            </a:fld>
            <a:endParaRPr lang="cs-CZ"/>
          </a:p>
        </p:txBody>
      </p:sp>
    </p:spTree>
    <p:extLst>
      <p:ext uri="{BB962C8B-B14F-4D97-AF65-F5344CB8AC3E}">
        <p14:creationId xmlns:p14="http://schemas.microsoft.com/office/powerpoint/2010/main" val="327460809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26</a:t>
            </a:fld>
            <a:endParaRPr lang="cs-CZ"/>
          </a:p>
        </p:txBody>
      </p:sp>
    </p:spTree>
    <p:extLst>
      <p:ext uri="{BB962C8B-B14F-4D97-AF65-F5344CB8AC3E}">
        <p14:creationId xmlns:p14="http://schemas.microsoft.com/office/powerpoint/2010/main" val="363937377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27</a:t>
            </a:fld>
            <a:endParaRPr lang="cs-CZ"/>
          </a:p>
        </p:txBody>
      </p:sp>
    </p:spTree>
    <p:extLst>
      <p:ext uri="{BB962C8B-B14F-4D97-AF65-F5344CB8AC3E}">
        <p14:creationId xmlns:p14="http://schemas.microsoft.com/office/powerpoint/2010/main" val="391736925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28</a:t>
            </a:fld>
            <a:endParaRPr lang="cs-CZ"/>
          </a:p>
        </p:txBody>
      </p:sp>
    </p:spTree>
    <p:extLst>
      <p:ext uri="{BB962C8B-B14F-4D97-AF65-F5344CB8AC3E}">
        <p14:creationId xmlns:p14="http://schemas.microsoft.com/office/powerpoint/2010/main" val="145205343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29</a:t>
            </a:fld>
            <a:endParaRPr lang="cs-CZ"/>
          </a:p>
        </p:txBody>
      </p:sp>
    </p:spTree>
    <p:extLst>
      <p:ext uri="{BB962C8B-B14F-4D97-AF65-F5344CB8AC3E}">
        <p14:creationId xmlns:p14="http://schemas.microsoft.com/office/powerpoint/2010/main" val="309180486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30</a:t>
            </a:fld>
            <a:endParaRPr lang="cs-CZ"/>
          </a:p>
        </p:txBody>
      </p:sp>
    </p:spTree>
    <p:extLst>
      <p:ext uri="{BB962C8B-B14F-4D97-AF65-F5344CB8AC3E}">
        <p14:creationId xmlns:p14="http://schemas.microsoft.com/office/powerpoint/2010/main" val="372425310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31</a:t>
            </a:fld>
            <a:endParaRPr lang="cs-CZ"/>
          </a:p>
        </p:txBody>
      </p:sp>
    </p:spTree>
    <p:extLst>
      <p:ext uri="{BB962C8B-B14F-4D97-AF65-F5344CB8AC3E}">
        <p14:creationId xmlns:p14="http://schemas.microsoft.com/office/powerpoint/2010/main" val="204410861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32</a:t>
            </a:fld>
            <a:endParaRPr lang="cs-CZ"/>
          </a:p>
        </p:txBody>
      </p:sp>
    </p:spTree>
    <p:extLst>
      <p:ext uri="{BB962C8B-B14F-4D97-AF65-F5344CB8AC3E}">
        <p14:creationId xmlns:p14="http://schemas.microsoft.com/office/powerpoint/2010/main" val="34590747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201740128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33</a:t>
            </a:fld>
            <a:endParaRPr lang="cs-CZ"/>
          </a:p>
        </p:txBody>
      </p:sp>
    </p:spTree>
    <p:extLst>
      <p:ext uri="{BB962C8B-B14F-4D97-AF65-F5344CB8AC3E}">
        <p14:creationId xmlns:p14="http://schemas.microsoft.com/office/powerpoint/2010/main" val="417839828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34</a:t>
            </a:fld>
            <a:endParaRPr lang="cs-CZ"/>
          </a:p>
        </p:txBody>
      </p:sp>
    </p:spTree>
    <p:extLst>
      <p:ext uri="{BB962C8B-B14F-4D97-AF65-F5344CB8AC3E}">
        <p14:creationId xmlns:p14="http://schemas.microsoft.com/office/powerpoint/2010/main" val="83646173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35</a:t>
            </a:fld>
            <a:endParaRPr lang="cs-CZ"/>
          </a:p>
        </p:txBody>
      </p:sp>
    </p:spTree>
    <p:extLst>
      <p:ext uri="{BB962C8B-B14F-4D97-AF65-F5344CB8AC3E}">
        <p14:creationId xmlns:p14="http://schemas.microsoft.com/office/powerpoint/2010/main" val="280614009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36</a:t>
            </a:fld>
            <a:endParaRPr lang="cs-CZ"/>
          </a:p>
        </p:txBody>
      </p:sp>
    </p:spTree>
    <p:extLst>
      <p:ext uri="{BB962C8B-B14F-4D97-AF65-F5344CB8AC3E}">
        <p14:creationId xmlns:p14="http://schemas.microsoft.com/office/powerpoint/2010/main" val="16511498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23869450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7702769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17737702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10682453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40888220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33723959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251520" y="1131590"/>
            <a:ext cx="5616624" cy="2160240"/>
          </a:xfrm>
          <a:prstGeom prst="rect">
            <a:avLst/>
          </a:prstGeom>
        </p:spPr>
        <p:txBody>
          <a:bodyPr anchor="t">
            <a:noAutofit/>
          </a:bodyPr>
          <a:lstStyle/>
          <a:p>
            <a:pPr algn="l"/>
            <a:r>
              <a:rPr lang="cs-CZ" sz="3200" b="1" dirty="0">
                <a:solidFill>
                  <a:schemeClr val="bg1"/>
                </a:solidFill>
                <a:latin typeface="Times New Roman" panose="02020603050405020304" pitchFamily="18" charset="0"/>
                <a:cs typeface="Times New Roman" panose="02020603050405020304" pitchFamily="18" charset="0"/>
              </a:rPr>
              <a:t>Management dlouhodobých mezinárodních aktiv a pasiv</a:t>
            </a:r>
          </a:p>
        </p:txBody>
      </p:sp>
      <p:sp>
        <p:nvSpPr>
          <p:cNvPr id="9" name="Podnadpis 2"/>
          <p:cNvSpPr txBox="1">
            <a:spLocks/>
          </p:cNvSpPr>
          <p:nvPr/>
        </p:nvSpPr>
        <p:spPr>
          <a:xfrm>
            <a:off x="6956047" y="3723878"/>
            <a:ext cx="2016224"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dirty="0">
                <a:solidFill>
                  <a:srgbClr val="307871"/>
                </a:solidFill>
                <a:latin typeface="Times New Roman" panose="02020603050405020304" pitchFamily="18" charset="0"/>
                <a:cs typeface="Times New Roman" panose="02020603050405020304" pitchFamily="18" charset="0"/>
              </a:rPr>
              <a:t>FIU/MFM</a:t>
            </a:r>
          </a:p>
          <a:p>
            <a:pPr algn="r"/>
            <a:r>
              <a:rPr lang="cs-CZ" altLang="cs-CZ" sz="900" dirty="0">
                <a:solidFill>
                  <a:srgbClr val="307871"/>
                </a:solidFill>
                <a:latin typeface="Times New Roman" panose="02020603050405020304" pitchFamily="18" charset="0"/>
                <a:cs typeface="Times New Roman" panose="02020603050405020304" pitchFamily="18" charset="0"/>
              </a:rPr>
              <a:t>Ing. Jana Šimáková, Ph.D.</a:t>
            </a:r>
          </a:p>
          <a:p>
            <a:pPr algn="r"/>
            <a:r>
              <a:rPr lang="pl-PL" altLang="cs-CZ" sz="900" dirty="0">
                <a:solidFill>
                  <a:srgbClr val="307871"/>
                </a:solidFill>
                <a:latin typeface="Times New Roman" panose="02020603050405020304" pitchFamily="18" charset="0"/>
                <a:cs typeface="Times New Roman" panose="02020603050405020304" pitchFamily="18" charset="0"/>
              </a:rPr>
              <a:t>Katedra financí a účetnictví</a:t>
            </a:r>
          </a:p>
        </p:txBody>
      </p:sp>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Řešený příklad (2)</a:t>
            </a:r>
          </a:p>
        </p:txBody>
      </p:sp>
      <mc:AlternateContent xmlns:mc="http://schemas.openxmlformats.org/markup-compatibility/2006" xmlns:a14="http://schemas.microsoft.com/office/drawing/2010/main">
        <mc:Choice Requires="a14">
          <p:sp>
            <p:nvSpPr>
              <p:cNvPr id="3" name="Obdélník 2"/>
              <p:cNvSpPr/>
              <p:nvPr/>
            </p:nvSpPr>
            <p:spPr>
              <a:xfrm>
                <a:off x="107504" y="843558"/>
                <a:ext cx="8136904" cy="3759684"/>
              </a:xfrm>
              <a:prstGeom prst="rect">
                <a:avLst/>
              </a:prstGeom>
            </p:spPr>
            <p:txBody>
              <a:bodyPr wrap="square">
                <a:spAutoFit/>
              </a:bodyPr>
              <a:lstStyle/>
              <a:p>
                <a:pPr indent="180340" algn="just">
                  <a:lnSpc>
                    <a:spcPct val="115000"/>
                  </a:lnSpc>
                  <a:spcBef>
                    <a:spcPts val="1200"/>
                  </a:spcBef>
                  <a:spcAft>
                    <a:spcPts val="1200"/>
                  </a:spcAft>
                </a:pPr>
                <a14:m>
                  <m:oMathPara xmlns:m="http://schemas.openxmlformats.org/officeDocument/2006/math">
                    <m:oMathParaPr>
                      <m:jc m:val="centerGroup"/>
                    </m:oMathParaPr>
                    <m:oMath xmlns:m="http://schemas.openxmlformats.org/officeDocument/2006/math">
                      <m:r>
                        <a:rPr lang="cs-CZ" sz="1600" i="1" smtClean="0">
                          <a:effectLst/>
                          <a:latin typeface="Cambria Math" panose="02040503050406030204" pitchFamily="18" charset="0"/>
                          <a:ea typeface="Calibri" panose="020F0502020204030204" pitchFamily="34" charset="0"/>
                          <a:cs typeface="Times New Roman" panose="02020603050405020304" pitchFamily="18" charset="0"/>
                        </a:rPr>
                        <m:t>𝑁𝑃𝑉</m:t>
                      </m:r>
                      <m:r>
                        <a:rPr lang="cs-CZ" sz="1600" i="1" smtClean="0">
                          <a:effectLst/>
                          <a:latin typeface="Cambria Math" panose="02040503050406030204" pitchFamily="18" charset="0"/>
                          <a:ea typeface="Calibri" panose="020F0502020204030204" pitchFamily="34" charset="0"/>
                          <a:cs typeface="Times New Roman" panose="02020603050405020304" pitchFamily="18" charset="0"/>
                        </a:rPr>
                        <m:t>=−</m:t>
                      </m:r>
                      <m:r>
                        <a:rPr lang="cs-CZ" sz="1600" i="1" smtClean="0">
                          <a:effectLst/>
                          <a:latin typeface="Cambria Math" panose="02040503050406030204" pitchFamily="18" charset="0"/>
                          <a:ea typeface="Calibri" panose="020F0502020204030204" pitchFamily="34" charset="0"/>
                          <a:cs typeface="Times New Roman" panose="02020603050405020304" pitchFamily="18" charset="0"/>
                        </a:rPr>
                        <m:t>𝐼</m:t>
                      </m:r>
                      <m:r>
                        <a:rPr lang="cs-CZ" sz="1600" i="1" smtClean="0">
                          <a:effectLst/>
                          <a:latin typeface="Cambria Math" panose="02040503050406030204" pitchFamily="18" charset="0"/>
                          <a:ea typeface="Calibri" panose="020F0502020204030204" pitchFamily="34" charset="0"/>
                          <a:cs typeface="Times New Roman" panose="02020603050405020304" pitchFamily="18" charset="0"/>
                        </a:rPr>
                        <m:t>+</m:t>
                      </m:r>
                      <m:nary>
                        <m:naryPr>
                          <m:chr m:val="∑"/>
                          <m:limLoc m:val="undOvr"/>
                          <m:ctrlPr>
                            <a:rPr lang="cs-CZ" sz="1600" i="1">
                              <a:effectLst/>
                              <a:latin typeface="Cambria Math" panose="02040503050406030204" pitchFamily="18" charset="0"/>
                              <a:ea typeface="Calibri" panose="020F0502020204030204" pitchFamily="34" charset="0"/>
                              <a:cs typeface="Times New Roman" panose="02020603050405020304" pitchFamily="18" charset="0"/>
                            </a:rPr>
                          </m:ctrlPr>
                        </m:naryPr>
                        <m:sub>
                          <m:r>
                            <a:rPr lang="cs-CZ" sz="1600" i="1">
                              <a:effectLst/>
                              <a:latin typeface="Cambria Math" panose="02040503050406030204" pitchFamily="18" charset="0"/>
                              <a:ea typeface="Calibri" panose="020F0502020204030204" pitchFamily="34" charset="0"/>
                              <a:cs typeface="Times New Roman" panose="02020603050405020304" pitchFamily="18" charset="0"/>
                            </a:rPr>
                            <m:t>𝑡</m:t>
                          </m:r>
                          <m:r>
                            <a:rPr lang="cs-CZ" sz="1600" i="1">
                              <a:effectLst/>
                              <a:latin typeface="Cambria Math" panose="02040503050406030204" pitchFamily="18" charset="0"/>
                              <a:ea typeface="Calibri" panose="020F0502020204030204" pitchFamily="34" charset="0"/>
                              <a:cs typeface="Times New Roman" panose="02020603050405020304" pitchFamily="18" charset="0"/>
                            </a:rPr>
                            <m:t>=1</m:t>
                          </m:r>
                        </m:sub>
                        <m:sup>
                          <m:r>
                            <a:rPr lang="cs-CZ" sz="1600" i="1">
                              <a:effectLst/>
                              <a:latin typeface="Cambria Math" panose="02040503050406030204" pitchFamily="18" charset="0"/>
                              <a:ea typeface="Calibri" panose="020F0502020204030204" pitchFamily="34" charset="0"/>
                              <a:cs typeface="Times New Roman" panose="02020603050405020304" pitchFamily="18" charset="0"/>
                            </a:rPr>
                            <m:t>𝑛</m:t>
                          </m:r>
                        </m:sup>
                        <m:e>
                          <m:f>
                            <m:fPr>
                              <m:ctrlPr>
                                <a:rPr lang="cs-CZ" sz="1600" i="1">
                                  <a:effectLst/>
                                  <a:latin typeface="Cambria Math" panose="02040503050406030204" pitchFamily="18" charset="0"/>
                                  <a:ea typeface="Calibri" panose="020F0502020204030204" pitchFamily="34" charset="0"/>
                                  <a:cs typeface="Times New Roman" panose="02020603050405020304" pitchFamily="18" charset="0"/>
                                </a:rPr>
                              </m:ctrlPr>
                            </m:fPr>
                            <m:num>
                              <m:sSub>
                                <m:sSubPr>
                                  <m:ctrlPr>
                                    <a:rPr lang="cs-CZ" sz="1600" i="1">
                                      <a:effectLst/>
                                      <a:latin typeface="Cambria Math" panose="02040503050406030204" pitchFamily="18" charset="0"/>
                                      <a:ea typeface="Calibri" panose="020F0502020204030204" pitchFamily="34" charset="0"/>
                                      <a:cs typeface="Times New Roman" panose="02020603050405020304" pitchFamily="18" charset="0"/>
                                    </a:rPr>
                                  </m:ctrlPr>
                                </m:sSubPr>
                                <m:e>
                                  <m:r>
                                    <a:rPr lang="cs-CZ" sz="1600" i="1">
                                      <a:effectLst/>
                                      <a:latin typeface="Cambria Math" panose="02040503050406030204" pitchFamily="18" charset="0"/>
                                      <a:ea typeface="Calibri" panose="020F0502020204030204" pitchFamily="34" charset="0"/>
                                      <a:cs typeface="Times New Roman" panose="02020603050405020304" pitchFamily="18" charset="0"/>
                                    </a:rPr>
                                    <m:t>𝐶𝐹</m:t>
                                  </m:r>
                                </m:e>
                                <m:sub>
                                  <m:r>
                                    <a:rPr lang="cs-CZ" sz="1600" i="1">
                                      <a:effectLst/>
                                      <a:latin typeface="Cambria Math" panose="02040503050406030204" pitchFamily="18" charset="0"/>
                                      <a:ea typeface="Calibri" panose="020F0502020204030204" pitchFamily="34" charset="0"/>
                                      <a:cs typeface="Times New Roman" panose="02020603050405020304" pitchFamily="18" charset="0"/>
                                    </a:rPr>
                                    <m:t>𝑡</m:t>
                                  </m:r>
                                </m:sub>
                              </m:sSub>
                            </m:num>
                            <m:den>
                              <m:sSup>
                                <m:sSupPr>
                                  <m:ctrlPr>
                                    <a:rPr lang="cs-CZ" sz="1600" i="1">
                                      <a:effectLst/>
                                      <a:latin typeface="Cambria Math" panose="02040503050406030204" pitchFamily="18" charset="0"/>
                                      <a:ea typeface="Calibri" panose="020F0502020204030204" pitchFamily="34" charset="0"/>
                                      <a:cs typeface="Times New Roman" panose="02020603050405020304" pitchFamily="18" charset="0"/>
                                    </a:rPr>
                                  </m:ctrlPr>
                                </m:sSupPr>
                                <m:e>
                                  <m:d>
                                    <m:dPr>
                                      <m:ctrlPr>
                                        <a:rPr lang="cs-CZ" sz="1600" i="1">
                                          <a:effectLst/>
                                          <a:latin typeface="Cambria Math" panose="02040503050406030204" pitchFamily="18" charset="0"/>
                                          <a:ea typeface="Calibri" panose="020F0502020204030204" pitchFamily="34" charset="0"/>
                                          <a:cs typeface="Times New Roman" panose="02020603050405020304" pitchFamily="18" charset="0"/>
                                        </a:rPr>
                                      </m:ctrlPr>
                                    </m:dPr>
                                    <m:e>
                                      <m:r>
                                        <a:rPr lang="cs-CZ" sz="1600" i="1">
                                          <a:effectLst/>
                                          <a:latin typeface="Cambria Math" panose="02040503050406030204" pitchFamily="18" charset="0"/>
                                          <a:ea typeface="Calibri" panose="020F0502020204030204" pitchFamily="34" charset="0"/>
                                          <a:cs typeface="Times New Roman" panose="02020603050405020304" pitchFamily="18" charset="0"/>
                                        </a:rPr>
                                        <m:t>1+</m:t>
                                      </m:r>
                                      <m:r>
                                        <a:rPr lang="cs-CZ" sz="1600" i="1">
                                          <a:effectLst/>
                                          <a:latin typeface="Cambria Math" panose="02040503050406030204" pitchFamily="18" charset="0"/>
                                          <a:ea typeface="Calibri" panose="020F0502020204030204" pitchFamily="34" charset="0"/>
                                          <a:cs typeface="Times New Roman" panose="02020603050405020304" pitchFamily="18" charset="0"/>
                                        </a:rPr>
                                        <m:t>𝑘</m:t>
                                      </m:r>
                                    </m:e>
                                  </m:d>
                                </m:e>
                                <m:sup>
                                  <m:r>
                                    <a:rPr lang="cs-CZ" sz="1600" i="1">
                                      <a:effectLst/>
                                      <a:latin typeface="Cambria Math" panose="02040503050406030204" pitchFamily="18" charset="0"/>
                                      <a:ea typeface="Calibri" panose="020F0502020204030204" pitchFamily="34" charset="0"/>
                                      <a:cs typeface="Times New Roman" panose="02020603050405020304" pitchFamily="18" charset="0"/>
                                    </a:rPr>
                                    <m:t>𝑡</m:t>
                                  </m:r>
                                </m:sup>
                              </m:sSup>
                            </m:den>
                          </m:f>
                        </m:e>
                      </m:nary>
                      <m:r>
                        <a:rPr lang="cs-CZ" sz="1600" i="1">
                          <a:effectLst/>
                          <a:latin typeface="Cambria Math" panose="02040503050406030204" pitchFamily="18" charset="0"/>
                          <a:ea typeface="Calibri" panose="020F0502020204030204" pitchFamily="34" charset="0"/>
                          <a:cs typeface="Times New Roman" panose="02020603050405020304" pitchFamily="18" charset="0"/>
                        </a:rPr>
                        <m:t>+</m:t>
                      </m:r>
                      <m:f>
                        <m:fPr>
                          <m:ctrlPr>
                            <a:rPr lang="cs-CZ" sz="1600" i="1">
                              <a:effectLst/>
                              <a:latin typeface="Cambria Math" panose="02040503050406030204" pitchFamily="18" charset="0"/>
                              <a:ea typeface="Calibri" panose="020F0502020204030204" pitchFamily="34" charset="0"/>
                              <a:cs typeface="Times New Roman" panose="02020603050405020304" pitchFamily="18" charset="0"/>
                            </a:rPr>
                          </m:ctrlPr>
                        </m:fPr>
                        <m:num>
                          <m:sSub>
                            <m:sSubPr>
                              <m:ctrlPr>
                                <a:rPr lang="cs-CZ" sz="1600" i="1">
                                  <a:effectLst/>
                                  <a:latin typeface="Cambria Math" panose="02040503050406030204" pitchFamily="18" charset="0"/>
                                  <a:ea typeface="Calibri" panose="020F0502020204030204" pitchFamily="34" charset="0"/>
                                  <a:cs typeface="Times New Roman" panose="02020603050405020304" pitchFamily="18" charset="0"/>
                                </a:rPr>
                              </m:ctrlPr>
                            </m:sSubPr>
                            <m:e>
                              <m:r>
                                <a:rPr lang="cs-CZ" sz="1600" i="1">
                                  <a:effectLst/>
                                  <a:latin typeface="Cambria Math" panose="02040503050406030204" pitchFamily="18" charset="0"/>
                                  <a:ea typeface="Calibri" panose="020F0502020204030204" pitchFamily="34" charset="0"/>
                                  <a:cs typeface="Times New Roman" panose="02020603050405020304" pitchFamily="18" charset="0"/>
                                </a:rPr>
                                <m:t>𝑍𝐻</m:t>
                              </m:r>
                            </m:e>
                            <m:sub>
                              <m:r>
                                <a:rPr lang="cs-CZ" sz="1600" i="1">
                                  <a:effectLst/>
                                  <a:latin typeface="Cambria Math" panose="02040503050406030204" pitchFamily="18" charset="0"/>
                                  <a:ea typeface="Calibri" panose="020F0502020204030204" pitchFamily="34" charset="0"/>
                                  <a:cs typeface="Times New Roman" panose="02020603050405020304" pitchFamily="18" charset="0"/>
                                </a:rPr>
                                <m:t>𝑛</m:t>
                              </m:r>
                            </m:sub>
                          </m:sSub>
                        </m:num>
                        <m:den>
                          <m:sSup>
                            <m:sSupPr>
                              <m:ctrlPr>
                                <a:rPr lang="cs-CZ" sz="1600" i="1">
                                  <a:effectLst/>
                                  <a:latin typeface="Cambria Math" panose="02040503050406030204" pitchFamily="18" charset="0"/>
                                  <a:ea typeface="Calibri" panose="020F0502020204030204" pitchFamily="34" charset="0"/>
                                  <a:cs typeface="Times New Roman" panose="02020603050405020304" pitchFamily="18" charset="0"/>
                                </a:rPr>
                              </m:ctrlPr>
                            </m:sSupPr>
                            <m:e>
                              <m:d>
                                <m:dPr>
                                  <m:ctrlPr>
                                    <a:rPr lang="cs-CZ" sz="1600" i="1">
                                      <a:effectLst/>
                                      <a:latin typeface="Cambria Math" panose="02040503050406030204" pitchFamily="18" charset="0"/>
                                      <a:ea typeface="Calibri" panose="020F0502020204030204" pitchFamily="34" charset="0"/>
                                      <a:cs typeface="Times New Roman" panose="02020603050405020304" pitchFamily="18" charset="0"/>
                                    </a:rPr>
                                  </m:ctrlPr>
                                </m:dPr>
                                <m:e>
                                  <m:r>
                                    <a:rPr lang="cs-CZ" sz="1600" i="1">
                                      <a:effectLst/>
                                      <a:latin typeface="Cambria Math" panose="02040503050406030204" pitchFamily="18" charset="0"/>
                                      <a:ea typeface="Calibri" panose="020F0502020204030204" pitchFamily="34" charset="0"/>
                                      <a:cs typeface="Times New Roman" panose="02020603050405020304" pitchFamily="18" charset="0"/>
                                    </a:rPr>
                                    <m:t>1+</m:t>
                                  </m:r>
                                  <m:r>
                                    <a:rPr lang="cs-CZ" sz="1600" i="1">
                                      <a:effectLst/>
                                      <a:latin typeface="Cambria Math" panose="02040503050406030204" pitchFamily="18" charset="0"/>
                                      <a:ea typeface="Calibri" panose="020F0502020204030204" pitchFamily="34" charset="0"/>
                                      <a:cs typeface="Times New Roman" panose="02020603050405020304" pitchFamily="18" charset="0"/>
                                    </a:rPr>
                                    <m:t>𝑘</m:t>
                                  </m:r>
                                </m:e>
                              </m:d>
                            </m:e>
                            <m:sup>
                              <m:r>
                                <a:rPr lang="cs-CZ" sz="1600" i="1">
                                  <a:effectLst/>
                                  <a:latin typeface="Cambria Math" panose="02040503050406030204" pitchFamily="18" charset="0"/>
                                  <a:ea typeface="Calibri" panose="020F0502020204030204" pitchFamily="34" charset="0"/>
                                  <a:cs typeface="Times New Roman" panose="02020603050405020304" pitchFamily="18" charset="0"/>
                                </a:rPr>
                                <m:t>𝑛</m:t>
                              </m:r>
                            </m:sup>
                          </m:sSup>
                        </m:den>
                      </m:f>
                      <m:r>
                        <a:rPr lang="cs-CZ" sz="1600" i="1">
                          <a:effectLst/>
                          <a:latin typeface="Cambria Math" panose="02040503050406030204" pitchFamily="18" charset="0"/>
                          <a:ea typeface="Calibri" panose="020F0502020204030204" pitchFamily="34" charset="0"/>
                          <a:cs typeface="Times New Roman" panose="02020603050405020304" pitchFamily="18" charset="0"/>
                        </a:rPr>
                        <m:t>   </m:t>
                      </m:r>
                    </m:oMath>
                  </m:oMathPara>
                </a14:m>
                <a:endParaRPr lang="cs-CZ" sz="1600" dirty="0">
                  <a:effectLst/>
                  <a:latin typeface="Times New Roman" panose="02020603050405020304" pitchFamily="18" charset="0"/>
                  <a:ea typeface="Calibri" panose="020F0502020204030204" pitchFamily="34" charset="0"/>
                  <a:cs typeface="Times New Roman" panose="02020603050405020304" pitchFamily="18" charset="0"/>
                </a:endParaRPr>
              </a:p>
              <a:p>
                <a:pPr indent="180340" algn="just">
                  <a:lnSpc>
                    <a:spcPct val="115000"/>
                  </a:lnSpc>
                  <a:spcBef>
                    <a:spcPts val="1200"/>
                  </a:spcBef>
                  <a:spcAft>
                    <a:spcPts val="1200"/>
                  </a:spcAft>
                </a:pPr>
                <a14:m>
                  <m:oMathPara xmlns:m="http://schemas.openxmlformats.org/officeDocument/2006/math">
                    <m:oMathParaPr>
                      <m:jc m:val="centerGroup"/>
                    </m:oMathParaPr>
                    <m:oMath xmlns:m="http://schemas.openxmlformats.org/officeDocument/2006/math">
                      <m:sSub>
                        <m:sSubPr>
                          <m:ctrlPr>
                            <a:rPr lang="cs-CZ" sz="1600" i="1">
                              <a:effectLst/>
                              <a:latin typeface="Cambria Math" panose="02040503050406030204" pitchFamily="18" charset="0"/>
                              <a:ea typeface="Calibri" panose="020F0502020204030204" pitchFamily="34" charset="0"/>
                              <a:cs typeface="Times New Roman" panose="02020603050405020304" pitchFamily="18" charset="0"/>
                            </a:rPr>
                          </m:ctrlPr>
                        </m:sSubPr>
                        <m:e>
                          <m:r>
                            <a:rPr lang="cs-CZ" sz="1600" i="1">
                              <a:effectLst/>
                              <a:latin typeface="Cambria Math" panose="02040503050406030204" pitchFamily="18" charset="0"/>
                              <a:ea typeface="Calibri" panose="020F0502020204030204" pitchFamily="34" charset="0"/>
                              <a:cs typeface="Times New Roman" panose="02020603050405020304" pitchFamily="18" charset="0"/>
                            </a:rPr>
                            <m:t>𝑁𝑃𝑉</m:t>
                          </m:r>
                        </m:e>
                        <m:sub>
                          <m:r>
                            <a:rPr lang="cs-CZ" sz="1600" i="1">
                              <a:effectLst/>
                              <a:latin typeface="Cambria Math" panose="02040503050406030204" pitchFamily="18" charset="0"/>
                              <a:ea typeface="Calibri" panose="020F0502020204030204" pitchFamily="34" charset="0"/>
                              <a:cs typeface="Times New Roman" panose="02020603050405020304" pitchFamily="18" charset="0"/>
                            </a:rPr>
                            <m:t>𝐴</m:t>
                          </m:r>
                        </m:sub>
                      </m:sSub>
                      <m:r>
                        <a:rPr lang="cs-CZ" sz="1600" i="1">
                          <a:effectLst/>
                          <a:latin typeface="Cambria Math" panose="02040503050406030204" pitchFamily="18" charset="0"/>
                          <a:ea typeface="Calibri" panose="020F0502020204030204" pitchFamily="34" charset="0"/>
                          <a:cs typeface="Times New Roman" panose="02020603050405020304" pitchFamily="18" charset="0"/>
                        </a:rPr>
                        <m:t>=−80000 </m:t>
                      </m:r>
                      <m:r>
                        <a:rPr lang="cs-CZ" sz="1600" i="1">
                          <a:effectLst/>
                          <a:latin typeface="Cambria Math" panose="02040503050406030204" pitchFamily="18" charset="0"/>
                          <a:ea typeface="Calibri" panose="020F0502020204030204" pitchFamily="34" charset="0"/>
                          <a:cs typeface="Times New Roman" panose="02020603050405020304" pitchFamily="18" charset="0"/>
                        </a:rPr>
                        <m:t>𝐸𝑈𝑅</m:t>
                      </m:r>
                      <m:r>
                        <a:rPr lang="cs-CZ" sz="1600" i="1">
                          <a:effectLst/>
                          <a:latin typeface="Cambria Math" panose="02040503050406030204" pitchFamily="18" charset="0"/>
                          <a:ea typeface="Calibri" panose="020F0502020204030204" pitchFamily="34" charset="0"/>
                          <a:cs typeface="Times New Roman" panose="02020603050405020304" pitchFamily="18" charset="0"/>
                        </a:rPr>
                        <m:t>+</m:t>
                      </m:r>
                      <m:f>
                        <m:fPr>
                          <m:ctrlPr>
                            <a:rPr lang="cs-CZ" sz="1600" i="1">
                              <a:effectLst/>
                              <a:latin typeface="Cambria Math" panose="02040503050406030204" pitchFamily="18" charset="0"/>
                              <a:ea typeface="Calibri" panose="020F0502020204030204" pitchFamily="34" charset="0"/>
                              <a:cs typeface="Times New Roman" panose="02020603050405020304" pitchFamily="18" charset="0"/>
                            </a:rPr>
                          </m:ctrlPr>
                        </m:fPr>
                        <m:num>
                          <m:r>
                            <a:rPr lang="cs-CZ" sz="1600" i="1">
                              <a:effectLst/>
                              <a:latin typeface="Cambria Math" panose="02040503050406030204" pitchFamily="18" charset="0"/>
                              <a:ea typeface="Calibri" panose="020F0502020204030204" pitchFamily="34" charset="0"/>
                              <a:cs typeface="Times New Roman" panose="02020603050405020304" pitchFamily="18" charset="0"/>
                            </a:rPr>
                            <m:t>30000 </m:t>
                          </m:r>
                          <m:r>
                            <a:rPr lang="cs-CZ" sz="1600" i="1">
                              <a:effectLst/>
                              <a:latin typeface="Cambria Math" panose="02040503050406030204" pitchFamily="18" charset="0"/>
                              <a:ea typeface="Calibri" panose="020F0502020204030204" pitchFamily="34" charset="0"/>
                              <a:cs typeface="Times New Roman" panose="02020603050405020304" pitchFamily="18" charset="0"/>
                            </a:rPr>
                            <m:t>𝐸𝑈𝑅</m:t>
                          </m:r>
                        </m:num>
                        <m:den>
                          <m:sSup>
                            <m:sSupPr>
                              <m:ctrlPr>
                                <a:rPr lang="cs-CZ" sz="1600" i="1">
                                  <a:effectLst/>
                                  <a:latin typeface="Cambria Math" panose="02040503050406030204" pitchFamily="18" charset="0"/>
                                  <a:ea typeface="Calibri" panose="020F0502020204030204" pitchFamily="34" charset="0"/>
                                  <a:cs typeface="Times New Roman" panose="02020603050405020304" pitchFamily="18" charset="0"/>
                                </a:rPr>
                              </m:ctrlPr>
                            </m:sSupPr>
                            <m:e>
                              <m:d>
                                <m:dPr>
                                  <m:ctrlPr>
                                    <a:rPr lang="cs-CZ" sz="1600" i="1">
                                      <a:effectLst/>
                                      <a:latin typeface="Cambria Math" panose="02040503050406030204" pitchFamily="18" charset="0"/>
                                      <a:ea typeface="Calibri" panose="020F0502020204030204" pitchFamily="34" charset="0"/>
                                      <a:cs typeface="Times New Roman" panose="02020603050405020304" pitchFamily="18" charset="0"/>
                                    </a:rPr>
                                  </m:ctrlPr>
                                </m:dPr>
                                <m:e>
                                  <m:r>
                                    <a:rPr lang="cs-CZ" sz="1600" i="1">
                                      <a:effectLst/>
                                      <a:latin typeface="Cambria Math" panose="02040503050406030204" pitchFamily="18" charset="0"/>
                                      <a:ea typeface="Calibri" panose="020F0502020204030204" pitchFamily="34" charset="0"/>
                                      <a:cs typeface="Times New Roman" panose="02020603050405020304" pitchFamily="18" charset="0"/>
                                    </a:rPr>
                                    <m:t>1+0,026</m:t>
                                  </m:r>
                                </m:e>
                              </m:d>
                            </m:e>
                            <m:sup>
                              <m:r>
                                <a:rPr lang="cs-CZ" sz="1600" i="1">
                                  <a:effectLst/>
                                  <a:latin typeface="Cambria Math" panose="02040503050406030204" pitchFamily="18" charset="0"/>
                                  <a:ea typeface="Calibri" panose="020F0502020204030204" pitchFamily="34" charset="0"/>
                                  <a:cs typeface="Times New Roman" panose="02020603050405020304" pitchFamily="18" charset="0"/>
                                </a:rPr>
                                <m:t>1</m:t>
                              </m:r>
                            </m:sup>
                          </m:sSup>
                        </m:den>
                      </m:f>
                      <m:r>
                        <a:rPr lang="cs-CZ" sz="1600" i="1">
                          <a:effectLst/>
                          <a:latin typeface="Cambria Math" panose="02040503050406030204" pitchFamily="18" charset="0"/>
                          <a:ea typeface="Calibri" panose="020F0502020204030204" pitchFamily="34" charset="0"/>
                          <a:cs typeface="Times New Roman" panose="02020603050405020304" pitchFamily="18" charset="0"/>
                        </a:rPr>
                        <m:t>+ </m:t>
                      </m:r>
                      <m:f>
                        <m:fPr>
                          <m:ctrlPr>
                            <a:rPr lang="cs-CZ" sz="1600" i="1">
                              <a:effectLst/>
                              <a:latin typeface="Cambria Math" panose="02040503050406030204" pitchFamily="18" charset="0"/>
                              <a:ea typeface="Calibri" panose="020F0502020204030204" pitchFamily="34" charset="0"/>
                              <a:cs typeface="Times New Roman" panose="02020603050405020304" pitchFamily="18" charset="0"/>
                            </a:rPr>
                          </m:ctrlPr>
                        </m:fPr>
                        <m:num>
                          <m:r>
                            <a:rPr lang="cs-CZ" sz="1600" i="1">
                              <a:effectLst/>
                              <a:latin typeface="Cambria Math" panose="02040503050406030204" pitchFamily="18" charset="0"/>
                              <a:ea typeface="Calibri" panose="020F0502020204030204" pitchFamily="34" charset="0"/>
                              <a:cs typeface="Times New Roman" panose="02020603050405020304" pitchFamily="18" charset="0"/>
                            </a:rPr>
                            <m:t>30000 </m:t>
                          </m:r>
                          <m:r>
                            <a:rPr lang="cs-CZ" sz="1600" i="1">
                              <a:effectLst/>
                              <a:latin typeface="Cambria Math" panose="02040503050406030204" pitchFamily="18" charset="0"/>
                              <a:ea typeface="Calibri" panose="020F0502020204030204" pitchFamily="34" charset="0"/>
                              <a:cs typeface="Times New Roman" panose="02020603050405020304" pitchFamily="18" charset="0"/>
                            </a:rPr>
                            <m:t>𝐸𝑈𝑅</m:t>
                          </m:r>
                        </m:num>
                        <m:den>
                          <m:sSup>
                            <m:sSupPr>
                              <m:ctrlPr>
                                <a:rPr lang="cs-CZ" sz="1600" i="1">
                                  <a:effectLst/>
                                  <a:latin typeface="Cambria Math" panose="02040503050406030204" pitchFamily="18" charset="0"/>
                                  <a:ea typeface="Calibri" panose="020F0502020204030204" pitchFamily="34" charset="0"/>
                                  <a:cs typeface="Times New Roman" panose="02020603050405020304" pitchFamily="18" charset="0"/>
                                </a:rPr>
                              </m:ctrlPr>
                            </m:sSupPr>
                            <m:e>
                              <m:d>
                                <m:dPr>
                                  <m:ctrlPr>
                                    <a:rPr lang="cs-CZ" sz="1600" i="1">
                                      <a:effectLst/>
                                      <a:latin typeface="Cambria Math" panose="02040503050406030204" pitchFamily="18" charset="0"/>
                                      <a:ea typeface="Calibri" panose="020F0502020204030204" pitchFamily="34" charset="0"/>
                                      <a:cs typeface="Times New Roman" panose="02020603050405020304" pitchFamily="18" charset="0"/>
                                    </a:rPr>
                                  </m:ctrlPr>
                                </m:dPr>
                                <m:e>
                                  <m:r>
                                    <a:rPr lang="cs-CZ" sz="1600" i="1">
                                      <a:effectLst/>
                                      <a:latin typeface="Cambria Math" panose="02040503050406030204" pitchFamily="18" charset="0"/>
                                      <a:ea typeface="Calibri" panose="020F0502020204030204" pitchFamily="34" charset="0"/>
                                      <a:cs typeface="Times New Roman" panose="02020603050405020304" pitchFamily="18" charset="0"/>
                                    </a:rPr>
                                    <m:t>1+0,026</m:t>
                                  </m:r>
                                </m:e>
                              </m:d>
                            </m:e>
                            <m:sup>
                              <m:r>
                                <a:rPr lang="cs-CZ" sz="1600" i="1">
                                  <a:effectLst/>
                                  <a:latin typeface="Cambria Math" panose="02040503050406030204" pitchFamily="18" charset="0"/>
                                  <a:ea typeface="Calibri" panose="020F0502020204030204" pitchFamily="34" charset="0"/>
                                  <a:cs typeface="Times New Roman" panose="02020603050405020304" pitchFamily="18" charset="0"/>
                                </a:rPr>
                                <m:t>2</m:t>
                              </m:r>
                            </m:sup>
                          </m:sSup>
                        </m:den>
                      </m:f>
                      <m:r>
                        <a:rPr lang="cs-CZ" sz="1600" b="0" i="1" smtClean="0">
                          <a:effectLst/>
                          <a:latin typeface="Cambria Math" panose="02040503050406030204" pitchFamily="18" charset="0"/>
                          <a:ea typeface="Calibri" panose="020F0502020204030204" pitchFamily="34" charset="0"/>
                          <a:cs typeface="Times New Roman" panose="02020603050405020304" pitchFamily="18" charset="0"/>
                        </a:rPr>
                        <m:t>+</m:t>
                      </m:r>
                      <m:f>
                        <m:fPr>
                          <m:ctrlPr>
                            <a:rPr lang="cs-CZ" sz="1600" i="1">
                              <a:effectLst/>
                              <a:latin typeface="Cambria Math" panose="02040503050406030204" pitchFamily="18" charset="0"/>
                              <a:ea typeface="Calibri" panose="020F0502020204030204" pitchFamily="34" charset="0"/>
                              <a:cs typeface="Times New Roman" panose="02020603050405020304" pitchFamily="18" charset="0"/>
                            </a:rPr>
                          </m:ctrlPr>
                        </m:fPr>
                        <m:num>
                          <m:r>
                            <a:rPr lang="cs-CZ" sz="1600" i="1">
                              <a:effectLst/>
                              <a:latin typeface="Cambria Math" panose="02040503050406030204" pitchFamily="18" charset="0"/>
                              <a:ea typeface="Calibri" panose="020F0502020204030204" pitchFamily="34" charset="0"/>
                              <a:cs typeface="Times New Roman" panose="02020603050405020304" pitchFamily="18" charset="0"/>
                            </a:rPr>
                            <m:t>30000 </m:t>
                          </m:r>
                          <m:r>
                            <a:rPr lang="cs-CZ" sz="1600" i="1">
                              <a:effectLst/>
                              <a:latin typeface="Cambria Math" panose="02040503050406030204" pitchFamily="18" charset="0"/>
                              <a:ea typeface="Calibri" panose="020F0502020204030204" pitchFamily="34" charset="0"/>
                              <a:cs typeface="Times New Roman" panose="02020603050405020304" pitchFamily="18" charset="0"/>
                            </a:rPr>
                            <m:t>𝐸𝑈𝑅</m:t>
                          </m:r>
                        </m:num>
                        <m:den>
                          <m:sSup>
                            <m:sSupPr>
                              <m:ctrlPr>
                                <a:rPr lang="cs-CZ" sz="1600" i="1">
                                  <a:effectLst/>
                                  <a:latin typeface="Cambria Math" panose="02040503050406030204" pitchFamily="18" charset="0"/>
                                  <a:ea typeface="Calibri" panose="020F0502020204030204" pitchFamily="34" charset="0"/>
                                  <a:cs typeface="Times New Roman" panose="02020603050405020304" pitchFamily="18" charset="0"/>
                                </a:rPr>
                              </m:ctrlPr>
                            </m:sSupPr>
                            <m:e>
                              <m:d>
                                <m:dPr>
                                  <m:ctrlPr>
                                    <a:rPr lang="cs-CZ" sz="1600" i="1">
                                      <a:effectLst/>
                                      <a:latin typeface="Cambria Math" panose="02040503050406030204" pitchFamily="18" charset="0"/>
                                      <a:ea typeface="Calibri" panose="020F0502020204030204" pitchFamily="34" charset="0"/>
                                      <a:cs typeface="Times New Roman" panose="02020603050405020304" pitchFamily="18" charset="0"/>
                                    </a:rPr>
                                  </m:ctrlPr>
                                </m:dPr>
                                <m:e>
                                  <m:r>
                                    <a:rPr lang="cs-CZ" sz="1600" i="1">
                                      <a:effectLst/>
                                      <a:latin typeface="Cambria Math" panose="02040503050406030204" pitchFamily="18" charset="0"/>
                                      <a:ea typeface="Calibri" panose="020F0502020204030204" pitchFamily="34" charset="0"/>
                                      <a:cs typeface="Times New Roman" panose="02020603050405020304" pitchFamily="18" charset="0"/>
                                    </a:rPr>
                                    <m:t>1+0,026</m:t>
                                  </m:r>
                                </m:e>
                              </m:d>
                            </m:e>
                            <m:sup>
                              <m:r>
                                <a:rPr lang="cs-CZ" sz="1600" i="1">
                                  <a:effectLst/>
                                  <a:latin typeface="Cambria Math" panose="02040503050406030204" pitchFamily="18" charset="0"/>
                                  <a:ea typeface="Calibri" panose="020F0502020204030204" pitchFamily="34" charset="0"/>
                                  <a:cs typeface="Times New Roman" panose="02020603050405020304" pitchFamily="18" charset="0"/>
                                </a:rPr>
                                <m:t>3</m:t>
                              </m:r>
                            </m:sup>
                          </m:sSup>
                        </m:den>
                      </m:f>
                      <m:r>
                        <a:rPr lang="cs-CZ" sz="1600" i="1">
                          <a:effectLst/>
                          <a:latin typeface="Cambria Math" panose="02040503050406030204" pitchFamily="18" charset="0"/>
                          <a:ea typeface="Calibri" panose="020F0502020204030204" pitchFamily="34" charset="0"/>
                          <a:cs typeface="Times New Roman" panose="02020603050405020304" pitchFamily="18" charset="0"/>
                        </a:rPr>
                        <m:t>+ </m:t>
                      </m:r>
                      <m:f>
                        <m:fPr>
                          <m:ctrlPr>
                            <a:rPr lang="cs-CZ" sz="1600" i="1">
                              <a:effectLst/>
                              <a:latin typeface="Cambria Math" panose="02040503050406030204" pitchFamily="18" charset="0"/>
                              <a:ea typeface="Calibri" panose="020F0502020204030204" pitchFamily="34" charset="0"/>
                              <a:cs typeface="Times New Roman" panose="02020603050405020304" pitchFamily="18" charset="0"/>
                            </a:rPr>
                          </m:ctrlPr>
                        </m:fPr>
                        <m:num>
                          <m:r>
                            <a:rPr lang="cs-CZ" sz="1600" i="1">
                              <a:effectLst/>
                              <a:latin typeface="Cambria Math" panose="02040503050406030204" pitchFamily="18" charset="0"/>
                              <a:ea typeface="Calibri" panose="020F0502020204030204" pitchFamily="34" charset="0"/>
                              <a:cs typeface="Times New Roman" panose="02020603050405020304" pitchFamily="18" charset="0"/>
                            </a:rPr>
                            <m:t>0 </m:t>
                          </m:r>
                          <m:r>
                            <a:rPr lang="cs-CZ" sz="1600" i="1">
                              <a:effectLst/>
                              <a:latin typeface="Cambria Math" panose="02040503050406030204" pitchFamily="18" charset="0"/>
                              <a:ea typeface="Calibri" panose="020F0502020204030204" pitchFamily="34" charset="0"/>
                              <a:cs typeface="Times New Roman" panose="02020603050405020304" pitchFamily="18" charset="0"/>
                            </a:rPr>
                            <m:t>𝐸𝑈𝑅</m:t>
                          </m:r>
                        </m:num>
                        <m:den>
                          <m:sSup>
                            <m:sSupPr>
                              <m:ctrlPr>
                                <a:rPr lang="cs-CZ" sz="1600" i="1">
                                  <a:effectLst/>
                                  <a:latin typeface="Cambria Math" panose="02040503050406030204" pitchFamily="18" charset="0"/>
                                  <a:ea typeface="Calibri" panose="020F0502020204030204" pitchFamily="34" charset="0"/>
                                  <a:cs typeface="Times New Roman" panose="02020603050405020304" pitchFamily="18" charset="0"/>
                                </a:rPr>
                              </m:ctrlPr>
                            </m:sSupPr>
                            <m:e>
                              <m:d>
                                <m:dPr>
                                  <m:ctrlPr>
                                    <a:rPr lang="cs-CZ" sz="1600" i="1">
                                      <a:effectLst/>
                                      <a:latin typeface="Cambria Math" panose="02040503050406030204" pitchFamily="18" charset="0"/>
                                      <a:ea typeface="Calibri" panose="020F0502020204030204" pitchFamily="34" charset="0"/>
                                      <a:cs typeface="Times New Roman" panose="02020603050405020304" pitchFamily="18" charset="0"/>
                                    </a:rPr>
                                  </m:ctrlPr>
                                </m:dPr>
                                <m:e>
                                  <m:r>
                                    <a:rPr lang="cs-CZ" sz="1600" i="1">
                                      <a:effectLst/>
                                      <a:latin typeface="Cambria Math" panose="02040503050406030204" pitchFamily="18" charset="0"/>
                                      <a:ea typeface="Calibri" panose="020F0502020204030204" pitchFamily="34" charset="0"/>
                                      <a:cs typeface="Times New Roman" panose="02020603050405020304" pitchFamily="18" charset="0"/>
                                    </a:rPr>
                                    <m:t>1+0,026</m:t>
                                  </m:r>
                                </m:e>
                              </m:d>
                            </m:e>
                            <m:sup>
                              <m:r>
                                <a:rPr lang="cs-CZ" sz="1600" i="1">
                                  <a:effectLst/>
                                  <a:latin typeface="Cambria Math" panose="02040503050406030204" pitchFamily="18" charset="0"/>
                                  <a:ea typeface="Calibri" panose="020F0502020204030204" pitchFamily="34" charset="0"/>
                                  <a:cs typeface="Times New Roman" panose="02020603050405020304" pitchFamily="18" charset="0"/>
                                </a:rPr>
                                <m:t>3</m:t>
                              </m:r>
                            </m:sup>
                          </m:sSup>
                        </m:den>
                      </m:f>
                    </m:oMath>
                  </m:oMathPara>
                </a14:m>
                <a:endParaRPr lang="cs-CZ" sz="1600" dirty="0">
                  <a:effectLst/>
                  <a:latin typeface="Times New Roman" panose="02020603050405020304" pitchFamily="18" charset="0"/>
                  <a:ea typeface="Calibri" panose="020F0502020204030204" pitchFamily="34" charset="0"/>
                  <a:cs typeface="Times New Roman" panose="02020603050405020304" pitchFamily="18" charset="0"/>
                </a:endParaRPr>
              </a:p>
              <a:p>
                <a:pPr indent="180340" algn="just">
                  <a:lnSpc>
                    <a:spcPct val="115000"/>
                  </a:lnSpc>
                  <a:spcBef>
                    <a:spcPts val="1200"/>
                  </a:spcBef>
                  <a:spcAft>
                    <a:spcPts val="1200"/>
                  </a:spcAft>
                </a:pPr>
                <a14:m>
                  <m:oMathPara xmlns:m="http://schemas.openxmlformats.org/officeDocument/2006/math">
                    <m:oMathParaPr>
                      <m:jc m:val="centerGroup"/>
                    </m:oMathParaPr>
                    <m:oMath xmlns:m="http://schemas.openxmlformats.org/officeDocument/2006/math">
                      <m:sSub>
                        <m:sSubPr>
                          <m:ctrlPr>
                            <a:rPr lang="cs-CZ" sz="1600" i="1">
                              <a:effectLst/>
                              <a:latin typeface="Cambria Math" panose="02040503050406030204" pitchFamily="18" charset="0"/>
                              <a:ea typeface="Calibri" panose="020F0502020204030204" pitchFamily="34" charset="0"/>
                              <a:cs typeface="Times New Roman" panose="02020603050405020304" pitchFamily="18" charset="0"/>
                            </a:rPr>
                          </m:ctrlPr>
                        </m:sSubPr>
                        <m:e>
                          <m:r>
                            <a:rPr lang="cs-CZ" sz="1600" i="1">
                              <a:effectLst/>
                              <a:latin typeface="Cambria Math" panose="02040503050406030204" pitchFamily="18" charset="0"/>
                              <a:ea typeface="Calibri" panose="020F0502020204030204" pitchFamily="34" charset="0"/>
                              <a:cs typeface="Times New Roman" panose="02020603050405020304" pitchFamily="18" charset="0"/>
                            </a:rPr>
                            <m:t>𝑁𝑃𝑉</m:t>
                          </m:r>
                        </m:e>
                        <m:sub>
                          <m:r>
                            <a:rPr lang="cs-CZ" sz="1600" i="1">
                              <a:effectLst/>
                              <a:latin typeface="Cambria Math" panose="02040503050406030204" pitchFamily="18" charset="0"/>
                              <a:ea typeface="Calibri" panose="020F0502020204030204" pitchFamily="34" charset="0"/>
                              <a:cs typeface="Times New Roman" panose="02020603050405020304" pitchFamily="18" charset="0"/>
                            </a:rPr>
                            <m:t>𝐴</m:t>
                          </m:r>
                        </m:sub>
                      </m:sSub>
                      <m:r>
                        <a:rPr lang="cs-CZ" sz="1600" b="1" i="1">
                          <a:effectLst/>
                          <a:latin typeface="Cambria Math" panose="02040503050406030204" pitchFamily="18" charset="0"/>
                          <a:ea typeface="Calibri" panose="020F0502020204030204" pitchFamily="34" charset="0"/>
                          <a:cs typeface="Times New Roman" panose="02020603050405020304" pitchFamily="18" charset="0"/>
                        </a:rPr>
                        <m:t>= </m:t>
                      </m:r>
                      <m:r>
                        <a:rPr lang="cs-CZ" sz="1600" b="1" i="1">
                          <a:effectLst/>
                          <a:latin typeface="Cambria Math" panose="02040503050406030204" pitchFamily="18" charset="0"/>
                          <a:ea typeface="Calibri" panose="020F0502020204030204" pitchFamily="34" charset="0"/>
                          <a:cs typeface="Times New Roman" panose="02020603050405020304" pitchFamily="18" charset="0"/>
                        </a:rPr>
                        <m:t>𝟓</m:t>
                      </m:r>
                      <m:r>
                        <a:rPr lang="cs-CZ" sz="1600" b="1" i="1">
                          <a:effectLst/>
                          <a:latin typeface="Cambria Math" panose="02040503050406030204" pitchFamily="18" charset="0"/>
                          <a:ea typeface="Calibri" panose="020F0502020204030204" pitchFamily="34" charset="0"/>
                          <a:cs typeface="Times New Roman" panose="02020603050405020304" pitchFamily="18" charset="0"/>
                        </a:rPr>
                        <m:t> </m:t>
                      </m:r>
                      <m:r>
                        <a:rPr lang="cs-CZ" sz="1600" b="1" i="1">
                          <a:effectLst/>
                          <a:latin typeface="Cambria Math" panose="02040503050406030204" pitchFamily="18" charset="0"/>
                          <a:ea typeface="Calibri" panose="020F0502020204030204" pitchFamily="34" charset="0"/>
                          <a:cs typeface="Times New Roman" panose="02020603050405020304" pitchFamily="18" charset="0"/>
                        </a:rPr>
                        <m:t>𝟓𝟏𝟓</m:t>
                      </m:r>
                      <m:r>
                        <a:rPr lang="cs-CZ" sz="1600" b="1" i="1">
                          <a:effectLst/>
                          <a:latin typeface="Cambria Math" panose="02040503050406030204" pitchFamily="18" charset="0"/>
                          <a:ea typeface="Calibri" panose="020F0502020204030204" pitchFamily="34" charset="0"/>
                          <a:cs typeface="Times New Roman" panose="02020603050405020304" pitchFamily="18" charset="0"/>
                        </a:rPr>
                        <m:t>,</m:t>
                      </m:r>
                      <m:r>
                        <a:rPr lang="cs-CZ" sz="1600" b="1" i="1">
                          <a:effectLst/>
                          <a:latin typeface="Cambria Math" panose="02040503050406030204" pitchFamily="18" charset="0"/>
                          <a:ea typeface="Calibri" panose="020F0502020204030204" pitchFamily="34" charset="0"/>
                          <a:cs typeface="Times New Roman" panose="02020603050405020304" pitchFamily="18" charset="0"/>
                        </a:rPr>
                        <m:t>𝟏𝟕</m:t>
                      </m:r>
                      <m:r>
                        <a:rPr lang="cs-CZ" sz="1600" b="1" i="1">
                          <a:effectLst/>
                          <a:latin typeface="Cambria Math" panose="02040503050406030204" pitchFamily="18" charset="0"/>
                          <a:ea typeface="Calibri" panose="020F0502020204030204" pitchFamily="34" charset="0"/>
                          <a:cs typeface="Times New Roman" panose="02020603050405020304" pitchFamily="18" charset="0"/>
                        </a:rPr>
                        <m:t> </m:t>
                      </m:r>
                      <m:r>
                        <a:rPr lang="cs-CZ" sz="1600" b="1" i="1">
                          <a:effectLst/>
                          <a:latin typeface="Cambria Math" panose="02040503050406030204" pitchFamily="18" charset="0"/>
                          <a:ea typeface="Calibri" panose="020F0502020204030204" pitchFamily="34" charset="0"/>
                          <a:cs typeface="Times New Roman" panose="02020603050405020304" pitchFamily="18" charset="0"/>
                        </a:rPr>
                        <m:t>𝑬𝑼𝑹</m:t>
                      </m:r>
                    </m:oMath>
                  </m:oMathPara>
                </a14:m>
                <a:endParaRPr lang="cs-CZ" sz="1600" dirty="0">
                  <a:effectLst/>
                  <a:latin typeface="Times New Roman" panose="02020603050405020304" pitchFamily="18" charset="0"/>
                  <a:ea typeface="Calibri" panose="020F0502020204030204" pitchFamily="34" charset="0"/>
                  <a:cs typeface="Times New Roman" panose="02020603050405020304" pitchFamily="18" charset="0"/>
                </a:endParaRPr>
              </a:p>
              <a:p>
                <a:pPr indent="180340" algn="just">
                  <a:lnSpc>
                    <a:spcPct val="115000"/>
                  </a:lnSpc>
                  <a:spcBef>
                    <a:spcPts val="1200"/>
                  </a:spcBef>
                  <a:spcAft>
                    <a:spcPts val="1200"/>
                  </a:spcAft>
                </a:pPr>
                <a14:m>
                  <m:oMathPara xmlns:m="http://schemas.openxmlformats.org/officeDocument/2006/math">
                    <m:oMathParaPr>
                      <m:jc m:val="centerGroup"/>
                    </m:oMathParaPr>
                    <m:oMath xmlns:m="http://schemas.openxmlformats.org/officeDocument/2006/math">
                      <m:sSub>
                        <m:sSubPr>
                          <m:ctrlPr>
                            <a:rPr lang="cs-CZ" sz="1600" i="1">
                              <a:effectLst/>
                              <a:latin typeface="Cambria Math" panose="02040503050406030204" pitchFamily="18" charset="0"/>
                              <a:ea typeface="Calibri" panose="020F0502020204030204" pitchFamily="34" charset="0"/>
                              <a:cs typeface="Times New Roman" panose="02020603050405020304" pitchFamily="18" charset="0"/>
                            </a:rPr>
                          </m:ctrlPr>
                        </m:sSubPr>
                        <m:e>
                          <m:r>
                            <a:rPr lang="cs-CZ" sz="1600" i="1">
                              <a:effectLst/>
                              <a:latin typeface="Cambria Math" panose="02040503050406030204" pitchFamily="18" charset="0"/>
                              <a:ea typeface="Calibri" panose="020F0502020204030204" pitchFamily="34" charset="0"/>
                              <a:cs typeface="Times New Roman" panose="02020603050405020304" pitchFamily="18" charset="0"/>
                            </a:rPr>
                            <m:t>𝑁𝑃𝑉</m:t>
                          </m:r>
                        </m:e>
                        <m:sub>
                          <m:r>
                            <a:rPr lang="cs-CZ" sz="1600" i="1">
                              <a:effectLst/>
                              <a:latin typeface="Cambria Math" panose="02040503050406030204" pitchFamily="18" charset="0"/>
                              <a:ea typeface="Calibri" panose="020F0502020204030204" pitchFamily="34" charset="0"/>
                              <a:cs typeface="Times New Roman" panose="02020603050405020304" pitchFamily="18" charset="0"/>
                            </a:rPr>
                            <m:t>𝐵</m:t>
                          </m:r>
                        </m:sub>
                      </m:sSub>
                      <m:r>
                        <a:rPr lang="cs-CZ" sz="1600" i="1">
                          <a:effectLst/>
                          <a:latin typeface="Cambria Math" panose="02040503050406030204" pitchFamily="18" charset="0"/>
                          <a:ea typeface="Calibri" panose="020F0502020204030204" pitchFamily="34" charset="0"/>
                          <a:cs typeface="Times New Roman" panose="02020603050405020304" pitchFamily="18" charset="0"/>
                        </a:rPr>
                        <m:t>=−80000 </m:t>
                      </m:r>
                      <m:r>
                        <a:rPr lang="cs-CZ" sz="1600" i="1">
                          <a:effectLst/>
                          <a:latin typeface="Cambria Math" panose="02040503050406030204" pitchFamily="18" charset="0"/>
                          <a:ea typeface="Calibri" panose="020F0502020204030204" pitchFamily="34" charset="0"/>
                          <a:cs typeface="Times New Roman" panose="02020603050405020304" pitchFamily="18" charset="0"/>
                        </a:rPr>
                        <m:t>𝐸𝑈𝑅</m:t>
                      </m:r>
                      <m:r>
                        <a:rPr lang="cs-CZ" sz="1600" i="1">
                          <a:effectLst/>
                          <a:latin typeface="Cambria Math" panose="02040503050406030204" pitchFamily="18" charset="0"/>
                          <a:ea typeface="Calibri" panose="020F0502020204030204" pitchFamily="34" charset="0"/>
                          <a:cs typeface="Times New Roman" panose="02020603050405020304" pitchFamily="18" charset="0"/>
                        </a:rPr>
                        <m:t>+</m:t>
                      </m:r>
                      <m:f>
                        <m:fPr>
                          <m:ctrlPr>
                            <a:rPr lang="cs-CZ" sz="1600" i="1">
                              <a:effectLst/>
                              <a:latin typeface="Cambria Math" panose="02040503050406030204" pitchFamily="18" charset="0"/>
                              <a:ea typeface="Calibri" panose="020F0502020204030204" pitchFamily="34" charset="0"/>
                              <a:cs typeface="Times New Roman" panose="02020603050405020304" pitchFamily="18" charset="0"/>
                            </a:rPr>
                          </m:ctrlPr>
                        </m:fPr>
                        <m:num>
                          <m:r>
                            <a:rPr lang="cs-CZ" sz="1600" i="1">
                              <a:effectLst/>
                              <a:latin typeface="Cambria Math" panose="02040503050406030204" pitchFamily="18" charset="0"/>
                              <a:ea typeface="Calibri" panose="020F0502020204030204" pitchFamily="34" charset="0"/>
                              <a:cs typeface="Times New Roman" panose="02020603050405020304" pitchFamily="18" charset="0"/>
                            </a:rPr>
                            <m:t>23000 </m:t>
                          </m:r>
                          <m:r>
                            <a:rPr lang="cs-CZ" sz="1600" i="1">
                              <a:effectLst/>
                              <a:latin typeface="Cambria Math" panose="02040503050406030204" pitchFamily="18" charset="0"/>
                              <a:ea typeface="Calibri" panose="020F0502020204030204" pitchFamily="34" charset="0"/>
                              <a:cs typeface="Times New Roman" panose="02020603050405020304" pitchFamily="18" charset="0"/>
                            </a:rPr>
                            <m:t>𝐸𝑈𝑅</m:t>
                          </m:r>
                        </m:num>
                        <m:den>
                          <m:sSup>
                            <m:sSupPr>
                              <m:ctrlPr>
                                <a:rPr lang="cs-CZ" sz="1600" i="1">
                                  <a:effectLst/>
                                  <a:latin typeface="Cambria Math" panose="02040503050406030204" pitchFamily="18" charset="0"/>
                                  <a:ea typeface="Calibri" panose="020F0502020204030204" pitchFamily="34" charset="0"/>
                                  <a:cs typeface="Times New Roman" panose="02020603050405020304" pitchFamily="18" charset="0"/>
                                </a:rPr>
                              </m:ctrlPr>
                            </m:sSupPr>
                            <m:e>
                              <m:d>
                                <m:dPr>
                                  <m:ctrlPr>
                                    <a:rPr lang="cs-CZ" sz="1600" i="1">
                                      <a:effectLst/>
                                      <a:latin typeface="Cambria Math" panose="02040503050406030204" pitchFamily="18" charset="0"/>
                                      <a:ea typeface="Calibri" panose="020F0502020204030204" pitchFamily="34" charset="0"/>
                                      <a:cs typeface="Times New Roman" panose="02020603050405020304" pitchFamily="18" charset="0"/>
                                    </a:rPr>
                                  </m:ctrlPr>
                                </m:dPr>
                                <m:e>
                                  <m:r>
                                    <a:rPr lang="cs-CZ" sz="1600" i="1">
                                      <a:effectLst/>
                                      <a:latin typeface="Cambria Math" panose="02040503050406030204" pitchFamily="18" charset="0"/>
                                      <a:ea typeface="Calibri" panose="020F0502020204030204" pitchFamily="34" charset="0"/>
                                      <a:cs typeface="Times New Roman" panose="02020603050405020304" pitchFamily="18" charset="0"/>
                                    </a:rPr>
                                    <m:t>1+0,026</m:t>
                                  </m:r>
                                </m:e>
                              </m:d>
                            </m:e>
                            <m:sup>
                              <m:r>
                                <a:rPr lang="cs-CZ" sz="1600" i="1">
                                  <a:effectLst/>
                                  <a:latin typeface="Cambria Math" panose="02040503050406030204" pitchFamily="18" charset="0"/>
                                  <a:ea typeface="Calibri" panose="020F0502020204030204" pitchFamily="34" charset="0"/>
                                  <a:cs typeface="Times New Roman" panose="02020603050405020304" pitchFamily="18" charset="0"/>
                                </a:rPr>
                                <m:t>1</m:t>
                              </m:r>
                            </m:sup>
                          </m:sSup>
                        </m:den>
                      </m:f>
                      <m:r>
                        <a:rPr lang="cs-CZ" sz="1600" i="1">
                          <a:effectLst/>
                          <a:latin typeface="Cambria Math" panose="02040503050406030204" pitchFamily="18" charset="0"/>
                          <a:ea typeface="Calibri" panose="020F0502020204030204" pitchFamily="34" charset="0"/>
                          <a:cs typeface="Times New Roman" panose="02020603050405020304" pitchFamily="18" charset="0"/>
                        </a:rPr>
                        <m:t>+ </m:t>
                      </m:r>
                      <m:f>
                        <m:fPr>
                          <m:ctrlPr>
                            <a:rPr lang="cs-CZ" sz="1600" i="1">
                              <a:effectLst/>
                              <a:latin typeface="Cambria Math" panose="02040503050406030204" pitchFamily="18" charset="0"/>
                              <a:ea typeface="Calibri" panose="020F0502020204030204" pitchFamily="34" charset="0"/>
                              <a:cs typeface="Times New Roman" panose="02020603050405020304" pitchFamily="18" charset="0"/>
                            </a:rPr>
                          </m:ctrlPr>
                        </m:fPr>
                        <m:num>
                          <m:r>
                            <a:rPr lang="cs-CZ" sz="1600" i="1">
                              <a:effectLst/>
                              <a:latin typeface="Cambria Math" panose="02040503050406030204" pitchFamily="18" charset="0"/>
                              <a:ea typeface="Calibri" panose="020F0502020204030204" pitchFamily="34" charset="0"/>
                              <a:cs typeface="Times New Roman" panose="02020603050405020304" pitchFamily="18" charset="0"/>
                            </a:rPr>
                            <m:t>30000 </m:t>
                          </m:r>
                          <m:r>
                            <a:rPr lang="cs-CZ" sz="1600" i="1">
                              <a:effectLst/>
                              <a:latin typeface="Cambria Math" panose="02040503050406030204" pitchFamily="18" charset="0"/>
                              <a:ea typeface="Calibri" panose="020F0502020204030204" pitchFamily="34" charset="0"/>
                              <a:cs typeface="Times New Roman" panose="02020603050405020304" pitchFamily="18" charset="0"/>
                            </a:rPr>
                            <m:t>𝐸𝑈𝑅</m:t>
                          </m:r>
                        </m:num>
                        <m:den>
                          <m:sSup>
                            <m:sSupPr>
                              <m:ctrlPr>
                                <a:rPr lang="cs-CZ" sz="1600" i="1">
                                  <a:effectLst/>
                                  <a:latin typeface="Cambria Math" panose="02040503050406030204" pitchFamily="18" charset="0"/>
                                  <a:ea typeface="Calibri" panose="020F0502020204030204" pitchFamily="34" charset="0"/>
                                  <a:cs typeface="Times New Roman" panose="02020603050405020304" pitchFamily="18" charset="0"/>
                                </a:rPr>
                              </m:ctrlPr>
                            </m:sSupPr>
                            <m:e>
                              <m:d>
                                <m:dPr>
                                  <m:ctrlPr>
                                    <a:rPr lang="cs-CZ" sz="1600" i="1">
                                      <a:effectLst/>
                                      <a:latin typeface="Cambria Math" panose="02040503050406030204" pitchFamily="18" charset="0"/>
                                      <a:ea typeface="Calibri" panose="020F0502020204030204" pitchFamily="34" charset="0"/>
                                      <a:cs typeface="Times New Roman" panose="02020603050405020304" pitchFamily="18" charset="0"/>
                                    </a:rPr>
                                  </m:ctrlPr>
                                </m:dPr>
                                <m:e>
                                  <m:r>
                                    <a:rPr lang="cs-CZ" sz="1600" i="1">
                                      <a:effectLst/>
                                      <a:latin typeface="Cambria Math" panose="02040503050406030204" pitchFamily="18" charset="0"/>
                                      <a:ea typeface="Calibri" panose="020F0502020204030204" pitchFamily="34" charset="0"/>
                                      <a:cs typeface="Times New Roman" panose="02020603050405020304" pitchFamily="18" charset="0"/>
                                    </a:rPr>
                                    <m:t>1+0,026</m:t>
                                  </m:r>
                                </m:e>
                              </m:d>
                            </m:e>
                            <m:sup>
                              <m:r>
                                <a:rPr lang="cs-CZ" sz="1600" i="1">
                                  <a:effectLst/>
                                  <a:latin typeface="Cambria Math" panose="02040503050406030204" pitchFamily="18" charset="0"/>
                                  <a:ea typeface="Calibri" panose="020F0502020204030204" pitchFamily="34" charset="0"/>
                                  <a:cs typeface="Times New Roman" panose="02020603050405020304" pitchFamily="18" charset="0"/>
                                </a:rPr>
                                <m:t>2</m:t>
                              </m:r>
                            </m:sup>
                          </m:sSup>
                        </m:den>
                      </m:f>
                      <m:r>
                        <a:rPr lang="cs-CZ" sz="1600" b="0" i="1" smtClean="0">
                          <a:effectLst/>
                          <a:latin typeface="Cambria Math" panose="02040503050406030204" pitchFamily="18" charset="0"/>
                          <a:ea typeface="Calibri" panose="020F0502020204030204" pitchFamily="34" charset="0"/>
                          <a:cs typeface="Times New Roman" panose="02020603050405020304" pitchFamily="18" charset="0"/>
                        </a:rPr>
                        <m:t>+</m:t>
                      </m:r>
                      <m:f>
                        <m:fPr>
                          <m:ctrlPr>
                            <a:rPr lang="cs-CZ" sz="1600" i="1">
                              <a:effectLst/>
                              <a:latin typeface="Cambria Math" panose="02040503050406030204" pitchFamily="18" charset="0"/>
                              <a:ea typeface="Calibri" panose="020F0502020204030204" pitchFamily="34" charset="0"/>
                              <a:cs typeface="Times New Roman" panose="02020603050405020304" pitchFamily="18" charset="0"/>
                            </a:rPr>
                          </m:ctrlPr>
                        </m:fPr>
                        <m:num>
                          <m:r>
                            <a:rPr lang="cs-CZ" sz="1600" i="1">
                              <a:effectLst/>
                              <a:latin typeface="Cambria Math" panose="02040503050406030204" pitchFamily="18" charset="0"/>
                              <a:ea typeface="Calibri" panose="020F0502020204030204" pitchFamily="34" charset="0"/>
                              <a:cs typeface="Times New Roman" panose="02020603050405020304" pitchFamily="18" charset="0"/>
                            </a:rPr>
                            <m:t>37100 </m:t>
                          </m:r>
                          <m:r>
                            <a:rPr lang="cs-CZ" sz="1600" i="1">
                              <a:effectLst/>
                              <a:latin typeface="Cambria Math" panose="02040503050406030204" pitchFamily="18" charset="0"/>
                              <a:ea typeface="Calibri" panose="020F0502020204030204" pitchFamily="34" charset="0"/>
                              <a:cs typeface="Times New Roman" panose="02020603050405020304" pitchFamily="18" charset="0"/>
                            </a:rPr>
                            <m:t>𝐸𝑈𝑅</m:t>
                          </m:r>
                        </m:num>
                        <m:den>
                          <m:sSup>
                            <m:sSupPr>
                              <m:ctrlPr>
                                <a:rPr lang="cs-CZ" sz="1600" i="1">
                                  <a:effectLst/>
                                  <a:latin typeface="Cambria Math" panose="02040503050406030204" pitchFamily="18" charset="0"/>
                                  <a:ea typeface="Calibri" panose="020F0502020204030204" pitchFamily="34" charset="0"/>
                                  <a:cs typeface="Times New Roman" panose="02020603050405020304" pitchFamily="18" charset="0"/>
                                </a:rPr>
                              </m:ctrlPr>
                            </m:sSupPr>
                            <m:e>
                              <m:d>
                                <m:dPr>
                                  <m:ctrlPr>
                                    <a:rPr lang="cs-CZ" sz="1600" i="1">
                                      <a:effectLst/>
                                      <a:latin typeface="Cambria Math" panose="02040503050406030204" pitchFamily="18" charset="0"/>
                                      <a:ea typeface="Calibri" panose="020F0502020204030204" pitchFamily="34" charset="0"/>
                                      <a:cs typeface="Times New Roman" panose="02020603050405020304" pitchFamily="18" charset="0"/>
                                    </a:rPr>
                                  </m:ctrlPr>
                                </m:dPr>
                                <m:e>
                                  <m:r>
                                    <a:rPr lang="cs-CZ" sz="1600" i="1">
                                      <a:effectLst/>
                                      <a:latin typeface="Cambria Math" panose="02040503050406030204" pitchFamily="18" charset="0"/>
                                      <a:ea typeface="Calibri" panose="020F0502020204030204" pitchFamily="34" charset="0"/>
                                      <a:cs typeface="Times New Roman" panose="02020603050405020304" pitchFamily="18" charset="0"/>
                                    </a:rPr>
                                    <m:t>1+0,026</m:t>
                                  </m:r>
                                </m:e>
                              </m:d>
                            </m:e>
                            <m:sup>
                              <m:r>
                                <a:rPr lang="cs-CZ" sz="1600" i="1">
                                  <a:effectLst/>
                                  <a:latin typeface="Cambria Math" panose="02040503050406030204" pitchFamily="18" charset="0"/>
                                  <a:ea typeface="Calibri" panose="020F0502020204030204" pitchFamily="34" charset="0"/>
                                  <a:cs typeface="Times New Roman" panose="02020603050405020304" pitchFamily="18" charset="0"/>
                                </a:rPr>
                                <m:t>3</m:t>
                              </m:r>
                            </m:sup>
                          </m:sSup>
                        </m:den>
                      </m:f>
                      <m:r>
                        <a:rPr lang="cs-CZ" sz="1600" i="1">
                          <a:effectLst/>
                          <a:latin typeface="Cambria Math" panose="02040503050406030204" pitchFamily="18" charset="0"/>
                          <a:ea typeface="Calibri" panose="020F0502020204030204" pitchFamily="34" charset="0"/>
                          <a:cs typeface="Times New Roman" panose="02020603050405020304" pitchFamily="18" charset="0"/>
                        </a:rPr>
                        <m:t>+ </m:t>
                      </m:r>
                      <m:f>
                        <m:fPr>
                          <m:ctrlPr>
                            <a:rPr lang="cs-CZ" sz="1600" i="1">
                              <a:effectLst/>
                              <a:latin typeface="Cambria Math" panose="02040503050406030204" pitchFamily="18" charset="0"/>
                              <a:ea typeface="Calibri" panose="020F0502020204030204" pitchFamily="34" charset="0"/>
                              <a:cs typeface="Times New Roman" panose="02020603050405020304" pitchFamily="18" charset="0"/>
                            </a:rPr>
                          </m:ctrlPr>
                        </m:fPr>
                        <m:num>
                          <m:r>
                            <a:rPr lang="cs-CZ" sz="1600" i="1">
                              <a:effectLst/>
                              <a:latin typeface="Cambria Math" panose="02040503050406030204" pitchFamily="18" charset="0"/>
                              <a:ea typeface="Calibri" panose="020F0502020204030204" pitchFamily="34" charset="0"/>
                              <a:cs typeface="Times New Roman" panose="02020603050405020304" pitchFamily="18" charset="0"/>
                            </a:rPr>
                            <m:t>0 </m:t>
                          </m:r>
                          <m:r>
                            <a:rPr lang="cs-CZ" sz="1600" i="1">
                              <a:effectLst/>
                              <a:latin typeface="Cambria Math" panose="02040503050406030204" pitchFamily="18" charset="0"/>
                              <a:ea typeface="Calibri" panose="020F0502020204030204" pitchFamily="34" charset="0"/>
                              <a:cs typeface="Times New Roman" panose="02020603050405020304" pitchFamily="18" charset="0"/>
                            </a:rPr>
                            <m:t>𝐸𝑈𝑅</m:t>
                          </m:r>
                        </m:num>
                        <m:den>
                          <m:sSup>
                            <m:sSupPr>
                              <m:ctrlPr>
                                <a:rPr lang="cs-CZ" sz="1600" i="1">
                                  <a:effectLst/>
                                  <a:latin typeface="Cambria Math" panose="02040503050406030204" pitchFamily="18" charset="0"/>
                                  <a:ea typeface="Calibri" panose="020F0502020204030204" pitchFamily="34" charset="0"/>
                                  <a:cs typeface="Times New Roman" panose="02020603050405020304" pitchFamily="18" charset="0"/>
                                </a:rPr>
                              </m:ctrlPr>
                            </m:sSupPr>
                            <m:e>
                              <m:d>
                                <m:dPr>
                                  <m:ctrlPr>
                                    <a:rPr lang="cs-CZ" sz="1600" i="1">
                                      <a:effectLst/>
                                      <a:latin typeface="Cambria Math" panose="02040503050406030204" pitchFamily="18" charset="0"/>
                                      <a:ea typeface="Calibri" panose="020F0502020204030204" pitchFamily="34" charset="0"/>
                                      <a:cs typeface="Times New Roman" panose="02020603050405020304" pitchFamily="18" charset="0"/>
                                    </a:rPr>
                                  </m:ctrlPr>
                                </m:dPr>
                                <m:e>
                                  <m:r>
                                    <a:rPr lang="cs-CZ" sz="1600" i="1">
                                      <a:effectLst/>
                                      <a:latin typeface="Cambria Math" panose="02040503050406030204" pitchFamily="18" charset="0"/>
                                      <a:ea typeface="Calibri" panose="020F0502020204030204" pitchFamily="34" charset="0"/>
                                      <a:cs typeface="Times New Roman" panose="02020603050405020304" pitchFamily="18" charset="0"/>
                                    </a:rPr>
                                    <m:t>1+0,026</m:t>
                                  </m:r>
                                </m:e>
                              </m:d>
                            </m:e>
                            <m:sup>
                              <m:r>
                                <a:rPr lang="cs-CZ" sz="1600" i="1">
                                  <a:effectLst/>
                                  <a:latin typeface="Cambria Math" panose="02040503050406030204" pitchFamily="18" charset="0"/>
                                  <a:ea typeface="Calibri" panose="020F0502020204030204" pitchFamily="34" charset="0"/>
                                  <a:cs typeface="Times New Roman" panose="02020603050405020304" pitchFamily="18" charset="0"/>
                                </a:rPr>
                                <m:t>3</m:t>
                              </m:r>
                            </m:sup>
                          </m:sSup>
                        </m:den>
                      </m:f>
                    </m:oMath>
                  </m:oMathPara>
                </a14:m>
                <a:endParaRPr lang="cs-CZ" sz="1600" dirty="0">
                  <a:effectLst/>
                  <a:latin typeface="Times New Roman" panose="02020603050405020304" pitchFamily="18" charset="0"/>
                  <a:ea typeface="Calibri" panose="020F0502020204030204" pitchFamily="34" charset="0"/>
                  <a:cs typeface="Times New Roman" panose="02020603050405020304" pitchFamily="18" charset="0"/>
                </a:endParaRPr>
              </a:p>
              <a:p>
                <a:pPr indent="180340" algn="just">
                  <a:lnSpc>
                    <a:spcPct val="115000"/>
                  </a:lnSpc>
                  <a:spcBef>
                    <a:spcPts val="1200"/>
                  </a:spcBef>
                  <a:spcAft>
                    <a:spcPts val="1200"/>
                  </a:spcAft>
                </a:pPr>
                <a14:m>
                  <m:oMathPara xmlns:m="http://schemas.openxmlformats.org/officeDocument/2006/math">
                    <m:oMathParaPr>
                      <m:jc m:val="centerGroup"/>
                    </m:oMathParaPr>
                    <m:oMath xmlns:m="http://schemas.openxmlformats.org/officeDocument/2006/math">
                      <m:sSub>
                        <m:sSubPr>
                          <m:ctrlPr>
                            <a:rPr lang="cs-CZ" sz="1600" i="1">
                              <a:effectLst/>
                              <a:latin typeface="Cambria Math" panose="02040503050406030204" pitchFamily="18" charset="0"/>
                              <a:ea typeface="Calibri" panose="020F0502020204030204" pitchFamily="34" charset="0"/>
                              <a:cs typeface="Times New Roman" panose="02020603050405020304" pitchFamily="18" charset="0"/>
                            </a:rPr>
                          </m:ctrlPr>
                        </m:sSubPr>
                        <m:e>
                          <m:r>
                            <a:rPr lang="cs-CZ" sz="1600" i="1">
                              <a:effectLst/>
                              <a:latin typeface="Cambria Math" panose="02040503050406030204" pitchFamily="18" charset="0"/>
                              <a:ea typeface="Calibri" panose="020F0502020204030204" pitchFamily="34" charset="0"/>
                              <a:cs typeface="Times New Roman" panose="02020603050405020304" pitchFamily="18" charset="0"/>
                            </a:rPr>
                            <m:t>𝑁𝑃𝑉</m:t>
                          </m:r>
                        </m:e>
                        <m:sub>
                          <m:r>
                            <a:rPr lang="cs-CZ" sz="1600" i="1">
                              <a:effectLst/>
                              <a:latin typeface="Cambria Math" panose="02040503050406030204" pitchFamily="18" charset="0"/>
                              <a:ea typeface="Calibri" panose="020F0502020204030204" pitchFamily="34" charset="0"/>
                              <a:cs typeface="Times New Roman" panose="02020603050405020304" pitchFamily="18" charset="0"/>
                            </a:rPr>
                            <m:t>𝐵</m:t>
                          </m:r>
                        </m:sub>
                      </m:sSub>
                      <m:r>
                        <a:rPr lang="cs-CZ" sz="1600" b="1" i="1">
                          <a:effectLst/>
                          <a:latin typeface="Cambria Math" panose="02040503050406030204" pitchFamily="18" charset="0"/>
                          <a:ea typeface="Calibri" panose="020F0502020204030204" pitchFamily="34" charset="0"/>
                          <a:cs typeface="Times New Roman" panose="02020603050405020304" pitchFamily="18" charset="0"/>
                        </a:rPr>
                        <m:t>= </m:t>
                      </m:r>
                      <m:r>
                        <a:rPr lang="cs-CZ" sz="1600" b="1" i="1">
                          <a:effectLst/>
                          <a:latin typeface="Cambria Math" panose="02040503050406030204" pitchFamily="18" charset="0"/>
                          <a:ea typeface="Calibri" panose="020F0502020204030204" pitchFamily="34" charset="0"/>
                          <a:cs typeface="Times New Roman" panose="02020603050405020304" pitchFamily="18" charset="0"/>
                        </a:rPr>
                        <m:t>𝟓</m:t>
                      </m:r>
                      <m:r>
                        <a:rPr lang="cs-CZ" sz="1600" b="1" i="1">
                          <a:effectLst/>
                          <a:latin typeface="Cambria Math" panose="02040503050406030204" pitchFamily="18" charset="0"/>
                          <a:ea typeface="Calibri" panose="020F0502020204030204" pitchFamily="34" charset="0"/>
                          <a:cs typeface="Times New Roman" panose="02020603050405020304" pitchFamily="18" charset="0"/>
                        </a:rPr>
                        <m:t> </m:t>
                      </m:r>
                      <m:r>
                        <a:rPr lang="cs-CZ" sz="1600" b="1" i="1">
                          <a:effectLst/>
                          <a:latin typeface="Cambria Math" panose="02040503050406030204" pitchFamily="18" charset="0"/>
                          <a:ea typeface="Calibri" panose="020F0502020204030204" pitchFamily="34" charset="0"/>
                          <a:cs typeface="Times New Roman" panose="02020603050405020304" pitchFamily="18" charset="0"/>
                        </a:rPr>
                        <m:t>𝟐𝟔𝟔</m:t>
                      </m:r>
                      <m:r>
                        <a:rPr lang="cs-CZ" sz="1600" b="1" i="1">
                          <a:effectLst/>
                          <a:latin typeface="Cambria Math" panose="02040503050406030204" pitchFamily="18" charset="0"/>
                          <a:ea typeface="Calibri" panose="020F0502020204030204" pitchFamily="34" charset="0"/>
                          <a:cs typeface="Times New Roman" panose="02020603050405020304" pitchFamily="18" charset="0"/>
                        </a:rPr>
                        <m:t>,</m:t>
                      </m:r>
                      <m:r>
                        <a:rPr lang="cs-CZ" sz="1600" b="1" i="1">
                          <a:effectLst/>
                          <a:latin typeface="Cambria Math" panose="02040503050406030204" pitchFamily="18" charset="0"/>
                          <a:ea typeface="Calibri" panose="020F0502020204030204" pitchFamily="34" charset="0"/>
                          <a:cs typeface="Times New Roman" panose="02020603050405020304" pitchFamily="18" charset="0"/>
                        </a:rPr>
                        <m:t>𝟑𝟓</m:t>
                      </m:r>
                      <m:r>
                        <a:rPr lang="cs-CZ" sz="1600" b="1" i="1">
                          <a:effectLst/>
                          <a:latin typeface="Cambria Math" panose="02040503050406030204" pitchFamily="18" charset="0"/>
                          <a:ea typeface="Calibri" panose="020F0502020204030204" pitchFamily="34" charset="0"/>
                          <a:cs typeface="Times New Roman" panose="02020603050405020304" pitchFamily="18" charset="0"/>
                        </a:rPr>
                        <m:t>  </m:t>
                      </m:r>
                      <m:r>
                        <a:rPr lang="cs-CZ" sz="1600" b="1" i="1">
                          <a:effectLst/>
                          <a:latin typeface="Cambria Math" panose="02040503050406030204" pitchFamily="18" charset="0"/>
                          <a:ea typeface="Calibri" panose="020F0502020204030204" pitchFamily="34" charset="0"/>
                          <a:cs typeface="Times New Roman" panose="02020603050405020304" pitchFamily="18" charset="0"/>
                        </a:rPr>
                        <m:t>𝑬𝑼𝑹</m:t>
                      </m:r>
                    </m:oMath>
                  </m:oMathPara>
                </a14:m>
                <a:endParaRPr lang="cs-CZ" sz="1600" dirty="0">
                  <a:effectLst/>
                  <a:latin typeface="Times New Roman" panose="02020603050405020304" pitchFamily="18" charset="0"/>
                  <a:ea typeface="Calibri" panose="020F0502020204030204" pitchFamily="34" charset="0"/>
                  <a:cs typeface="Times New Roman" panose="02020603050405020304" pitchFamily="18" charset="0"/>
                </a:endParaRPr>
              </a:p>
              <a:p>
                <a:pPr indent="180340" algn="just">
                  <a:lnSpc>
                    <a:spcPct val="115000"/>
                  </a:lnSpc>
                  <a:spcBef>
                    <a:spcPts val="1200"/>
                  </a:spcBef>
                  <a:spcAft>
                    <a:spcPts val="1200"/>
                  </a:spcAft>
                </a:pPr>
                <a:r>
                  <a:rPr lang="cs-CZ" sz="16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Na základě čisté současné </a:t>
                </a:r>
                <a:r>
                  <a:rPr lang="cs-CZ" sz="16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hodnoty projektů </a:t>
                </a:r>
                <a:r>
                  <a:rPr lang="cs-CZ" sz="16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je zřejmé, že výhodnější je realizace investice A.</a:t>
                </a:r>
                <a:endParaRPr lang="cs-CZ" sz="16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mc:Choice>
        <mc:Fallback xmlns="">
          <p:sp>
            <p:nvSpPr>
              <p:cNvPr id="3" name="Obdélník 2"/>
              <p:cNvSpPr>
                <a:spLocks noRot="1" noChangeAspect="1" noMove="1" noResize="1" noEditPoints="1" noAdjustHandles="1" noChangeArrowheads="1" noChangeShapeType="1" noTextEdit="1"/>
              </p:cNvSpPr>
              <p:nvPr/>
            </p:nvSpPr>
            <p:spPr>
              <a:xfrm>
                <a:off x="107504" y="843558"/>
                <a:ext cx="8136904" cy="3759684"/>
              </a:xfrm>
              <a:prstGeom prst="rect">
                <a:avLst/>
              </a:prstGeom>
              <a:blipFill rotWithShape="0">
                <a:blip r:embed="rId2"/>
                <a:stretch>
                  <a:fillRect b="-1135"/>
                </a:stretch>
              </a:blipFill>
            </p:spPr>
            <p:txBody>
              <a:bodyPr/>
              <a:lstStyle/>
              <a:p>
                <a:r>
                  <a:rPr lang="cs-CZ">
                    <a:noFill/>
                  </a:rPr>
                  <a:t> </a:t>
                </a:r>
              </a:p>
            </p:txBody>
          </p:sp>
        </mc:Fallback>
      </mc:AlternateContent>
      <p:sp>
        <p:nvSpPr>
          <p:cNvPr id="5"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dlouhodobých mezinárodních aktiv a pasiv</a:t>
            </a:r>
          </a:p>
        </p:txBody>
      </p:sp>
    </p:spTree>
    <p:extLst>
      <p:ext uri="{BB962C8B-B14F-4D97-AF65-F5344CB8AC3E}">
        <p14:creationId xmlns:p14="http://schemas.microsoft.com/office/powerpoint/2010/main" val="14090437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lvl="0"/>
            <a:endParaRPr lang="cs-CZ" sz="2000" dirty="0"/>
          </a:p>
          <a:p>
            <a:pPr lvl="0"/>
            <a:r>
              <a:rPr lang="cs-CZ" sz="2000" dirty="0"/>
              <a:t>diskontní sazba upravená o riziko</a:t>
            </a:r>
          </a:p>
          <a:p>
            <a:pPr lvl="0"/>
            <a:endParaRPr lang="cs-CZ" sz="2000" dirty="0"/>
          </a:p>
          <a:p>
            <a:pPr lvl="0"/>
            <a:r>
              <a:rPr lang="cs-CZ" sz="2000" dirty="0"/>
              <a:t>analýza citlivosti</a:t>
            </a:r>
          </a:p>
          <a:p>
            <a:pPr lvl="0"/>
            <a:endParaRPr lang="cs-CZ" sz="2000" dirty="0"/>
          </a:p>
          <a:p>
            <a:pPr lvl="0"/>
            <a:r>
              <a:rPr lang="cs-CZ" sz="2000" dirty="0"/>
              <a:t>simulace  </a:t>
            </a:r>
          </a:p>
          <a:p>
            <a:pPr>
              <a:buClr>
                <a:srgbClr val="307871"/>
              </a:buClr>
            </a:pPr>
            <a:endParaRPr lang="cs-CZ" sz="2000" dirty="0"/>
          </a:p>
        </p:txBody>
      </p:sp>
      <p:sp>
        <p:nvSpPr>
          <p:cNvPr id="6" name="Nadpis 5"/>
          <p:cNvSpPr>
            <a:spLocks noGrp="1"/>
          </p:cNvSpPr>
          <p:nvPr>
            <p:ph type="title"/>
          </p:nvPr>
        </p:nvSpPr>
        <p:spPr>
          <a:xfrm>
            <a:off x="138624" y="-26008"/>
            <a:ext cx="7416824" cy="507703"/>
          </a:xfrm>
        </p:spPr>
        <p:txBody>
          <a:bodyPr/>
          <a:lstStyle/>
          <a:p>
            <a:r>
              <a:rPr lang="en-US" b="1" dirty="0" err="1"/>
              <a:t>Metody</a:t>
            </a:r>
            <a:r>
              <a:rPr lang="en-US" b="1" dirty="0"/>
              <a:t> </a:t>
            </a:r>
            <a:r>
              <a:rPr lang="en-US" b="1" dirty="0" err="1"/>
              <a:t>zakomponování</a:t>
            </a:r>
            <a:r>
              <a:rPr lang="en-US" b="1" dirty="0"/>
              <a:t> </a:t>
            </a:r>
            <a:r>
              <a:rPr lang="en-US" b="1" dirty="0" err="1"/>
              <a:t>rizika</a:t>
            </a:r>
            <a:r>
              <a:rPr lang="en-US" b="1" dirty="0"/>
              <a:t> </a:t>
            </a:r>
            <a:r>
              <a:rPr lang="en-US" b="1" dirty="0" err="1"/>
              <a:t>projektu</a:t>
            </a:r>
            <a:r>
              <a:rPr lang="en-US" b="1" dirty="0"/>
              <a:t> do </a:t>
            </a:r>
            <a:r>
              <a:rPr lang="en-US" b="1" dirty="0" err="1"/>
              <a:t>požadované</a:t>
            </a:r>
            <a:r>
              <a:rPr lang="en-US" b="1" dirty="0"/>
              <a:t> </a:t>
            </a:r>
            <a:r>
              <a:rPr lang="en-US" b="1" dirty="0" err="1"/>
              <a:t>výnosnosti</a:t>
            </a:r>
            <a:endParaRPr lang="en-US" b="1" dirty="0"/>
          </a:p>
        </p:txBody>
      </p:sp>
      <p:sp>
        <p:nvSpPr>
          <p:cNvPr id="5"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dlouhodobých mezinárodních aktiv a pasiv</a:t>
            </a:r>
          </a:p>
        </p:txBody>
      </p:sp>
    </p:spTree>
    <p:extLst>
      <p:ext uri="{BB962C8B-B14F-4D97-AF65-F5344CB8AC3E}">
        <p14:creationId xmlns:p14="http://schemas.microsoft.com/office/powerpoint/2010/main" val="21394301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r>
              <a:rPr lang="cs-CZ" sz="2000" dirty="0"/>
              <a:t>MNC mohou při dlouhodobém financování zvažovat:</a:t>
            </a:r>
          </a:p>
          <a:p>
            <a:pPr lvl="1"/>
            <a:r>
              <a:rPr lang="cs-CZ" sz="1600" dirty="0"/>
              <a:t>zvyšování vlastního kapitálu </a:t>
            </a:r>
          </a:p>
          <a:p>
            <a:pPr lvl="2"/>
            <a:r>
              <a:rPr lang="cs-CZ" sz="1200" dirty="0"/>
              <a:t>domácí emisi akcií, ve které jsou fondy denominovány v místní měně</a:t>
            </a:r>
          </a:p>
          <a:p>
            <a:pPr lvl="2"/>
            <a:r>
              <a:rPr lang="cs-CZ" sz="1200" dirty="0"/>
              <a:t>globální akciovou nabídkou, ve které vydávají akcie ve své domovské zemi a také v jedné nebo více zahraničních zemích. </a:t>
            </a:r>
          </a:p>
          <a:p>
            <a:pPr marL="914400" lvl="2" indent="0">
              <a:buNone/>
            </a:pPr>
            <a:r>
              <a:rPr lang="cs-CZ" sz="800" dirty="0"/>
              <a:t> </a:t>
            </a:r>
          </a:p>
          <a:p>
            <a:pPr lvl="1"/>
            <a:r>
              <a:rPr lang="cs-CZ" sz="1600" dirty="0"/>
              <a:t>cizí zdroje financování</a:t>
            </a:r>
          </a:p>
          <a:p>
            <a:pPr lvl="2"/>
            <a:r>
              <a:rPr lang="cs-CZ" sz="1200" dirty="0"/>
              <a:t>získání cizích zdrojů ve své domácí ekonomice</a:t>
            </a:r>
          </a:p>
          <a:p>
            <a:pPr lvl="2"/>
            <a:r>
              <a:rPr lang="cs-CZ" sz="1200" dirty="0"/>
              <a:t>využití globální dluhové nabídky</a:t>
            </a:r>
          </a:p>
          <a:p>
            <a:pPr lvl="2"/>
            <a:endParaRPr lang="cs-CZ" sz="1200" dirty="0"/>
          </a:p>
          <a:p>
            <a:r>
              <a:rPr lang="cs-CZ" sz="2000" dirty="0"/>
              <a:t>Z praxe vyplývá, že většina MNC získává kapitálové financování ve své domácí ekonomice. Naproti tomu se dluhové financování často provádí v zahraničí.</a:t>
            </a:r>
          </a:p>
        </p:txBody>
      </p:sp>
      <p:sp>
        <p:nvSpPr>
          <p:cNvPr id="6" name="Nadpis 5"/>
          <p:cNvSpPr>
            <a:spLocks noGrp="1"/>
          </p:cNvSpPr>
          <p:nvPr>
            <p:ph type="title"/>
          </p:nvPr>
        </p:nvSpPr>
        <p:spPr>
          <a:xfrm>
            <a:off x="179512" y="195486"/>
            <a:ext cx="8136904" cy="507703"/>
          </a:xfrm>
        </p:spPr>
        <p:txBody>
          <a:bodyPr/>
          <a:lstStyle/>
          <a:p>
            <a:r>
              <a:rPr lang="cs-CZ" b="1" dirty="0">
                <a:effectLst>
                  <a:glow>
                    <a:srgbClr val="000000"/>
                  </a:glow>
                  <a:outerShdw sx="0" sy="0">
                    <a:srgbClr val="000000"/>
                  </a:outerShdw>
                  <a:reflection stA="0" endPos="0" fadeDir="0" sx="0" sy="0"/>
                </a:effectLst>
              </a:rPr>
              <a:t>Dlouhodobé financování na mezinárodních finančních trzích</a:t>
            </a:r>
            <a:br>
              <a:rPr lang="cs-CZ" b="1" dirty="0">
                <a:effectLst>
                  <a:glow>
                    <a:srgbClr val="000000"/>
                  </a:glow>
                  <a:outerShdw sx="0" sy="0">
                    <a:srgbClr val="000000"/>
                  </a:outerShdw>
                  <a:reflection stA="0" endPos="0" fadeDir="0" sx="0" sy="0"/>
                </a:effectLst>
              </a:rPr>
            </a:br>
            <a:endParaRPr lang="en-US" b="1" dirty="0"/>
          </a:p>
        </p:txBody>
      </p:sp>
      <p:sp>
        <p:nvSpPr>
          <p:cNvPr id="5"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dlouhodobých mezinárodních aktiv a pasiv</a:t>
            </a:r>
          </a:p>
        </p:txBody>
      </p:sp>
    </p:spTree>
    <p:extLst>
      <p:ext uri="{BB962C8B-B14F-4D97-AF65-F5344CB8AC3E}">
        <p14:creationId xmlns:p14="http://schemas.microsoft.com/office/powerpoint/2010/main" val="11173417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a:buClr>
                <a:srgbClr val="307871"/>
              </a:buClr>
            </a:pPr>
            <a:r>
              <a:rPr lang="cs-CZ" sz="2000" dirty="0"/>
              <a:t>Rozhodnutí o dluhovém financování MNC je na mezinárodní úrovni obecně ovlivněno výši úrokových sazeb napříč měnami. </a:t>
            </a:r>
          </a:p>
          <a:p>
            <a:pPr>
              <a:buClr>
                <a:srgbClr val="307871"/>
              </a:buClr>
            </a:pPr>
            <a:endParaRPr lang="cs-CZ" sz="2000" dirty="0"/>
          </a:p>
          <a:p>
            <a:pPr>
              <a:buClr>
                <a:srgbClr val="307871"/>
              </a:buClr>
            </a:pPr>
            <a:r>
              <a:rPr lang="cs-CZ" sz="2000" dirty="0"/>
              <a:t>Skutečné náklady na dlouhodobé financování jsou pak založeny jednak na kótované úrokové sazbě, ale také na procentní změně devizového kurzu měny, kterou si MNC půjčila během trvání úvěru. </a:t>
            </a:r>
          </a:p>
          <a:p>
            <a:pPr>
              <a:buClr>
                <a:srgbClr val="307871"/>
              </a:buClr>
            </a:pPr>
            <a:endParaRPr lang="cs-CZ" sz="2000" dirty="0"/>
          </a:p>
          <a:p>
            <a:pPr>
              <a:buClr>
                <a:srgbClr val="307871"/>
              </a:buClr>
            </a:pPr>
            <a:r>
              <a:rPr lang="cs-CZ" sz="2000" dirty="0"/>
              <a:t>Stejně jako úrokové sazby z bankovních úvěrů se mezi jednotlivými měnami liší i výnosy z dluhových cenných papíru.</a:t>
            </a:r>
          </a:p>
        </p:txBody>
      </p:sp>
      <p:sp>
        <p:nvSpPr>
          <p:cNvPr id="6" name="Nadpis 5"/>
          <p:cNvSpPr>
            <a:spLocks noGrp="1"/>
          </p:cNvSpPr>
          <p:nvPr>
            <p:ph type="title"/>
          </p:nvPr>
        </p:nvSpPr>
        <p:spPr>
          <a:xfrm>
            <a:off x="179512" y="195486"/>
            <a:ext cx="7416824" cy="507703"/>
          </a:xfrm>
        </p:spPr>
        <p:txBody>
          <a:bodyPr/>
          <a:lstStyle/>
          <a:p>
            <a:r>
              <a:rPr lang="en-US" b="1" dirty="0" err="1"/>
              <a:t>Náklady</a:t>
            </a:r>
            <a:r>
              <a:rPr lang="en-US" b="1" dirty="0"/>
              <a:t> </a:t>
            </a:r>
            <a:r>
              <a:rPr lang="en-US" b="1" dirty="0" err="1"/>
              <a:t>dluhového</a:t>
            </a:r>
            <a:r>
              <a:rPr lang="en-US" b="1" dirty="0"/>
              <a:t> </a:t>
            </a:r>
            <a:r>
              <a:rPr lang="en-US" b="1" dirty="0" err="1"/>
              <a:t>financování</a:t>
            </a:r>
            <a:r>
              <a:rPr lang="cs-CZ" b="1" dirty="0"/>
              <a:t> přes emisi dluhopisů</a:t>
            </a:r>
            <a:endParaRPr lang="en-US" b="1" dirty="0"/>
          </a:p>
        </p:txBody>
      </p:sp>
      <p:sp>
        <p:nvSpPr>
          <p:cNvPr id="5"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dlouhodobých mezinárodních aktiv a pasiv</a:t>
            </a:r>
          </a:p>
        </p:txBody>
      </p:sp>
    </p:spTree>
    <p:extLst>
      <p:ext uri="{BB962C8B-B14F-4D97-AF65-F5344CB8AC3E}">
        <p14:creationId xmlns:p14="http://schemas.microsoft.com/office/powerpoint/2010/main" val="19747595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07504" y="227843"/>
            <a:ext cx="8568952" cy="507703"/>
          </a:xfrm>
        </p:spPr>
        <p:txBody>
          <a:bodyPr/>
          <a:lstStyle/>
          <a:p>
            <a:r>
              <a:rPr lang="en-US" b="1" dirty="0" err="1"/>
              <a:t>Výnosy</a:t>
            </a:r>
            <a:r>
              <a:rPr lang="en-US" b="1" dirty="0"/>
              <a:t> </a:t>
            </a:r>
            <a:r>
              <a:rPr lang="en-US" b="1" dirty="0" err="1"/>
              <a:t>desetiletých</a:t>
            </a:r>
            <a:r>
              <a:rPr lang="en-US" b="1" dirty="0"/>
              <a:t> </a:t>
            </a:r>
            <a:r>
              <a:rPr lang="en-US" b="1" dirty="0" err="1"/>
              <a:t>dluhopisů</a:t>
            </a:r>
            <a:r>
              <a:rPr lang="en-US" b="1" dirty="0"/>
              <a:t> </a:t>
            </a:r>
            <a:r>
              <a:rPr lang="en-US" b="1" dirty="0" err="1"/>
              <a:t>vybraných</a:t>
            </a:r>
            <a:r>
              <a:rPr lang="en-US" b="1" dirty="0"/>
              <a:t> </a:t>
            </a:r>
            <a:r>
              <a:rPr lang="en-US" b="1" dirty="0" err="1"/>
              <a:t>zemí</a:t>
            </a:r>
            <a:r>
              <a:rPr lang="en-US" b="1" dirty="0"/>
              <a:t> </a:t>
            </a:r>
            <a:r>
              <a:rPr lang="cs-CZ" b="1" dirty="0"/>
              <a:t>(% březen 2022)</a:t>
            </a:r>
            <a:endParaRPr lang="en-US" b="1" dirty="0"/>
          </a:p>
        </p:txBody>
      </p:sp>
      <p:sp>
        <p:nvSpPr>
          <p:cNvPr id="7"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dlouhodobých mezinárodních aktiv a pasiv</a:t>
            </a:r>
          </a:p>
        </p:txBody>
      </p:sp>
      <p:pic>
        <p:nvPicPr>
          <p:cNvPr id="2" name="Obrázek 1">
            <a:extLst>
              <a:ext uri="{FF2B5EF4-FFF2-40B4-BE49-F238E27FC236}">
                <a16:creationId xmlns:a16="http://schemas.microsoft.com/office/drawing/2014/main" id="{7F159702-3737-425F-8AB2-2895D050A703}"/>
              </a:ext>
            </a:extLst>
          </p:cNvPr>
          <p:cNvPicPr>
            <a:picLocks noChangeAspect="1"/>
          </p:cNvPicPr>
          <p:nvPr/>
        </p:nvPicPr>
        <p:blipFill>
          <a:blip r:embed="rId3"/>
          <a:stretch>
            <a:fillRect/>
          </a:stretch>
        </p:blipFill>
        <p:spPr>
          <a:xfrm>
            <a:off x="1130324" y="735546"/>
            <a:ext cx="5899000" cy="4407954"/>
          </a:xfrm>
          <a:prstGeom prst="rect">
            <a:avLst/>
          </a:prstGeom>
        </p:spPr>
      </p:pic>
    </p:spTree>
    <p:extLst>
      <p:ext uri="{BB962C8B-B14F-4D97-AF65-F5344CB8AC3E}">
        <p14:creationId xmlns:p14="http://schemas.microsoft.com/office/powerpoint/2010/main" val="3937754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marL="457200" lvl="0" indent="-457200">
              <a:buFont typeface="+mj-lt"/>
              <a:buAutoNum type="arabicPeriod"/>
            </a:pPr>
            <a:endParaRPr lang="cs-CZ" sz="2000" dirty="0"/>
          </a:p>
          <a:p>
            <a:pPr marL="457200" lvl="0" indent="-457200">
              <a:buFont typeface="+mj-lt"/>
              <a:buAutoNum type="arabicPeriod"/>
            </a:pPr>
            <a:r>
              <a:rPr lang="cs-CZ" sz="2000" dirty="0"/>
              <a:t>Určit výši potřebných prostředků.</a:t>
            </a:r>
          </a:p>
          <a:p>
            <a:pPr marL="457200" lvl="0" indent="-457200">
              <a:buFont typeface="+mj-lt"/>
              <a:buAutoNum type="arabicPeriod"/>
            </a:pPr>
            <a:endParaRPr lang="cs-CZ" sz="2000" dirty="0"/>
          </a:p>
          <a:p>
            <a:pPr marL="457200" lvl="0" indent="-457200">
              <a:buFont typeface="+mj-lt"/>
              <a:buAutoNum type="arabicPeriod"/>
            </a:pPr>
            <a:r>
              <a:rPr lang="cs-CZ" sz="2000" dirty="0"/>
              <a:t>Předpovídat cenu, s jakou může dluhopis emitovat.</a:t>
            </a:r>
          </a:p>
          <a:p>
            <a:pPr marL="457200" lvl="0" indent="-457200">
              <a:buFont typeface="+mj-lt"/>
              <a:buAutoNum type="arabicPeriod"/>
            </a:pPr>
            <a:endParaRPr lang="cs-CZ" sz="2000" dirty="0"/>
          </a:p>
          <a:p>
            <a:pPr marL="457200" indent="-457200">
              <a:buFont typeface="+mj-lt"/>
              <a:buAutoNum type="arabicPeriod"/>
            </a:pPr>
            <a:r>
              <a:rPr lang="cs-CZ" sz="2000" dirty="0"/>
              <a:t>Predikovat devizové kurzy pro měnu, ve které bude dluh denominován.</a:t>
            </a:r>
          </a:p>
        </p:txBody>
      </p:sp>
      <p:sp>
        <p:nvSpPr>
          <p:cNvPr id="6" name="Nadpis 5"/>
          <p:cNvSpPr>
            <a:spLocks noGrp="1"/>
          </p:cNvSpPr>
          <p:nvPr>
            <p:ph type="title"/>
          </p:nvPr>
        </p:nvSpPr>
        <p:spPr>
          <a:xfrm>
            <a:off x="251520" y="0"/>
            <a:ext cx="7416824" cy="507703"/>
          </a:xfrm>
        </p:spPr>
        <p:txBody>
          <a:bodyPr/>
          <a:lstStyle/>
          <a:p>
            <a:r>
              <a:rPr lang="cs-CZ" b="1" dirty="0"/>
              <a:t>Proces rozhodování o dlouhodobém zahraničním dluhovém financování</a:t>
            </a:r>
            <a:endParaRPr lang="en-US" b="1" dirty="0"/>
          </a:p>
        </p:txBody>
      </p:sp>
      <p:sp>
        <p:nvSpPr>
          <p:cNvPr id="5"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dlouhodobých mezinárodních aktiv a pasiv</a:t>
            </a:r>
          </a:p>
        </p:txBody>
      </p:sp>
    </p:spTree>
    <p:extLst>
      <p:ext uri="{BB962C8B-B14F-4D97-AF65-F5344CB8AC3E}">
        <p14:creationId xmlns:p14="http://schemas.microsoft.com/office/powerpoint/2010/main" val="13935717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5496" y="843558"/>
            <a:ext cx="8856984" cy="3672408"/>
          </a:xfrm>
          <a:prstGeom prst="rect">
            <a:avLst/>
          </a:prstGeom>
        </p:spPr>
        <p:txBody>
          <a:bodyPr>
            <a:noAutofit/>
          </a:bodyPr>
          <a:lstStyle/>
          <a:p>
            <a:pPr lvl="0"/>
            <a:endParaRPr lang="cs-CZ" sz="2000" dirty="0"/>
          </a:p>
          <a:p>
            <a:pPr lvl="0"/>
            <a:r>
              <a:rPr lang="cs-CZ" sz="2000" dirty="0" err="1"/>
              <a:t>Apreciace</a:t>
            </a:r>
            <a:r>
              <a:rPr lang="cs-CZ" sz="2000" dirty="0"/>
              <a:t> cizí měny </a:t>
            </a:r>
          </a:p>
          <a:p>
            <a:pPr lvl="1"/>
            <a:r>
              <a:rPr lang="cs-CZ" sz="1600" dirty="0"/>
              <a:t>pokud měna, která byla vypůjčena v průběhu vůči domácí měně </a:t>
            </a:r>
            <a:r>
              <a:rPr lang="cs-CZ" sz="1600" dirty="0" err="1"/>
              <a:t>apreciuje</a:t>
            </a:r>
            <a:r>
              <a:rPr lang="cs-CZ" sz="1600" dirty="0"/>
              <a:t>, pak bude MNC potřebovat více finančních prostředků na pokrytí kuponových plateb a vyplacení jistiny.</a:t>
            </a:r>
          </a:p>
          <a:p>
            <a:pPr lvl="1"/>
            <a:r>
              <a:rPr lang="cs-CZ" sz="1600" dirty="0"/>
              <a:t>Tento kurzový vývoj tedy zvyšuje náklady na zahraniční cizí zdroje financování MNC.</a:t>
            </a:r>
          </a:p>
          <a:p>
            <a:pPr lvl="0"/>
            <a:endParaRPr lang="cs-CZ" sz="2000" dirty="0"/>
          </a:p>
          <a:p>
            <a:pPr lvl="0"/>
            <a:r>
              <a:rPr lang="cs-CZ" sz="2000" dirty="0"/>
              <a:t>Depreciace cizí měny </a:t>
            </a:r>
          </a:p>
          <a:p>
            <a:pPr lvl="1"/>
            <a:r>
              <a:rPr lang="cs-CZ" sz="1600" dirty="0"/>
              <a:t>pokud měna, která byla vypůjčena v průběhu vůči domácí měně depreciuje, pak bude MNC potřebovat měně finančních prostředků na pokrytí kuponových plateb a vyplacení jistiny. </a:t>
            </a:r>
          </a:p>
          <a:p>
            <a:pPr lvl="1"/>
            <a:r>
              <a:rPr lang="cs-CZ" sz="1600" dirty="0"/>
              <a:t>Znehodnocující cizí měna snižuje výplatní toky emitenta, a proto snižuje náklady na jeho financování.</a:t>
            </a:r>
          </a:p>
          <a:p>
            <a:pPr>
              <a:buClr>
                <a:srgbClr val="307871"/>
              </a:buClr>
            </a:pPr>
            <a:endParaRPr lang="cs-CZ" sz="1400" dirty="0"/>
          </a:p>
          <a:p>
            <a:pPr marL="0" indent="0">
              <a:buClr>
                <a:srgbClr val="307871"/>
              </a:buClr>
              <a:buNone/>
            </a:pPr>
            <a:r>
              <a:rPr lang="cs-CZ" sz="1200" dirty="0"/>
              <a:t>Pozn.: při zahraničním financování lze snížit riziko použitím vhodné strategie zajišťování devizového rizika</a:t>
            </a:r>
          </a:p>
        </p:txBody>
      </p:sp>
      <p:sp>
        <p:nvSpPr>
          <p:cNvPr id="6" name="Nadpis 5"/>
          <p:cNvSpPr>
            <a:spLocks noGrp="1"/>
          </p:cNvSpPr>
          <p:nvPr>
            <p:ph type="title"/>
          </p:nvPr>
        </p:nvSpPr>
        <p:spPr>
          <a:xfrm>
            <a:off x="128876" y="0"/>
            <a:ext cx="7416824" cy="507703"/>
          </a:xfrm>
        </p:spPr>
        <p:txBody>
          <a:bodyPr/>
          <a:lstStyle/>
          <a:p>
            <a:r>
              <a:rPr lang="cs-CZ" b="1" dirty="0"/>
              <a:t>Obecné kurzové trendy ovlivňující celkové náklady na zahraniční dluh</a:t>
            </a:r>
            <a:endParaRPr lang="en-US" b="1" dirty="0"/>
          </a:p>
        </p:txBody>
      </p:sp>
      <p:sp>
        <p:nvSpPr>
          <p:cNvPr id="5"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dlouhodobých mezinárodních aktiv a pasiv</a:t>
            </a:r>
          </a:p>
        </p:txBody>
      </p:sp>
    </p:spTree>
    <p:extLst>
      <p:ext uri="{BB962C8B-B14F-4D97-AF65-F5344CB8AC3E}">
        <p14:creationId xmlns:p14="http://schemas.microsoft.com/office/powerpoint/2010/main" val="34685171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r>
              <a:rPr lang="cs-CZ" sz="2000" dirty="0"/>
              <a:t>Cílem při dluhovém financování by mělo být využít splatnost, která minimalizuje celkové platby na dlužnou částku. </a:t>
            </a:r>
          </a:p>
          <a:p>
            <a:endParaRPr lang="cs-CZ" sz="2000" dirty="0"/>
          </a:p>
          <a:p>
            <a:r>
              <a:rPr lang="cs-CZ" sz="2000" dirty="0"/>
              <a:t>Pokud jsou cizí zdroje získány v zemi, kde je umístěna například dceřiná společnost, pak by splatnost neměla být delší, než očekávaná životnost této společnosti v dané zemi. </a:t>
            </a:r>
          </a:p>
          <a:p>
            <a:endParaRPr lang="cs-CZ" sz="2000" dirty="0"/>
          </a:p>
          <a:p>
            <a:r>
              <a:rPr lang="cs-CZ" sz="2000" dirty="0"/>
              <a:t>MNC by měla zvažovat také výnosovou křivku dotyčné země. </a:t>
            </a:r>
          </a:p>
          <a:p>
            <a:pPr lvl="1"/>
            <a:r>
              <a:rPr lang="cs-CZ" sz="1600" dirty="0"/>
              <a:t>Výnosová křivka je tvořena poptávkou po finančních fondech s různými úrovněmi splatnosti na trhu cizích zdrojů dané země.</a:t>
            </a:r>
          </a:p>
          <a:p>
            <a:pPr>
              <a:buClr>
                <a:srgbClr val="307871"/>
              </a:buClr>
            </a:pPr>
            <a:endParaRPr lang="cs-CZ" sz="2000" dirty="0"/>
          </a:p>
        </p:txBody>
      </p:sp>
      <p:sp>
        <p:nvSpPr>
          <p:cNvPr id="6" name="Nadpis 5"/>
          <p:cNvSpPr>
            <a:spLocks noGrp="1"/>
          </p:cNvSpPr>
          <p:nvPr>
            <p:ph type="title"/>
          </p:nvPr>
        </p:nvSpPr>
        <p:spPr>
          <a:xfrm>
            <a:off x="179512" y="195486"/>
            <a:ext cx="7416824" cy="507703"/>
          </a:xfrm>
        </p:spPr>
        <p:txBody>
          <a:bodyPr/>
          <a:lstStyle/>
          <a:p>
            <a:r>
              <a:rPr lang="cs-CZ" b="1" dirty="0"/>
              <a:t>Úrokové riziko cizích zdrojů financování</a:t>
            </a:r>
            <a:br>
              <a:rPr lang="cs-CZ" b="1" dirty="0"/>
            </a:br>
            <a:endParaRPr lang="en-US" b="1" dirty="0"/>
          </a:p>
        </p:txBody>
      </p:sp>
      <p:sp>
        <p:nvSpPr>
          <p:cNvPr id="5"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dlouhodobých mezinárodních aktiv a pasiv</a:t>
            </a:r>
          </a:p>
        </p:txBody>
      </p:sp>
    </p:spTree>
    <p:extLst>
      <p:ext uri="{BB962C8B-B14F-4D97-AF65-F5344CB8AC3E}">
        <p14:creationId xmlns:p14="http://schemas.microsoft.com/office/powerpoint/2010/main" val="17884221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a:buClr>
                <a:srgbClr val="307871"/>
              </a:buClr>
            </a:pPr>
            <a:endParaRPr lang="cs-CZ" sz="2000" dirty="0"/>
          </a:p>
          <a:p>
            <a:pPr>
              <a:buClr>
                <a:srgbClr val="307871"/>
              </a:buClr>
            </a:pPr>
            <a:r>
              <a:rPr lang="cs-CZ" sz="2000" dirty="0"/>
              <a:t>Z hlediska rozhodování je také důležitá otázka zda při emisi dluhopisů využít fixní nebo pohyblivé kuponové platby.</a:t>
            </a:r>
          </a:p>
          <a:p>
            <a:pPr lvl="1">
              <a:buClr>
                <a:srgbClr val="307871"/>
              </a:buClr>
            </a:pPr>
            <a:r>
              <a:rPr lang="cs-CZ" sz="1600" dirty="0"/>
              <a:t>Při fixních kuponových platbách hrozí riziko, že dlouhodobé úrokové sazby se v blízké budoucnosti mohou snížit, ale MNC bude muset nadále financovat dluh s vyššími náklady. </a:t>
            </a:r>
          </a:p>
          <a:p>
            <a:pPr lvl="1">
              <a:buClr>
                <a:srgbClr val="307871"/>
              </a:buClr>
            </a:pPr>
            <a:endParaRPr lang="cs-CZ" sz="1600" dirty="0"/>
          </a:p>
          <a:p>
            <a:pPr lvl="1">
              <a:buClr>
                <a:srgbClr val="307871"/>
              </a:buClr>
            </a:pPr>
            <a:r>
              <a:rPr lang="cs-CZ" sz="1600" dirty="0"/>
              <a:t>MNC, které chtějí využít dlouhodobou splatnost, mohou proto také zvážit dluhopisy s pohyblivou kuponovou sazbou. V takovém případě bude kupónová sazba kolísat v průběhu času v souladu s jinými úrokovými sazbami. Pohyblivá kuponová sazba může být výhodou pro emitenta dluhopisu během období klesajících úrokových sazeb, naopak nevýhodou v období zvyšování úrokových sazeb. </a:t>
            </a:r>
          </a:p>
          <a:p>
            <a:pPr>
              <a:buClr>
                <a:srgbClr val="307871"/>
              </a:buClr>
            </a:pPr>
            <a:endParaRPr lang="cs-CZ" sz="2000" dirty="0"/>
          </a:p>
        </p:txBody>
      </p:sp>
      <p:sp>
        <p:nvSpPr>
          <p:cNvPr id="6" name="Nadpis 5"/>
          <p:cNvSpPr>
            <a:spLocks noGrp="1"/>
          </p:cNvSpPr>
          <p:nvPr>
            <p:ph type="title"/>
          </p:nvPr>
        </p:nvSpPr>
        <p:spPr>
          <a:xfrm>
            <a:off x="179512" y="195486"/>
            <a:ext cx="7416824" cy="507703"/>
          </a:xfrm>
        </p:spPr>
        <p:txBody>
          <a:bodyPr/>
          <a:lstStyle/>
          <a:p>
            <a:r>
              <a:rPr lang="cs-CZ" b="1" dirty="0"/>
              <a:t>Fixní </a:t>
            </a:r>
            <a:r>
              <a:rPr lang="cs-CZ" b="1" dirty="0" err="1"/>
              <a:t>verzus</a:t>
            </a:r>
            <a:r>
              <a:rPr lang="cs-CZ" b="1" dirty="0"/>
              <a:t> pohyblivé kuponové sazby</a:t>
            </a:r>
            <a:endParaRPr lang="en-US" b="1" dirty="0"/>
          </a:p>
        </p:txBody>
      </p:sp>
      <p:sp>
        <p:nvSpPr>
          <p:cNvPr id="5"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dlouhodobých mezinárodních aktiv a pasiv</a:t>
            </a:r>
          </a:p>
        </p:txBody>
      </p:sp>
    </p:spTree>
    <p:extLst>
      <p:ext uri="{BB962C8B-B14F-4D97-AF65-F5344CB8AC3E}">
        <p14:creationId xmlns:p14="http://schemas.microsoft.com/office/powerpoint/2010/main" val="9143912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a:buClr>
                <a:srgbClr val="307871"/>
              </a:buClr>
            </a:pPr>
            <a:endParaRPr lang="cs-CZ" sz="2000" dirty="0"/>
          </a:p>
          <a:p>
            <a:pPr>
              <a:buClr>
                <a:srgbClr val="307871"/>
              </a:buClr>
            </a:pPr>
            <a:r>
              <a:rPr lang="cs-CZ" sz="2000" dirty="0"/>
              <a:t>Užší definice</a:t>
            </a:r>
          </a:p>
          <a:p>
            <a:pPr lvl="1">
              <a:buClr>
                <a:srgbClr val="307871"/>
              </a:buClr>
            </a:pPr>
            <a:r>
              <a:rPr lang="cs-CZ" sz="1600" dirty="0" err="1"/>
              <a:t>Corporate</a:t>
            </a:r>
            <a:r>
              <a:rPr lang="cs-CZ" sz="1600" dirty="0"/>
              <a:t> </a:t>
            </a:r>
            <a:r>
              <a:rPr lang="cs-CZ" sz="1600" dirty="0" err="1"/>
              <a:t>governance</a:t>
            </a:r>
            <a:r>
              <a:rPr lang="cs-CZ" sz="1600" dirty="0"/>
              <a:t> se dá definovat z hlediska aspektů chování firmy, jako projevy korporace ve smyslu výkonnosti, efektivity, růstu, finanční struktury a nakládání s akcionáři a ostatními zájmovými skupinami. </a:t>
            </a:r>
          </a:p>
          <a:p>
            <a:pPr>
              <a:buClr>
                <a:srgbClr val="307871"/>
              </a:buClr>
            </a:pPr>
            <a:endParaRPr lang="cs-CZ" sz="2000" dirty="0"/>
          </a:p>
          <a:p>
            <a:pPr>
              <a:buClr>
                <a:srgbClr val="307871"/>
              </a:buClr>
            </a:pPr>
            <a:r>
              <a:rPr lang="cs-CZ" sz="2000" dirty="0"/>
              <a:t>Širší definice</a:t>
            </a:r>
          </a:p>
          <a:p>
            <a:pPr lvl="1">
              <a:buClr>
                <a:srgbClr val="307871"/>
              </a:buClr>
            </a:pPr>
            <a:r>
              <a:rPr lang="cs-CZ" sz="1600" dirty="0" err="1"/>
              <a:t>Corporate</a:t>
            </a:r>
            <a:r>
              <a:rPr lang="cs-CZ" sz="1600" dirty="0"/>
              <a:t> </a:t>
            </a:r>
            <a:r>
              <a:rPr lang="cs-CZ" sz="1600" dirty="0" err="1"/>
              <a:t>governance</a:t>
            </a:r>
            <a:r>
              <a:rPr lang="cs-CZ" sz="1600" dirty="0"/>
              <a:t> se dá definovat také z hlediska normativního rámce jako pravidla, na základě kterých firma funguje – právní a soudní systém, finanční trhy a trhy výrobních faktorů (zejména trh pracovní síly). </a:t>
            </a:r>
          </a:p>
          <a:p>
            <a:pPr lvl="1">
              <a:buClr>
                <a:srgbClr val="307871"/>
              </a:buClr>
            </a:pPr>
            <a:endParaRPr lang="cs-CZ" sz="1600" dirty="0"/>
          </a:p>
        </p:txBody>
      </p:sp>
      <p:sp>
        <p:nvSpPr>
          <p:cNvPr id="6" name="Nadpis 5"/>
          <p:cNvSpPr>
            <a:spLocks noGrp="1"/>
          </p:cNvSpPr>
          <p:nvPr>
            <p:ph type="title"/>
          </p:nvPr>
        </p:nvSpPr>
        <p:spPr>
          <a:xfrm>
            <a:off x="179512" y="195486"/>
            <a:ext cx="7416824" cy="507703"/>
          </a:xfrm>
        </p:spPr>
        <p:txBody>
          <a:bodyPr/>
          <a:lstStyle/>
          <a:p>
            <a:r>
              <a:rPr lang="cs-CZ" b="1" dirty="0"/>
              <a:t>Mezinárodní </a:t>
            </a:r>
            <a:r>
              <a:rPr lang="cs-CZ" b="1" dirty="0" err="1"/>
              <a:t>corporate</a:t>
            </a:r>
            <a:r>
              <a:rPr lang="cs-CZ" b="1" dirty="0"/>
              <a:t> </a:t>
            </a:r>
            <a:r>
              <a:rPr lang="cs-CZ" b="1" dirty="0" err="1"/>
              <a:t>governance</a:t>
            </a:r>
            <a:endParaRPr lang="en-US" b="1" dirty="0"/>
          </a:p>
        </p:txBody>
      </p:sp>
      <p:sp>
        <p:nvSpPr>
          <p:cNvPr id="5"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dlouhodobých mezinárodních aktiv a pasiv</a:t>
            </a:r>
          </a:p>
        </p:txBody>
      </p:sp>
    </p:spTree>
    <p:extLst>
      <p:ext uri="{BB962C8B-B14F-4D97-AF65-F5344CB8AC3E}">
        <p14:creationId xmlns:p14="http://schemas.microsoft.com/office/powerpoint/2010/main" val="3601833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a:buClr>
                <a:srgbClr val="307871"/>
              </a:buClr>
            </a:pPr>
            <a:endParaRPr lang="cs-CZ" sz="2000" dirty="0"/>
          </a:p>
          <a:p>
            <a:pPr>
              <a:buClr>
                <a:srgbClr val="307871"/>
              </a:buClr>
            </a:pPr>
            <a:r>
              <a:rPr lang="cs-CZ" sz="2000" dirty="0"/>
              <a:t>Hodnocení dlouhodobých mezinárodní projektů probíhá pomocí mezinárodního kapitálového rozpočetnictví, které je založeno na výběru nejlepších projektů, do kterých by měl podnik investovat finanční zdroje v závislosti na předpokládaném výnosu a riziku. </a:t>
            </a:r>
          </a:p>
          <a:p>
            <a:pPr>
              <a:buClr>
                <a:srgbClr val="307871"/>
              </a:buClr>
            </a:pPr>
            <a:endParaRPr lang="cs-CZ" sz="2000" dirty="0"/>
          </a:p>
          <a:p>
            <a:pPr>
              <a:buClr>
                <a:srgbClr val="307871"/>
              </a:buClr>
            </a:pPr>
            <a:r>
              <a:rPr lang="cs-CZ" sz="2000" dirty="0"/>
              <a:t>Správné využití mezinárodního kapitálového rozpočetnictví může identifikovat mezinárodní projekty vhodné či nevhodné k implementaci. </a:t>
            </a:r>
          </a:p>
        </p:txBody>
      </p:sp>
      <p:sp>
        <p:nvSpPr>
          <p:cNvPr id="6" name="Nadpis 5"/>
          <p:cNvSpPr>
            <a:spLocks noGrp="1"/>
          </p:cNvSpPr>
          <p:nvPr>
            <p:ph type="title"/>
          </p:nvPr>
        </p:nvSpPr>
        <p:spPr>
          <a:xfrm>
            <a:off x="179512" y="195486"/>
            <a:ext cx="7416824" cy="507703"/>
          </a:xfrm>
        </p:spPr>
        <p:txBody>
          <a:bodyPr/>
          <a:lstStyle/>
          <a:p>
            <a:r>
              <a:rPr lang="cs-CZ" b="1" dirty="0">
                <a:effectLst>
                  <a:glow>
                    <a:srgbClr val="000000"/>
                  </a:glow>
                  <a:outerShdw sx="0" sy="0">
                    <a:srgbClr val="000000"/>
                  </a:outerShdw>
                  <a:reflection stA="0" endPos="0" fadeDir="0" sx="0" sy="0"/>
                </a:effectLst>
              </a:rPr>
              <a:t>Mezinárodní kapitálové rozpočetnictví</a:t>
            </a:r>
            <a:br>
              <a:rPr lang="cs-CZ" b="1" dirty="0">
                <a:effectLst>
                  <a:glow>
                    <a:srgbClr val="000000"/>
                  </a:glow>
                  <a:outerShdw sx="0" sy="0">
                    <a:srgbClr val="000000"/>
                  </a:outerShdw>
                  <a:reflection stA="0" endPos="0" fadeDir="0" sx="0" sy="0"/>
                </a:effectLst>
              </a:rPr>
            </a:br>
            <a:endParaRPr lang="en-US" b="1" dirty="0"/>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dlouhodobých mezinárodních aktiv a pasiv</a:t>
            </a:r>
          </a:p>
        </p:txBody>
      </p:sp>
    </p:spTree>
    <p:extLst>
      <p:ext uri="{BB962C8B-B14F-4D97-AF65-F5344CB8AC3E}">
        <p14:creationId xmlns:p14="http://schemas.microsoft.com/office/powerpoint/2010/main" val="31376410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a:buClr>
                <a:srgbClr val="307871"/>
              </a:buClr>
            </a:pPr>
            <a:endParaRPr lang="cs-CZ" sz="2000" dirty="0"/>
          </a:p>
          <a:p>
            <a:pPr>
              <a:buClr>
                <a:srgbClr val="307871"/>
              </a:buClr>
            </a:pPr>
            <a:r>
              <a:rPr lang="cs-CZ" sz="2000" dirty="0"/>
              <a:t>Ze studií z jednotlivých zemí světa vyplývá, že první způsob definování je považován obecně za logičtější. </a:t>
            </a:r>
          </a:p>
          <a:p>
            <a:pPr lvl="1">
              <a:buClr>
                <a:srgbClr val="307871"/>
              </a:buClr>
            </a:pPr>
            <a:r>
              <a:rPr lang="cs-CZ" sz="1600" dirty="0"/>
              <a:t>Zahrnuje mimo jiné i činnost správních orgánů či vztah jednotlivých zájmových skupin. </a:t>
            </a:r>
          </a:p>
          <a:p>
            <a:pPr>
              <a:buClr>
                <a:srgbClr val="307871"/>
              </a:buClr>
            </a:pPr>
            <a:r>
              <a:rPr lang="cs-CZ" sz="2000" dirty="0"/>
              <a:t>Z hlediska mezinárodního finančního managementu je nicméně opodstatněná druhá skupina definic</a:t>
            </a:r>
          </a:p>
          <a:p>
            <a:pPr lvl="1">
              <a:buClr>
                <a:srgbClr val="307871"/>
              </a:buClr>
            </a:pPr>
            <a:r>
              <a:rPr lang="cs-CZ" sz="1600" dirty="0"/>
              <a:t>Důležitá, pokud chceme porovnávat země a fungování společností vzájemně mezi sebou. </a:t>
            </a:r>
          </a:p>
          <a:p>
            <a:pPr lvl="1">
              <a:buClr>
                <a:srgbClr val="307871"/>
              </a:buClr>
            </a:pPr>
            <a:r>
              <a:rPr lang="cs-CZ" sz="1600" dirty="0"/>
              <a:t>V tomto pojetí jsou zkoumány rozdíly v normativním rámci, který má vliv nejen na chování firem ale i na rozhodování potencionálních investorů. </a:t>
            </a:r>
          </a:p>
          <a:p>
            <a:pPr lvl="1">
              <a:buClr>
                <a:srgbClr val="307871"/>
              </a:buClr>
            </a:pPr>
            <a:r>
              <a:rPr lang="cs-CZ" sz="1600" dirty="0"/>
              <a:t>Tato skupina definic bere v potaz daleko širší souvislosti než jen samotnou firemní strukturu.</a:t>
            </a:r>
          </a:p>
          <a:p>
            <a:pPr lvl="1">
              <a:buClr>
                <a:srgbClr val="307871"/>
              </a:buClr>
            </a:pPr>
            <a:r>
              <a:rPr lang="cs-CZ" sz="1600" dirty="0"/>
              <a:t>V širším ponětí představuje </a:t>
            </a:r>
            <a:r>
              <a:rPr lang="cs-CZ" sz="1600" dirty="0" err="1"/>
              <a:t>corporate</a:t>
            </a:r>
            <a:r>
              <a:rPr lang="cs-CZ" sz="1600" dirty="0"/>
              <a:t> </a:t>
            </a:r>
            <a:r>
              <a:rPr lang="cs-CZ" sz="1600" dirty="0" err="1"/>
              <a:t>governance</a:t>
            </a:r>
            <a:r>
              <a:rPr lang="cs-CZ" sz="1600" dirty="0"/>
              <a:t> systém, v rámci něhož je korporace řízena a kontrolována.</a:t>
            </a:r>
          </a:p>
        </p:txBody>
      </p:sp>
      <p:sp>
        <p:nvSpPr>
          <p:cNvPr id="6" name="Nadpis 5"/>
          <p:cNvSpPr>
            <a:spLocks noGrp="1"/>
          </p:cNvSpPr>
          <p:nvPr>
            <p:ph type="title"/>
          </p:nvPr>
        </p:nvSpPr>
        <p:spPr>
          <a:xfrm>
            <a:off x="179512" y="-26008"/>
            <a:ext cx="7416824" cy="507703"/>
          </a:xfrm>
        </p:spPr>
        <p:txBody>
          <a:bodyPr/>
          <a:lstStyle/>
          <a:p>
            <a:r>
              <a:rPr lang="cs-CZ" b="1" dirty="0" err="1"/>
              <a:t>Corporate</a:t>
            </a:r>
            <a:r>
              <a:rPr lang="cs-CZ" b="1" dirty="0"/>
              <a:t> </a:t>
            </a:r>
            <a:r>
              <a:rPr lang="cs-CZ" b="1" dirty="0" err="1"/>
              <a:t>governance</a:t>
            </a:r>
            <a:r>
              <a:rPr lang="cs-CZ" b="1" dirty="0"/>
              <a:t> z hlediska mezinárodního finančního managementu</a:t>
            </a:r>
            <a:endParaRPr lang="en-US" b="1" dirty="0"/>
          </a:p>
        </p:txBody>
      </p:sp>
      <p:sp>
        <p:nvSpPr>
          <p:cNvPr id="5"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dlouhodobých mezinárodních aktiv a pasiv</a:t>
            </a:r>
          </a:p>
        </p:txBody>
      </p:sp>
    </p:spTree>
    <p:extLst>
      <p:ext uri="{BB962C8B-B14F-4D97-AF65-F5344CB8AC3E}">
        <p14:creationId xmlns:p14="http://schemas.microsoft.com/office/powerpoint/2010/main" val="9066814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marL="0" indent="0">
              <a:buClr>
                <a:srgbClr val="307871"/>
              </a:buClr>
              <a:buNone/>
            </a:pPr>
            <a:r>
              <a:rPr lang="cs-CZ" sz="2000" i="1" dirty="0"/>
              <a:t>Korporace </a:t>
            </a:r>
            <a:r>
              <a:rPr lang="cs-CZ" sz="2000" i="1" dirty="0" err="1"/>
              <a:t>Royal</a:t>
            </a:r>
            <a:r>
              <a:rPr lang="cs-CZ" sz="2000" i="1" dirty="0"/>
              <a:t> Ahold v roce 2015 fúzovala s belgickým potravinovým řetězcem </a:t>
            </a:r>
            <a:r>
              <a:rPr lang="cs-CZ" sz="2000" i="1" dirty="0" err="1"/>
              <a:t>Delhaize</a:t>
            </a:r>
            <a:r>
              <a:rPr lang="cs-CZ" sz="2000" i="1" dirty="0"/>
              <a:t> a vznikla Ahold </a:t>
            </a:r>
            <a:r>
              <a:rPr lang="cs-CZ" sz="2000" i="1" dirty="0" err="1"/>
              <a:t>Delhaize</a:t>
            </a:r>
            <a:r>
              <a:rPr lang="cs-CZ" sz="2000" i="1" dirty="0"/>
              <a:t>. Nicméně, ještě jako samostatný </a:t>
            </a:r>
            <a:r>
              <a:rPr lang="cs-CZ" sz="2000" i="1" dirty="0" err="1"/>
              <a:t>Royal</a:t>
            </a:r>
            <a:r>
              <a:rPr lang="cs-CZ" sz="2000" i="1" dirty="0"/>
              <a:t> Ahold se jednalo o holandskou firmu s mezinárodním významem, patřící mezi největší maloobchodní firmy s potravinami na světě. V roce 2003 u ní vyplynul na povrch finanční skandál. </a:t>
            </a:r>
          </a:p>
          <a:p>
            <a:pPr marL="0" indent="0">
              <a:buClr>
                <a:srgbClr val="307871"/>
              </a:buClr>
              <a:buNone/>
            </a:pPr>
            <a:endParaRPr lang="cs-CZ" sz="2000" i="1" dirty="0"/>
          </a:p>
          <a:p>
            <a:pPr marL="0" indent="0">
              <a:buClr>
                <a:srgbClr val="307871"/>
              </a:buClr>
              <a:buNone/>
            </a:pPr>
            <a:r>
              <a:rPr lang="cs-CZ" sz="2000" i="1" dirty="0"/>
              <a:t>Dne 24. února 2003 společnost </a:t>
            </a:r>
            <a:r>
              <a:rPr lang="cs-CZ" sz="2000" i="1" dirty="0" err="1"/>
              <a:t>Royal</a:t>
            </a:r>
            <a:r>
              <a:rPr lang="cs-CZ" sz="2000" i="1" dirty="0"/>
              <a:t> Ahold oznámila umělé navýšení tržeb o 500 mil. USD v souvislosti se situací v dceřiné společnosti U.S. </a:t>
            </a:r>
            <a:r>
              <a:rPr lang="cs-CZ" sz="2000" i="1" dirty="0" err="1"/>
              <a:t>Foodservice</a:t>
            </a:r>
            <a:r>
              <a:rPr lang="cs-CZ" sz="2000" i="1" dirty="0"/>
              <a:t>, Inc. Ahold také informovala investory, že přehodnotí dříve zveřejněné zisky, které byly nesprávně sloučeny ze společných podniků. Na základě prohlášení společnosti Ahold ze dne 24. února 2003 klesla hodnota kmenových akcií společnosti a depozitních certifikátů ADR o více než 60 %. Generální a finanční ředitelé okamžitě odstoupili.</a:t>
            </a:r>
          </a:p>
        </p:txBody>
      </p:sp>
      <p:sp>
        <p:nvSpPr>
          <p:cNvPr id="6" name="Nadpis 5"/>
          <p:cNvSpPr>
            <a:spLocks noGrp="1"/>
          </p:cNvSpPr>
          <p:nvPr>
            <p:ph type="title"/>
          </p:nvPr>
        </p:nvSpPr>
        <p:spPr>
          <a:xfrm>
            <a:off x="179512" y="195486"/>
            <a:ext cx="7416824" cy="507703"/>
          </a:xfrm>
        </p:spPr>
        <p:txBody>
          <a:bodyPr/>
          <a:lstStyle/>
          <a:p>
            <a:r>
              <a:rPr lang="cs-CZ" b="1" dirty="0"/>
              <a:t>Příklad důsledku nesprávného </a:t>
            </a:r>
            <a:r>
              <a:rPr lang="cs-CZ" b="1" dirty="0" err="1"/>
              <a:t>corporate</a:t>
            </a:r>
            <a:r>
              <a:rPr lang="cs-CZ" b="1" dirty="0"/>
              <a:t> </a:t>
            </a:r>
            <a:r>
              <a:rPr lang="cs-CZ" b="1" dirty="0" err="1"/>
              <a:t>governance</a:t>
            </a:r>
            <a:endParaRPr lang="en-US" b="1" dirty="0"/>
          </a:p>
        </p:txBody>
      </p:sp>
      <p:sp>
        <p:nvSpPr>
          <p:cNvPr id="5"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dlouhodobých mezinárodních aktiv a pasiv</a:t>
            </a:r>
          </a:p>
        </p:txBody>
      </p:sp>
    </p:spTree>
    <p:extLst>
      <p:ext uri="{BB962C8B-B14F-4D97-AF65-F5344CB8AC3E}">
        <p14:creationId xmlns:p14="http://schemas.microsoft.com/office/powerpoint/2010/main" val="38488381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endParaRPr lang="cs-CZ" sz="2000" dirty="0"/>
          </a:p>
          <a:p>
            <a:r>
              <a:rPr lang="cs-CZ" sz="2000" dirty="0"/>
              <a:t>Členění modelů </a:t>
            </a:r>
            <a:r>
              <a:rPr lang="cs-CZ" sz="2000" dirty="0" err="1"/>
              <a:t>corporate</a:t>
            </a:r>
            <a:r>
              <a:rPr lang="cs-CZ" sz="2000" dirty="0"/>
              <a:t> </a:t>
            </a:r>
            <a:r>
              <a:rPr lang="cs-CZ" sz="2000" dirty="0" err="1"/>
              <a:t>governance</a:t>
            </a:r>
            <a:r>
              <a:rPr lang="cs-CZ" sz="2000" dirty="0"/>
              <a:t> ve světě je možné pojmout z několika hledisek:</a:t>
            </a:r>
          </a:p>
          <a:p>
            <a:pPr lvl="1"/>
            <a:r>
              <a:rPr lang="cs-CZ" sz="1600" dirty="0"/>
              <a:t>koncentrace vlastnických práv,</a:t>
            </a:r>
          </a:p>
          <a:p>
            <a:pPr lvl="1"/>
            <a:r>
              <a:rPr lang="cs-CZ" sz="1600" dirty="0"/>
              <a:t>vlivu bank na nebankovní společnosti,</a:t>
            </a:r>
          </a:p>
          <a:p>
            <a:pPr lvl="1"/>
            <a:r>
              <a:rPr lang="cs-CZ" sz="1600" dirty="0"/>
              <a:t>způsobu financování,</a:t>
            </a:r>
          </a:p>
          <a:p>
            <a:pPr lvl="1"/>
            <a:r>
              <a:rPr lang="cs-CZ" sz="1600" dirty="0"/>
              <a:t>struktury správních orgánů,</a:t>
            </a:r>
          </a:p>
          <a:p>
            <a:pPr lvl="1"/>
            <a:r>
              <a:rPr lang="cs-CZ" sz="1600" dirty="0"/>
              <a:t>územně-historického.</a:t>
            </a:r>
          </a:p>
          <a:p>
            <a:pPr>
              <a:buClr>
                <a:srgbClr val="307871"/>
              </a:buClr>
            </a:pPr>
            <a:endParaRPr lang="cs-CZ" sz="2000" dirty="0"/>
          </a:p>
        </p:txBody>
      </p:sp>
      <p:sp>
        <p:nvSpPr>
          <p:cNvPr id="6" name="Nadpis 5"/>
          <p:cNvSpPr>
            <a:spLocks noGrp="1"/>
          </p:cNvSpPr>
          <p:nvPr>
            <p:ph type="title"/>
          </p:nvPr>
        </p:nvSpPr>
        <p:spPr>
          <a:xfrm>
            <a:off x="179512" y="195486"/>
            <a:ext cx="7416824" cy="507703"/>
          </a:xfrm>
        </p:spPr>
        <p:txBody>
          <a:bodyPr/>
          <a:lstStyle/>
          <a:p>
            <a:r>
              <a:rPr lang="cs-CZ" b="1" dirty="0"/>
              <a:t>Modely </a:t>
            </a:r>
            <a:r>
              <a:rPr lang="cs-CZ" b="1" dirty="0" err="1"/>
              <a:t>corporate</a:t>
            </a:r>
            <a:r>
              <a:rPr lang="cs-CZ" b="1" dirty="0"/>
              <a:t> </a:t>
            </a:r>
            <a:r>
              <a:rPr lang="cs-CZ" b="1" dirty="0" err="1"/>
              <a:t>governance</a:t>
            </a:r>
            <a:br>
              <a:rPr lang="cs-CZ" b="1" dirty="0"/>
            </a:br>
            <a:endParaRPr lang="en-US" b="1" dirty="0"/>
          </a:p>
        </p:txBody>
      </p:sp>
      <p:sp>
        <p:nvSpPr>
          <p:cNvPr id="5"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dlouhodobých mezinárodních aktiv a pasiv</a:t>
            </a:r>
          </a:p>
        </p:txBody>
      </p:sp>
    </p:spTree>
    <p:extLst>
      <p:ext uri="{BB962C8B-B14F-4D97-AF65-F5344CB8AC3E}">
        <p14:creationId xmlns:p14="http://schemas.microsoft.com/office/powerpoint/2010/main" val="4942136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a:buClr>
                <a:srgbClr val="307871"/>
              </a:buClr>
            </a:pPr>
            <a:r>
              <a:rPr lang="cs-CZ" sz="2000" dirty="0"/>
              <a:t>Z hlediska koncentrace vlastnických práv rozlišujeme:</a:t>
            </a:r>
          </a:p>
          <a:p>
            <a:pPr lvl="1">
              <a:buClr>
                <a:srgbClr val="307871"/>
              </a:buClr>
            </a:pPr>
            <a:r>
              <a:rPr lang="cs-CZ" sz="1600" dirty="0"/>
              <a:t>outsider systém </a:t>
            </a:r>
          </a:p>
          <a:p>
            <a:pPr lvl="2">
              <a:buClr>
                <a:srgbClr val="307871"/>
              </a:buClr>
            </a:pPr>
            <a:r>
              <a:rPr lang="cs-CZ" sz="1400" dirty="0"/>
              <a:t>V outsider systému jsou podíly na základním kapitálu společností rozptýleny mezi velké množství investorů.</a:t>
            </a:r>
          </a:p>
          <a:p>
            <a:pPr lvl="2">
              <a:buClr>
                <a:srgbClr val="307871"/>
              </a:buClr>
            </a:pPr>
            <a:r>
              <a:rPr lang="cs-CZ" sz="1400" dirty="0"/>
              <a:t>Outsider je chápan jako akcionář, který pouze sleduje vývoj akcií bez faktického zájmu na řízení, kontrole nebo tvorbě její strategie. </a:t>
            </a:r>
          </a:p>
          <a:p>
            <a:pPr lvl="2">
              <a:buClr>
                <a:srgbClr val="307871"/>
              </a:buClr>
            </a:pPr>
            <a:r>
              <a:rPr lang="cs-CZ" sz="1400" dirty="0"/>
              <a:t>Mezi </a:t>
            </a:r>
            <a:r>
              <a:rPr lang="cs-CZ" sz="1400" dirty="0" err="1"/>
              <a:t>outsideri</a:t>
            </a:r>
            <a:r>
              <a:rPr lang="cs-CZ" sz="1400" dirty="0"/>
              <a:t> spadají častokrát institucionální investoři, kteří také nemají tendenci vlastnit kontrolní či významné podíly ve společnosti. </a:t>
            </a:r>
          </a:p>
          <a:p>
            <a:pPr lvl="2">
              <a:buClr>
                <a:srgbClr val="307871"/>
              </a:buClr>
            </a:pPr>
            <a:r>
              <a:rPr lang="cs-CZ" sz="1400" dirty="0"/>
              <a:t>V rámci tohoto modelu je typický silný zastupitelský konflikt mezi manažerem a vlastníkem.</a:t>
            </a:r>
          </a:p>
          <a:p>
            <a:pPr lvl="1">
              <a:buClr>
                <a:srgbClr val="307871"/>
              </a:buClr>
            </a:pPr>
            <a:endParaRPr lang="cs-CZ" sz="1600" dirty="0"/>
          </a:p>
          <a:p>
            <a:pPr lvl="1">
              <a:buClr>
                <a:srgbClr val="307871"/>
              </a:buClr>
            </a:pPr>
            <a:r>
              <a:rPr lang="cs-CZ" sz="1600" dirty="0" err="1"/>
              <a:t>insider</a:t>
            </a:r>
            <a:r>
              <a:rPr lang="cs-CZ" sz="1600" dirty="0"/>
              <a:t> systém</a:t>
            </a:r>
          </a:p>
          <a:p>
            <a:pPr lvl="2">
              <a:buClr>
                <a:srgbClr val="307871"/>
              </a:buClr>
            </a:pPr>
            <a:r>
              <a:rPr lang="cs-CZ" sz="1400" dirty="0" err="1"/>
              <a:t>Insider</a:t>
            </a:r>
            <a:r>
              <a:rPr lang="cs-CZ" sz="1400" dirty="0"/>
              <a:t> systém je naopak postaven na větší koncentraci vlastnických práv. </a:t>
            </a:r>
          </a:p>
          <a:p>
            <a:pPr lvl="2">
              <a:buClr>
                <a:srgbClr val="307871"/>
              </a:buClr>
            </a:pPr>
            <a:r>
              <a:rPr lang="cs-CZ" sz="1400" dirty="0"/>
              <a:t>Investoři investují do akcií společnosti zejména za účelem řízení a kontroly, nikoli spekulace na cenu akcií. </a:t>
            </a:r>
          </a:p>
          <a:p>
            <a:pPr lvl="2">
              <a:buClr>
                <a:srgbClr val="307871"/>
              </a:buClr>
            </a:pPr>
            <a:r>
              <a:rPr lang="cs-CZ" sz="1400" dirty="0"/>
              <a:t>Zastupitelský konflikt mezi manažerem a vlastníkem je tedy logicky menší. </a:t>
            </a:r>
          </a:p>
          <a:p>
            <a:pPr>
              <a:buClr>
                <a:srgbClr val="307871"/>
              </a:buClr>
            </a:pPr>
            <a:endParaRPr lang="cs-CZ" sz="2000" dirty="0"/>
          </a:p>
        </p:txBody>
      </p:sp>
      <p:sp>
        <p:nvSpPr>
          <p:cNvPr id="6" name="Nadpis 5"/>
          <p:cNvSpPr>
            <a:spLocks noGrp="1"/>
          </p:cNvSpPr>
          <p:nvPr>
            <p:ph type="title"/>
          </p:nvPr>
        </p:nvSpPr>
        <p:spPr>
          <a:xfrm>
            <a:off x="179512" y="195486"/>
            <a:ext cx="7416824" cy="507703"/>
          </a:xfrm>
        </p:spPr>
        <p:txBody>
          <a:bodyPr/>
          <a:lstStyle/>
          <a:p>
            <a:r>
              <a:rPr lang="cs-CZ" b="1" dirty="0"/>
              <a:t>Hledisko koncentrace vlastnických práv</a:t>
            </a:r>
            <a:endParaRPr lang="en-US" b="1" dirty="0"/>
          </a:p>
        </p:txBody>
      </p:sp>
      <p:sp>
        <p:nvSpPr>
          <p:cNvPr id="5"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dlouhodobých mezinárodních aktiv a pasiv</a:t>
            </a:r>
          </a:p>
        </p:txBody>
      </p:sp>
    </p:spTree>
    <p:extLst>
      <p:ext uri="{BB962C8B-B14F-4D97-AF65-F5344CB8AC3E}">
        <p14:creationId xmlns:p14="http://schemas.microsoft.com/office/powerpoint/2010/main" val="11327009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a:buClr>
                <a:srgbClr val="307871"/>
              </a:buClr>
            </a:pPr>
            <a:endParaRPr lang="cs-CZ" sz="2000" dirty="0"/>
          </a:p>
          <a:p>
            <a:pPr>
              <a:buClr>
                <a:srgbClr val="307871"/>
              </a:buClr>
            </a:pPr>
            <a:r>
              <a:rPr lang="cs-CZ" sz="2000" dirty="0"/>
              <a:t>Z hlediska vlivu bank rozlišujeme:</a:t>
            </a:r>
          </a:p>
          <a:p>
            <a:pPr lvl="1">
              <a:buClr>
                <a:srgbClr val="307871"/>
              </a:buClr>
            </a:pPr>
            <a:r>
              <a:rPr lang="cs-CZ" sz="1600" dirty="0"/>
              <a:t>bankovně orientovaný systém</a:t>
            </a:r>
          </a:p>
          <a:p>
            <a:pPr lvl="2">
              <a:buClr>
                <a:srgbClr val="307871"/>
              </a:buClr>
            </a:pPr>
            <a:r>
              <a:rPr lang="cs-CZ" sz="1400" dirty="0"/>
              <a:t>V tomto systému dochází k menšímu počtu primárních a sekundárních emisí akcií</a:t>
            </a:r>
          </a:p>
          <a:p>
            <a:pPr lvl="2">
              <a:buClr>
                <a:srgbClr val="307871"/>
              </a:buClr>
            </a:pPr>
            <a:r>
              <a:rPr lang="cs-CZ" sz="1400" dirty="0"/>
              <a:t>Převaha financování je uskutečňována přes banky, které mohou mít tedy snahu na jejich řízení. </a:t>
            </a:r>
          </a:p>
          <a:p>
            <a:pPr lvl="1">
              <a:buClr>
                <a:srgbClr val="307871"/>
              </a:buClr>
            </a:pPr>
            <a:endParaRPr lang="cs-CZ" sz="1600" dirty="0"/>
          </a:p>
          <a:p>
            <a:pPr lvl="1">
              <a:buClr>
                <a:srgbClr val="307871"/>
              </a:buClr>
            </a:pPr>
            <a:r>
              <a:rPr lang="cs-CZ" sz="1600" dirty="0"/>
              <a:t>tržně orientovaný systém</a:t>
            </a:r>
          </a:p>
          <a:p>
            <a:pPr lvl="2">
              <a:buClr>
                <a:srgbClr val="307871"/>
              </a:buClr>
            </a:pPr>
            <a:r>
              <a:rPr lang="cs-CZ" sz="1400" dirty="0"/>
              <a:t>V tomto systému jsou naopak primárně získávány finance přes kapitálové trhy.</a:t>
            </a:r>
            <a:endParaRPr lang="cs-CZ" sz="1200" dirty="0"/>
          </a:p>
        </p:txBody>
      </p:sp>
      <p:sp>
        <p:nvSpPr>
          <p:cNvPr id="6" name="Nadpis 5"/>
          <p:cNvSpPr>
            <a:spLocks noGrp="1"/>
          </p:cNvSpPr>
          <p:nvPr>
            <p:ph type="title"/>
          </p:nvPr>
        </p:nvSpPr>
        <p:spPr>
          <a:xfrm>
            <a:off x="179512" y="195486"/>
            <a:ext cx="7416824" cy="507703"/>
          </a:xfrm>
        </p:spPr>
        <p:txBody>
          <a:bodyPr/>
          <a:lstStyle/>
          <a:p>
            <a:r>
              <a:rPr lang="cs-CZ" b="1" dirty="0"/>
              <a:t>Hledisko vlivu bank</a:t>
            </a:r>
            <a:endParaRPr lang="en-US" b="1" dirty="0"/>
          </a:p>
        </p:txBody>
      </p:sp>
      <p:sp>
        <p:nvSpPr>
          <p:cNvPr id="5"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dlouhodobých mezinárodních aktiv a pasiv</a:t>
            </a:r>
          </a:p>
        </p:txBody>
      </p:sp>
    </p:spTree>
    <p:extLst>
      <p:ext uri="{BB962C8B-B14F-4D97-AF65-F5344CB8AC3E}">
        <p14:creationId xmlns:p14="http://schemas.microsoft.com/office/powerpoint/2010/main" val="30742327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a:buClr>
                <a:srgbClr val="307871"/>
              </a:buClr>
            </a:pPr>
            <a:endParaRPr lang="cs-CZ" sz="2000" b="1" dirty="0"/>
          </a:p>
          <a:p>
            <a:pPr>
              <a:buClr>
                <a:srgbClr val="307871"/>
              </a:buClr>
            </a:pPr>
            <a:r>
              <a:rPr lang="cs-CZ" sz="2000" dirty="0"/>
              <a:t>Z hlediska způsobu financování rozlišujeme:</a:t>
            </a:r>
          </a:p>
          <a:p>
            <a:pPr lvl="1">
              <a:buClr>
                <a:srgbClr val="307871"/>
              </a:buClr>
            </a:pPr>
            <a:r>
              <a:rPr lang="cs-CZ" sz="1600" dirty="0"/>
              <a:t>model nesměřující k vnitřní kontrole </a:t>
            </a:r>
          </a:p>
          <a:p>
            <a:pPr lvl="2">
              <a:buClr>
                <a:srgbClr val="307871"/>
              </a:buClr>
            </a:pPr>
            <a:r>
              <a:rPr lang="cs-CZ" sz="1400" dirty="0"/>
              <a:t>Model ALF (</a:t>
            </a:r>
            <a:r>
              <a:rPr lang="cs-CZ" sz="1400" dirty="0" err="1"/>
              <a:t>Arm's</a:t>
            </a:r>
            <a:r>
              <a:rPr lang="cs-CZ" sz="1400" dirty="0"/>
              <a:t>- </a:t>
            </a:r>
            <a:r>
              <a:rPr lang="cs-CZ" sz="1400" dirty="0" err="1"/>
              <a:t>Lenght</a:t>
            </a:r>
            <a:r>
              <a:rPr lang="cs-CZ" sz="1400" dirty="0"/>
              <a:t> Finance) </a:t>
            </a:r>
          </a:p>
          <a:p>
            <a:pPr lvl="2">
              <a:buClr>
                <a:srgbClr val="307871"/>
              </a:buClr>
            </a:pPr>
            <a:r>
              <a:rPr lang="cs-CZ" sz="1400" dirty="0"/>
              <a:t>strany finanční transakce nemají mezi sebou žádné vztahy nebo vzájemné kontakty kromě uskutečněné finanční transakce</a:t>
            </a:r>
          </a:p>
          <a:p>
            <a:pPr lvl="2">
              <a:buClr>
                <a:srgbClr val="307871"/>
              </a:buClr>
            </a:pPr>
            <a:r>
              <a:rPr lang="cs-CZ" sz="1400" dirty="0"/>
              <a:t>příkladem může být financování přes prodej obligací na burze, kdy se účastnící transakce neznají </a:t>
            </a:r>
          </a:p>
          <a:p>
            <a:pPr lvl="1">
              <a:buClr>
                <a:srgbClr val="307871"/>
              </a:buClr>
            </a:pPr>
            <a:endParaRPr lang="cs-CZ" sz="1600" dirty="0"/>
          </a:p>
          <a:p>
            <a:pPr lvl="1">
              <a:buClr>
                <a:srgbClr val="307871"/>
              </a:buClr>
            </a:pPr>
            <a:r>
              <a:rPr lang="cs-CZ" sz="1600" dirty="0"/>
              <a:t>model orientovaný na kontrolu</a:t>
            </a:r>
          </a:p>
          <a:p>
            <a:pPr lvl="2">
              <a:buClr>
                <a:srgbClr val="307871"/>
              </a:buClr>
            </a:pPr>
            <a:r>
              <a:rPr lang="cs-CZ" sz="1400" dirty="0"/>
              <a:t>Model CIF (</a:t>
            </a:r>
            <a:r>
              <a:rPr lang="cs-CZ" sz="1400" dirty="0" err="1"/>
              <a:t>Control</a:t>
            </a:r>
            <a:r>
              <a:rPr lang="cs-CZ" sz="1400" dirty="0"/>
              <a:t> </a:t>
            </a:r>
            <a:r>
              <a:rPr lang="cs-CZ" sz="1400" dirty="0" err="1"/>
              <a:t>Involved</a:t>
            </a:r>
            <a:r>
              <a:rPr lang="cs-CZ" sz="1400" dirty="0"/>
              <a:t> Finance, někdy označován i </a:t>
            </a:r>
            <a:r>
              <a:rPr lang="cs-CZ" sz="1400" dirty="0" err="1"/>
              <a:t>Control</a:t>
            </a:r>
            <a:r>
              <a:rPr lang="cs-CZ" sz="1400" dirty="0"/>
              <a:t> </a:t>
            </a:r>
            <a:r>
              <a:rPr lang="cs-CZ" sz="1400" dirty="0" err="1"/>
              <a:t>Oriented</a:t>
            </a:r>
            <a:r>
              <a:rPr lang="cs-CZ" sz="1400" dirty="0"/>
              <a:t> Finance - COF) </a:t>
            </a:r>
          </a:p>
          <a:p>
            <a:pPr lvl="2">
              <a:buClr>
                <a:srgbClr val="307871"/>
              </a:buClr>
            </a:pPr>
            <a:r>
              <a:rPr lang="cs-CZ" sz="1400" dirty="0"/>
              <a:t>finanční vztahy bývají dlouhodobé, účastnící financování jsou známy přes dostupné zveřejněné či poskytnuté informace</a:t>
            </a:r>
          </a:p>
          <a:p>
            <a:pPr lvl="2">
              <a:buClr>
                <a:srgbClr val="307871"/>
              </a:buClr>
            </a:pPr>
            <a:r>
              <a:rPr lang="cs-CZ" sz="1400" dirty="0"/>
              <a:t>příkladem je financování přes banky</a:t>
            </a:r>
          </a:p>
        </p:txBody>
      </p:sp>
      <p:sp>
        <p:nvSpPr>
          <p:cNvPr id="6" name="Nadpis 5"/>
          <p:cNvSpPr>
            <a:spLocks noGrp="1"/>
          </p:cNvSpPr>
          <p:nvPr>
            <p:ph type="title"/>
          </p:nvPr>
        </p:nvSpPr>
        <p:spPr>
          <a:xfrm>
            <a:off x="179512" y="195486"/>
            <a:ext cx="7416824" cy="507703"/>
          </a:xfrm>
        </p:spPr>
        <p:txBody>
          <a:bodyPr/>
          <a:lstStyle/>
          <a:p>
            <a:r>
              <a:rPr lang="cs-CZ" b="1" dirty="0"/>
              <a:t>Hledisko způsobu financování</a:t>
            </a:r>
            <a:endParaRPr lang="en-US" b="1" dirty="0"/>
          </a:p>
        </p:txBody>
      </p:sp>
      <p:sp>
        <p:nvSpPr>
          <p:cNvPr id="5"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dlouhodobých mezinárodních aktiv a pasiv</a:t>
            </a:r>
          </a:p>
        </p:txBody>
      </p:sp>
    </p:spTree>
    <p:extLst>
      <p:ext uri="{BB962C8B-B14F-4D97-AF65-F5344CB8AC3E}">
        <p14:creationId xmlns:p14="http://schemas.microsoft.com/office/powerpoint/2010/main" val="14205905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a:buClr>
                <a:srgbClr val="307871"/>
              </a:buClr>
            </a:pPr>
            <a:endParaRPr lang="cs-CZ" sz="2000" dirty="0"/>
          </a:p>
          <a:p>
            <a:pPr>
              <a:buClr>
                <a:srgbClr val="307871"/>
              </a:buClr>
            </a:pPr>
            <a:r>
              <a:rPr lang="cs-CZ" sz="2000" dirty="0"/>
              <a:t>Struktura správních orgánů rozlišuje:</a:t>
            </a:r>
          </a:p>
          <a:p>
            <a:pPr lvl="1">
              <a:buClr>
                <a:srgbClr val="307871"/>
              </a:buClr>
            </a:pPr>
            <a:r>
              <a:rPr lang="cs-CZ" sz="1600" dirty="0"/>
              <a:t>unitární model</a:t>
            </a:r>
          </a:p>
          <a:p>
            <a:pPr lvl="2">
              <a:buClr>
                <a:srgbClr val="307871"/>
              </a:buClr>
            </a:pPr>
            <a:r>
              <a:rPr lang="cs-CZ" sz="1400" dirty="0"/>
              <a:t>V unitárním, tedy jednoúrovňovém, modelu existuje pouze jeden správní orgán a to je rada ředitelů. </a:t>
            </a:r>
          </a:p>
          <a:p>
            <a:pPr lvl="2">
              <a:buClr>
                <a:srgbClr val="307871"/>
              </a:buClr>
            </a:pPr>
            <a:r>
              <a:rPr lang="cs-CZ" sz="1400" dirty="0"/>
              <a:t>Rada ředitelů je tvořena exekutivními a neexekutivními řediteli. Exekutivní ředitelé představují ekvivalent představenstva a neexekutivní ředitelé jsou převážně externí spolupracovníci (odborníci z praxe).</a:t>
            </a:r>
          </a:p>
          <a:p>
            <a:pPr lvl="1">
              <a:buClr>
                <a:srgbClr val="307871"/>
              </a:buClr>
            </a:pPr>
            <a:endParaRPr lang="cs-CZ" sz="1600" dirty="0"/>
          </a:p>
          <a:p>
            <a:pPr lvl="1">
              <a:buClr>
                <a:srgbClr val="307871"/>
              </a:buClr>
            </a:pPr>
            <a:r>
              <a:rPr lang="cs-CZ" sz="1600" dirty="0"/>
              <a:t>duální model</a:t>
            </a:r>
          </a:p>
          <a:p>
            <a:pPr lvl="2">
              <a:buClr>
                <a:srgbClr val="307871"/>
              </a:buClr>
            </a:pPr>
            <a:r>
              <a:rPr lang="cs-CZ" sz="1400" dirty="0"/>
              <a:t>V duálním, tedy dvouúrovňovém, modelu existují mimo valné hromady (nejvyšší orgán společnosti) také dva správní orgány - představenstvo a dozorčí rada. </a:t>
            </a:r>
          </a:p>
        </p:txBody>
      </p:sp>
      <p:sp>
        <p:nvSpPr>
          <p:cNvPr id="6" name="Nadpis 5"/>
          <p:cNvSpPr>
            <a:spLocks noGrp="1"/>
          </p:cNvSpPr>
          <p:nvPr>
            <p:ph type="title"/>
          </p:nvPr>
        </p:nvSpPr>
        <p:spPr>
          <a:xfrm>
            <a:off x="179512" y="195486"/>
            <a:ext cx="7416824" cy="507703"/>
          </a:xfrm>
        </p:spPr>
        <p:txBody>
          <a:bodyPr/>
          <a:lstStyle/>
          <a:p>
            <a:r>
              <a:rPr lang="cs-CZ" b="1" dirty="0"/>
              <a:t>Hledisko struktury správních orgánů</a:t>
            </a:r>
            <a:endParaRPr lang="en-US" b="1" dirty="0"/>
          </a:p>
        </p:txBody>
      </p:sp>
      <p:sp>
        <p:nvSpPr>
          <p:cNvPr id="5"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dlouhodobých mezinárodních aktiv a pasiv</a:t>
            </a:r>
          </a:p>
        </p:txBody>
      </p:sp>
    </p:spTree>
    <p:extLst>
      <p:ext uri="{BB962C8B-B14F-4D97-AF65-F5344CB8AC3E}">
        <p14:creationId xmlns:p14="http://schemas.microsoft.com/office/powerpoint/2010/main" val="4913090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a:buClr>
                <a:srgbClr val="307871"/>
              </a:buClr>
            </a:pPr>
            <a:r>
              <a:rPr lang="cs-CZ" sz="2000" dirty="0"/>
              <a:t>Z hlediska územně historického rozlišujeme systém:</a:t>
            </a:r>
          </a:p>
          <a:p>
            <a:pPr lvl="1">
              <a:buClr>
                <a:srgbClr val="307871"/>
              </a:buClr>
            </a:pPr>
            <a:r>
              <a:rPr lang="cs-CZ" sz="1600" dirty="0"/>
              <a:t>angloamerický </a:t>
            </a:r>
          </a:p>
          <a:p>
            <a:pPr lvl="2">
              <a:buClr>
                <a:srgbClr val="307871"/>
              </a:buClr>
            </a:pPr>
            <a:r>
              <a:rPr lang="cs-CZ" sz="1400" dirty="0"/>
              <a:t>Obecně platí, že angloamerický systém vykazuje atributy outsider modelu, který je tržně orientován, nesměřuje ke kontrole a používá unitární řízení. </a:t>
            </a:r>
          </a:p>
          <a:p>
            <a:pPr lvl="2">
              <a:buClr>
                <a:srgbClr val="307871"/>
              </a:buClr>
            </a:pPr>
            <a:r>
              <a:rPr lang="cs-CZ" sz="1400" dirty="0"/>
              <a:t>Aby mohl tento systém efektivně fungovat, je nutná vysoká četnost obchodovaných titulů na veřejném kapitálovém trhu, likvidní kapitálový trh, velký počet individuálních investorů a naopak malý počet holdingů. </a:t>
            </a:r>
          </a:p>
          <a:p>
            <a:pPr lvl="2">
              <a:buClr>
                <a:srgbClr val="307871"/>
              </a:buClr>
            </a:pPr>
            <a:endParaRPr lang="cs-CZ" sz="1600" dirty="0"/>
          </a:p>
          <a:p>
            <a:pPr lvl="1">
              <a:buClr>
                <a:srgbClr val="307871"/>
              </a:buClr>
            </a:pPr>
            <a:r>
              <a:rPr lang="cs-CZ" sz="1600" dirty="0"/>
              <a:t>kontinentálně-evropský</a:t>
            </a:r>
          </a:p>
          <a:p>
            <a:pPr lvl="2">
              <a:buClr>
                <a:srgbClr val="307871"/>
              </a:buClr>
            </a:pPr>
            <a:r>
              <a:rPr lang="cs-CZ" sz="1400" dirty="0"/>
              <a:t>Kontinentálně-evropský systém vykazuje atributy </a:t>
            </a:r>
            <a:r>
              <a:rPr lang="cs-CZ" sz="1400" dirty="0" err="1"/>
              <a:t>insider</a:t>
            </a:r>
            <a:r>
              <a:rPr lang="cs-CZ" sz="1400" dirty="0"/>
              <a:t> systému, který je orientován zejména na banky, směřuje ke kontrole a užívá duální systém řízení.  </a:t>
            </a:r>
          </a:p>
          <a:p>
            <a:pPr lvl="2">
              <a:buClr>
                <a:srgbClr val="307871"/>
              </a:buClr>
            </a:pPr>
            <a:r>
              <a:rPr lang="cs-CZ" sz="1400" dirty="0"/>
              <a:t>K fungování tohoto systému je potřebný silný bankovní sektor založený na univerzálním </a:t>
            </a:r>
            <a:r>
              <a:rPr lang="cs-CZ" sz="1400" dirty="0" err="1"/>
              <a:t>bankovnicví</a:t>
            </a:r>
            <a:r>
              <a:rPr lang="cs-CZ" sz="1400" dirty="0"/>
              <a:t> a také podrobné legislativní vymezení pravomocí výkonných orgánů společnosti.</a:t>
            </a:r>
          </a:p>
        </p:txBody>
      </p:sp>
      <p:sp>
        <p:nvSpPr>
          <p:cNvPr id="6" name="Nadpis 5"/>
          <p:cNvSpPr>
            <a:spLocks noGrp="1"/>
          </p:cNvSpPr>
          <p:nvPr>
            <p:ph type="title"/>
          </p:nvPr>
        </p:nvSpPr>
        <p:spPr>
          <a:xfrm>
            <a:off x="179512" y="195486"/>
            <a:ext cx="7416824" cy="507703"/>
          </a:xfrm>
        </p:spPr>
        <p:txBody>
          <a:bodyPr/>
          <a:lstStyle/>
          <a:p>
            <a:r>
              <a:rPr lang="cs-CZ" b="1" dirty="0"/>
              <a:t>Hledisko územně historické</a:t>
            </a:r>
            <a:endParaRPr lang="en-US" b="1" dirty="0"/>
          </a:p>
        </p:txBody>
      </p:sp>
      <p:sp>
        <p:nvSpPr>
          <p:cNvPr id="5"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dlouhodobých mezinárodních aktiv a pasiv</a:t>
            </a:r>
          </a:p>
        </p:txBody>
      </p:sp>
    </p:spTree>
    <p:extLst>
      <p:ext uri="{BB962C8B-B14F-4D97-AF65-F5344CB8AC3E}">
        <p14:creationId xmlns:p14="http://schemas.microsoft.com/office/powerpoint/2010/main" val="28322775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Zástupný symbol pro obsah 7"/>
          <p:cNvGraphicFramePr>
            <a:graphicFrameLocks noGrp="1"/>
          </p:cNvGraphicFramePr>
          <p:nvPr>
            <p:ph idx="4294967295"/>
            <p:extLst>
              <p:ext uri="{D42A27DB-BD31-4B8C-83A1-F6EECF244321}">
                <p14:modId xmlns:p14="http://schemas.microsoft.com/office/powerpoint/2010/main" val="1854378830"/>
              </p:ext>
            </p:extLst>
          </p:nvPr>
        </p:nvGraphicFramePr>
        <p:xfrm>
          <a:off x="107504" y="698746"/>
          <a:ext cx="8028890" cy="4041648"/>
        </p:xfrm>
        <a:graphic>
          <a:graphicData uri="http://schemas.openxmlformats.org/drawingml/2006/table">
            <a:tbl>
              <a:tblPr firstRow="1" firstCol="1" bandRow="1"/>
              <a:tblGrid>
                <a:gridCol w="1368151">
                  <a:extLst>
                    <a:ext uri="{9D8B030D-6E8A-4147-A177-3AD203B41FA5}">
                      <a16:colId xmlns:a16="http://schemas.microsoft.com/office/drawing/2014/main" val="20000"/>
                    </a:ext>
                  </a:extLst>
                </a:gridCol>
                <a:gridCol w="3456384">
                  <a:extLst>
                    <a:ext uri="{9D8B030D-6E8A-4147-A177-3AD203B41FA5}">
                      <a16:colId xmlns:a16="http://schemas.microsoft.com/office/drawing/2014/main" val="20001"/>
                    </a:ext>
                  </a:extLst>
                </a:gridCol>
                <a:gridCol w="3204355">
                  <a:extLst>
                    <a:ext uri="{9D8B030D-6E8A-4147-A177-3AD203B41FA5}">
                      <a16:colId xmlns:a16="http://schemas.microsoft.com/office/drawing/2014/main" val="20002"/>
                    </a:ext>
                  </a:extLst>
                </a:gridCol>
              </a:tblGrid>
              <a:tr h="126356">
                <a:tc>
                  <a:txBody>
                    <a:bodyPr/>
                    <a:lstStyle/>
                    <a:p>
                      <a:pPr indent="180340" algn="just">
                        <a:lnSpc>
                          <a:spcPct val="115000"/>
                        </a:lnSpc>
                        <a:spcBef>
                          <a:spcPts val="1200"/>
                        </a:spcBef>
                        <a:spcAft>
                          <a:spcPts val="0"/>
                        </a:spcAft>
                      </a:pPr>
                      <a:r>
                        <a:rPr lang="cs-CZ" sz="1150" dirty="0">
                          <a:effectLst/>
                          <a:latin typeface="Times New Roman" panose="02020603050405020304" pitchFamily="18" charset="0"/>
                          <a:ea typeface="Calibri" panose="020F0502020204030204" pitchFamily="34" charset="0"/>
                          <a:cs typeface="Times New Roman" panose="02020603050405020304" pitchFamily="18" charset="0"/>
                        </a:rPr>
                        <a:t>Systém</a:t>
                      </a: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a:lnSpc>
                          <a:spcPct val="115000"/>
                        </a:lnSpc>
                        <a:spcBef>
                          <a:spcPts val="1200"/>
                        </a:spcBef>
                        <a:spcAft>
                          <a:spcPts val="0"/>
                        </a:spcAft>
                      </a:pPr>
                      <a:r>
                        <a:rPr lang="cs-CZ" sz="1150" dirty="0">
                          <a:effectLst/>
                          <a:latin typeface="Times New Roman" panose="02020603050405020304" pitchFamily="18" charset="0"/>
                          <a:ea typeface="Calibri" panose="020F0502020204030204" pitchFamily="34" charset="0"/>
                          <a:cs typeface="Times New Roman" panose="02020603050405020304" pitchFamily="18" charset="0"/>
                        </a:rPr>
                        <a:t>Výhody</a:t>
                      </a: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a:lnSpc>
                          <a:spcPct val="115000"/>
                        </a:lnSpc>
                        <a:spcBef>
                          <a:spcPts val="1200"/>
                        </a:spcBef>
                        <a:spcAft>
                          <a:spcPts val="0"/>
                        </a:spcAft>
                      </a:pPr>
                      <a:r>
                        <a:rPr lang="cs-CZ" sz="1150">
                          <a:effectLst/>
                          <a:latin typeface="Times New Roman" panose="02020603050405020304" pitchFamily="18" charset="0"/>
                          <a:ea typeface="Calibri" panose="020F0502020204030204" pitchFamily="34" charset="0"/>
                          <a:cs typeface="Times New Roman" panose="02020603050405020304" pitchFamily="18" charset="0"/>
                        </a:rPr>
                        <a:t>Nevýhody</a:t>
                      </a: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411889">
                <a:tc>
                  <a:txBody>
                    <a:bodyPr/>
                    <a:lstStyle/>
                    <a:p>
                      <a:pPr indent="180340" algn="just">
                        <a:lnSpc>
                          <a:spcPct val="115000"/>
                        </a:lnSpc>
                        <a:spcBef>
                          <a:spcPts val="1200"/>
                        </a:spcBef>
                        <a:spcAft>
                          <a:spcPts val="0"/>
                        </a:spcAft>
                      </a:pPr>
                      <a:r>
                        <a:rPr lang="cs-CZ" sz="1150">
                          <a:effectLst/>
                          <a:latin typeface="Times New Roman" panose="02020603050405020304" pitchFamily="18" charset="0"/>
                          <a:ea typeface="Calibri" panose="020F0502020204030204" pitchFamily="34" charset="0"/>
                          <a:cs typeface="Times New Roman" panose="02020603050405020304" pitchFamily="18" charset="0"/>
                        </a:rPr>
                        <a:t>Angloamerický </a:t>
                      </a: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ctr">
                        <a:lnSpc>
                          <a:spcPct val="115000"/>
                        </a:lnSpc>
                        <a:spcBef>
                          <a:spcPts val="1200"/>
                        </a:spcBef>
                        <a:spcAft>
                          <a:spcPts val="0"/>
                        </a:spcAft>
                      </a:pPr>
                      <a:r>
                        <a:rPr lang="cs-CZ" sz="1150" dirty="0">
                          <a:effectLst/>
                          <a:latin typeface="Times New Roman" panose="02020603050405020304" pitchFamily="18" charset="0"/>
                          <a:ea typeface="Calibri" panose="020F0502020204030204" pitchFamily="34" charset="0"/>
                          <a:cs typeface="Times New Roman" panose="02020603050405020304" pitchFamily="18" charset="0"/>
                        </a:rPr>
                        <a:t>- Společnost může snadno využít prostředky získané emisí akcií</a:t>
                      </a:r>
                    </a:p>
                    <a:p>
                      <a:pPr indent="180340" algn="ctr">
                        <a:lnSpc>
                          <a:spcPct val="115000"/>
                        </a:lnSpc>
                        <a:spcBef>
                          <a:spcPts val="1200"/>
                        </a:spcBef>
                        <a:spcAft>
                          <a:spcPts val="0"/>
                        </a:spcAft>
                      </a:pPr>
                      <a:r>
                        <a:rPr lang="cs-CZ" sz="1150" dirty="0">
                          <a:effectLst/>
                          <a:latin typeface="Times New Roman" panose="02020603050405020304" pitchFamily="18" charset="0"/>
                          <a:ea typeface="Calibri" panose="020F0502020204030204" pitchFamily="34" charset="0"/>
                          <a:cs typeface="Times New Roman" panose="02020603050405020304" pitchFamily="18" charset="0"/>
                        </a:rPr>
                        <a:t>-Vlastník je motivován</a:t>
                      </a:r>
                    </a:p>
                    <a:p>
                      <a:pPr indent="180340" algn="ctr">
                        <a:lnSpc>
                          <a:spcPct val="115000"/>
                        </a:lnSpc>
                        <a:spcBef>
                          <a:spcPts val="1200"/>
                        </a:spcBef>
                        <a:spcAft>
                          <a:spcPts val="0"/>
                        </a:spcAft>
                      </a:pPr>
                      <a:r>
                        <a:rPr lang="cs-CZ" sz="1150" dirty="0">
                          <a:effectLst/>
                          <a:latin typeface="Times New Roman" panose="02020603050405020304" pitchFamily="18" charset="0"/>
                          <a:ea typeface="Calibri" panose="020F0502020204030204" pitchFamily="34" charset="0"/>
                          <a:cs typeface="Times New Roman" panose="02020603050405020304" pitchFamily="18" charset="0"/>
                        </a:rPr>
                        <a:t>-Kapitálový trh oceňuje společnosti, kurz je odrazem její situace</a:t>
                      </a:r>
                    </a:p>
                    <a:p>
                      <a:pPr indent="180340" algn="ctr">
                        <a:lnSpc>
                          <a:spcPct val="115000"/>
                        </a:lnSpc>
                        <a:spcBef>
                          <a:spcPts val="1200"/>
                        </a:spcBef>
                        <a:spcAft>
                          <a:spcPts val="0"/>
                        </a:spcAft>
                      </a:pPr>
                      <a:r>
                        <a:rPr lang="cs-CZ" sz="1150" dirty="0">
                          <a:effectLst/>
                          <a:latin typeface="Times New Roman" panose="02020603050405020304" pitchFamily="18" charset="0"/>
                          <a:ea typeface="Calibri" panose="020F0502020204030204" pitchFamily="34" charset="0"/>
                          <a:cs typeface="Times New Roman" panose="02020603050405020304" pitchFamily="18" charset="0"/>
                        </a:rPr>
                        <a:t>-Neefektivní společnosti jsou odhaleny trhem</a:t>
                      </a: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ctr">
                        <a:lnSpc>
                          <a:spcPct val="115000"/>
                        </a:lnSpc>
                        <a:spcBef>
                          <a:spcPts val="1200"/>
                        </a:spcBef>
                        <a:spcAft>
                          <a:spcPts val="0"/>
                        </a:spcAft>
                      </a:pPr>
                      <a:r>
                        <a:rPr lang="cs-CZ" sz="1150" dirty="0">
                          <a:effectLst/>
                          <a:latin typeface="Times New Roman" panose="02020603050405020304" pitchFamily="18" charset="0"/>
                          <a:ea typeface="Calibri" panose="020F0502020204030204" pitchFamily="34" charset="0"/>
                          <a:cs typeface="Times New Roman" panose="02020603050405020304" pitchFamily="18" charset="0"/>
                        </a:rPr>
                        <a:t>-Nedostatečná výkonnost neexekutivních ředitelů</a:t>
                      </a:r>
                    </a:p>
                    <a:p>
                      <a:pPr indent="180340" algn="ctr">
                        <a:lnSpc>
                          <a:spcPct val="115000"/>
                        </a:lnSpc>
                        <a:spcBef>
                          <a:spcPts val="1200"/>
                        </a:spcBef>
                        <a:spcAft>
                          <a:spcPts val="0"/>
                        </a:spcAft>
                      </a:pPr>
                      <a:r>
                        <a:rPr lang="cs-CZ" sz="1150" dirty="0">
                          <a:effectLst/>
                          <a:latin typeface="Times New Roman" panose="02020603050405020304" pitchFamily="18" charset="0"/>
                          <a:ea typeface="Calibri" panose="020F0502020204030204" pitchFamily="34" charset="0"/>
                          <a:cs typeface="Times New Roman" panose="02020603050405020304" pitchFamily="18" charset="0"/>
                        </a:rPr>
                        <a:t>-Existence spekulativního kapitálu</a:t>
                      </a:r>
                    </a:p>
                    <a:p>
                      <a:pPr indent="180340" algn="ctr">
                        <a:lnSpc>
                          <a:spcPct val="115000"/>
                        </a:lnSpc>
                        <a:spcBef>
                          <a:spcPts val="1200"/>
                        </a:spcBef>
                        <a:spcAft>
                          <a:spcPts val="0"/>
                        </a:spcAft>
                      </a:pPr>
                      <a:r>
                        <a:rPr lang="cs-CZ" sz="1150" dirty="0">
                          <a:effectLst/>
                          <a:latin typeface="Times New Roman" panose="02020603050405020304" pitchFamily="18" charset="0"/>
                          <a:ea typeface="Calibri" panose="020F0502020204030204" pitchFamily="34" charset="0"/>
                          <a:cs typeface="Times New Roman" panose="02020603050405020304" pitchFamily="18" charset="0"/>
                        </a:rPr>
                        <a:t>-Nákladná regulace proti zneužívání </a:t>
                      </a:r>
                      <a:r>
                        <a:rPr lang="cs-CZ" sz="1150" dirty="0" err="1">
                          <a:effectLst/>
                          <a:latin typeface="Times New Roman" panose="02020603050405020304" pitchFamily="18" charset="0"/>
                          <a:ea typeface="Calibri" panose="020F0502020204030204" pitchFamily="34" charset="0"/>
                          <a:cs typeface="Times New Roman" panose="02020603050405020304" pitchFamily="18" charset="0"/>
                        </a:rPr>
                        <a:t>insider</a:t>
                      </a:r>
                      <a:r>
                        <a:rPr lang="cs-CZ" sz="1150" dirty="0">
                          <a:effectLst/>
                          <a:latin typeface="Times New Roman" panose="02020603050405020304" pitchFamily="18" charset="0"/>
                          <a:ea typeface="Calibri" panose="020F0502020204030204" pitchFamily="34" charset="0"/>
                          <a:cs typeface="Times New Roman" panose="02020603050405020304" pitchFamily="18" charset="0"/>
                        </a:rPr>
                        <a:t> informací</a:t>
                      </a:r>
                    </a:p>
                    <a:p>
                      <a:pPr indent="180340" algn="ctr">
                        <a:lnSpc>
                          <a:spcPct val="115000"/>
                        </a:lnSpc>
                        <a:spcBef>
                          <a:spcPts val="1200"/>
                        </a:spcBef>
                        <a:spcAft>
                          <a:spcPts val="0"/>
                        </a:spcAft>
                      </a:pPr>
                      <a:r>
                        <a:rPr lang="cs-CZ" sz="1150" dirty="0">
                          <a:effectLst/>
                          <a:latin typeface="Times New Roman" panose="02020603050405020304" pitchFamily="18" charset="0"/>
                          <a:ea typeface="Calibri" panose="020F0502020204030204" pitchFamily="34" charset="0"/>
                          <a:cs typeface="Times New Roman" panose="02020603050405020304" pitchFamily="18" charset="0"/>
                        </a:rPr>
                        <a:t>-Zastupitelský konflikt a zastupitelské náklady</a:t>
                      </a: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135230">
                <a:tc>
                  <a:txBody>
                    <a:bodyPr/>
                    <a:lstStyle/>
                    <a:p>
                      <a:pPr indent="180340" algn="ctr">
                        <a:lnSpc>
                          <a:spcPct val="115000"/>
                        </a:lnSpc>
                        <a:spcBef>
                          <a:spcPts val="1200"/>
                        </a:spcBef>
                        <a:spcAft>
                          <a:spcPts val="0"/>
                        </a:spcAft>
                      </a:pPr>
                      <a:r>
                        <a:rPr lang="cs-CZ" sz="1150" dirty="0">
                          <a:effectLst/>
                          <a:latin typeface="Times New Roman" panose="02020603050405020304" pitchFamily="18" charset="0"/>
                          <a:ea typeface="Calibri" panose="020F0502020204030204" pitchFamily="34" charset="0"/>
                          <a:cs typeface="Times New Roman" panose="02020603050405020304" pitchFamily="18" charset="0"/>
                        </a:rPr>
                        <a:t>Kontinentálně-evropský </a:t>
                      </a: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ctr">
                        <a:lnSpc>
                          <a:spcPct val="115000"/>
                        </a:lnSpc>
                        <a:spcBef>
                          <a:spcPts val="1200"/>
                        </a:spcBef>
                        <a:spcAft>
                          <a:spcPts val="0"/>
                        </a:spcAft>
                      </a:pPr>
                      <a:r>
                        <a:rPr lang="cs-CZ" sz="1150">
                          <a:effectLst/>
                          <a:latin typeface="Times New Roman" panose="02020603050405020304" pitchFamily="18" charset="0"/>
                          <a:ea typeface="Calibri" panose="020F0502020204030204" pitchFamily="34" charset="0"/>
                          <a:cs typeface="Times New Roman" panose="02020603050405020304" pitchFamily="18" charset="0"/>
                        </a:rPr>
                        <a:t>-Předpoklady k zabezpečení stabilního okolí podniku - kooperace</a:t>
                      </a:r>
                    </a:p>
                    <a:p>
                      <a:pPr indent="180340" algn="ctr">
                        <a:lnSpc>
                          <a:spcPct val="115000"/>
                        </a:lnSpc>
                        <a:spcBef>
                          <a:spcPts val="1200"/>
                        </a:spcBef>
                        <a:spcAft>
                          <a:spcPts val="0"/>
                        </a:spcAft>
                      </a:pPr>
                      <a:r>
                        <a:rPr lang="cs-CZ" sz="1150">
                          <a:effectLst/>
                          <a:latin typeface="Times New Roman" panose="02020603050405020304" pitchFamily="18" charset="0"/>
                          <a:ea typeface="Calibri" panose="020F0502020204030204" pitchFamily="34" charset="0"/>
                          <a:cs typeface="Times New Roman" panose="02020603050405020304" pitchFamily="18" charset="0"/>
                        </a:rPr>
                        <a:t>-Není náchylný k výkyvům na kapitálových trzích</a:t>
                      </a:r>
                    </a:p>
                    <a:p>
                      <a:pPr indent="180340" algn="ctr">
                        <a:lnSpc>
                          <a:spcPct val="115000"/>
                        </a:lnSpc>
                        <a:spcBef>
                          <a:spcPts val="1200"/>
                        </a:spcBef>
                        <a:spcAft>
                          <a:spcPts val="0"/>
                        </a:spcAft>
                      </a:pPr>
                      <a:r>
                        <a:rPr lang="cs-CZ" sz="1150">
                          <a:effectLst/>
                          <a:latin typeface="Times New Roman" panose="02020603050405020304" pitchFamily="18" charset="0"/>
                          <a:ea typeface="Calibri" panose="020F0502020204030204" pitchFamily="34" charset="0"/>
                          <a:cs typeface="Times New Roman" panose="02020603050405020304" pitchFamily="18" charset="0"/>
                        </a:rPr>
                        <a:t>-Motivuje k prosazování dlouhodobějších cílů</a:t>
                      </a:r>
                    </a:p>
                    <a:p>
                      <a:pPr indent="180340" algn="ctr">
                        <a:lnSpc>
                          <a:spcPct val="115000"/>
                        </a:lnSpc>
                        <a:spcBef>
                          <a:spcPts val="1200"/>
                        </a:spcBef>
                        <a:spcAft>
                          <a:spcPts val="0"/>
                        </a:spcAft>
                      </a:pPr>
                      <a:r>
                        <a:rPr lang="cs-CZ" sz="1150">
                          <a:effectLst/>
                          <a:latin typeface="Times New Roman" panose="02020603050405020304" pitchFamily="18" charset="0"/>
                          <a:ea typeface="Calibri" panose="020F0502020204030204" pitchFamily="34" charset="0"/>
                          <a:cs typeface="Times New Roman" panose="02020603050405020304" pitchFamily="18" charset="0"/>
                        </a:rPr>
                        <a:t>-Kontrolu společností provádějí vlastníci přímo</a:t>
                      </a:r>
                    </a:p>
                    <a:p>
                      <a:pPr indent="180340" algn="ctr">
                        <a:lnSpc>
                          <a:spcPct val="115000"/>
                        </a:lnSpc>
                        <a:spcBef>
                          <a:spcPts val="1200"/>
                        </a:spcBef>
                        <a:spcAft>
                          <a:spcPts val="0"/>
                        </a:spcAft>
                      </a:pPr>
                      <a:r>
                        <a:rPr lang="cs-CZ" sz="1150">
                          <a:effectLst/>
                          <a:latin typeface="Times New Roman" panose="02020603050405020304" pitchFamily="18" charset="0"/>
                          <a:ea typeface="Calibri" panose="020F0502020204030204" pitchFamily="34" charset="0"/>
                          <a:cs typeface="Times New Roman" panose="02020603050405020304" pitchFamily="18" charset="0"/>
                        </a:rPr>
                        <a:t>-Úzké vazby s finančním sektorem dávají předpoklad k snazšímu překonání problému při přechodných finančních těžkostech</a:t>
                      </a: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ctr">
                        <a:lnSpc>
                          <a:spcPct val="115000"/>
                        </a:lnSpc>
                        <a:spcBef>
                          <a:spcPts val="1200"/>
                        </a:spcBef>
                        <a:spcAft>
                          <a:spcPts val="0"/>
                        </a:spcAft>
                      </a:pPr>
                      <a:r>
                        <a:rPr lang="cs-CZ" sz="1150" dirty="0">
                          <a:effectLst/>
                          <a:latin typeface="Times New Roman" panose="02020603050405020304" pitchFamily="18" charset="0"/>
                          <a:ea typeface="Calibri" panose="020F0502020204030204" pitchFamily="34" charset="0"/>
                          <a:cs typeface="Times New Roman" panose="02020603050405020304" pitchFamily="18" charset="0"/>
                        </a:rPr>
                        <a:t>- Nepružnost při změnách vlastnictví</a:t>
                      </a:r>
                    </a:p>
                    <a:p>
                      <a:pPr indent="180340" algn="ctr">
                        <a:lnSpc>
                          <a:spcPct val="115000"/>
                        </a:lnSpc>
                        <a:spcBef>
                          <a:spcPts val="1200"/>
                        </a:spcBef>
                        <a:spcAft>
                          <a:spcPts val="0"/>
                        </a:spcAft>
                      </a:pPr>
                      <a:r>
                        <a:rPr lang="cs-CZ" sz="1150" dirty="0">
                          <a:effectLst/>
                          <a:latin typeface="Times New Roman" panose="02020603050405020304" pitchFamily="18" charset="0"/>
                          <a:ea typeface="Calibri" panose="020F0502020204030204" pitchFamily="34" charset="0"/>
                          <a:cs typeface="Times New Roman" panose="02020603050405020304" pitchFamily="18" charset="0"/>
                        </a:rPr>
                        <a:t>- Existence propojených holdingových společností</a:t>
                      </a:r>
                    </a:p>
                    <a:p>
                      <a:pPr indent="180340" algn="ctr">
                        <a:lnSpc>
                          <a:spcPct val="115000"/>
                        </a:lnSpc>
                        <a:spcBef>
                          <a:spcPts val="1200"/>
                        </a:spcBef>
                        <a:spcAft>
                          <a:spcPts val="0"/>
                        </a:spcAft>
                      </a:pPr>
                      <a:r>
                        <a:rPr lang="cs-CZ" sz="1150" dirty="0">
                          <a:effectLst/>
                          <a:latin typeface="Times New Roman" panose="02020603050405020304" pitchFamily="18" charset="0"/>
                          <a:ea typeface="Calibri" panose="020F0502020204030204" pitchFamily="34" charset="0"/>
                          <a:cs typeface="Times New Roman" panose="02020603050405020304" pitchFamily="18" charset="0"/>
                        </a:rPr>
                        <a:t>- Existence křížového vlastnictví mezi bankovním a nebankovním sektorem</a:t>
                      </a:r>
                    </a:p>
                    <a:p>
                      <a:pPr indent="180340" algn="ctr">
                        <a:lnSpc>
                          <a:spcPct val="115000"/>
                        </a:lnSpc>
                        <a:spcBef>
                          <a:spcPts val="1200"/>
                        </a:spcBef>
                        <a:spcAft>
                          <a:spcPts val="0"/>
                        </a:spcAft>
                      </a:pPr>
                      <a:r>
                        <a:rPr lang="cs-CZ" sz="1150" dirty="0">
                          <a:effectLst/>
                          <a:latin typeface="Times New Roman" panose="02020603050405020304" pitchFamily="18" charset="0"/>
                          <a:ea typeface="Calibri" panose="020F0502020204030204" pitchFamily="34" charset="0"/>
                          <a:cs typeface="Times New Roman" panose="02020603050405020304" pitchFamily="18" charset="0"/>
                        </a:rPr>
                        <a:t>- Silná vyjednávací pozice zaměstnanců a odborů</a:t>
                      </a: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6" name="Nadpis 5"/>
          <p:cNvSpPr>
            <a:spLocks noGrp="1"/>
          </p:cNvSpPr>
          <p:nvPr>
            <p:ph type="title"/>
          </p:nvPr>
        </p:nvSpPr>
        <p:spPr>
          <a:xfrm>
            <a:off x="107504" y="-26008"/>
            <a:ext cx="7434572" cy="507703"/>
          </a:xfrm>
        </p:spPr>
        <p:txBody>
          <a:bodyPr/>
          <a:lstStyle/>
          <a:p>
            <a:r>
              <a:rPr lang="en-US" b="1" dirty="0" err="1"/>
              <a:t>Výhody</a:t>
            </a:r>
            <a:r>
              <a:rPr lang="en-US" b="1" dirty="0"/>
              <a:t> a </a:t>
            </a:r>
            <a:r>
              <a:rPr lang="en-US" b="1" dirty="0" err="1"/>
              <a:t>nevýhody</a:t>
            </a:r>
            <a:r>
              <a:rPr lang="en-US" b="1" dirty="0"/>
              <a:t> </a:t>
            </a:r>
            <a:r>
              <a:rPr lang="en-US" b="1" dirty="0" err="1"/>
              <a:t>angloamerického</a:t>
            </a:r>
            <a:r>
              <a:rPr lang="en-US" b="1" dirty="0"/>
              <a:t> a </a:t>
            </a:r>
            <a:r>
              <a:rPr lang="en-US" b="1" dirty="0" err="1"/>
              <a:t>kontinentálně-evropského</a:t>
            </a:r>
            <a:r>
              <a:rPr lang="en-US" b="1" dirty="0"/>
              <a:t> </a:t>
            </a:r>
            <a:r>
              <a:rPr lang="en-US" b="1" dirty="0" err="1"/>
              <a:t>systému</a:t>
            </a:r>
            <a:endParaRPr lang="en-US" b="1" dirty="0"/>
          </a:p>
        </p:txBody>
      </p:sp>
      <p:sp>
        <p:nvSpPr>
          <p:cNvPr id="5"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dlouhodobých mezinárodních aktiv a pasiv</a:t>
            </a:r>
          </a:p>
        </p:txBody>
      </p:sp>
    </p:spTree>
    <p:extLst>
      <p:ext uri="{BB962C8B-B14F-4D97-AF65-F5344CB8AC3E}">
        <p14:creationId xmlns:p14="http://schemas.microsoft.com/office/powerpoint/2010/main" val="3874494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a:buClr>
                <a:srgbClr val="307871"/>
              </a:buClr>
            </a:pPr>
            <a:endParaRPr lang="cs-CZ" sz="2000" dirty="0"/>
          </a:p>
          <a:p>
            <a:pPr>
              <a:buClr>
                <a:srgbClr val="307871"/>
              </a:buClr>
            </a:pPr>
            <a:r>
              <a:rPr lang="cs-CZ" sz="2000" dirty="0"/>
              <a:t>Přes mnohé modely </a:t>
            </a:r>
            <a:r>
              <a:rPr lang="cs-CZ" sz="2000" dirty="0" err="1"/>
              <a:t>corporate</a:t>
            </a:r>
            <a:r>
              <a:rPr lang="cs-CZ" sz="2000" dirty="0"/>
              <a:t> </a:t>
            </a:r>
            <a:r>
              <a:rPr lang="cs-CZ" sz="2000" dirty="0" err="1"/>
              <a:t>governance</a:t>
            </a:r>
            <a:r>
              <a:rPr lang="cs-CZ" sz="2000" dirty="0"/>
              <a:t> popsané výše, manažeři mohou nadále činit rozhodnutí, které nejsou v souladu s cílem akcionáře (zastupitelský konflikt)</a:t>
            </a:r>
          </a:p>
          <a:p>
            <a:pPr>
              <a:buClr>
                <a:srgbClr val="307871"/>
              </a:buClr>
            </a:pPr>
            <a:endParaRPr lang="cs-CZ" sz="2000" dirty="0"/>
          </a:p>
          <a:p>
            <a:pPr>
              <a:buClr>
                <a:srgbClr val="307871"/>
              </a:buClr>
            </a:pPr>
            <a:r>
              <a:rPr lang="cs-CZ" sz="2000" dirty="0"/>
              <a:t>Když však fungují kapitálové trhy správně, špatná manažerská rozhodnutí by se měly odrážet v nízkých cenách akcií, v čehož důsledku by mohla firma čelit pokusu o převzetí, tedy získání takového podílu na hlasovacích právech, které umožňuje kontrolu nad společností.  </a:t>
            </a:r>
          </a:p>
          <a:p>
            <a:pPr>
              <a:buClr>
                <a:srgbClr val="307871"/>
              </a:buClr>
            </a:pPr>
            <a:endParaRPr lang="cs-CZ" sz="2000" dirty="0"/>
          </a:p>
        </p:txBody>
      </p:sp>
      <p:sp>
        <p:nvSpPr>
          <p:cNvPr id="6" name="Nadpis 5"/>
          <p:cNvSpPr>
            <a:spLocks noGrp="1"/>
          </p:cNvSpPr>
          <p:nvPr>
            <p:ph type="title"/>
          </p:nvPr>
        </p:nvSpPr>
        <p:spPr>
          <a:xfrm>
            <a:off x="179512" y="195486"/>
            <a:ext cx="7416824" cy="507703"/>
          </a:xfrm>
        </p:spPr>
        <p:txBody>
          <a:bodyPr/>
          <a:lstStyle/>
          <a:p>
            <a:r>
              <a:rPr lang="en-US" b="1" dirty="0" err="1"/>
              <a:t>Kapitálový</a:t>
            </a:r>
            <a:r>
              <a:rPr lang="en-US" b="1" dirty="0"/>
              <a:t> </a:t>
            </a:r>
            <a:r>
              <a:rPr lang="en-US" b="1" dirty="0" err="1"/>
              <a:t>trh</a:t>
            </a:r>
            <a:r>
              <a:rPr lang="en-US" b="1" dirty="0"/>
              <a:t> </a:t>
            </a:r>
            <a:r>
              <a:rPr lang="en-US" b="1" dirty="0" err="1"/>
              <a:t>jako</a:t>
            </a:r>
            <a:r>
              <a:rPr lang="en-US" b="1" dirty="0"/>
              <a:t> </a:t>
            </a:r>
            <a:r>
              <a:rPr lang="en-US" b="1" dirty="0" err="1"/>
              <a:t>nástroj</a:t>
            </a:r>
            <a:r>
              <a:rPr lang="en-US" b="1" dirty="0"/>
              <a:t> </a:t>
            </a:r>
            <a:r>
              <a:rPr lang="en-US" b="1" dirty="0" err="1"/>
              <a:t>kontroly</a:t>
            </a:r>
            <a:r>
              <a:rPr lang="en-US" b="1" dirty="0"/>
              <a:t> </a:t>
            </a:r>
            <a:r>
              <a:rPr lang="en-US" b="1" dirty="0" err="1"/>
              <a:t>managementu</a:t>
            </a:r>
            <a:endParaRPr lang="en-US" b="1" dirty="0"/>
          </a:p>
        </p:txBody>
      </p:sp>
      <p:sp>
        <p:nvSpPr>
          <p:cNvPr id="5"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dlouhodobých mezinárodních aktiv a pasiv</a:t>
            </a:r>
          </a:p>
        </p:txBody>
      </p:sp>
    </p:spTree>
    <p:extLst>
      <p:ext uri="{BB962C8B-B14F-4D97-AF65-F5344CB8AC3E}">
        <p14:creationId xmlns:p14="http://schemas.microsoft.com/office/powerpoint/2010/main" val="601644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43508" y="627534"/>
            <a:ext cx="8856984" cy="3672408"/>
          </a:xfrm>
          <a:prstGeom prst="rect">
            <a:avLst/>
          </a:prstGeom>
        </p:spPr>
        <p:txBody>
          <a:bodyPr>
            <a:noAutofit/>
          </a:bodyPr>
          <a:lstStyle/>
          <a:p>
            <a:pPr lvl="0"/>
            <a:endParaRPr lang="cs-CZ" sz="2000" dirty="0"/>
          </a:p>
          <a:p>
            <a:pPr lvl="0"/>
            <a:r>
              <a:rPr lang="cs-CZ" sz="2000" dirty="0"/>
              <a:t>počáteční investice</a:t>
            </a:r>
          </a:p>
          <a:p>
            <a:pPr lvl="1"/>
            <a:r>
              <a:rPr lang="cs-CZ" sz="1600" dirty="0"/>
              <a:t>Finanční prostředky investované do projektu mohou zahrnovat nejen to, co je nezbytné pro zahájení projektu, ale také další finanční prostředky (např. pracovní kapitál), na podporu projektu v průběhu jeho trvání. </a:t>
            </a:r>
          </a:p>
          <a:p>
            <a:pPr lvl="1"/>
            <a:r>
              <a:rPr lang="cs-CZ" sz="1600" dirty="0"/>
              <a:t>Takové prostředky jsou obvykle zapotřebí k financování zásob, mzdových nákladů a dalších výdajů, až do doby, kdy projekt nezačne generovat dostatečně vysoké příjmy. </a:t>
            </a:r>
          </a:p>
          <a:p>
            <a:pPr lvl="0"/>
            <a:endParaRPr lang="cs-CZ" sz="2000" dirty="0"/>
          </a:p>
          <a:p>
            <a:pPr lvl="0"/>
            <a:r>
              <a:rPr lang="cs-CZ" sz="2000" dirty="0"/>
              <a:t>cena a spotřebitelská poptávka</a:t>
            </a:r>
          </a:p>
          <a:p>
            <a:pPr lvl="1"/>
            <a:r>
              <a:rPr lang="cs-CZ" sz="1600" dirty="0"/>
              <a:t>Budoucí ceny budou s největší pravděpodobností reagovat také na budoucí míru inflace v hostitelské zemi.</a:t>
            </a:r>
          </a:p>
          <a:p>
            <a:pPr lvl="1"/>
            <a:r>
              <a:rPr lang="cs-CZ" sz="1600" dirty="0"/>
              <a:t>spotřebitelské poptávky po produktu budou ovlivněny zejména očekávanou míru převzetí části trhu od konkurence.</a:t>
            </a:r>
          </a:p>
        </p:txBody>
      </p:sp>
      <p:sp>
        <p:nvSpPr>
          <p:cNvPr id="6" name="Nadpis 5"/>
          <p:cNvSpPr>
            <a:spLocks noGrp="1"/>
          </p:cNvSpPr>
          <p:nvPr>
            <p:ph type="title"/>
          </p:nvPr>
        </p:nvSpPr>
        <p:spPr>
          <a:xfrm>
            <a:off x="179512" y="195486"/>
            <a:ext cx="8424936" cy="507703"/>
          </a:xfrm>
        </p:spPr>
        <p:txBody>
          <a:bodyPr/>
          <a:lstStyle/>
          <a:p>
            <a:r>
              <a:rPr lang="cs-CZ" b="1" dirty="0"/>
              <a:t>Faktory ovlivňující mezinárodní kapitálové rozpočetnictví (1)</a:t>
            </a:r>
            <a:br>
              <a:rPr lang="cs-CZ" b="1" dirty="0"/>
            </a:br>
            <a:endParaRPr lang="en-US" b="1" dirty="0"/>
          </a:p>
        </p:txBody>
      </p:sp>
      <p:sp>
        <p:nvSpPr>
          <p:cNvPr id="5"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dlouhodobých mezinárodních aktiv a pasiv</a:t>
            </a:r>
          </a:p>
        </p:txBody>
      </p:sp>
    </p:spTree>
    <p:extLst>
      <p:ext uri="{BB962C8B-B14F-4D97-AF65-F5344CB8AC3E}">
        <p14:creationId xmlns:p14="http://schemas.microsoft.com/office/powerpoint/2010/main" val="267092754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a:buClr>
                <a:srgbClr val="307871"/>
              </a:buClr>
            </a:pPr>
            <a:endParaRPr lang="cs-CZ" sz="2000" dirty="0"/>
          </a:p>
          <a:p>
            <a:pPr>
              <a:buClr>
                <a:srgbClr val="307871"/>
              </a:buClr>
            </a:pPr>
            <a:r>
              <a:rPr lang="cs-CZ" sz="2000" dirty="0"/>
              <a:t>Pokud má MNC v současné době nízkou cenu akcií, může být převzata za velmi nízké ceny a poté restrukturalizována odstraněním neefektivních manažerů. </a:t>
            </a:r>
          </a:p>
          <a:p>
            <a:pPr>
              <a:buClr>
                <a:srgbClr val="307871"/>
              </a:buClr>
            </a:pPr>
            <a:endParaRPr lang="cs-CZ" sz="2000" dirty="0"/>
          </a:p>
          <a:p>
            <a:pPr>
              <a:buClr>
                <a:srgbClr val="307871"/>
              </a:buClr>
            </a:pPr>
            <a:r>
              <a:rPr lang="cs-CZ" sz="2000" dirty="0"/>
              <a:t>Mezinárodní kapitálový trh tak může napravit neefektivní MNC, což má dva významné důsledky:</a:t>
            </a:r>
          </a:p>
          <a:p>
            <a:pPr lvl="1">
              <a:buClr>
                <a:srgbClr val="307871"/>
              </a:buClr>
            </a:pPr>
            <a:r>
              <a:rPr lang="cs-CZ" sz="1600" dirty="0"/>
              <a:t>Manažeři MNC jsou si vědomi, že pokud činí rozhodnutí, která snižuje hodnotu MNC, mohla by čelit převzetí a její manažeři by mohli ztratit svou práci.</a:t>
            </a:r>
          </a:p>
          <a:p>
            <a:pPr lvl="1">
              <a:buClr>
                <a:srgbClr val="307871"/>
              </a:buClr>
            </a:pPr>
            <a:r>
              <a:rPr lang="cs-CZ" sz="1600" dirty="0"/>
              <a:t>Když MNC rozšiřují své podnikání na globální úrovni, mohou považovat mezinárodní kapitálový trh za prostředek k dosažení svých cílů rozšiřováním přes převzetí jiné společnosti.</a:t>
            </a:r>
          </a:p>
          <a:p>
            <a:pPr>
              <a:buClr>
                <a:srgbClr val="307871"/>
              </a:buClr>
            </a:pPr>
            <a:endParaRPr lang="cs-CZ" sz="2000" dirty="0"/>
          </a:p>
        </p:txBody>
      </p:sp>
      <p:sp>
        <p:nvSpPr>
          <p:cNvPr id="6" name="Nadpis 5"/>
          <p:cNvSpPr>
            <a:spLocks noGrp="1"/>
          </p:cNvSpPr>
          <p:nvPr>
            <p:ph type="title"/>
          </p:nvPr>
        </p:nvSpPr>
        <p:spPr>
          <a:xfrm>
            <a:off x="179512" y="195486"/>
            <a:ext cx="7416824" cy="507703"/>
          </a:xfrm>
        </p:spPr>
        <p:txBody>
          <a:bodyPr/>
          <a:lstStyle/>
          <a:p>
            <a:r>
              <a:rPr lang="cs-CZ" b="1" dirty="0"/>
              <a:t>Princip převzetí akciové společnosti</a:t>
            </a:r>
            <a:endParaRPr lang="en-US" b="1" dirty="0"/>
          </a:p>
        </p:txBody>
      </p:sp>
      <p:sp>
        <p:nvSpPr>
          <p:cNvPr id="5"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dlouhodobých mezinárodních aktiv a pasiv</a:t>
            </a:r>
          </a:p>
        </p:txBody>
      </p:sp>
    </p:spTree>
    <p:extLst>
      <p:ext uri="{BB962C8B-B14F-4D97-AF65-F5344CB8AC3E}">
        <p14:creationId xmlns:p14="http://schemas.microsoft.com/office/powerpoint/2010/main" val="34140178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a:buClr>
                <a:srgbClr val="307871"/>
              </a:buClr>
            </a:pPr>
            <a:endParaRPr lang="cs-CZ" sz="2000" dirty="0"/>
          </a:p>
          <a:p>
            <a:pPr>
              <a:buClr>
                <a:srgbClr val="307871"/>
              </a:buClr>
            </a:pPr>
            <a:r>
              <a:rPr lang="cs-CZ" sz="2000" dirty="0"/>
              <a:t>Převzetí se dají rozdělit na:</a:t>
            </a:r>
          </a:p>
          <a:p>
            <a:pPr lvl="1">
              <a:buClr>
                <a:srgbClr val="307871"/>
              </a:buClr>
            </a:pPr>
            <a:r>
              <a:rPr lang="cs-CZ" sz="1800" dirty="0"/>
              <a:t>přátelská </a:t>
            </a:r>
          </a:p>
          <a:p>
            <a:pPr lvl="2">
              <a:buClr>
                <a:srgbClr val="307871"/>
              </a:buClr>
            </a:pPr>
            <a:r>
              <a:rPr lang="cs-CZ" sz="1600" dirty="0"/>
              <a:t>Přátelská převzetí nejsou namířena proti managementu. </a:t>
            </a:r>
          </a:p>
          <a:p>
            <a:pPr lvl="2">
              <a:buClr>
                <a:srgbClr val="307871"/>
              </a:buClr>
            </a:pPr>
            <a:r>
              <a:rPr lang="cs-CZ" sz="1600" dirty="0"/>
              <a:t>Management i vlastníci se vědomě a cíleně rozhodují pro určitý typ akvizice nebo fúze, která přinese firmě synergický efekt, potřebnou diverzifikaci a ekonomizaci či daňové úspory. </a:t>
            </a:r>
          </a:p>
          <a:p>
            <a:pPr lvl="2">
              <a:buClr>
                <a:srgbClr val="307871"/>
              </a:buClr>
            </a:pPr>
            <a:endParaRPr lang="cs-CZ" sz="1800" dirty="0"/>
          </a:p>
          <a:p>
            <a:pPr lvl="1">
              <a:buClr>
                <a:srgbClr val="307871"/>
              </a:buClr>
            </a:pPr>
            <a:r>
              <a:rPr lang="cs-CZ" sz="1800" dirty="0"/>
              <a:t>nepřátelská</a:t>
            </a:r>
          </a:p>
          <a:p>
            <a:pPr lvl="2">
              <a:buClr>
                <a:srgbClr val="307871"/>
              </a:buClr>
            </a:pPr>
            <a:r>
              <a:rPr lang="cs-CZ" sz="1600" dirty="0"/>
              <a:t>Důležitější pro zabezpečování </a:t>
            </a:r>
            <a:r>
              <a:rPr lang="cs-CZ" sz="1600" dirty="0" err="1"/>
              <a:t>corporate</a:t>
            </a:r>
            <a:r>
              <a:rPr lang="cs-CZ" sz="1600" dirty="0"/>
              <a:t> </a:t>
            </a:r>
            <a:r>
              <a:rPr lang="cs-CZ" sz="1600" dirty="0" err="1"/>
              <a:t>governance</a:t>
            </a:r>
            <a:r>
              <a:rPr lang="cs-CZ" sz="1600" dirty="0"/>
              <a:t>.</a:t>
            </a:r>
            <a:endParaRPr lang="cs-CZ" sz="2000" dirty="0"/>
          </a:p>
        </p:txBody>
      </p:sp>
      <p:sp>
        <p:nvSpPr>
          <p:cNvPr id="6" name="Nadpis 5"/>
          <p:cNvSpPr>
            <a:spLocks noGrp="1"/>
          </p:cNvSpPr>
          <p:nvPr>
            <p:ph type="title"/>
          </p:nvPr>
        </p:nvSpPr>
        <p:spPr>
          <a:xfrm>
            <a:off x="179512" y="195486"/>
            <a:ext cx="7416824" cy="507703"/>
          </a:xfrm>
        </p:spPr>
        <p:txBody>
          <a:bodyPr/>
          <a:lstStyle/>
          <a:p>
            <a:r>
              <a:rPr lang="cs-CZ" b="1" dirty="0"/>
              <a:t>Druhy převzetí</a:t>
            </a:r>
            <a:endParaRPr lang="en-US" b="1" dirty="0"/>
          </a:p>
        </p:txBody>
      </p:sp>
      <p:sp>
        <p:nvSpPr>
          <p:cNvPr id="5"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dlouhodobých mezinárodních aktiv a pasiv</a:t>
            </a:r>
          </a:p>
        </p:txBody>
      </p:sp>
    </p:spTree>
    <p:extLst>
      <p:ext uri="{BB962C8B-B14F-4D97-AF65-F5344CB8AC3E}">
        <p14:creationId xmlns:p14="http://schemas.microsoft.com/office/powerpoint/2010/main" val="55525125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627534"/>
            <a:ext cx="8856984" cy="3672408"/>
          </a:xfrm>
          <a:prstGeom prst="rect">
            <a:avLst/>
          </a:prstGeom>
        </p:spPr>
        <p:txBody>
          <a:bodyPr>
            <a:noAutofit/>
          </a:bodyPr>
          <a:lstStyle/>
          <a:p>
            <a:pPr lvl="0"/>
            <a:endParaRPr lang="cs-CZ" sz="2000" b="1" dirty="0"/>
          </a:p>
          <a:p>
            <a:pPr lvl="0"/>
            <a:r>
              <a:rPr lang="cs-CZ" sz="2000" dirty="0"/>
              <a:t>veřejný odkup (Open Market </a:t>
            </a:r>
            <a:r>
              <a:rPr lang="cs-CZ" sz="2000" dirty="0" err="1"/>
              <a:t>Purchases</a:t>
            </a:r>
            <a:r>
              <a:rPr lang="cs-CZ" sz="2000" dirty="0"/>
              <a:t>) </a:t>
            </a:r>
          </a:p>
          <a:p>
            <a:pPr lvl="1"/>
            <a:r>
              <a:rPr lang="cs-CZ" sz="1600" dirty="0"/>
              <a:t>začátek procesu nepřátelského převzetí přes nakupování akcií na veřejném kapitálovém trhu, které zajistí anonymitu nakupování, což může vést k zabezpečení úspěšnosti celého převzetí. Útočník (</a:t>
            </a:r>
            <a:r>
              <a:rPr lang="cs-CZ" sz="1600" dirty="0" err="1"/>
              <a:t>bidder</a:t>
            </a:r>
            <a:r>
              <a:rPr lang="cs-CZ" sz="1600" dirty="0"/>
              <a:t>) nakupuje akcie a čím větší balík se mu podaří koupit, tím je větší jeho výhoda. Napadený (</a:t>
            </a:r>
            <a:r>
              <a:rPr lang="cs-CZ" sz="1600" dirty="0" err="1"/>
              <a:t>targer</a:t>
            </a:r>
            <a:r>
              <a:rPr lang="cs-CZ" sz="1600" dirty="0"/>
              <a:t>) se však může začít bránit a tím celý proces prodraží či zastaví.</a:t>
            </a:r>
          </a:p>
          <a:p>
            <a:pPr lvl="0"/>
            <a:endParaRPr lang="cs-CZ" sz="2000" dirty="0"/>
          </a:p>
          <a:p>
            <a:pPr lvl="0"/>
            <a:r>
              <a:rPr lang="cs-CZ" sz="2000" dirty="0"/>
              <a:t>zmocnění (Proxy </a:t>
            </a:r>
            <a:r>
              <a:rPr lang="cs-CZ" sz="2000" dirty="0" err="1"/>
              <a:t>Fights</a:t>
            </a:r>
            <a:r>
              <a:rPr lang="cs-CZ" sz="2000" dirty="0"/>
              <a:t>) </a:t>
            </a:r>
          </a:p>
          <a:p>
            <a:pPr lvl="1"/>
            <a:r>
              <a:rPr lang="cs-CZ" sz="1600" dirty="0"/>
              <a:t>může následovat po veřejném odkupu akcií, nejde o skutečný nákup kmenových akcií, ale o získání hlasovacího práva s nimi spojeného. Jedná se o pokus akcionáře nebo skupiny akcionářů zajistit si kontrolu či výkon rozhodnutí ve společnosti získáním potřebného množství hlasovacích práv na základě zplnomocnění.</a:t>
            </a:r>
          </a:p>
          <a:p>
            <a:pPr>
              <a:buClr>
                <a:srgbClr val="307871"/>
              </a:buClr>
            </a:pPr>
            <a:endParaRPr lang="cs-CZ" sz="2000" dirty="0"/>
          </a:p>
        </p:txBody>
      </p:sp>
      <p:sp>
        <p:nvSpPr>
          <p:cNvPr id="6" name="Nadpis 5"/>
          <p:cNvSpPr>
            <a:spLocks noGrp="1"/>
          </p:cNvSpPr>
          <p:nvPr>
            <p:ph type="title"/>
          </p:nvPr>
        </p:nvSpPr>
        <p:spPr>
          <a:xfrm>
            <a:off x="179512" y="195486"/>
            <a:ext cx="7416824" cy="507703"/>
          </a:xfrm>
        </p:spPr>
        <p:txBody>
          <a:bodyPr/>
          <a:lstStyle/>
          <a:p>
            <a:r>
              <a:rPr lang="cs-CZ" b="1" dirty="0"/>
              <a:t>Z</a:t>
            </a:r>
            <a:r>
              <a:rPr lang="en-US" b="1" dirty="0" err="1"/>
              <a:t>působy</a:t>
            </a:r>
            <a:r>
              <a:rPr lang="en-US" b="1" dirty="0"/>
              <a:t> </a:t>
            </a:r>
            <a:r>
              <a:rPr lang="en-US" b="1" dirty="0" err="1"/>
              <a:t>nepřátelského</a:t>
            </a:r>
            <a:r>
              <a:rPr lang="en-US" b="1" dirty="0"/>
              <a:t> </a:t>
            </a:r>
            <a:r>
              <a:rPr lang="en-US" b="1" dirty="0" err="1"/>
              <a:t>převzetí</a:t>
            </a:r>
            <a:r>
              <a:rPr lang="cs-CZ" b="1" dirty="0"/>
              <a:t> (1)</a:t>
            </a:r>
            <a:r>
              <a:rPr lang="en-US" b="1" dirty="0"/>
              <a:t> </a:t>
            </a:r>
          </a:p>
        </p:txBody>
      </p:sp>
      <p:sp>
        <p:nvSpPr>
          <p:cNvPr id="5"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dlouhodobých mezinárodních aktiv a pasiv</a:t>
            </a:r>
          </a:p>
        </p:txBody>
      </p:sp>
    </p:spTree>
    <p:extLst>
      <p:ext uri="{BB962C8B-B14F-4D97-AF65-F5344CB8AC3E}">
        <p14:creationId xmlns:p14="http://schemas.microsoft.com/office/powerpoint/2010/main" val="24620618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627534"/>
            <a:ext cx="8856984" cy="3672408"/>
          </a:xfrm>
          <a:prstGeom prst="rect">
            <a:avLst/>
          </a:prstGeom>
        </p:spPr>
        <p:txBody>
          <a:bodyPr>
            <a:noAutofit/>
          </a:bodyPr>
          <a:lstStyle/>
          <a:p>
            <a:pPr lvl="0"/>
            <a:endParaRPr lang="cs-CZ" sz="2000" b="1" dirty="0"/>
          </a:p>
          <a:p>
            <a:pPr lvl="0"/>
            <a:r>
              <a:rPr lang="cs-CZ" sz="2000" dirty="0"/>
              <a:t>přejetí na ulici (S</a:t>
            </a:r>
            <a:r>
              <a:rPr lang="en-US" sz="2000" dirty="0" err="1"/>
              <a:t>treet</a:t>
            </a:r>
            <a:r>
              <a:rPr lang="en-US" sz="2000" dirty="0"/>
              <a:t> Sweeps</a:t>
            </a:r>
            <a:r>
              <a:rPr lang="cs-CZ" sz="2000" dirty="0"/>
              <a:t>) </a:t>
            </a:r>
          </a:p>
          <a:p>
            <a:pPr lvl="1"/>
            <a:r>
              <a:rPr lang="cs-CZ" sz="1600" dirty="0"/>
              <a:t>odkup bloků akcií od arbitražérů.</a:t>
            </a:r>
          </a:p>
          <a:p>
            <a:pPr lvl="0"/>
            <a:endParaRPr lang="cs-CZ" sz="2000" dirty="0"/>
          </a:p>
          <a:p>
            <a:pPr lvl="0"/>
            <a:r>
              <a:rPr lang="cs-CZ" sz="2000" dirty="0"/>
              <a:t>tendrové nabídky (Tender </a:t>
            </a:r>
            <a:r>
              <a:rPr lang="cs-CZ" sz="2000" dirty="0" err="1"/>
              <a:t>Offers</a:t>
            </a:r>
            <a:r>
              <a:rPr lang="cs-CZ" sz="2000" dirty="0"/>
              <a:t>) </a:t>
            </a:r>
          </a:p>
          <a:p>
            <a:pPr lvl="1"/>
            <a:r>
              <a:rPr lang="cs-CZ" sz="1600" dirty="0"/>
              <a:t>nabídka k odkoupení akcií jedním subjektem či více subjekty jednajícími ve shodě za účelem získání významných podílů ve společnosti.</a:t>
            </a:r>
          </a:p>
          <a:p>
            <a:pPr>
              <a:buClr>
                <a:srgbClr val="307871"/>
              </a:buClr>
            </a:pPr>
            <a:endParaRPr lang="cs-CZ" sz="2000" dirty="0"/>
          </a:p>
        </p:txBody>
      </p:sp>
      <p:sp>
        <p:nvSpPr>
          <p:cNvPr id="6" name="Nadpis 5"/>
          <p:cNvSpPr>
            <a:spLocks noGrp="1"/>
          </p:cNvSpPr>
          <p:nvPr>
            <p:ph type="title"/>
          </p:nvPr>
        </p:nvSpPr>
        <p:spPr>
          <a:xfrm>
            <a:off x="179512" y="195486"/>
            <a:ext cx="7416824" cy="507703"/>
          </a:xfrm>
        </p:spPr>
        <p:txBody>
          <a:bodyPr/>
          <a:lstStyle/>
          <a:p>
            <a:r>
              <a:rPr lang="cs-CZ" b="1" dirty="0"/>
              <a:t>Z</a:t>
            </a:r>
            <a:r>
              <a:rPr lang="en-US" b="1" dirty="0" err="1"/>
              <a:t>působy</a:t>
            </a:r>
            <a:r>
              <a:rPr lang="en-US" b="1" dirty="0"/>
              <a:t> </a:t>
            </a:r>
            <a:r>
              <a:rPr lang="en-US" b="1" dirty="0" err="1"/>
              <a:t>nepřátelského</a:t>
            </a:r>
            <a:r>
              <a:rPr lang="en-US" b="1" dirty="0"/>
              <a:t> </a:t>
            </a:r>
            <a:r>
              <a:rPr lang="en-US" b="1" dirty="0" err="1"/>
              <a:t>převzetí</a:t>
            </a:r>
            <a:r>
              <a:rPr lang="cs-CZ" b="1" dirty="0"/>
              <a:t> (2)</a:t>
            </a:r>
            <a:r>
              <a:rPr lang="en-US" b="1" dirty="0"/>
              <a:t> </a:t>
            </a:r>
          </a:p>
        </p:txBody>
      </p:sp>
      <p:sp>
        <p:nvSpPr>
          <p:cNvPr id="5"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dlouhodobých mezinárodních aktiv a pasiv</a:t>
            </a:r>
          </a:p>
        </p:txBody>
      </p:sp>
    </p:spTree>
    <p:extLst>
      <p:ext uri="{BB962C8B-B14F-4D97-AF65-F5344CB8AC3E}">
        <p14:creationId xmlns:p14="http://schemas.microsoft.com/office/powerpoint/2010/main" val="22482589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lvl="0"/>
            <a:r>
              <a:rPr lang="cs-CZ" sz="2000" dirty="0"/>
              <a:t>plán zaměstnaneckého vlastnictví akcií (ESOP) </a:t>
            </a:r>
          </a:p>
          <a:p>
            <a:pPr lvl="1"/>
            <a:r>
              <a:rPr lang="cs-CZ" sz="1600" dirty="0"/>
              <a:t>společnost přispívá do fondu vlastními akciemi nebo  hotovostí (daňově odečitatelné položky) na vlastní akcie a zaměstnanci se tak stávají zároveň vlastníky společnosti.</a:t>
            </a:r>
          </a:p>
          <a:p>
            <a:pPr lvl="0"/>
            <a:r>
              <a:rPr lang="cs-CZ" sz="2000" dirty="0"/>
              <a:t>jedové pilulky (</a:t>
            </a:r>
            <a:r>
              <a:rPr lang="cs-CZ" sz="2000" dirty="0" err="1"/>
              <a:t>Poison</a:t>
            </a:r>
            <a:r>
              <a:rPr lang="cs-CZ" sz="2000" dirty="0"/>
              <a:t> </a:t>
            </a:r>
            <a:r>
              <a:rPr lang="cs-CZ" sz="2000" dirty="0" err="1"/>
              <a:t>Pills</a:t>
            </a:r>
            <a:r>
              <a:rPr lang="cs-CZ" sz="2000" dirty="0"/>
              <a:t>) </a:t>
            </a:r>
          </a:p>
          <a:p>
            <a:pPr lvl="1"/>
            <a:r>
              <a:rPr lang="cs-CZ" sz="1600" dirty="0"/>
              <a:t>jedná se o cenné papíry vydávané potencionálně přebíraným subjektem za účelem snížení hodnoty firmy pro subjekt usilující o nepřátelské převzetí.</a:t>
            </a:r>
          </a:p>
          <a:p>
            <a:pPr lvl="0"/>
            <a:r>
              <a:rPr lang="cs-CZ" sz="2000" dirty="0"/>
              <a:t>zlaté padáky (</a:t>
            </a:r>
            <a:r>
              <a:rPr lang="cs-CZ" sz="2000" dirty="0" err="1"/>
              <a:t>Golden</a:t>
            </a:r>
            <a:r>
              <a:rPr lang="cs-CZ" sz="2000" dirty="0"/>
              <a:t> </a:t>
            </a:r>
            <a:r>
              <a:rPr lang="cs-CZ" sz="2000" dirty="0" err="1"/>
              <a:t>Parachutes</a:t>
            </a:r>
            <a:r>
              <a:rPr lang="cs-CZ" sz="2000" dirty="0"/>
              <a:t>) </a:t>
            </a:r>
          </a:p>
          <a:p>
            <a:pPr lvl="1"/>
            <a:r>
              <a:rPr lang="cs-CZ" sz="1600" dirty="0"/>
              <a:t>atraktivní podmínky (zejména finanční) pro stávající management, které zajišťují vymoženosti i pro odcházející management po převzetí.</a:t>
            </a:r>
          </a:p>
          <a:p>
            <a:pPr lvl="0"/>
            <a:r>
              <a:rPr lang="cs-CZ" sz="2000" dirty="0"/>
              <a:t>dodatky ke společenské smlouvě (</a:t>
            </a:r>
            <a:r>
              <a:rPr lang="cs-CZ" sz="2000" dirty="0" err="1"/>
              <a:t>Corporate</a:t>
            </a:r>
            <a:r>
              <a:rPr lang="cs-CZ" sz="2000" dirty="0"/>
              <a:t> Charter </a:t>
            </a:r>
            <a:r>
              <a:rPr lang="cs-CZ" sz="2000" dirty="0" err="1"/>
              <a:t>Amendments</a:t>
            </a:r>
            <a:r>
              <a:rPr lang="cs-CZ" sz="2000" dirty="0"/>
              <a:t>) </a:t>
            </a:r>
          </a:p>
          <a:p>
            <a:pPr lvl="1"/>
            <a:r>
              <a:rPr lang="cs-CZ" sz="1600" dirty="0"/>
              <a:t>dodatky týkající se například stanovení minimální odkupní ceny akcií minoritních akcionářů po převzetí či tzv. </a:t>
            </a:r>
            <a:r>
              <a:rPr lang="cs-CZ" sz="1600" dirty="0" err="1"/>
              <a:t>supermajoritního</a:t>
            </a:r>
            <a:r>
              <a:rPr lang="cs-CZ" sz="1600" dirty="0"/>
              <a:t> hlasování rady a jejího složení.</a:t>
            </a:r>
          </a:p>
        </p:txBody>
      </p:sp>
      <p:sp>
        <p:nvSpPr>
          <p:cNvPr id="6" name="Nadpis 5"/>
          <p:cNvSpPr>
            <a:spLocks noGrp="1"/>
          </p:cNvSpPr>
          <p:nvPr>
            <p:ph type="title"/>
          </p:nvPr>
        </p:nvSpPr>
        <p:spPr>
          <a:xfrm>
            <a:off x="179512" y="195486"/>
            <a:ext cx="7416824" cy="507703"/>
          </a:xfrm>
        </p:spPr>
        <p:txBody>
          <a:bodyPr/>
          <a:lstStyle/>
          <a:p>
            <a:r>
              <a:rPr lang="cs-CZ" b="1" dirty="0"/>
              <a:t>Pasivní způsoby obrany proti převzetí</a:t>
            </a:r>
            <a:endParaRPr lang="en-US" b="1" dirty="0"/>
          </a:p>
        </p:txBody>
      </p:sp>
      <p:sp>
        <p:nvSpPr>
          <p:cNvPr id="5"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dlouhodobých mezinárodních aktiv a pasiv</a:t>
            </a:r>
          </a:p>
        </p:txBody>
      </p:sp>
    </p:spTree>
    <p:extLst>
      <p:ext uri="{BB962C8B-B14F-4D97-AF65-F5344CB8AC3E}">
        <p14:creationId xmlns:p14="http://schemas.microsoft.com/office/powerpoint/2010/main" val="392739315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735475"/>
            <a:ext cx="8856984" cy="3672408"/>
          </a:xfrm>
          <a:prstGeom prst="rect">
            <a:avLst/>
          </a:prstGeom>
        </p:spPr>
        <p:txBody>
          <a:bodyPr>
            <a:noAutofit/>
          </a:bodyPr>
          <a:lstStyle/>
          <a:p>
            <a:pPr lvl="0"/>
            <a:r>
              <a:rPr lang="cs-CZ" sz="2000" b="1" dirty="0"/>
              <a:t>bílý rytíř</a:t>
            </a:r>
            <a:r>
              <a:rPr lang="cs-CZ" sz="2000" dirty="0"/>
              <a:t> (</a:t>
            </a:r>
            <a:r>
              <a:rPr lang="cs-CZ" sz="2000" dirty="0" err="1"/>
              <a:t>White</a:t>
            </a:r>
            <a:r>
              <a:rPr lang="cs-CZ" sz="2000" dirty="0"/>
              <a:t> </a:t>
            </a:r>
            <a:r>
              <a:rPr lang="cs-CZ" sz="2000" dirty="0" err="1"/>
              <a:t>Knights</a:t>
            </a:r>
            <a:r>
              <a:rPr lang="cs-CZ" sz="2000" dirty="0"/>
              <a:t>) </a:t>
            </a:r>
          </a:p>
          <a:p>
            <a:pPr lvl="1"/>
            <a:r>
              <a:rPr lang="cs-CZ" sz="1600" dirty="0"/>
              <a:t>napadená společnost hledá spojence (bílého rytíře) jako alternativního kupce při tendru útočící společnosti, jedná se o spřátelený subjekt</a:t>
            </a:r>
          </a:p>
          <a:p>
            <a:pPr lvl="0"/>
            <a:r>
              <a:rPr lang="cs-CZ" sz="2000" b="1" dirty="0"/>
              <a:t>bílý kavalír</a:t>
            </a:r>
            <a:r>
              <a:rPr lang="cs-CZ" sz="2000" dirty="0"/>
              <a:t> (</a:t>
            </a:r>
            <a:r>
              <a:rPr lang="cs-CZ" sz="2000" dirty="0" err="1"/>
              <a:t>White</a:t>
            </a:r>
            <a:r>
              <a:rPr lang="cs-CZ" sz="2000" dirty="0"/>
              <a:t> </a:t>
            </a:r>
            <a:r>
              <a:rPr lang="cs-CZ" sz="2000" dirty="0" err="1"/>
              <a:t>Squire</a:t>
            </a:r>
            <a:r>
              <a:rPr lang="cs-CZ" sz="2000" dirty="0"/>
              <a:t>) </a:t>
            </a:r>
          </a:p>
          <a:p>
            <a:pPr lvl="1"/>
            <a:r>
              <a:rPr lang="cs-CZ" sz="1600" dirty="0"/>
              <a:t>dočasné umístění akcií do rukou spřáteleného subjektu do doby než pomine nebezpečí.</a:t>
            </a:r>
          </a:p>
          <a:p>
            <a:pPr lvl="0"/>
            <a:r>
              <a:rPr lang="cs-CZ" sz="2000" b="1" dirty="0"/>
              <a:t>zelená pošta</a:t>
            </a:r>
            <a:r>
              <a:rPr lang="cs-CZ" sz="2000" dirty="0"/>
              <a:t> (</a:t>
            </a:r>
            <a:r>
              <a:rPr lang="cs-CZ" sz="2000" dirty="0" err="1"/>
              <a:t>Greenmail</a:t>
            </a:r>
            <a:r>
              <a:rPr lang="cs-CZ" sz="2000" dirty="0"/>
              <a:t>) </a:t>
            </a:r>
          </a:p>
          <a:p>
            <a:pPr lvl="1"/>
            <a:r>
              <a:rPr lang="cs-CZ" sz="1600" dirty="0"/>
              <a:t>nabídka napadené společnosti na zpětný odkup svých akcií útočícího subjektu za prémiovou cenu.</a:t>
            </a:r>
          </a:p>
          <a:p>
            <a:pPr lvl="0"/>
            <a:r>
              <a:rPr lang="cs-CZ" sz="2000" b="1" dirty="0"/>
              <a:t>změna ve struktuře pasiv</a:t>
            </a:r>
            <a:r>
              <a:rPr lang="cs-CZ" sz="2000" dirty="0"/>
              <a:t> (</a:t>
            </a:r>
            <a:r>
              <a:rPr lang="cs-CZ" sz="2000" dirty="0" err="1"/>
              <a:t>Debt</a:t>
            </a:r>
            <a:r>
              <a:rPr lang="cs-CZ" sz="2000" dirty="0"/>
              <a:t> </a:t>
            </a:r>
            <a:r>
              <a:rPr lang="cs-CZ" sz="2000" dirty="0" err="1"/>
              <a:t>Restructuring</a:t>
            </a:r>
            <a:r>
              <a:rPr lang="cs-CZ" sz="2000" dirty="0"/>
              <a:t>) </a:t>
            </a:r>
          </a:p>
          <a:p>
            <a:pPr lvl="1"/>
            <a:r>
              <a:rPr lang="cs-CZ" sz="1600" dirty="0"/>
              <a:t>zadlužením společnosti klesá její atraktivita.</a:t>
            </a:r>
          </a:p>
          <a:p>
            <a:pPr lvl="0"/>
            <a:r>
              <a:rPr lang="cs-CZ" sz="2000" b="1" dirty="0"/>
              <a:t>Pac-Man obrana</a:t>
            </a:r>
            <a:r>
              <a:rPr lang="cs-CZ" sz="2000" dirty="0"/>
              <a:t> (Pac-Man </a:t>
            </a:r>
            <a:r>
              <a:rPr lang="cs-CZ" sz="2000" dirty="0" err="1"/>
              <a:t>Defence</a:t>
            </a:r>
            <a:r>
              <a:rPr lang="cs-CZ" sz="2000" dirty="0"/>
              <a:t>) </a:t>
            </a:r>
          </a:p>
          <a:p>
            <a:pPr lvl="1"/>
            <a:r>
              <a:rPr lang="cs-CZ" sz="1600" dirty="0"/>
              <a:t>napadený se oplatí útočníkovi stejnou aktivitou tak, že začne nakupovat jeho akcie, podmínkou je dostatečná kapitálová rezerva.</a:t>
            </a:r>
          </a:p>
          <a:p>
            <a:pPr>
              <a:buClr>
                <a:srgbClr val="307871"/>
              </a:buClr>
            </a:pPr>
            <a:endParaRPr lang="cs-CZ" sz="2000" dirty="0"/>
          </a:p>
        </p:txBody>
      </p:sp>
      <p:sp>
        <p:nvSpPr>
          <p:cNvPr id="6" name="Nadpis 5"/>
          <p:cNvSpPr>
            <a:spLocks noGrp="1"/>
          </p:cNvSpPr>
          <p:nvPr>
            <p:ph type="title"/>
          </p:nvPr>
        </p:nvSpPr>
        <p:spPr>
          <a:xfrm>
            <a:off x="179512" y="195486"/>
            <a:ext cx="7416824" cy="507703"/>
          </a:xfrm>
        </p:spPr>
        <p:txBody>
          <a:bodyPr/>
          <a:lstStyle/>
          <a:p>
            <a:r>
              <a:rPr lang="cs-CZ" b="1" dirty="0"/>
              <a:t>Aktivní způsoby obrany proti převzetí</a:t>
            </a:r>
            <a:endParaRPr lang="en-US" b="1" dirty="0"/>
          </a:p>
        </p:txBody>
      </p:sp>
      <p:sp>
        <p:nvSpPr>
          <p:cNvPr id="5"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dlouhodobých mezinárodních aktiv a pasiv</a:t>
            </a:r>
          </a:p>
        </p:txBody>
      </p:sp>
    </p:spTree>
    <p:extLst>
      <p:ext uri="{BB962C8B-B14F-4D97-AF65-F5344CB8AC3E}">
        <p14:creationId xmlns:p14="http://schemas.microsoft.com/office/powerpoint/2010/main" val="62422868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a:buClr>
                <a:srgbClr val="307871"/>
              </a:buClr>
            </a:pPr>
            <a:endParaRPr lang="cs-CZ" sz="1400" dirty="0"/>
          </a:p>
          <a:p>
            <a:pPr marL="0" indent="0">
              <a:buClr>
                <a:srgbClr val="307871"/>
              </a:buClr>
              <a:buNone/>
            </a:pPr>
            <a:endParaRPr lang="cs-CZ" sz="1400" dirty="0"/>
          </a:p>
          <a:p>
            <a:pPr marL="0" indent="0">
              <a:buClr>
                <a:srgbClr val="307871"/>
              </a:buClr>
              <a:buNone/>
            </a:pPr>
            <a:endParaRPr lang="cs-CZ" sz="1400" dirty="0"/>
          </a:p>
          <a:p>
            <a:pPr marL="0" indent="0">
              <a:buClr>
                <a:srgbClr val="307871"/>
              </a:buClr>
              <a:buNone/>
            </a:pPr>
            <a:endParaRPr lang="cs-CZ" sz="1400" dirty="0"/>
          </a:p>
          <a:p>
            <a:pPr marL="0" indent="0">
              <a:buClr>
                <a:srgbClr val="307871"/>
              </a:buClr>
              <a:buNone/>
            </a:pPr>
            <a:endParaRPr lang="cs-CZ" sz="1400" dirty="0"/>
          </a:p>
          <a:p>
            <a:pPr marL="0" indent="0">
              <a:buClr>
                <a:srgbClr val="307871"/>
              </a:buClr>
              <a:buNone/>
            </a:pPr>
            <a:endParaRPr lang="cs-CZ" sz="1400" dirty="0"/>
          </a:p>
          <a:p>
            <a:pPr marL="0" indent="0" algn="ctr">
              <a:buClr>
                <a:srgbClr val="307871"/>
              </a:buClr>
              <a:buNone/>
            </a:pPr>
            <a:r>
              <a:rPr lang="cs-CZ" altLang="cs-CZ" sz="2400" dirty="0"/>
              <a:t>Děkuji za pozornost </a:t>
            </a:r>
            <a:r>
              <a:rPr lang="cs-CZ" altLang="cs-CZ" sz="2400" dirty="0">
                <a:sym typeface="Wingdings" panose="05000000000000000000" pitchFamily="2" charset="2"/>
              </a:rPr>
              <a:t></a:t>
            </a:r>
            <a:endParaRPr lang="cs-CZ" altLang="cs-CZ" sz="2400" dirty="0"/>
          </a:p>
          <a:p>
            <a:pPr marL="0" indent="0">
              <a:buClr>
                <a:srgbClr val="307871"/>
              </a:buClr>
              <a:buNone/>
            </a:pPr>
            <a:endParaRPr lang="cs-CZ" sz="1400" dirty="0"/>
          </a:p>
        </p:txBody>
      </p:sp>
      <p:sp>
        <p:nvSpPr>
          <p:cNvPr id="6" name="Nadpis 5"/>
          <p:cNvSpPr>
            <a:spLocks noGrp="1"/>
          </p:cNvSpPr>
          <p:nvPr>
            <p:ph type="title"/>
          </p:nvPr>
        </p:nvSpPr>
        <p:spPr>
          <a:xfrm>
            <a:off x="179512" y="195486"/>
            <a:ext cx="5904656" cy="507703"/>
          </a:xfrm>
        </p:spPr>
        <p:txBody>
          <a:bodyPr/>
          <a:lstStyle/>
          <a:p>
            <a:endParaRPr lang="en-US" dirty="0"/>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endParaRPr lang="cs-CZ" sz="12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0285605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lvl="0"/>
            <a:endParaRPr lang="cs-CZ" sz="2000" dirty="0"/>
          </a:p>
          <a:p>
            <a:pPr lvl="0"/>
            <a:r>
              <a:rPr lang="cs-CZ" sz="2000" dirty="0"/>
              <a:t>daně</a:t>
            </a:r>
          </a:p>
          <a:p>
            <a:pPr lvl="1"/>
            <a:r>
              <a:rPr lang="cs-CZ" sz="1600" dirty="0"/>
              <a:t>Daňové zákony týkající se zisků vytvořených zahraniční dceřinou společností či výnosů převedených na mateřskou MNC se mezi jednotlivými zeměmi liší. </a:t>
            </a:r>
          </a:p>
          <a:p>
            <a:pPr lvl="0"/>
            <a:endParaRPr lang="cs-CZ" sz="2000" dirty="0"/>
          </a:p>
          <a:p>
            <a:pPr lvl="0"/>
            <a:r>
              <a:rPr lang="cs-CZ" sz="2000" dirty="0"/>
              <a:t>omezení v převodech finančních prostředků </a:t>
            </a:r>
          </a:p>
          <a:p>
            <a:pPr lvl="1"/>
            <a:r>
              <a:rPr lang="cs-CZ" sz="1600" dirty="0"/>
              <a:t>Toto omezení může odrážet podporu hostitelské země k dalším výdajům v tamní ekonomice nebo může pramenit z obavy nadměrného prodeje místní měny. </a:t>
            </a:r>
          </a:p>
          <a:p>
            <a:pPr lvl="1"/>
            <a:r>
              <a:rPr lang="cs-CZ" sz="1600" dirty="0"/>
              <a:t>Vzhledem k tomu, že omezení převodu finančních prostředků zabraňují cash </a:t>
            </a:r>
            <a:r>
              <a:rPr lang="cs-CZ" sz="1600" dirty="0" err="1"/>
              <a:t>flow</a:t>
            </a:r>
            <a:r>
              <a:rPr lang="cs-CZ" sz="1600" dirty="0"/>
              <a:t> směrem k mateřské společnosti, budou ním ovlivněny zejména očekávané čisté peněžní toky z pohledu mateřské společnosti.</a:t>
            </a:r>
          </a:p>
        </p:txBody>
      </p:sp>
      <p:sp>
        <p:nvSpPr>
          <p:cNvPr id="6" name="Nadpis 5"/>
          <p:cNvSpPr>
            <a:spLocks noGrp="1"/>
          </p:cNvSpPr>
          <p:nvPr>
            <p:ph type="title"/>
          </p:nvPr>
        </p:nvSpPr>
        <p:spPr>
          <a:xfrm>
            <a:off x="179512" y="195486"/>
            <a:ext cx="8424936" cy="507703"/>
          </a:xfrm>
        </p:spPr>
        <p:txBody>
          <a:bodyPr/>
          <a:lstStyle/>
          <a:p>
            <a:r>
              <a:rPr lang="cs-CZ" b="1" dirty="0"/>
              <a:t>Faktory ovlivňující mezinárodní kapitálové rozpočetnictví (2)</a:t>
            </a:r>
            <a:br>
              <a:rPr lang="cs-CZ" b="1" dirty="0"/>
            </a:br>
            <a:endParaRPr lang="en-US" b="1" dirty="0"/>
          </a:p>
        </p:txBody>
      </p:sp>
      <p:sp>
        <p:nvSpPr>
          <p:cNvPr id="5"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dlouhodobých mezinárodních aktiv a pasiv</a:t>
            </a:r>
          </a:p>
        </p:txBody>
      </p:sp>
    </p:spTree>
    <p:extLst>
      <p:ext uri="{BB962C8B-B14F-4D97-AF65-F5344CB8AC3E}">
        <p14:creationId xmlns:p14="http://schemas.microsoft.com/office/powerpoint/2010/main" val="40097288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43508" y="881385"/>
            <a:ext cx="8856984" cy="3672408"/>
          </a:xfrm>
          <a:prstGeom prst="rect">
            <a:avLst/>
          </a:prstGeom>
        </p:spPr>
        <p:txBody>
          <a:bodyPr>
            <a:noAutofit/>
          </a:bodyPr>
          <a:lstStyle/>
          <a:p>
            <a:pPr lvl="0"/>
            <a:r>
              <a:rPr lang="cs-CZ" sz="2000" dirty="0"/>
              <a:t>devizové kurzy </a:t>
            </a:r>
          </a:p>
          <a:p>
            <a:pPr lvl="1"/>
            <a:r>
              <a:rPr lang="cs-CZ" sz="1600" dirty="0"/>
              <a:t>Jakýkoli mezinárodní projekt je také ovlivněn fluktuacemi devizových kurzů během trvání projektu prostřednictvím hodnoty devizového kurzu v době konverze příslušných cash </a:t>
            </a:r>
            <a:r>
              <a:rPr lang="cs-CZ" sz="1600" dirty="0" err="1"/>
              <a:t>flow</a:t>
            </a:r>
            <a:r>
              <a:rPr lang="cs-CZ" sz="1600" dirty="0"/>
              <a:t>.</a:t>
            </a:r>
          </a:p>
          <a:p>
            <a:pPr marL="457200" lvl="1" indent="0">
              <a:buNone/>
            </a:pPr>
            <a:endParaRPr lang="cs-CZ" sz="1600" dirty="0"/>
          </a:p>
          <a:p>
            <a:pPr lvl="0"/>
            <a:r>
              <a:rPr lang="cs-CZ" sz="2000" dirty="0"/>
              <a:t>zůstatková (likvidační) hodnota projektu</a:t>
            </a:r>
          </a:p>
          <a:p>
            <a:pPr lvl="1"/>
            <a:r>
              <a:rPr lang="cs-CZ" sz="1600" dirty="0"/>
              <a:t>Zůstatková hodnota projektu bude záviset na několika faktorech, včetně úspěšnosti projektu, ale také přístupu hostitelské vlády. Jako extrémní možnost by hostitelská vláda mohla převzít projekt bez dostatečné kompenzace MNC. </a:t>
            </a:r>
          </a:p>
          <a:p>
            <a:pPr lvl="1"/>
            <a:r>
              <a:rPr lang="cs-CZ" sz="1600" dirty="0"/>
              <a:t>Některé projekty mají neomezené trvání, které lze obtížně posoudit, zatímco jiné projekty jsou nastaveny na přesnou dobu působení, na jejímž konci budou likvidovány (nahradit lze např. odhadem cen akcií k příslušnému datu).</a:t>
            </a:r>
          </a:p>
          <a:p>
            <a:pPr lvl="1"/>
            <a:endParaRPr lang="cs-CZ" sz="2000" dirty="0"/>
          </a:p>
          <a:p>
            <a:r>
              <a:rPr lang="cs-CZ" sz="2000" dirty="0"/>
              <a:t>požadovaná míra výnosnosti</a:t>
            </a:r>
          </a:p>
          <a:p>
            <a:pPr lvl="1"/>
            <a:endParaRPr lang="cs-CZ" sz="1600" dirty="0"/>
          </a:p>
        </p:txBody>
      </p:sp>
      <p:sp>
        <p:nvSpPr>
          <p:cNvPr id="6" name="Nadpis 5"/>
          <p:cNvSpPr>
            <a:spLocks noGrp="1"/>
          </p:cNvSpPr>
          <p:nvPr>
            <p:ph type="title"/>
          </p:nvPr>
        </p:nvSpPr>
        <p:spPr>
          <a:xfrm>
            <a:off x="179512" y="195486"/>
            <a:ext cx="8424936" cy="507703"/>
          </a:xfrm>
        </p:spPr>
        <p:txBody>
          <a:bodyPr/>
          <a:lstStyle/>
          <a:p>
            <a:r>
              <a:rPr lang="cs-CZ" b="1" dirty="0"/>
              <a:t>Faktory ovlivňující mezinárodní kapitálové rozpočetnictví (2)</a:t>
            </a:r>
            <a:br>
              <a:rPr lang="cs-CZ" b="1" dirty="0"/>
            </a:br>
            <a:endParaRPr lang="en-US" b="1" dirty="0"/>
          </a:p>
        </p:txBody>
      </p:sp>
      <p:sp>
        <p:nvSpPr>
          <p:cNvPr id="5"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dlouhodobých mezinárodních aktiv a pasiv</a:t>
            </a:r>
          </a:p>
        </p:txBody>
      </p:sp>
    </p:spTree>
    <p:extLst>
      <p:ext uri="{BB962C8B-B14F-4D97-AF65-F5344CB8AC3E}">
        <p14:creationId xmlns:p14="http://schemas.microsoft.com/office/powerpoint/2010/main" val="34004799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79512" y="699542"/>
            <a:ext cx="8856984" cy="3672408"/>
          </a:xfrm>
          <a:prstGeom prst="rect">
            <a:avLst/>
          </a:prstGeom>
        </p:spPr>
        <p:txBody>
          <a:bodyPr>
            <a:noAutofit/>
          </a:bodyPr>
          <a:lstStyle/>
          <a:p>
            <a:endParaRPr lang="cs-CZ" sz="2000" dirty="0"/>
          </a:p>
          <a:p>
            <a:r>
              <a:rPr lang="cs-CZ" sz="2000" dirty="0"/>
              <a:t>Obvykle by rozhodnutí MNC měla vycházet z pohledu mateřské společnosti a maximalizace její hodnoty. </a:t>
            </a:r>
          </a:p>
          <a:p>
            <a:r>
              <a:rPr lang="cs-CZ" sz="2000" dirty="0"/>
              <a:t>Některé projekty mohou být pro dceřinou společnost výhodné, i když nejsou výhodné pro mateřskou společnost, neboť čistý příliv peněz po zdanění dceřiné společnosti se může podstatně lišit od přílivu peněz mateřské společnosti. </a:t>
            </a:r>
          </a:p>
          <a:p>
            <a:r>
              <a:rPr lang="cs-CZ" sz="2000" dirty="0"/>
              <a:t>Rozdíly v peněžních tocích mezi dceřinou společností a mateřskou společností mohou být způsobeny několika faktory:</a:t>
            </a:r>
          </a:p>
          <a:p>
            <a:pPr lvl="1"/>
            <a:r>
              <a:rPr lang="cs-CZ" sz="1600" dirty="0"/>
              <a:t>daňovými diferenciály,</a:t>
            </a:r>
          </a:p>
          <a:p>
            <a:pPr lvl="1"/>
            <a:r>
              <a:rPr lang="cs-CZ" sz="1600" dirty="0"/>
              <a:t>omezenými převody finančních prostředků,</a:t>
            </a:r>
          </a:p>
          <a:p>
            <a:pPr lvl="1"/>
            <a:r>
              <a:rPr lang="cs-CZ" sz="1600" dirty="0"/>
              <a:t>nadměrnými převody finančních prostředků,</a:t>
            </a:r>
          </a:p>
          <a:p>
            <a:pPr lvl="1"/>
            <a:r>
              <a:rPr lang="cs-CZ" sz="1600" dirty="0"/>
              <a:t>kurzovými pohyby.</a:t>
            </a:r>
          </a:p>
          <a:p>
            <a:pPr>
              <a:buClr>
                <a:srgbClr val="307871"/>
              </a:buClr>
            </a:pPr>
            <a:endParaRPr lang="cs-CZ" sz="2000" dirty="0"/>
          </a:p>
        </p:txBody>
      </p:sp>
      <p:sp>
        <p:nvSpPr>
          <p:cNvPr id="6" name="Nadpis 5"/>
          <p:cNvSpPr>
            <a:spLocks noGrp="1"/>
          </p:cNvSpPr>
          <p:nvPr>
            <p:ph type="title"/>
          </p:nvPr>
        </p:nvSpPr>
        <p:spPr>
          <a:xfrm>
            <a:off x="179512" y="0"/>
            <a:ext cx="8676964" cy="507703"/>
          </a:xfrm>
        </p:spPr>
        <p:txBody>
          <a:bodyPr/>
          <a:lstStyle/>
          <a:p>
            <a:r>
              <a:rPr lang="cs-CZ" b="1" dirty="0"/>
              <a:t>Rozdílnost hodnocení projektů z pozice mateřské a dceřiné společnosti</a:t>
            </a:r>
            <a:endParaRPr lang="en-US" b="1" dirty="0"/>
          </a:p>
        </p:txBody>
      </p:sp>
      <p:sp>
        <p:nvSpPr>
          <p:cNvPr id="5"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dlouhodobých mezinárodních aktiv a pasiv</a:t>
            </a:r>
          </a:p>
        </p:txBody>
      </p:sp>
    </p:spTree>
    <p:extLst>
      <p:ext uri="{BB962C8B-B14F-4D97-AF65-F5344CB8AC3E}">
        <p14:creationId xmlns:p14="http://schemas.microsoft.com/office/powerpoint/2010/main" val="13627890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Zástupný symbol pro obsah 1"/>
          <p:cNvPicPr>
            <a:picLocks noGrp="1" noChangeAspect="1"/>
          </p:cNvPicPr>
          <p:nvPr>
            <p:ph idx="4294967295"/>
          </p:nvPr>
        </p:nvPicPr>
        <p:blipFill>
          <a:blip r:embed="rId3"/>
          <a:stretch>
            <a:fillRect/>
          </a:stretch>
        </p:blipFill>
        <p:spPr>
          <a:xfrm>
            <a:off x="93370" y="1203598"/>
            <a:ext cx="8839843" cy="2743098"/>
          </a:xfrm>
          <a:prstGeom prst="rect">
            <a:avLst/>
          </a:prstGeom>
        </p:spPr>
      </p:pic>
      <p:sp>
        <p:nvSpPr>
          <p:cNvPr id="6" name="Nadpis 5"/>
          <p:cNvSpPr>
            <a:spLocks noGrp="1"/>
          </p:cNvSpPr>
          <p:nvPr>
            <p:ph type="title"/>
          </p:nvPr>
        </p:nvSpPr>
        <p:spPr>
          <a:xfrm>
            <a:off x="107504" y="-26008"/>
            <a:ext cx="8856984" cy="507703"/>
          </a:xfrm>
        </p:spPr>
        <p:txBody>
          <a:bodyPr/>
          <a:lstStyle/>
          <a:p>
            <a:r>
              <a:rPr lang="en-US" b="1" dirty="0" err="1"/>
              <a:t>Proces</a:t>
            </a:r>
            <a:r>
              <a:rPr lang="en-US" b="1" dirty="0"/>
              <a:t> </a:t>
            </a:r>
            <a:r>
              <a:rPr lang="en-US" b="1" dirty="0" err="1"/>
              <a:t>převodu</a:t>
            </a:r>
            <a:r>
              <a:rPr lang="en-US" b="1" dirty="0"/>
              <a:t> </a:t>
            </a:r>
            <a:r>
              <a:rPr lang="en-US" b="1" dirty="0" err="1"/>
              <a:t>finančních</a:t>
            </a:r>
            <a:r>
              <a:rPr lang="en-US" b="1" dirty="0"/>
              <a:t> </a:t>
            </a:r>
            <a:r>
              <a:rPr lang="en-US" b="1" dirty="0" err="1"/>
              <a:t>prostředků</a:t>
            </a:r>
            <a:r>
              <a:rPr lang="en-US" b="1" dirty="0"/>
              <a:t> od </a:t>
            </a:r>
            <a:r>
              <a:rPr lang="en-US" b="1" dirty="0" err="1"/>
              <a:t>dceřiné</a:t>
            </a:r>
            <a:r>
              <a:rPr lang="en-US" b="1" dirty="0"/>
              <a:t> </a:t>
            </a:r>
            <a:r>
              <a:rPr lang="en-US" b="1" dirty="0" err="1"/>
              <a:t>společnosti</a:t>
            </a:r>
            <a:r>
              <a:rPr lang="en-US" b="1" dirty="0"/>
              <a:t> k </a:t>
            </a:r>
            <a:r>
              <a:rPr lang="en-US" b="1" dirty="0" err="1"/>
              <a:t>mateřské</a:t>
            </a:r>
            <a:r>
              <a:rPr lang="en-US" b="1" dirty="0"/>
              <a:t> </a:t>
            </a:r>
            <a:r>
              <a:rPr lang="en-US" b="1" dirty="0" err="1"/>
              <a:t>společnosti</a:t>
            </a:r>
            <a:endParaRPr lang="en-US" b="1" dirty="0"/>
          </a:p>
        </p:txBody>
      </p:sp>
      <p:sp>
        <p:nvSpPr>
          <p:cNvPr id="5"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dlouhodobých mezinárodních aktiv a pasiv</a:t>
            </a:r>
          </a:p>
        </p:txBody>
      </p:sp>
    </p:spTree>
    <p:extLst>
      <p:ext uri="{BB962C8B-B14F-4D97-AF65-F5344CB8AC3E}">
        <p14:creationId xmlns:p14="http://schemas.microsoft.com/office/powerpoint/2010/main" val="19431291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a:buClr>
                    <a:srgbClr val="307871"/>
                  </a:buClr>
                </a:pPr>
                <a:r>
                  <a:rPr lang="cs-CZ" sz="2000" dirty="0"/>
                  <a:t>Výpočet čisté současné hodnoty projektu (NPV) je uskutečňován dle vzorce:</a:t>
                </a:r>
              </a:p>
              <a:p>
                <a:pPr marL="0" indent="0">
                  <a:buClr>
                    <a:srgbClr val="307871"/>
                  </a:buClr>
                  <a:buNone/>
                </a:pPr>
                <a:endParaRPr lang="cs-CZ" sz="2000" dirty="0"/>
              </a:p>
              <a:p>
                <a:pPr marL="0" indent="0">
                  <a:buClr>
                    <a:srgbClr val="307871"/>
                  </a:buClr>
                  <a:buNone/>
                </a:pPr>
                <a14:m>
                  <m:oMathPara xmlns:m="http://schemas.openxmlformats.org/officeDocument/2006/math">
                    <m:oMathParaPr>
                      <m:jc m:val="centerGroup"/>
                    </m:oMathParaPr>
                    <m:oMath xmlns:m="http://schemas.openxmlformats.org/officeDocument/2006/math">
                      <m:r>
                        <a:rPr lang="cs-CZ" sz="2000" b="0" i="1" smtClean="0">
                          <a:latin typeface="Cambria Math" panose="02040503050406030204" pitchFamily="18" charset="0"/>
                        </a:rPr>
                        <m:t>𝑁𝑃</m:t>
                      </m:r>
                      <m:r>
                        <a:rPr lang="cs-CZ" sz="2000" i="1">
                          <a:latin typeface="Cambria Math" panose="02040503050406030204" pitchFamily="18" charset="0"/>
                        </a:rPr>
                        <m:t>𝑉</m:t>
                      </m:r>
                      <m:r>
                        <a:rPr lang="cs-CZ" sz="2000" i="1">
                          <a:latin typeface="Cambria Math" panose="02040503050406030204" pitchFamily="18" charset="0"/>
                        </a:rPr>
                        <m:t>=−</m:t>
                      </m:r>
                      <m:r>
                        <a:rPr lang="cs-CZ" sz="2000" i="1">
                          <a:latin typeface="Cambria Math" panose="02040503050406030204" pitchFamily="18" charset="0"/>
                        </a:rPr>
                        <m:t>𝐼</m:t>
                      </m:r>
                      <m:r>
                        <a:rPr lang="cs-CZ" sz="2000" i="1">
                          <a:latin typeface="Cambria Math" panose="02040503050406030204" pitchFamily="18" charset="0"/>
                        </a:rPr>
                        <m:t>+</m:t>
                      </m:r>
                      <m:nary>
                        <m:naryPr>
                          <m:chr m:val="∑"/>
                          <m:limLoc m:val="undOvr"/>
                          <m:ctrlPr>
                            <a:rPr lang="cs-CZ" sz="2000" i="1">
                              <a:latin typeface="Cambria Math" panose="02040503050406030204" pitchFamily="18" charset="0"/>
                            </a:rPr>
                          </m:ctrlPr>
                        </m:naryPr>
                        <m:sub>
                          <m:r>
                            <a:rPr lang="cs-CZ" sz="2000" i="1">
                              <a:latin typeface="Cambria Math" panose="02040503050406030204" pitchFamily="18" charset="0"/>
                            </a:rPr>
                            <m:t>𝑡</m:t>
                          </m:r>
                          <m:r>
                            <a:rPr lang="cs-CZ" sz="2000" i="1">
                              <a:latin typeface="Cambria Math" panose="02040503050406030204" pitchFamily="18" charset="0"/>
                            </a:rPr>
                            <m:t>=1</m:t>
                          </m:r>
                        </m:sub>
                        <m:sup>
                          <m:r>
                            <a:rPr lang="cs-CZ" sz="2000" i="1">
                              <a:latin typeface="Cambria Math" panose="02040503050406030204" pitchFamily="18" charset="0"/>
                            </a:rPr>
                            <m:t>𝑛</m:t>
                          </m:r>
                        </m:sup>
                        <m:e>
                          <m:f>
                            <m:fPr>
                              <m:ctrlPr>
                                <a:rPr lang="cs-CZ" sz="2000" i="1">
                                  <a:latin typeface="Cambria Math" panose="02040503050406030204" pitchFamily="18" charset="0"/>
                                </a:rPr>
                              </m:ctrlPr>
                            </m:fPr>
                            <m:num>
                              <m:sSub>
                                <m:sSubPr>
                                  <m:ctrlPr>
                                    <a:rPr lang="cs-CZ" sz="2000" i="1">
                                      <a:latin typeface="Cambria Math" panose="02040503050406030204" pitchFamily="18" charset="0"/>
                                    </a:rPr>
                                  </m:ctrlPr>
                                </m:sSubPr>
                                <m:e>
                                  <m:r>
                                    <a:rPr lang="cs-CZ" sz="2000" i="1">
                                      <a:latin typeface="Cambria Math" panose="02040503050406030204" pitchFamily="18" charset="0"/>
                                    </a:rPr>
                                    <m:t>𝐶𝐹</m:t>
                                  </m:r>
                                </m:e>
                                <m:sub>
                                  <m:r>
                                    <a:rPr lang="cs-CZ" sz="2000" i="1">
                                      <a:latin typeface="Cambria Math" panose="02040503050406030204" pitchFamily="18" charset="0"/>
                                    </a:rPr>
                                    <m:t>𝑡</m:t>
                                  </m:r>
                                </m:sub>
                              </m:sSub>
                            </m:num>
                            <m:den>
                              <m:sSup>
                                <m:sSupPr>
                                  <m:ctrlPr>
                                    <a:rPr lang="cs-CZ" sz="2000" i="1">
                                      <a:latin typeface="Cambria Math" panose="02040503050406030204" pitchFamily="18" charset="0"/>
                                    </a:rPr>
                                  </m:ctrlPr>
                                </m:sSupPr>
                                <m:e>
                                  <m:d>
                                    <m:dPr>
                                      <m:ctrlPr>
                                        <a:rPr lang="cs-CZ" sz="2000" i="1">
                                          <a:latin typeface="Cambria Math" panose="02040503050406030204" pitchFamily="18" charset="0"/>
                                        </a:rPr>
                                      </m:ctrlPr>
                                    </m:dPr>
                                    <m:e>
                                      <m:r>
                                        <a:rPr lang="cs-CZ" sz="2000" i="1">
                                          <a:latin typeface="Cambria Math" panose="02040503050406030204" pitchFamily="18" charset="0"/>
                                        </a:rPr>
                                        <m:t>1+</m:t>
                                      </m:r>
                                      <m:r>
                                        <a:rPr lang="cs-CZ" sz="2000" i="1">
                                          <a:latin typeface="Cambria Math" panose="02040503050406030204" pitchFamily="18" charset="0"/>
                                        </a:rPr>
                                        <m:t>𝑘</m:t>
                                      </m:r>
                                    </m:e>
                                  </m:d>
                                </m:e>
                                <m:sup>
                                  <m:r>
                                    <a:rPr lang="cs-CZ" sz="2000" i="1">
                                      <a:latin typeface="Cambria Math" panose="02040503050406030204" pitchFamily="18" charset="0"/>
                                    </a:rPr>
                                    <m:t>𝑡</m:t>
                                  </m:r>
                                </m:sup>
                              </m:sSup>
                            </m:den>
                          </m:f>
                        </m:e>
                      </m:nary>
                      <m:r>
                        <a:rPr lang="cs-CZ" sz="2000" i="1">
                          <a:latin typeface="Cambria Math" panose="02040503050406030204" pitchFamily="18" charset="0"/>
                        </a:rPr>
                        <m:t>+</m:t>
                      </m:r>
                      <m:f>
                        <m:fPr>
                          <m:ctrlPr>
                            <a:rPr lang="cs-CZ" sz="2000" i="1">
                              <a:latin typeface="Cambria Math" panose="02040503050406030204" pitchFamily="18" charset="0"/>
                            </a:rPr>
                          </m:ctrlPr>
                        </m:fPr>
                        <m:num>
                          <m:sSub>
                            <m:sSubPr>
                              <m:ctrlPr>
                                <a:rPr lang="cs-CZ" sz="2000" i="1">
                                  <a:latin typeface="Cambria Math" panose="02040503050406030204" pitchFamily="18" charset="0"/>
                                </a:rPr>
                              </m:ctrlPr>
                            </m:sSubPr>
                            <m:e>
                              <m:r>
                                <a:rPr lang="cs-CZ" sz="2000" i="1">
                                  <a:latin typeface="Cambria Math" panose="02040503050406030204" pitchFamily="18" charset="0"/>
                                </a:rPr>
                                <m:t>𝑍𝐻</m:t>
                              </m:r>
                            </m:e>
                            <m:sub>
                              <m:r>
                                <a:rPr lang="cs-CZ" sz="2000" i="1">
                                  <a:latin typeface="Cambria Math" panose="02040503050406030204" pitchFamily="18" charset="0"/>
                                </a:rPr>
                                <m:t>𝑛</m:t>
                              </m:r>
                            </m:sub>
                          </m:sSub>
                        </m:num>
                        <m:den>
                          <m:sSup>
                            <m:sSupPr>
                              <m:ctrlPr>
                                <a:rPr lang="cs-CZ" sz="2000" i="1">
                                  <a:latin typeface="Cambria Math" panose="02040503050406030204" pitchFamily="18" charset="0"/>
                                </a:rPr>
                              </m:ctrlPr>
                            </m:sSupPr>
                            <m:e>
                              <m:d>
                                <m:dPr>
                                  <m:ctrlPr>
                                    <a:rPr lang="cs-CZ" sz="2000" i="1">
                                      <a:latin typeface="Cambria Math" panose="02040503050406030204" pitchFamily="18" charset="0"/>
                                    </a:rPr>
                                  </m:ctrlPr>
                                </m:dPr>
                                <m:e>
                                  <m:r>
                                    <a:rPr lang="cs-CZ" sz="2000" i="1">
                                      <a:latin typeface="Cambria Math" panose="02040503050406030204" pitchFamily="18" charset="0"/>
                                    </a:rPr>
                                    <m:t>1+</m:t>
                                  </m:r>
                                  <m:r>
                                    <a:rPr lang="cs-CZ" sz="2000" i="1">
                                      <a:latin typeface="Cambria Math" panose="02040503050406030204" pitchFamily="18" charset="0"/>
                                    </a:rPr>
                                    <m:t>𝑘</m:t>
                                  </m:r>
                                </m:e>
                              </m:d>
                            </m:e>
                            <m:sup>
                              <m:r>
                                <a:rPr lang="cs-CZ" sz="2000" i="1">
                                  <a:latin typeface="Cambria Math" panose="02040503050406030204" pitchFamily="18" charset="0"/>
                                </a:rPr>
                                <m:t>𝑛</m:t>
                              </m:r>
                            </m:sup>
                          </m:sSup>
                        </m:den>
                      </m:f>
                    </m:oMath>
                  </m:oMathPara>
                </a14:m>
                <a:endParaRPr lang="cs-CZ" sz="2000" dirty="0"/>
              </a:p>
              <a:p>
                <a:pPr marL="0" indent="0">
                  <a:buClr>
                    <a:srgbClr val="307871"/>
                  </a:buClr>
                  <a:buNone/>
                </a:pPr>
                <a:endParaRPr lang="cs-CZ" sz="2000" dirty="0"/>
              </a:p>
              <a:p>
                <a:pPr>
                  <a:buClr>
                    <a:srgbClr val="307871"/>
                  </a:buClr>
                </a:pPr>
                <a:r>
                  <a:rPr lang="cs-CZ" sz="2000" i="1" dirty="0"/>
                  <a:t>NPV</a:t>
                </a:r>
                <a:r>
                  <a:rPr lang="cs-CZ" sz="2000" dirty="0"/>
                  <a:t> je  závislé na výši vstupní investice </a:t>
                </a:r>
                <a:r>
                  <a:rPr lang="cs-CZ" sz="2000" i="1" dirty="0"/>
                  <a:t>I</a:t>
                </a:r>
                <a:r>
                  <a:rPr lang="cs-CZ" sz="2000" dirty="0"/>
                  <a:t>, cash </a:t>
                </a:r>
                <a:r>
                  <a:rPr lang="cs-CZ" sz="2000" dirty="0" err="1"/>
                  <a:t>flow</a:t>
                </a:r>
                <a:r>
                  <a:rPr lang="cs-CZ" sz="2000" dirty="0"/>
                  <a:t> </a:t>
                </a:r>
                <a:r>
                  <a:rPr lang="cs-CZ" sz="2000" i="1" dirty="0" err="1"/>
                  <a:t>CF</a:t>
                </a:r>
                <a:r>
                  <a:rPr lang="cs-CZ" sz="2000" i="1" baseline="-25000" dirty="0" err="1"/>
                  <a:t>t</a:t>
                </a:r>
                <a:r>
                  <a:rPr lang="cs-CZ" sz="2000" dirty="0"/>
                  <a:t> v čase</a:t>
                </a:r>
                <a:r>
                  <a:rPr lang="cs-CZ" sz="2000" i="1" dirty="0"/>
                  <a:t> t</a:t>
                </a:r>
                <a:r>
                  <a:rPr lang="cs-CZ" sz="2000" dirty="0"/>
                  <a:t>, požadované výnosnosti projektu </a:t>
                </a:r>
                <a:r>
                  <a:rPr lang="cs-CZ" sz="2000" i="1" dirty="0"/>
                  <a:t>k</a:t>
                </a:r>
                <a:r>
                  <a:rPr lang="cs-CZ" sz="2000" dirty="0"/>
                  <a:t>, odhadované zůstatkové hodnotě </a:t>
                </a:r>
                <a:r>
                  <a:rPr lang="cs-CZ" sz="2000" i="1" dirty="0" err="1"/>
                  <a:t>ZH</a:t>
                </a:r>
                <a:r>
                  <a:rPr lang="cs-CZ" sz="2000" i="1" baseline="-25000" dirty="0" err="1"/>
                  <a:t>n</a:t>
                </a:r>
                <a:r>
                  <a:rPr lang="cs-CZ" sz="2000" dirty="0"/>
                  <a:t> a životnosti projektu </a:t>
                </a:r>
                <a:r>
                  <a:rPr lang="cs-CZ" sz="2000" i="1" dirty="0"/>
                  <a:t>n</a:t>
                </a:r>
                <a:r>
                  <a:rPr lang="cs-CZ" sz="2000" dirty="0"/>
                  <a:t>. </a:t>
                </a:r>
              </a:p>
              <a:p>
                <a:pPr>
                  <a:buClr>
                    <a:srgbClr val="307871"/>
                  </a:buClr>
                </a:pPr>
                <a:r>
                  <a:rPr lang="cs-CZ" sz="2000" dirty="0"/>
                  <a:t>Do požadované míry výnosnosti projektu se nepromítají jen náklady kapitálu, ale také </a:t>
                </a:r>
                <a:r>
                  <a:rPr lang="cs-CZ" sz="2000"/>
                  <a:t>riziko.</a:t>
                </a:r>
              </a:p>
              <a:p>
                <a:pPr>
                  <a:buClr>
                    <a:srgbClr val="307871"/>
                  </a:buClr>
                </a:pPr>
                <a:r>
                  <a:rPr lang="cs-CZ" sz="2000"/>
                  <a:t>Do projektu se vyplatí investovat jenom když je NPV&gt;0</a:t>
                </a:r>
                <a:endParaRPr lang="cs-CZ" sz="2000" dirty="0"/>
              </a:p>
            </p:txBody>
          </p:sp>
        </mc:Choice>
        <mc:Fallback xmlns="">
          <p:sp>
            <p:nvSpPr>
              <p:cNvPr id="3" name="Zástupný symbol pro obsah 2"/>
              <p:cNvSpPr>
                <a:spLocks noGrp="1" noRot="1" noChangeAspect="1" noMove="1" noResize="1" noEditPoints="1" noAdjustHandles="1" noChangeArrowheads="1" noChangeShapeType="1" noTextEdit="1"/>
              </p:cNvSpPr>
              <p:nvPr>
                <p:ph idx="4294967295"/>
              </p:nvPr>
            </p:nvSpPr>
            <p:spPr>
              <a:xfrm>
                <a:off x="107504" y="843558"/>
                <a:ext cx="8856984" cy="3672408"/>
              </a:xfrm>
              <a:prstGeom prst="rect">
                <a:avLst/>
              </a:prstGeom>
              <a:blipFill rotWithShape="0">
                <a:blip r:embed="rId3"/>
                <a:stretch>
                  <a:fillRect l="-619" t="-829" r="-413" b="-11111"/>
                </a:stretch>
              </a:blipFill>
            </p:spPr>
            <p:txBody>
              <a:bodyPr/>
              <a:lstStyle/>
              <a:p>
                <a:r>
                  <a:rPr lang="cs-CZ">
                    <a:noFill/>
                  </a:rPr>
                  <a:t> </a:t>
                </a:r>
              </a:p>
            </p:txBody>
          </p:sp>
        </mc:Fallback>
      </mc:AlternateContent>
      <p:sp>
        <p:nvSpPr>
          <p:cNvPr id="6" name="Nadpis 5"/>
          <p:cNvSpPr>
            <a:spLocks noGrp="1"/>
          </p:cNvSpPr>
          <p:nvPr>
            <p:ph type="title"/>
          </p:nvPr>
        </p:nvSpPr>
        <p:spPr>
          <a:xfrm>
            <a:off x="179512" y="195486"/>
            <a:ext cx="7416824" cy="507703"/>
          </a:xfrm>
        </p:spPr>
        <p:txBody>
          <a:bodyPr/>
          <a:lstStyle/>
          <a:p>
            <a:r>
              <a:rPr lang="cs-CZ" b="1" dirty="0"/>
              <a:t>Výpočet čisté současné hodnoty projektu</a:t>
            </a:r>
            <a:br>
              <a:rPr lang="cs-CZ" b="1" dirty="0"/>
            </a:br>
            <a:endParaRPr lang="en-US" b="1" dirty="0"/>
          </a:p>
        </p:txBody>
      </p:sp>
      <p:sp>
        <p:nvSpPr>
          <p:cNvPr id="5"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dlouhodobých mezinárodních aktiv a pasiv</a:t>
            </a:r>
          </a:p>
        </p:txBody>
      </p:sp>
    </p:spTree>
    <p:extLst>
      <p:ext uri="{BB962C8B-B14F-4D97-AF65-F5344CB8AC3E}">
        <p14:creationId xmlns:p14="http://schemas.microsoft.com/office/powerpoint/2010/main" val="29668129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Řešený příklad (1)</a:t>
            </a:r>
          </a:p>
        </p:txBody>
      </p:sp>
      <p:sp>
        <p:nvSpPr>
          <p:cNvPr id="3" name="Obdélník 2"/>
          <p:cNvSpPr/>
          <p:nvPr/>
        </p:nvSpPr>
        <p:spPr>
          <a:xfrm>
            <a:off x="107504" y="1059582"/>
            <a:ext cx="8928992" cy="2536079"/>
          </a:xfrm>
          <a:prstGeom prst="rect">
            <a:avLst/>
          </a:prstGeom>
        </p:spPr>
        <p:txBody>
          <a:bodyPr wrap="square">
            <a:spAutoFit/>
          </a:bodyPr>
          <a:lstStyle/>
          <a:p>
            <a:pPr indent="180340" algn="just">
              <a:lnSpc>
                <a:spcPct val="115000"/>
              </a:lnSpc>
              <a:spcAft>
                <a:spcPts val="1200"/>
              </a:spcAft>
            </a:pPr>
            <a:r>
              <a:rPr lang="cs-CZ" sz="1600" dirty="0">
                <a:latin typeface="Times New Roman" panose="02020603050405020304" pitchFamily="18" charset="0"/>
                <a:ea typeface="Calibri" panose="020F0502020204030204" pitchFamily="34" charset="0"/>
                <a:cs typeface="Times New Roman" panose="02020603050405020304" pitchFamily="18" charset="0"/>
              </a:rPr>
              <a:t>Jako finanční manažer MNC, která disponuje volnými peněžní prostředky, máte 2 tříleté investiční příležitosti. Jejich charakteristika je následovná: </a:t>
            </a:r>
          </a:p>
          <a:p>
            <a:pPr indent="180340" algn="just">
              <a:lnSpc>
                <a:spcPct val="115000"/>
              </a:lnSpc>
              <a:spcAft>
                <a:spcPts val="1200"/>
              </a:spcAft>
            </a:pPr>
            <a:r>
              <a:rPr lang="cs-CZ" sz="1600" dirty="0">
                <a:effectLst/>
                <a:latin typeface="Times New Roman" panose="02020603050405020304" pitchFamily="18" charset="0"/>
                <a:ea typeface="Calibri" panose="020F0502020204030204" pitchFamily="34" charset="0"/>
                <a:cs typeface="Times New Roman" panose="02020603050405020304" pitchFamily="18" charset="0"/>
              </a:rPr>
              <a:t>a)	Projekt A: vstupní investice je 80 000 EUR, předpokládané každoroční čisté cash </a:t>
            </a:r>
            <a:r>
              <a:rPr lang="cs-CZ" sz="1600" dirty="0" err="1">
                <a:effectLst/>
                <a:latin typeface="Times New Roman" panose="02020603050405020304" pitchFamily="18" charset="0"/>
                <a:ea typeface="Calibri" panose="020F0502020204030204" pitchFamily="34" charset="0"/>
                <a:cs typeface="Times New Roman" panose="02020603050405020304" pitchFamily="18" charset="0"/>
              </a:rPr>
              <a:t>flow</a:t>
            </a:r>
            <a:r>
              <a:rPr lang="cs-CZ" sz="1600" dirty="0">
                <a:effectLst/>
                <a:latin typeface="Times New Roman" panose="02020603050405020304" pitchFamily="18" charset="0"/>
                <a:ea typeface="Calibri" panose="020F0502020204030204" pitchFamily="34" charset="0"/>
                <a:cs typeface="Times New Roman" panose="02020603050405020304" pitchFamily="18" charset="0"/>
              </a:rPr>
              <a:t> po dobu 3 let jsou 30 000 EUR, zůstatková hodnota po tří letech je 0 EUR.</a:t>
            </a:r>
          </a:p>
          <a:p>
            <a:pPr indent="180340" algn="just">
              <a:lnSpc>
                <a:spcPct val="115000"/>
              </a:lnSpc>
              <a:spcAft>
                <a:spcPts val="0"/>
              </a:spcAft>
            </a:pPr>
            <a:r>
              <a:rPr lang="cs-CZ" sz="1600" dirty="0">
                <a:effectLst/>
                <a:latin typeface="Times New Roman" panose="02020603050405020304" pitchFamily="18" charset="0"/>
                <a:ea typeface="Calibri" panose="020F0502020204030204" pitchFamily="34" charset="0"/>
                <a:cs typeface="Times New Roman" panose="02020603050405020304" pitchFamily="18" charset="0"/>
              </a:rPr>
              <a:t>b)	Projekt B: vstupní investice je 80 000 EUR, předpokládané roční čisté cash </a:t>
            </a:r>
            <a:r>
              <a:rPr lang="cs-CZ" sz="1600" dirty="0" err="1">
                <a:effectLst/>
                <a:latin typeface="Times New Roman" panose="02020603050405020304" pitchFamily="18" charset="0"/>
                <a:ea typeface="Calibri" panose="020F0502020204030204" pitchFamily="34" charset="0"/>
                <a:cs typeface="Times New Roman" panose="02020603050405020304" pitchFamily="18" charset="0"/>
              </a:rPr>
              <a:t>flow</a:t>
            </a:r>
            <a:r>
              <a:rPr lang="cs-CZ" sz="1600" dirty="0">
                <a:effectLst/>
                <a:latin typeface="Times New Roman" panose="02020603050405020304" pitchFamily="18" charset="0"/>
                <a:ea typeface="Calibri" panose="020F0502020204030204" pitchFamily="34" charset="0"/>
                <a:cs typeface="Times New Roman" panose="02020603050405020304" pitchFamily="18" charset="0"/>
              </a:rPr>
              <a:t> jsou 1)	23 000 EUR, 2) 30 000 EUR, 3) 37 100 EUR, zůstatková hodnota po tří letech je 0 EUR. </a:t>
            </a:r>
          </a:p>
          <a:p>
            <a:pPr indent="180340" algn="just">
              <a:lnSpc>
                <a:spcPct val="115000"/>
              </a:lnSpc>
              <a:spcBef>
                <a:spcPts val="1200"/>
              </a:spcBef>
              <a:spcAft>
                <a:spcPts val="1200"/>
              </a:spcAft>
            </a:pPr>
            <a:r>
              <a:rPr lang="cs-CZ" sz="1600" dirty="0">
                <a:effectLst/>
                <a:latin typeface="Times New Roman" panose="02020603050405020304" pitchFamily="18" charset="0"/>
                <a:ea typeface="Calibri" panose="020F0502020204030204" pitchFamily="34" charset="0"/>
                <a:cs typeface="Times New Roman" panose="02020603050405020304" pitchFamily="18" charset="0"/>
              </a:rPr>
              <a:t>Které investici dáte přednost při požadované neměnné míře výnosnosti 2,6 % p. a.? </a:t>
            </a:r>
          </a:p>
        </p:txBody>
      </p:sp>
      <p:sp>
        <p:nvSpPr>
          <p:cNvPr id="5"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dlouhodobých mezinárodních aktiv a pasiv</a:t>
            </a:r>
          </a:p>
        </p:txBody>
      </p:sp>
    </p:spTree>
    <p:extLst>
      <p:ext uri="{BB962C8B-B14F-4D97-AF65-F5344CB8AC3E}">
        <p14:creationId xmlns:p14="http://schemas.microsoft.com/office/powerpoint/2010/main" val="3732873899"/>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5810</TotalTime>
  <Words>3291</Words>
  <Application>Microsoft Office PowerPoint</Application>
  <PresentationFormat>Předvádění na obrazovce (16:9)</PresentationFormat>
  <Paragraphs>352</Paragraphs>
  <Slides>36</Slides>
  <Notes>33</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36</vt:i4>
      </vt:variant>
    </vt:vector>
  </HeadingPairs>
  <TitlesOfParts>
    <vt:vector size="43" baseType="lpstr">
      <vt:lpstr>Arial</vt:lpstr>
      <vt:lpstr>Calibri</vt:lpstr>
      <vt:lpstr>Cambria Math</vt:lpstr>
      <vt:lpstr>Enriqueta</vt:lpstr>
      <vt:lpstr>Times New Roman</vt:lpstr>
      <vt:lpstr>Wingdings</vt:lpstr>
      <vt:lpstr>SLU</vt:lpstr>
      <vt:lpstr>Management dlouhodobých mezinárodních aktiv a pasiv</vt:lpstr>
      <vt:lpstr>Mezinárodní kapitálové rozpočetnictví </vt:lpstr>
      <vt:lpstr>Faktory ovlivňující mezinárodní kapitálové rozpočetnictví (1) </vt:lpstr>
      <vt:lpstr>Faktory ovlivňující mezinárodní kapitálové rozpočetnictví (2) </vt:lpstr>
      <vt:lpstr>Faktory ovlivňující mezinárodní kapitálové rozpočetnictví (2) </vt:lpstr>
      <vt:lpstr>Rozdílnost hodnocení projektů z pozice mateřské a dceřiné společnosti</vt:lpstr>
      <vt:lpstr>Proces převodu finančních prostředků od dceřiné společnosti k mateřské společnosti</vt:lpstr>
      <vt:lpstr>Výpočet čisté současné hodnoty projektu </vt:lpstr>
      <vt:lpstr>Řešený příklad (1)</vt:lpstr>
      <vt:lpstr>Řešený příklad (2)</vt:lpstr>
      <vt:lpstr>Metody zakomponování rizika projektu do požadované výnosnosti</vt:lpstr>
      <vt:lpstr>Dlouhodobé financování na mezinárodních finančních trzích </vt:lpstr>
      <vt:lpstr>Náklady dluhového financování přes emisi dluhopisů</vt:lpstr>
      <vt:lpstr>Výnosy desetiletých dluhopisů vybraných zemí (% březen 2022)</vt:lpstr>
      <vt:lpstr>Proces rozhodování o dlouhodobém zahraničním dluhovém financování</vt:lpstr>
      <vt:lpstr>Obecné kurzové trendy ovlivňující celkové náklady na zahraniční dluh</vt:lpstr>
      <vt:lpstr>Úrokové riziko cizích zdrojů financování </vt:lpstr>
      <vt:lpstr>Fixní verzus pohyblivé kuponové sazby</vt:lpstr>
      <vt:lpstr>Mezinárodní corporate governance</vt:lpstr>
      <vt:lpstr>Corporate governance z hlediska mezinárodního finančního managementu</vt:lpstr>
      <vt:lpstr>Příklad důsledku nesprávného corporate governance</vt:lpstr>
      <vt:lpstr>Modely corporate governance </vt:lpstr>
      <vt:lpstr>Hledisko koncentrace vlastnických práv</vt:lpstr>
      <vt:lpstr>Hledisko vlivu bank</vt:lpstr>
      <vt:lpstr>Hledisko způsobu financování</vt:lpstr>
      <vt:lpstr>Hledisko struktury správních orgánů</vt:lpstr>
      <vt:lpstr>Hledisko územně historické</vt:lpstr>
      <vt:lpstr>Výhody a nevýhody angloamerického a kontinentálně-evropského systému</vt:lpstr>
      <vt:lpstr>Kapitálový trh jako nástroj kontroly managementu</vt:lpstr>
      <vt:lpstr>Princip převzetí akciové společnosti</vt:lpstr>
      <vt:lpstr>Druhy převzetí</vt:lpstr>
      <vt:lpstr>Způsoby nepřátelského převzetí (1) </vt:lpstr>
      <vt:lpstr>Způsoby nepřátelského převzetí (2) </vt:lpstr>
      <vt:lpstr>Pasivní způsoby obrany proti převzetí</vt:lpstr>
      <vt:lpstr>Aktivní způsoby obrany proti převzetí</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Jana Šimáková</cp:lastModifiedBy>
  <cp:revision>187</cp:revision>
  <cp:lastPrinted>2017-02-22T12:09:42Z</cp:lastPrinted>
  <dcterms:created xsi:type="dcterms:W3CDTF">2016-07-06T15:42:34Z</dcterms:created>
  <dcterms:modified xsi:type="dcterms:W3CDTF">2024-04-18T06:41:18Z</dcterms:modified>
</cp:coreProperties>
</file>