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2" r:id="rId8"/>
    <p:sldId id="273" r:id="rId9"/>
    <p:sldId id="263" r:id="rId10"/>
    <p:sldId id="264" r:id="rId11"/>
    <p:sldId id="265" r:id="rId12"/>
    <p:sldId id="267" r:id="rId13"/>
    <p:sldId id="268" r:id="rId14"/>
    <p:sldId id="269" r:id="rId15"/>
    <p:sldId id="270" r:id="rId16"/>
    <p:sldId id="271" r:id="rId17"/>
    <p:sldId id="274" r:id="rId18"/>
    <p:sldId id="272" r:id="rId19"/>
    <p:sldId id="276" r:id="rId20"/>
    <p:sldId id="275" r:id="rId21"/>
    <p:sldId id="277" r:id="rId22"/>
    <p:sldId id="278" r:id="rId23"/>
    <p:sldId id="279" r:id="rId24"/>
    <p:sldId id="281" r:id="rId25"/>
    <p:sldId id="282" r:id="rId26"/>
    <p:sldId id="284" r:id="rId27"/>
    <p:sldId id="285" r:id="rId28"/>
    <p:sldId id="286" r:id="rId29"/>
    <p:sldId id="287" r:id="rId30"/>
    <p:sldId id="288" r:id="rId31"/>
    <p:sldId id="289" r:id="rId32"/>
    <p:sldId id="290" r:id="rId33"/>
    <p:sldId id="292" r:id="rId34"/>
    <p:sldId id="291" r:id="rId35"/>
    <p:sldId id="297" r:id="rId36"/>
    <p:sldId id="298" r:id="rId37"/>
    <p:sldId id="293" r:id="rId38"/>
    <p:sldId id="296" r:id="rId39"/>
    <p:sldId id="300" r:id="rId40"/>
    <p:sldId id="301" r:id="rId41"/>
    <p:sldId id="303" r:id="rId42"/>
    <p:sldId id="304" r:id="rId43"/>
    <p:sldId id="305" r:id="rId44"/>
    <p:sldId id="308" r:id="rId45"/>
    <p:sldId id="309" r:id="rId46"/>
    <p:sldId id="310" r:id="rId47"/>
    <p:sldId id="311" r:id="rId48"/>
    <p:sldId id="307"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34" r:id="rId67"/>
    <p:sldId id="329" r:id="rId68"/>
    <p:sldId id="330" r:id="rId69"/>
    <p:sldId id="331" r:id="rId7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58BCB2"/>
    <a:srgbClr val="3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Styl s motivem 2 – zvýraznění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 s motivem 2 – zvýraznění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Světlý styl 2 – zvýraznění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5332" autoAdjust="0"/>
  </p:normalViewPr>
  <p:slideViewPr>
    <p:cSldViewPr snapToGrid="0">
      <p:cViewPr varScale="1">
        <p:scale>
          <a:sx n="86" d="100"/>
          <a:sy n="86" d="100"/>
        </p:scale>
        <p:origin x="562"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bg1"/>
        </a:solidFill>
        <a:effectLst/>
      </p:bgPr>
    </p:bg>
    <p:spTree>
      <p:nvGrpSpPr>
        <p:cNvPr id="1" name=""/>
        <p:cNvGrpSpPr/>
        <p:nvPr/>
      </p:nvGrpSpPr>
      <p:grpSpPr>
        <a:xfrm>
          <a:off x="0" y="0"/>
          <a:ext cx="0" cy="0"/>
          <a:chOff x="0" y="0"/>
          <a:chExt cx="0" cy="0"/>
        </a:xfrm>
      </p:grpSpPr>
      <p:sp>
        <p:nvSpPr>
          <p:cNvPr id="7" name="Obdélník 6"/>
          <p:cNvSpPr/>
          <p:nvPr userDrawn="1"/>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hasCustomPrompt="1"/>
          </p:nvPr>
        </p:nvSpPr>
        <p:spPr>
          <a:xfrm>
            <a:off x="622800" y="932400"/>
            <a:ext cx="6818400" cy="2880000"/>
          </a:xfrm>
          <a:noFill/>
        </p:spPr>
        <p:txBody>
          <a:bodyPr anchor="t" anchorCtr="0">
            <a:noAutofit/>
          </a:bodyPr>
          <a:lstStyle>
            <a:lvl1pPr algn="l">
              <a:defRPr sz="3600" baseline="0">
                <a:solidFill>
                  <a:schemeClr val="bg1"/>
                </a:solidFill>
              </a:defRPr>
            </a:lvl1pPr>
          </a:lstStyle>
          <a:p>
            <a:r>
              <a:rPr lang="en-GB" noProof="0" dirty="0"/>
              <a:t>Presentation title</a:t>
            </a:r>
          </a:p>
        </p:txBody>
      </p:sp>
      <p:sp>
        <p:nvSpPr>
          <p:cNvPr id="3" name="Podnadpis 2"/>
          <p:cNvSpPr>
            <a:spLocks noGrp="1"/>
          </p:cNvSpPr>
          <p:nvPr>
            <p:ph type="subTitle" idx="1" hasCustomPrompt="1"/>
          </p:nvPr>
        </p:nvSpPr>
        <p:spPr>
          <a:xfrm>
            <a:off x="2350800" y="4100400"/>
            <a:ext cx="5184000" cy="10548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Presentation subtitle</a:t>
            </a:r>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14" name="Zástupný symbol pro text 2"/>
          <p:cNvSpPr>
            <a:spLocks noGrp="1"/>
          </p:cNvSpPr>
          <p:nvPr>
            <p:ph type="body" idx="10" hasCustomPrompt="1"/>
          </p:nvPr>
        </p:nvSpPr>
        <p:spPr>
          <a:xfrm>
            <a:off x="7824192" y="4964142"/>
            <a:ext cx="4140000" cy="1537200"/>
          </a:xfrm>
        </p:spPr>
        <p:txBody>
          <a:bodyPr/>
          <a:lstStyle>
            <a:lvl1pPr marL="0" indent="0" algn="r">
              <a:buNone/>
              <a:defRPr sz="1800" b="0">
                <a:solidFill>
                  <a:srgbClr val="3078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David </a:t>
            </a:r>
            <a:r>
              <a:rPr lang="en-US" noProof="0" dirty="0" err="1"/>
              <a:t>Bartl</a:t>
            </a:r>
            <a:endParaRPr lang="en-US" noProof="0" dirty="0"/>
          </a:p>
          <a:p>
            <a:pPr lvl="0"/>
            <a:r>
              <a:rPr lang="en-US" noProof="0" dirty="0"/>
              <a:t>Subject title</a:t>
            </a:r>
          </a:p>
          <a:p>
            <a:pPr lvl="0"/>
            <a:r>
              <a:rPr lang="en-US" noProof="0" dirty="0"/>
              <a:t>Subject code</a:t>
            </a:r>
          </a:p>
        </p:txBody>
      </p:sp>
    </p:spTree>
    <p:extLst>
      <p:ext uri="{BB962C8B-B14F-4D97-AF65-F5344CB8AC3E}">
        <p14:creationId xmlns:p14="http://schemas.microsoft.com/office/powerpoint/2010/main" val="377983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7" name="Přímá spojnice 6"/>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79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plně 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85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ine of the lecture">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65855" y="1294257"/>
            <a:ext cx="11397600" cy="5040000"/>
          </a:xfrm>
        </p:spPr>
        <p:txBody>
          <a:body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12" name="Nadpis 6"/>
          <p:cNvSpPr txBox="1">
            <a:spLocks/>
          </p:cNvSpPr>
          <p:nvPr userDrawn="1"/>
        </p:nvSpPr>
        <p:spPr>
          <a:xfrm>
            <a:off x="252000" y="450000"/>
            <a:ext cx="9720000" cy="460800"/>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800" b="1" kern="1200">
                <a:solidFill>
                  <a:srgbClr val="307871"/>
                </a:solidFill>
                <a:latin typeface="Arial" panose="020B0604020202020204" pitchFamily="34" charset="0"/>
                <a:ea typeface="+mj-ea"/>
                <a:cs typeface="Arial" panose="020B0604020202020204" pitchFamily="34" charset="0"/>
              </a:defRPr>
            </a:lvl1pPr>
          </a:lstStyle>
          <a:p>
            <a:r>
              <a:rPr lang="en-GB" dirty="0"/>
              <a:t>Outline of the lecture</a:t>
            </a:r>
          </a:p>
        </p:txBody>
      </p:sp>
    </p:spTree>
    <p:extLst>
      <p:ext uri="{BB962C8B-B14F-4D97-AF65-F5344CB8AC3E}">
        <p14:creationId xmlns:p14="http://schemas.microsoft.com/office/powerpoint/2010/main" val="224323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mp; Text">
    <p:spTree>
      <p:nvGrpSpPr>
        <p:cNvPr id="1" name=""/>
        <p:cNvGrpSpPr/>
        <p:nvPr/>
      </p:nvGrpSpPr>
      <p:grpSpPr>
        <a:xfrm>
          <a:off x="0" y="0"/>
          <a:ext cx="0" cy="0"/>
          <a:chOff x="0" y="0"/>
          <a:chExt cx="0" cy="0"/>
        </a:xfrm>
      </p:grpSpPr>
      <p:sp>
        <p:nvSpPr>
          <p:cNvPr id="14" name="Nadpis 13"/>
          <p:cNvSpPr>
            <a:spLocks noGrp="1"/>
          </p:cNvSpPr>
          <p:nvPr>
            <p:ph type="title"/>
          </p:nvPr>
        </p:nvSpPr>
        <p:spPr>
          <a:xfrm>
            <a:off x="252000" y="450000"/>
            <a:ext cx="9720000" cy="460800"/>
          </a:xfrm>
        </p:spPr>
        <p:txBody>
          <a:bodyPr vert="horz" lIns="91440" tIns="45720" rIns="91440" bIns="45720" rtlCol="0" anchor="t" anchorCtr="0">
            <a:noAutofit/>
          </a:bodyPr>
          <a:lstStyle>
            <a:lvl1pPr>
              <a:defRPr lang="cs-CZ"/>
            </a:lvl1pPr>
          </a:lstStyle>
          <a:p>
            <a:pPr marL="0" lvl="0"/>
            <a:r>
              <a:rPr lang="cs-CZ" noProof="0"/>
              <a:t>Kliknutím lze upravit styl.</a:t>
            </a:r>
            <a:endParaRPr lang="en-GB" noProof="0" dirty="0"/>
          </a:p>
        </p:txBody>
      </p:sp>
      <p:sp>
        <p:nvSpPr>
          <p:cNvPr id="3" name="Zástupný symbol pro text 2"/>
          <p:cNvSpPr>
            <a:spLocks noGrp="1"/>
          </p:cNvSpPr>
          <p:nvPr>
            <p:ph type="body" idx="1" hasCustomPrompt="1"/>
          </p:nvPr>
        </p:nvSpPr>
        <p:spPr>
          <a:xfrm>
            <a:off x="367200" y="1296000"/>
            <a:ext cx="11397600" cy="50400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Text</a:t>
            </a:r>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40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mp; Obsah">
    <p:spTree>
      <p:nvGrpSpPr>
        <p:cNvPr id="1" name=""/>
        <p:cNvGrpSpPr/>
        <p:nvPr/>
      </p:nvGrpSpPr>
      <p:grpSpPr>
        <a:xfrm>
          <a:off x="0" y="0"/>
          <a:ext cx="0" cy="0"/>
          <a:chOff x="0" y="0"/>
          <a:chExt cx="0" cy="0"/>
        </a:xfrm>
      </p:grpSpPr>
      <p:sp>
        <p:nvSpPr>
          <p:cNvPr id="7" name="Nadpis 6"/>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a:t>Kliknutím lze upravit styl.</a:t>
            </a:r>
            <a:endParaRPr lang="en-GB" noProof="0"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65855" y="1294257"/>
            <a:ext cx="11397600" cy="5040000"/>
          </a:xfrm>
        </p:spPr>
        <p:txBody>
          <a:body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Tree>
    <p:extLst>
      <p:ext uri="{BB962C8B-B14F-4D97-AF65-F5344CB8AC3E}">
        <p14:creationId xmlns:p14="http://schemas.microsoft.com/office/powerpoint/2010/main" val="236755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userDrawn="1"/>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title" hasCustomPrompt="1"/>
          </p:nvPr>
        </p:nvSpPr>
        <p:spPr>
          <a:xfrm>
            <a:off x="666000" y="720000"/>
            <a:ext cx="4352400" cy="1332000"/>
          </a:xfrm>
        </p:spPr>
        <p:txBody>
          <a:bodyPr anchor="t" anchorCtr="0"/>
          <a:lstStyle>
            <a:lvl1pPr>
              <a:defRPr sz="3600" baseline="0">
                <a:solidFill>
                  <a:schemeClr val="bg1"/>
                </a:solidFill>
              </a:defRPr>
            </a:lvl1pPr>
          </a:lstStyle>
          <a:p>
            <a:r>
              <a:rPr lang="en-GB" noProof="0" dirty="0"/>
              <a:t>Chapter title</a:t>
            </a:r>
          </a:p>
        </p:txBody>
      </p:sp>
      <p:sp>
        <p:nvSpPr>
          <p:cNvPr id="3" name="Zástupný symbol pro obsah 2"/>
          <p:cNvSpPr>
            <a:spLocks noGrp="1"/>
          </p:cNvSpPr>
          <p:nvPr>
            <p:ph idx="1"/>
          </p:nvPr>
        </p:nvSpPr>
        <p:spPr>
          <a:xfrm>
            <a:off x="5684400" y="2628000"/>
            <a:ext cx="5940000" cy="38520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4" name="Zástupný symbol pro text 3"/>
          <p:cNvSpPr>
            <a:spLocks noGrp="1"/>
          </p:cNvSpPr>
          <p:nvPr>
            <p:ph type="body" sz="half" idx="2" hasCustomPrompt="1"/>
          </p:nvPr>
        </p:nvSpPr>
        <p:spPr>
          <a:xfrm>
            <a:off x="666000" y="2052000"/>
            <a:ext cx="4352400" cy="4176000"/>
          </a:xfrm>
        </p:spPr>
        <p:txBody>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a:t>Text</a:t>
            </a:r>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spTree>
    <p:extLst>
      <p:ext uri="{BB962C8B-B14F-4D97-AF65-F5344CB8AC3E}">
        <p14:creationId xmlns:p14="http://schemas.microsoft.com/office/powerpoint/2010/main" val="235815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936000" y="1620000"/>
            <a:ext cx="5400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noProof="0" dirty="0"/>
              <a:t>Kliknutím na ikonu přidáte obrázek.</a:t>
            </a:r>
            <a:endParaRPr lang="en-GB" noProof="0" dirty="0"/>
          </a:p>
        </p:txBody>
      </p:sp>
      <p:sp>
        <p:nvSpPr>
          <p:cNvPr id="4" name="Zástupný symbol pro text 3"/>
          <p:cNvSpPr>
            <a:spLocks noGrp="1"/>
          </p:cNvSpPr>
          <p:nvPr>
            <p:ph type="body" sz="half" idx="2"/>
          </p:nvPr>
        </p:nvSpPr>
        <p:spPr>
          <a:xfrm>
            <a:off x="6984000" y="1620000"/>
            <a:ext cx="3240000" cy="3600000"/>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noProof="0"/>
              <a:t>Upravte styly předlohy textu.</a:t>
            </a:r>
          </a:p>
        </p:txBody>
      </p:sp>
      <p:pic>
        <p:nvPicPr>
          <p:cNvPr id="13" name="Obráze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4" name="Přímá spojnice 13"/>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a:t>Kliknutím lze upravit styl.</a:t>
            </a:r>
            <a:endParaRPr lang="en-GB" noProof="0" dirty="0"/>
          </a:p>
        </p:txBody>
      </p:sp>
    </p:spTree>
    <p:extLst>
      <p:ext uri="{BB962C8B-B14F-4D97-AF65-F5344CB8AC3E}">
        <p14:creationId xmlns:p14="http://schemas.microsoft.com/office/powerpoint/2010/main" val="67688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936000" y="1620000"/>
            <a:ext cx="5400000" cy="3600000"/>
          </a:xfrm>
        </p:spPr>
        <p:txBody>
          <a:body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4" name="Zástupný symbol pro obsah 3"/>
          <p:cNvSpPr>
            <a:spLocks noGrp="1"/>
          </p:cNvSpPr>
          <p:nvPr>
            <p:ph sz="half" idx="2"/>
          </p:nvPr>
        </p:nvSpPr>
        <p:spPr>
          <a:xfrm>
            <a:off x="6984000" y="1619998"/>
            <a:ext cx="3240000" cy="3600000"/>
          </a:xfrm>
        </p:spPr>
        <p:txBody>
          <a:body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a:t>Kliknutím lze upravit styl.</a:t>
            </a:r>
            <a:endParaRPr lang="en-GB" noProof="0" dirty="0"/>
          </a:p>
        </p:txBody>
      </p:sp>
    </p:spTree>
    <p:extLst>
      <p:ext uri="{BB962C8B-B14F-4D97-AF65-F5344CB8AC3E}">
        <p14:creationId xmlns:p14="http://schemas.microsoft.com/office/powerpoint/2010/main" val="59710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0" name="Zástupný symbol pro obsah 2"/>
          <p:cNvSpPr>
            <a:spLocks noGrp="1"/>
          </p:cNvSpPr>
          <p:nvPr>
            <p:ph sz="half" idx="10"/>
          </p:nvPr>
        </p:nvSpPr>
        <p:spPr>
          <a:xfrm>
            <a:off x="936000" y="1620000"/>
            <a:ext cx="5400000" cy="3600000"/>
          </a:xfrm>
        </p:spPr>
        <p:txBody>
          <a:bodyPr/>
          <a:lstStyle>
            <a:lvl1pPr>
              <a:defRPr sz="2400"/>
            </a:lvl1pPr>
            <a:lvl2pPr>
              <a:defRPr sz="2000"/>
            </a:lvl2pPr>
            <a:lvl3pPr>
              <a:defRPr sz="1800"/>
            </a:lvl3pPr>
            <a:lvl4pPr>
              <a:defRPr sz="1600"/>
            </a:lvl4pPr>
            <a:lvl5pPr>
              <a:defRPr sz="1600"/>
            </a:lvl5p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3" name="Zástupný symbol pro text 2"/>
          <p:cNvSpPr>
            <a:spLocks noGrp="1"/>
          </p:cNvSpPr>
          <p:nvPr>
            <p:ph type="body" idx="1"/>
          </p:nvPr>
        </p:nvSpPr>
        <p:spPr>
          <a:xfrm>
            <a:off x="936000" y="961200"/>
            <a:ext cx="5400000" cy="658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Upravte styly předlohy textu.</a:t>
            </a:r>
          </a:p>
        </p:txBody>
      </p:sp>
      <p:sp>
        <p:nvSpPr>
          <p:cNvPr id="5" name="Zástupný symbol pro text 4"/>
          <p:cNvSpPr>
            <a:spLocks noGrp="1"/>
          </p:cNvSpPr>
          <p:nvPr>
            <p:ph type="body" sz="quarter" idx="3"/>
          </p:nvPr>
        </p:nvSpPr>
        <p:spPr>
          <a:xfrm>
            <a:off x="6984000" y="961200"/>
            <a:ext cx="3240000" cy="658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Upravte styly předlohy textu.</a:t>
            </a:r>
          </a:p>
        </p:txBody>
      </p:sp>
      <p:sp>
        <p:nvSpPr>
          <p:cNvPr id="11" name="Zástupný symbol pro obsah 3"/>
          <p:cNvSpPr>
            <a:spLocks noGrp="1"/>
          </p:cNvSpPr>
          <p:nvPr>
            <p:ph sz="half" idx="2"/>
          </p:nvPr>
        </p:nvSpPr>
        <p:spPr>
          <a:xfrm>
            <a:off x="6984000" y="1619998"/>
            <a:ext cx="3240000" cy="3600000"/>
          </a:xfrm>
        </p:spPr>
        <p:txBody>
          <a:bodyPr/>
          <a:lstStyle>
            <a:lvl1pPr>
              <a:defRPr sz="2400"/>
            </a:lvl1pPr>
            <a:lvl2pPr>
              <a:defRPr sz="2000"/>
            </a:lvl2pPr>
            <a:lvl3pPr>
              <a:defRPr sz="1800"/>
            </a:lvl3pPr>
            <a:lvl4pPr>
              <a:defRPr sz="1600"/>
            </a:lvl4pPr>
            <a:lvl5pPr>
              <a:defRPr sz="1600"/>
            </a:lvl5p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3" name="Přímá spojnice 12"/>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a:t>Kliknutím lze upravit styl.</a:t>
            </a:r>
            <a:endParaRPr lang="en-GB" noProof="0" dirty="0"/>
          </a:p>
        </p:txBody>
      </p:sp>
    </p:spTree>
    <p:extLst>
      <p:ext uri="{BB962C8B-B14F-4D97-AF65-F5344CB8AC3E}">
        <p14:creationId xmlns:p14="http://schemas.microsoft.com/office/powerpoint/2010/main" val="108162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6" name="Nadpis 6"/>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a:t>Kliknutím lze upravit styl.</a:t>
            </a:r>
            <a:endParaRPr lang="en-GB" noProof="0" dirty="0"/>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8" name="Přímá spojnice 7"/>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58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t" anchorCtr="0">
            <a:noAutofit/>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dirty="0" err="1"/>
              <a:t>Upravte</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a:p>
            <a:pPr lvl="2"/>
            <a:r>
              <a:rPr lang="en-GB" noProof="0" dirty="0" err="1"/>
              <a:t>Třetí</a:t>
            </a:r>
            <a:r>
              <a:rPr lang="en-GB" noProof="0" dirty="0"/>
              <a:t> </a:t>
            </a:r>
            <a:r>
              <a:rPr lang="en-GB" noProof="0" dirty="0" err="1"/>
              <a:t>úroveň</a:t>
            </a:r>
            <a:endParaRPr lang="en-GB" noProof="0" dirty="0"/>
          </a:p>
          <a:p>
            <a:pPr lvl="3"/>
            <a:r>
              <a:rPr lang="en-GB" noProof="0" dirty="0" err="1"/>
              <a:t>Čtvrtá</a:t>
            </a:r>
            <a:r>
              <a:rPr lang="en-GB" noProof="0" dirty="0"/>
              <a:t> </a:t>
            </a:r>
            <a:r>
              <a:rPr lang="en-GB" noProof="0" dirty="0" err="1"/>
              <a:t>úroveň</a:t>
            </a:r>
            <a:endParaRPr lang="en-GB" noProof="0" dirty="0"/>
          </a:p>
          <a:p>
            <a:pPr lvl="4"/>
            <a:r>
              <a:rPr lang="en-GB" noProof="0" dirty="0" err="1"/>
              <a:t>Pátá</a:t>
            </a:r>
            <a:r>
              <a:rPr lang="en-GB" noProof="0" dirty="0"/>
              <a:t> </a:t>
            </a:r>
            <a:r>
              <a:rPr lang="en-GB" noProof="0" dirty="0" err="1"/>
              <a:t>úroveň</a:t>
            </a:r>
            <a:endParaRPr lang="en-GB" noProof="0" dirty="0"/>
          </a:p>
        </p:txBody>
      </p:sp>
    </p:spTree>
    <p:extLst>
      <p:ext uri="{BB962C8B-B14F-4D97-AF65-F5344CB8AC3E}">
        <p14:creationId xmlns:p14="http://schemas.microsoft.com/office/powerpoint/2010/main" val="42187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6" r:id="rId5"/>
    <p:sldLayoutId id="2147483657" r:id="rId6"/>
    <p:sldLayoutId id="2147483652" r:id="rId7"/>
    <p:sldLayoutId id="2147483653" r:id="rId8"/>
    <p:sldLayoutId id="2147483654" r:id="rId9"/>
    <p:sldLayoutId id="2147483655" r:id="rId10"/>
    <p:sldLayoutId id="2147483658" r:id="rId11"/>
  </p:sldLayoutIdLst>
  <p:txStyles>
    <p:titleStyle>
      <a:lvl1pPr algn="l" defTabSz="914400" rtl="0" eaLnBrk="1" latinLnBrk="0" hangingPunct="1">
        <a:lnSpc>
          <a:spcPct val="100000"/>
        </a:lnSpc>
        <a:spcBef>
          <a:spcPct val="0"/>
        </a:spcBef>
        <a:buNone/>
        <a:defRPr sz="2800" b="1" kern="1200">
          <a:solidFill>
            <a:srgbClr val="30787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Statistics</a:t>
            </a:r>
            <a:br>
              <a:rPr lang="en-GB" dirty="0"/>
            </a:br>
            <a:br>
              <a:rPr lang="en-GB" dirty="0"/>
            </a:br>
            <a:r>
              <a:rPr lang="en-GB" dirty="0"/>
              <a:t>Lecture 2</a:t>
            </a:r>
          </a:p>
        </p:txBody>
      </p:sp>
      <p:sp>
        <p:nvSpPr>
          <p:cNvPr id="3" name="Podnadpis 2"/>
          <p:cNvSpPr>
            <a:spLocks noGrp="1"/>
          </p:cNvSpPr>
          <p:nvPr>
            <p:ph type="subTitle" idx="1"/>
          </p:nvPr>
        </p:nvSpPr>
        <p:spPr/>
        <p:txBody>
          <a:bodyPr/>
          <a:lstStyle/>
          <a:p>
            <a:r>
              <a:rPr lang="en-GB" dirty="0"/>
              <a:t>Descriptive Statistics:</a:t>
            </a:r>
            <a:br>
              <a:rPr lang="en-GB" dirty="0"/>
            </a:br>
            <a:r>
              <a:rPr lang="en-GB" dirty="0"/>
              <a:t>Qualitative and Quantitative </a:t>
            </a:r>
            <a:br>
              <a:rPr lang="en-GB" dirty="0"/>
            </a:br>
            <a:r>
              <a:rPr lang="en-GB" dirty="0"/>
              <a:t>Data Items</a:t>
            </a:r>
          </a:p>
        </p:txBody>
      </p:sp>
      <p:sp>
        <p:nvSpPr>
          <p:cNvPr id="4" name="Zástupný symbol pro text 3"/>
          <p:cNvSpPr>
            <a:spLocks noGrp="1"/>
          </p:cNvSpPr>
          <p:nvPr>
            <p:ph type="body" idx="10"/>
          </p:nvPr>
        </p:nvSpPr>
        <p:spPr/>
        <p:txBody>
          <a:bodyPr/>
          <a:lstStyle/>
          <a:p>
            <a:r>
              <a:rPr lang="en-GB" b="1" dirty="0"/>
              <a:t>David Bartl</a:t>
            </a:r>
          </a:p>
          <a:p>
            <a:r>
              <a:rPr lang="en-GB" dirty="0"/>
              <a:t>Statistics</a:t>
            </a:r>
          </a:p>
          <a:p>
            <a:r>
              <a:rPr lang="en-GB" dirty="0"/>
              <a:t>INM/BASTA</a:t>
            </a:r>
          </a:p>
        </p:txBody>
      </p:sp>
    </p:spTree>
    <p:extLst>
      <p:ext uri="{BB962C8B-B14F-4D97-AF65-F5344CB8AC3E}">
        <p14:creationId xmlns:p14="http://schemas.microsoft.com/office/powerpoint/2010/main" val="3893936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Bar chart of frequencies for qualitative data items</a:t>
            </a:r>
          </a:p>
        </p:txBody>
      </p:sp>
      <p:sp>
        <p:nvSpPr>
          <p:cNvPr id="3" name="Zástupný symbol pro text 2"/>
          <p:cNvSpPr>
            <a:spLocks noGrp="1"/>
          </p:cNvSpPr>
          <p:nvPr>
            <p:ph type="body" idx="1"/>
          </p:nvPr>
        </p:nvSpPr>
        <p:spPr/>
        <p:txBody>
          <a:bodyPr/>
          <a:lstStyle/>
          <a:p>
            <a:r>
              <a:rPr lang="en-GB" u="sng" dirty="0"/>
              <a:t>Bar chart</a:t>
            </a:r>
            <a:r>
              <a:rPr lang="en-GB" dirty="0"/>
              <a:t> – the frequencies (numbers) of the nominal data item “Position”:</a:t>
            </a:r>
          </a:p>
        </p:txBody>
      </p:sp>
      <p:cxnSp>
        <p:nvCxnSpPr>
          <p:cNvPr id="5" name="Přímá spojnice 4"/>
          <p:cNvCxnSpPr/>
          <p:nvPr/>
        </p:nvCxnSpPr>
        <p:spPr>
          <a:xfrm>
            <a:off x="2340000" y="3420000"/>
            <a:ext cx="64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2340000" y="3780000"/>
            <a:ext cx="64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2340000" y="4140000"/>
            <a:ext cx="64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2340000" y="4500000"/>
            <a:ext cx="64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2340000" y="5220000"/>
            <a:ext cx="64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2340000" y="4860000"/>
            <a:ext cx="64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2097379" y="4766400"/>
            <a:ext cx="242621" cy="184666"/>
          </a:xfrm>
          <a:prstGeom prst="rect">
            <a:avLst/>
          </a:prstGeom>
          <a:noFill/>
        </p:spPr>
        <p:txBody>
          <a:bodyPr wrap="none" lIns="0" tIns="0" rIns="72000" bIns="0" rtlCol="0">
            <a:spAutoFit/>
          </a:bodyPr>
          <a:lstStyle/>
          <a:p>
            <a:pPr algn="r"/>
            <a:r>
              <a:rPr lang="en-GB" sz="1200" dirty="0"/>
              <a:t>20</a:t>
            </a:r>
          </a:p>
        </p:txBody>
      </p:sp>
      <p:sp>
        <p:nvSpPr>
          <p:cNvPr id="12" name="TextovéPole 11"/>
          <p:cNvSpPr txBox="1"/>
          <p:nvPr/>
        </p:nvSpPr>
        <p:spPr>
          <a:xfrm>
            <a:off x="2097379" y="4046400"/>
            <a:ext cx="242621" cy="184666"/>
          </a:xfrm>
          <a:prstGeom prst="rect">
            <a:avLst/>
          </a:prstGeom>
          <a:noFill/>
        </p:spPr>
        <p:txBody>
          <a:bodyPr wrap="none" lIns="0" tIns="0" rIns="72000" bIns="0" rtlCol="0">
            <a:spAutoFit/>
          </a:bodyPr>
          <a:lstStyle/>
          <a:p>
            <a:pPr algn="r"/>
            <a:r>
              <a:rPr lang="en-GB" sz="1200" dirty="0"/>
              <a:t>60</a:t>
            </a:r>
          </a:p>
        </p:txBody>
      </p:sp>
      <p:sp>
        <p:nvSpPr>
          <p:cNvPr id="13" name="TextovéPole 12"/>
          <p:cNvSpPr txBox="1"/>
          <p:nvPr/>
        </p:nvSpPr>
        <p:spPr>
          <a:xfrm>
            <a:off x="2097379" y="4406832"/>
            <a:ext cx="242621" cy="184666"/>
          </a:xfrm>
          <a:prstGeom prst="rect">
            <a:avLst/>
          </a:prstGeom>
          <a:noFill/>
        </p:spPr>
        <p:txBody>
          <a:bodyPr wrap="none" lIns="0" tIns="0" rIns="72000" bIns="0" rtlCol="0">
            <a:spAutoFit/>
          </a:bodyPr>
          <a:lstStyle/>
          <a:p>
            <a:pPr algn="r"/>
            <a:r>
              <a:rPr lang="en-GB" sz="1200" dirty="0"/>
              <a:t>40</a:t>
            </a:r>
          </a:p>
        </p:txBody>
      </p:sp>
      <p:sp>
        <p:nvSpPr>
          <p:cNvPr id="14" name="TextovéPole 13"/>
          <p:cNvSpPr txBox="1"/>
          <p:nvPr/>
        </p:nvSpPr>
        <p:spPr>
          <a:xfrm>
            <a:off x="2012419" y="3326400"/>
            <a:ext cx="327581" cy="184666"/>
          </a:xfrm>
          <a:prstGeom prst="rect">
            <a:avLst/>
          </a:prstGeom>
          <a:noFill/>
        </p:spPr>
        <p:txBody>
          <a:bodyPr wrap="none" lIns="0" tIns="0" rIns="72000" bIns="0" rtlCol="0">
            <a:spAutoFit/>
          </a:bodyPr>
          <a:lstStyle/>
          <a:p>
            <a:pPr algn="r"/>
            <a:r>
              <a:rPr lang="en-GB" sz="1200" dirty="0"/>
              <a:t>100</a:t>
            </a:r>
          </a:p>
        </p:txBody>
      </p:sp>
      <p:sp>
        <p:nvSpPr>
          <p:cNvPr id="15" name="TextovéPole 14"/>
          <p:cNvSpPr txBox="1"/>
          <p:nvPr/>
        </p:nvSpPr>
        <p:spPr>
          <a:xfrm>
            <a:off x="2097379" y="3686400"/>
            <a:ext cx="242621" cy="184666"/>
          </a:xfrm>
          <a:prstGeom prst="rect">
            <a:avLst/>
          </a:prstGeom>
          <a:noFill/>
        </p:spPr>
        <p:txBody>
          <a:bodyPr wrap="none" lIns="0" tIns="0" rIns="72000" bIns="0" rtlCol="0">
            <a:spAutoFit/>
          </a:bodyPr>
          <a:lstStyle/>
          <a:p>
            <a:pPr algn="r"/>
            <a:r>
              <a:rPr lang="en-GB" sz="1200" dirty="0"/>
              <a:t>80</a:t>
            </a:r>
          </a:p>
        </p:txBody>
      </p:sp>
      <p:sp>
        <p:nvSpPr>
          <p:cNvPr id="16" name="TextovéPole 15"/>
          <p:cNvSpPr txBox="1"/>
          <p:nvPr/>
        </p:nvSpPr>
        <p:spPr>
          <a:xfrm>
            <a:off x="2182337" y="5127667"/>
            <a:ext cx="157663" cy="184666"/>
          </a:xfrm>
          <a:prstGeom prst="rect">
            <a:avLst/>
          </a:prstGeom>
          <a:noFill/>
        </p:spPr>
        <p:txBody>
          <a:bodyPr wrap="none" lIns="0" tIns="0" rIns="72000" bIns="0" rtlCol="0">
            <a:spAutoFit/>
          </a:bodyPr>
          <a:lstStyle/>
          <a:p>
            <a:pPr algn="r"/>
            <a:r>
              <a:rPr lang="en-GB" sz="1200" dirty="0"/>
              <a:t>0</a:t>
            </a:r>
          </a:p>
        </p:txBody>
      </p:sp>
      <p:sp>
        <p:nvSpPr>
          <p:cNvPr id="22" name="TextovéPole 21"/>
          <p:cNvSpPr txBox="1"/>
          <p:nvPr/>
        </p:nvSpPr>
        <p:spPr>
          <a:xfrm>
            <a:off x="3199427" y="4670668"/>
            <a:ext cx="441146" cy="369332"/>
          </a:xfrm>
          <a:prstGeom prst="rect">
            <a:avLst/>
          </a:prstGeom>
          <a:solidFill>
            <a:schemeClr val="bg1"/>
          </a:solidFill>
        </p:spPr>
        <p:txBody>
          <a:bodyPr wrap="none" rtlCol="0" anchor="b" anchorCtr="1">
            <a:spAutoFit/>
          </a:bodyPr>
          <a:lstStyle/>
          <a:p>
            <a:pPr algn="ctr"/>
            <a:r>
              <a:rPr lang="en-GB" dirty="0"/>
              <a:t>10</a:t>
            </a:r>
          </a:p>
        </p:txBody>
      </p:sp>
      <p:sp>
        <p:nvSpPr>
          <p:cNvPr id="23" name="TextovéPole 22"/>
          <p:cNvSpPr txBox="1"/>
          <p:nvPr/>
        </p:nvSpPr>
        <p:spPr>
          <a:xfrm>
            <a:off x="2872414" y="5220000"/>
            <a:ext cx="1095172" cy="369332"/>
          </a:xfrm>
          <a:prstGeom prst="rect">
            <a:avLst/>
          </a:prstGeom>
          <a:noFill/>
          <a:ln>
            <a:noFill/>
          </a:ln>
        </p:spPr>
        <p:txBody>
          <a:bodyPr wrap="none" rtlCol="0">
            <a:spAutoFit/>
          </a:bodyPr>
          <a:lstStyle/>
          <a:p>
            <a:pPr algn="ctr"/>
            <a:r>
              <a:rPr lang="en-GB" dirty="0"/>
              <a:t>manager</a:t>
            </a:r>
          </a:p>
        </p:txBody>
      </p:sp>
      <p:sp>
        <p:nvSpPr>
          <p:cNvPr id="24" name="TextovéPole 23"/>
          <p:cNvSpPr txBox="1"/>
          <p:nvPr/>
        </p:nvSpPr>
        <p:spPr>
          <a:xfrm>
            <a:off x="4055934" y="5220000"/>
            <a:ext cx="1608133" cy="646331"/>
          </a:xfrm>
          <a:prstGeom prst="rect">
            <a:avLst/>
          </a:prstGeom>
          <a:noFill/>
          <a:ln>
            <a:noFill/>
          </a:ln>
        </p:spPr>
        <p:txBody>
          <a:bodyPr wrap="none" rtlCol="0">
            <a:spAutoFit/>
          </a:bodyPr>
          <a:lstStyle/>
          <a:p>
            <a:pPr algn="ctr"/>
            <a:r>
              <a:rPr lang="en-GB" dirty="0"/>
              <a:t>administrative</a:t>
            </a:r>
            <a:br>
              <a:rPr lang="en-GB" dirty="0"/>
            </a:br>
            <a:r>
              <a:rPr lang="en-GB" dirty="0"/>
              <a:t>officer</a:t>
            </a:r>
          </a:p>
        </p:txBody>
      </p:sp>
      <p:sp>
        <p:nvSpPr>
          <p:cNvPr id="25" name="TextovéPole 24"/>
          <p:cNvSpPr txBox="1"/>
          <p:nvPr/>
        </p:nvSpPr>
        <p:spPr>
          <a:xfrm>
            <a:off x="5778062" y="5220000"/>
            <a:ext cx="1043876" cy="369332"/>
          </a:xfrm>
          <a:prstGeom prst="rect">
            <a:avLst/>
          </a:prstGeom>
          <a:noFill/>
        </p:spPr>
        <p:txBody>
          <a:bodyPr wrap="none" rtlCol="0">
            <a:spAutoFit/>
          </a:bodyPr>
          <a:lstStyle/>
          <a:p>
            <a:pPr algn="ctr"/>
            <a:r>
              <a:rPr lang="en-GB" dirty="0"/>
              <a:t>operator</a:t>
            </a:r>
          </a:p>
        </p:txBody>
      </p:sp>
      <p:sp>
        <p:nvSpPr>
          <p:cNvPr id="26" name="TextovéPole 25"/>
          <p:cNvSpPr txBox="1"/>
          <p:nvPr/>
        </p:nvSpPr>
        <p:spPr>
          <a:xfrm>
            <a:off x="8820000" y="5220000"/>
            <a:ext cx="1005404" cy="369332"/>
          </a:xfrm>
          <a:prstGeom prst="rect">
            <a:avLst/>
          </a:prstGeom>
          <a:noFill/>
        </p:spPr>
        <p:txBody>
          <a:bodyPr wrap="none" rtlCol="0">
            <a:spAutoFit/>
          </a:bodyPr>
          <a:lstStyle/>
          <a:p>
            <a:pPr algn="ctr"/>
            <a:r>
              <a:rPr lang="en-GB" dirty="0"/>
              <a:t>Position</a:t>
            </a:r>
          </a:p>
        </p:txBody>
      </p:sp>
      <p:cxnSp>
        <p:nvCxnSpPr>
          <p:cNvPr id="27" name="Přímá spojnice 26"/>
          <p:cNvCxnSpPr/>
          <p:nvPr/>
        </p:nvCxnSpPr>
        <p:spPr>
          <a:xfrm>
            <a:off x="2340000" y="2340000"/>
            <a:ext cx="64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2340000" y="2700000"/>
            <a:ext cx="64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2340000" y="3060000"/>
            <a:ext cx="64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2012419" y="2247137"/>
            <a:ext cx="327581" cy="184666"/>
          </a:xfrm>
          <a:prstGeom prst="rect">
            <a:avLst/>
          </a:prstGeom>
          <a:noFill/>
        </p:spPr>
        <p:txBody>
          <a:bodyPr wrap="none" lIns="0" tIns="0" rIns="72000" bIns="0" rtlCol="0">
            <a:spAutoFit/>
          </a:bodyPr>
          <a:lstStyle/>
          <a:p>
            <a:pPr algn="r"/>
            <a:r>
              <a:rPr lang="en-GB" sz="1200" dirty="0"/>
              <a:t>160</a:t>
            </a:r>
          </a:p>
        </p:txBody>
      </p:sp>
      <p:sp>
        <p:nvSpPr>
          <p:cNvPr id="31" name="TextovéPole 30"/>
          <p:cNvSpPr txBox="1"/>
          <p:nvPr/>
        </p:nvSpPr>
        <p:spPr>
          <a:xfrm>
            <a:off x="2012419" y="2606400"/>
            <a:ext cx="327581" cy="184666"/>
          </a:xfrm>
          <a:prstGeom prst="rect">
            <a:avLst/>
          </a:prstGeom>
          <a:noFill/>
        </p:spPr>
        <p:txBody>
          <a:bodyPr wrap="none" lIns="0" tIns="0" rIns="72000" bIns="0" rtlCol="0">
            <a:spAutoFit/>
          </a:bodyPr>
          <a:lstStyle/>
          <a:p>
            <a:pPr algn="r"/>
            <a:r>
              <a:rPr lang="en-GB" sz="1200" dirty="0"/>
              <a:t>140</a:t>
            </a:r>
          </a:p>
        </p:txBody>
      </p:sp>
      <p:sp>
        <p:nvSpPr>
          <p:cNvPr id="32" name="TextovéPole 31"/>
          <p:cNvSpPr txBox="1"/>
          <p:nvPr/>
        </p:nvSpPr>
        <p:spPr>
          <a:xfrm>
            <a:off x="2012419" y="2966400"/>
            <a:ext cx="327581" cy="184666"/>
          </a:xfrm>
          <a:prstGeom prst="rect">
            <a:avLst/>
          </a:prstGeom>
          <a:noFill/>
        </p:spPr>
        <p:txBody>
          <a:bodyPr wrap="none" lIns="0" tIns="0" rIns="72000" bIns="0" rtlCol="0">
            <a:spAutoFit/>
          </a:bodyPr>
          <a:lstStyle/>
          <a:p>
            <a:pPr algn="r"/>
            <a:r>
              <a:rPr lang="en-GB" sz="1200" dirty="0"/>
              <a:t>120</a:t>
            </a:r>
          </a:p>
        </p:txBody>
      </p:sp>
      <p:sp>
        <p:nvSpPr>
          <p:cNvPr id="40" name="TextovéPole 39"/>
          <p:cNvSpPr txBox="1"/>
          <p:nvPr/>
        </p:nvSpPr>
        <p:spPr>
          <a:xfrm>
            <a:off x="7301418" y="5220000"/>
            <a:ext cx="877163" cy="369332"/>
          </a:xfrm>
          <a:prstGeom prst="rect">
            <a:avLst/>
          </a:prstGeom>
          <a:noFill/>
        </p:spPr>
        <p:txBody>
          <a:bodyPr wrap="none" rtlCol="0">
            <a:spAutoFit/>
          </a:bodyPr>
          <a:lstStyle/>
          <a:p>
            <a:pPr algn="ctr"/>
            <a:r>
              <a:rPr lang="en-GB" dirty="0"/>
              <a:t>worker</a:t>
            </a:r>
          </a:p>
        </p:txBody>
      </p:sp>
      <p:sp>
        <p:nvSpPr>
          <p:cNvPr id="17" name="Obdélník 16"/>
          <p:cNvSpPr/>
          <p:nvPr/>
        </p:nvSpPr>
        <p:spPr>
          <a:xfrm>
            <a:off x="3060000" y="5040000"/>
            <a:ext cx="720000" cy="180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ovéPole 41"/>
          <p:cNvSpPr txBox="1"/>
          <p:nvPr/>
        </p:nvSpPr>
        <p:spPr>
          <a:xfrm>
            <a:off x="4647986" y="4652668"/>
            <a:ext cx="424027" cy="369332"/>
          </a:xfrm>
          <a:prstGeom prst="rect">
            <a:avLst/>
          </a:prstGeom>
          <a:solidFill>
            <a:schemeClr val="bg1"/>
          </a:solidFill>
        </p:spPr>
        <p:txBody>
          <a:bodyPr wrap="none" rtlCol="0" anchor="b" anchorCtr="1">
            <a:spAutoFit/>
          </a:bodyPr>
          <a:lstStyle/>
          <a:p>
            <a:pPr algn="ctr"/>
            <a:r>
              <a:rPr lang="en-GB" dirty="0"/>
              <a:t>11</a:t>
            </a:r>
          </a:p>
        </p:txBody>
      </p:sp>
      <p:sp>
        <p:nvSpPr>
          <p:cNvPr id="18" name="Obdélník 17"/>
          <p:cNvSpPr/>
          <p:nvPr/>
        </p:nvSpPr>
        <p:spPr>
          <a:xfrm>
            <a:off x="4500000" y="5022000"/>
            <a:ext cx="720000" cy="198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ovéPole 42"/>
          <p:cNvSpPr txBox="1"/>
          <p:nvPr/>
        </p:nvSpPr>
        <p:spPr>
          <a:xfrm>
            <a:off x="6079427" y="3788668"/>
            <a:ext cx="441146" cy="369332"/>
          </a:xfrm>
          <a:prstGeom prst="rect">
            <a:avLst/>
          </a:prstGeom>
          <a:solidFill>
            <a:schemeClr val="bg1"/>
          </a:solidFill>
        </p:spPr>
        <p:txBody>
          <a:bodyPr wrap="none" rtlCol="0" anchor="b" anchorCtr="1">
            <a:spAutoFit/>
          </a:bodyPr>
          <a:lstStyle/>
          <a:p>
            <a:pPr algn="ctr"/>
            <a:r>
              <a:rPr lang="en-GB" dirty="0"/>
              <a:t>29</a:t>
            </a:r>
          </a:p>
        </p:txBody>
      </p:sp>
      <p:sp>
        <p:nvSpPr>
          <p:cNvPr id="44" name="TextovéPole 43"/>
          <p:cNvSpPr txBox="1"/>
          <p:nvPr/>
        </p:nvSpPr>
        <p:spPr>
          <a:xfrm>
            <a:off x="7455306" y="2150336"/>
            <a:ext cx="569387" cy="369332"/>
          </a:xfrm>
          <a:prstGeom prst="rect">
            <a:avLst/>
          </a:prstGeom>
          <a:solidFill>
            <a:schemeClr val="bg1"/>
          </a:solidFill>
        </p:spPr>
        <p:txBody>
          <a:bodyPr wrap="none" rtlCol="0" anchor="b" anchorCtr="1">
            <a:spAutoFit/>
          </a:bodyPr>
          <a:lstStyle/>
          <a:p>
            <a:pPr algn="ctr"/>
            <a:r>
              <a:rPr lang="en-GB" dirty="0"/>
              <a:t>150</a:t>
            </a:r>
          </a:p>
        </p:txBody>
      </p:sp>
      <p:sp>
        <p:nvSpPr>
          <p:cNvPr id="19" name="Obdélník 18"/>
          <p:cNvSpPr/>
          <p:nvPr/>
        </p:nvSpPr>
        <p:spPr>
          <a:xfrm>
            <a:off x="5940000" y="4158000"/>
            <a:ext cx="720000" cy="1062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bdélník 40"/>
          <p:cNvSpPr/>
          <p:nvPr/>
        </p:nvSpPr>
        <p:spPr>
          <a:xfrm>
            <a:off x="7380000" y="2523919"/>
            <a:ext cx="720000" cy="2700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ovéPole 52"/>
          <p:cNvSpPr txBox="1"/>
          <p:nvPr/>
        </p:nvSpPr>
        <p:spPr>
          <a:xfrm>
            <a:off x="792000" y="2165725"/>
            <a:ext cx="1152880" cy="338554"/>
          </a:xfrm>
          <a:prstGeom prst="rect">
            <a:avLst/>
          </a:prstGeom>
          <a:noFill/>
        </p:spPr>
        <p:txBody>
          <a:bodyPr vert="horz" wrap="none" rtlCol="0">
            <a:spAutoFit/>
          </a:bodyPr>
          <a:lstStyle/>
          <a:p>
            <a:pPr algn="ctr"/>
            <a:r>
              <a:rPr lang="en-GB" sz="1600" dirty="0"/>
              <a:t>Frequency</a:t>
            </a:r>
          </a:p>
        </p:txBody>
      </p:sp>
    </p:spTree>
    <p:extLst>
      <p:ext uri="{BB962C8B-B14F-4D97-AF65-F5344CB8AC3E}">
        <p14:creationId xmlns:p14="http://schemas.microsoft.com/office/powerpoint/2010/main" val="70686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Bar chart for ordinal qualitative data items</a:t>
            </a:r>
          </a:p>
        </p:txBody>
      </p:sp>
      <p:sp>
        <p:nvSpPr>
          <p:cNvPr id="3" name="Zástupný symbol pro text 2"/>
          <p:cNvSpPr>
            <a:spLocks noGrp="1"/>
          </p:cNvSpPr>
          <p:nvPr>
            <p:ph type="body" idx="1"/>
          </p:nvPr>
        </p:nvSpPr>
        <p:spPr/>
        <p:txBody>
          <a:bodyPr/>
          <a:lstStyle/>
          <a:p>
            <a:r>
              <a:rPr lang="en-GB" dirty="0"/>
              <a:t>Example:  The dataset of the employees.</a:t>
            </a:r>
          </a:p>
          <a:p>
            <a:endParaRPr lang="en-GB" dirty="0"/>
          </a:p>
          <a:p>
            <a:r>
              <a:rPr lang="en-GB" dirty="0"/>
              <a:t>We examine now the ordinal data item “Evaluation”:</a:t>
            </a:r>
          </a:p>
          <a:p>
            <a:endParaRPr lang="en-GB" dirty="0"/>
          </a:p>
          <a:p>
            <a:r>
              <a:rPr lang="en-GB" dirty="0"/>
              <a:t>Table:</a:t>
            </a:r>
          </a:p>
        </p:txBody>
      </p:sp>
      <p:graphicFrame>
        <p:nvGraphicFramePr>
          <p:cNvPr id="4" name="Tabulka 3"/>
          <p:cNvGraphicFramePr>
            <a:graphicFrameLocks noGrp="1"/>
          </p:cNvGraphicFramePr>
          <p:nvPr>
            <p:extLst>
              <p:ext uri="{D42A27DB-BD31-4B8C-83A1-F6EECF244321}">
                <p14:modId xmlns:p14="http://schemas.microsoft.com/office/powerpoint/2010/main" val="3300940945"/>
              </p:ext>
            </p:extLst>
          </p:nvPr>
        </p:nvGraphicFramePr>
        <p:xfrm>
          <a:off x="1746000" y="2880000"/>
          <a:ext cx="8640000" cy="2695680"/>
        </p:xfrm>
        <a:graphic>
          <a:graphicData uri="http://schemas.openxmlformats.org/drawingml/2006/table">
            <a:tbl>
              <a:tblPr firstRow="1" lastRow="1">
                <a:tableStyleId>{5940675A-B579-460E-94D1-54222C63F5DA}</a:tableStyleId>
              </a:tblPr>
              <a:tblGrid>
                <a:gridCol w="2880000">
                  <a:extLst>
                    <a:ext uri="{9D8B030D-6E8A-4147-A177-3AD203B41FA5}">
                      <a16:colId xmlns:a16="http://schemas.microsoft.com/office/drawing/2014/main" val="4072174939"/>
                    </a:ext>
                  </a:extLst>
                </a:gridCol>
                <a:gridCol w="2880000">
                  <a:extLst>
                    <a:ext uri="{9D8B030D-6E8A-4147-A177-3AD203B41FA5}">
                      <a16:colId xmlns:a16="http://schemas.microsoft.com/office/drawing/2014/main" val="669653384"/>
                    </a:ext>
                  </a:extLst>
                </a:gridCol>
                <a:gridCol w="2880000">
                  <a:extLst>
                    <a:ext uri="{9D8B030D-6E8A-4147-A177-3AD203B41FA5}">
                      <a16:colId xmlns:a16="http://schemas.microsoft.com/office/drawing/2014/main" val="3653678132"/>
                    </a:ext>
                  </a:extLst>
                </a:gridCol>
              </a:tblGrid>
              <a:tr h="194366">
                <a:tc>
                  <a:txBody>
                    <a:bodyPr/>
                    <a:lstStyle/>
                    <a:p>
                      <a:pPr algn="ctr" fontAlgn="b"/>
                      <a:r>
                        <a:rPr lang="en-GB" sz="1800" b="1" u="none" strike="noStrike" noProof="0" dirty="0">
                          <a:solidFill>
                            <a:schemeClr val="bg1"/>
                          </a:solidFill>
                          <a:effectLst/>
                          <a:latin typeface="+mn-lt"/>
                        </a:rPr>
                        <a:t>Evaluation</a:t>
                      </a:r>
                      <a:endParaRPr lang="en-GB" sz="1800" b="1" i="0" u="none" strike="noStrike" noProof="0" dirty="0">
                        <a:solidFill>
                          <a:schemeClr val="bg1"/>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800" b="1" u="none" strike="noStrike" noProof="0" dirty="0">
                          <a:solidFill>
                            <a:schemeClr val="bg1"/>
                          </a:solidFill>
                          <a:effectLst/>
                          <a:latin typeface="+mn-lt"/>
                        </a:rPr>
                        <a:t>Frequency </a:t>
                      </a:r>
                      <a:r>
                        <a:rPr lang="en-GB" sz="1800" b="1" i="0" u="none" strike="noStrike" noProof="0" dirty="0">
                          <a:solidFill>
                            <a:schemeClr val="bg1"/>
                          </a:solidFill>
                          <a:effectLst/>
                          <a:latin typeface="+mn-lt"/>
                        </a:rPr>
                        <a:t>(number)</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800" b="1" u="none" strike="noStrike" noProof="0" dirty="0">
                          <a:solidFill>
                            <a:schemeClr val="bg1"/>
                          </a:solidFill>
                          <a:effectLst/>
                          <a:latin typeface="+mn-lt"/>
                        </a:rPr>
                        <a:t>Relative frequency</a:t>
                      </a:r>
                      <a:endParaRPr lang="en-GB" sz="1800" b="1" i="0" u="none" strike="noStrike" noProof="0" dirty="0">
                        <a:solidFill>
                          <a:schemeClr val="bg1"/>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extLst>
                  <a:ext uri="{0D108BD9-81ED-4DB2-BD59-A6C34878D82A}">
                    <a16:rowId xmlns:a16="http://schemas.microsoft.com/office/drawing/2014/main" val="886946476"/>
                  </a:ext>
                </a:extLst>
              </a:tr>
              <a:tr h="194366">
                <a:tc>
                  <a:txBody>
                    <a:bodyPr/>
                    <a:lstStyle/>
                    <a:p>
                      <a:pPr algn="l" fontAlgn="b"/>
                      <a:r>
                        <a:rPr lang="en-GB" sz="1800" u="none" strike="noStrike" noProof="0" dirty="0">
                          <a:effectLst/>
                          <a:latin typeface="+mn-lt"/>
                        </a:rPr>
                        <a:t>   1  — ver</a:t>
                      </a:r>
                      <a:r>
                        <a:rPr lang="en-GB" sz="1800" u="none" strike="noStrike" baseline="0" noProof="0" dirty="0">
                          <a:effectLst/>
                          <a:latin typeface="+mn-lt"/>
                        </a:rPr>
                        <a:t>y bad</a:t>
                      </a:r>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800" u="none" strike="noStrike" noProof="0" dirty="0">
                          <a:effectLst/>
                          <a:latin typeface="+mn-lt"/>
                        </a:rPr>
                        <a:t> 19</a:t>
                      </a:r>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 11.243 %</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194366">
                <a:tc>
                  <a:txBody>
                    <a:bodyPr/>
                    <a:lstStyle/>
                    <a:p>
                      <a:pPr algn="l" fontAlgn="b"/>
                      <a:r>
                        <a:rPr lang="en-GB" sz="1800" b="0" i="0" u="none" strike="noStrike" noProof="0" dirty="0">
                          <a:solidFill>
                            <a:srgbClr val="000000"/>
                          </a:solidFill>
                          <a:effectLst/>
                          <a:latin typeface="+mn-lt"/>
                        </a:rPr>
                        <a:t>   2  — bad</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800" u="none" strike="noStrike" noProof="0" dirty="0">
                          <a:effectLst/>
                          <a:latin typeface="+mn-lt"/>
                        </a:rPr>
                        <a:t> 20</a:t>
                      </a:r>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 11.834 %</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r h="194366">
                <a:tc>
                  <a:txBody>
                    <a:bodyPr/>
                    <a:lstStyle/>
                    <a:p>
                      <a:pPr algn="l" fontAlgn="b"/>
                      <a:r>
                        <a:rPr lang="en-GB" sz="1800" u="none" strike="noStrike" noProof="0" dirty="0">
                          <a:effectLst/>
                          <a:latin typeface="+mn-lt"/>
                        </a:rPr>
                        <a:t>   3  — rather bad</a:t>
                      </a:r>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800" u="none" strike="noStrike" noProof="0" dirty="0">
                          <a:effectLst/>
                          <a:latin typeface="+mn-lt"/>
                        </a:rPr>
                        <a:t> 47</a:t>
                      </a:r>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 27.811 %</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44744361"/>
                  </a:ext>
                </a:extLst>
              </a:tr>
              <a:tr h="194366">
                <a:tc>
                  <a:txBody>
                    <a:bodyPr/>
                    <a:lstStyle/>
                    <a:p>
                      <a:pPr algn="l" fontAlgn="b"/>
                      <a:r>
                        <a:rPr lang="en-GB" sz="1800" b="0" i="0" u="none" strike="noStrike" noProof="0" dirty="0">
                          <a:solidFill>
                            <a:srgbClr val="000000"/>
                          </a:solidFill>
                          <a:effectLst/>
                          <a:latin typeface="+mn-lt"/>
                        </a:rPr>
                        <a:t>   4  — acceptable</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 32</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 18.935 %</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374938894"/>
                  </a:ext>
                </a:extLst>
              </a:tr>
              <a:tr h="194366">
                <a:tc>
                  <a:txBody>
                    <a:bodyPr/>
                    <a:lstStyle/>
                    <a:p>
                      <a:pPr algn="l" fontAlgn="b"/>
                      <a:r>
                        <a:rPr lang="en-GB" sz="1800" b="0" i="0" u="none" strike="noStrike" noProof="0" dirty="0">
                          <a:solidFill>
                            <a:srgbClr val="000000"/>
                          </a:solidFill>
                          <a:effectLst/>
                          <a:latin typeface="+mn-lt"/>
                        </a:rPr>
                        <a:t>   5  — quite</a:t>
                      </a:r>
                      <a:r>
                        <a:rPr lang="en-GB" sz="1800" b="0" i="0" u="none" strike="noStrike" baseline="0" noProof="0" dirty="0">
                          <a:solidFill>
                            <a:srgbClr val="000000"/>
                          </a:solidFill>
                          <a:effectLst/>
                          <a:latin typeface="+mn-lt"/>
                        </a:rPr>
                        <a:t> good</a:t>
                      </a:r>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 23</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 13.609 %</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304645021"/>
                  </a:ext>
                </a:extLst>
              </a:tr>
              <a:tr h="194366">
                <a:tc>
                  <a:txBody>
                    <a:bodyPr/>
                    <a:lstStyle/>
                    <a:p>
                      <a:pPr algn="l" fontAlgn="b"/>
                      <a:r>
                        <a:rPr lang="en-GB" sz="1800" b="0" i="0" u="none" strike="noStrike" noProof="0" dirty="0">
                          <a:solidFill>
                            <a:srgbClr val="000000"/>
                          </a:solidFill>
                          <a:effectLst/>
                          <a:latin typeface="+mn-lt"/>
                        </a:rPr>
                        <a:t>   6  — good</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 16</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  9.467 %</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663879672"/>
                  </a:ext>
                </a:extLst>
              </a:tr>
              <a:tr h="180451">
                <a:tc>
                  <a:txBody>
                    <a:bodyPr/>
                    <a:lstStyle/>
                    <a:p>
                      <a:pPr algn="l" fontAlgn="b"/>
                      <a:r>
                        <a:rPr lang="en-GB" sz="1800" u="none" strike="noStrike" noProof="0" dirty="0">
                          <a:effectLst/>
                          <a:latin typeface="+mn-lt"/>
                        </a:rPr>
                        <a:t>   7  — very good</a:t>
                      </a:r>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sz="1800" b="0" i="0" u="none" strike="noStrike" noProof="0" dirty="0">
                          <a:solidFill>
                            <a:schemeClr val="tx1"/>
                          </a:solidFill>
                          <a:effectLst/>
                          <a:latin typeface="+mn-lt"/>
                        </a:rPr>
                        <a:t> 12</a:t>
                      </a:r>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  7.101 %</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extLst>
                  <a:ext uri="{0D108BD9-81ED-4DB2-BD59-A6C34878D82A}">
                    <a16:rowId xmlns:a16="http://schemas.microsoft.com/office/drawing/2014/main" val="366710855"/>
                  </a:ext>
                </a:extLst>
              </a:tr>
              <a:tr h="180451">
                <a:tc>
                  <a:txBody>
                    <a:bodyPr/>
                    <a:lstStyle/>
                    <a:p>
                      <a:pPr algn="ctr" fontAlgn="b"/>
                      <a:r>
                        <a:rPr lang="en-GB" sz="1800" b="0" i="0" u="none" strike="noStrike" noProof="0" dirty="0">
                          <a:solidFill>
                            <a:srgbClr val="000000"/>
                          </a:solidFill>
                          <a:effectLst/>
                          <a:latin typeface="+mn-lt"/>
                        </a:rPr>
                        <a:t>TOTAL</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169</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100.000 %</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tcPr>
                </a:tc>
                <a:extLst>
                  <a:ext uri="{0D108BD9-81ED-4DB2-BD59-A6C34878D82A}">
                    <a16:rowId xmlns:a16="http://schemas.microsoft.com/office/drawing/2014/main" val="1365531399"/>
                  </a:ext>
                </a:extLst>
              </a:tr>
            </a:tbl>
          </a:graphicData>
        </a:graphic>
      </p:graphicFrame>
      <p:sp>
        <p:nvSpPr>
          <p:cNvPr id="5" name="TextovéPole 4"/>
          <p:cNvSpPr txBox="1"/>
          <p:nvPr/>
        </p:nvSpPr>
        <p:spPr>
          <a:xfrm>
            <a:off x="7848000" y="2603001"/>
            <a:ext cx="2204450" cy="276999"/>
          </a:xfrm>
          <a:prstGeom prst="rect">
            <a:avLst/>
          </a:prstGeom>
          <a:noFill/>
        </p:spPr>
        <p:txBody>
          <a:bodyPr wrap="none" rtlCol="0">
            <a:spAutoFit/>
          </a:bodyPr>
          <a:lstStyle/>
          <a:p>
            <a:r>
              <a:rPr lang="en-GB" sz="1200" dirty="0"/>
              <a:t>(rounded to 3 decimal places)</a:t>
            </a:r>
          </a:p>
        </p:txBody>
      </p:sp>
    </p:spTree>
    <p:extLst>
      <p:ext uri="{BB962C8B-B14F-4D97-AF65-F5344CB8AC3E}">
        <p14:creationId xmlns:p14="http://schemas.microsoft.com/office/powerpoint/2010/main" val="218510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Bar chart of frequencies for qualitative data items</a:t>
            </a:r>
          </a:p>
        </p:txBody>
      </p:sp>
      <p:sp>
        <p:nvSpPr>
          <p:cNvPr id="3" name="Zástupný symbol pro text 2"/>
          <p:cNvSpPr>
            <a:spLocks noGrp="1"/>
          </p:cNvSpPr>
          <p:nvPr>
            <p:ph type="body" idx="1"/>
          </p:nvPr>
        </p:nvSpPr>
        <p:spPr/>
        <p:txBody>
          <a:bodyPr/>
          <a:lstStyle/>
          <a:p>
            <a:r>
              <a:rPr lang="en-GB" u="sng" dirty="0"/>
              <a:t>Bar chart</a:t>
            </a:r>
            <a:r>
              <a:rPr lang="en-GB" dirty="0"/>
              <a:t> – the frequencies (numbers) of the ordinal data item “Evaluation”:</a:t>
            </a:r>
          </a:p>
        </p:txBody>
      </p:sp>
      <p:cxnSp>
        <p:nvCxnSpPr>
          <p:cNvPr id="5" name="Přímá spojnice 4"/>
          <p:cNvCxnSpPr/>
          <p:nvPr/>
        </p:nvCxnSpPr>
        <p:spPr>
          <a:xfrm>
            <a:off x="1980000" y="342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1980000" y="378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1980000" y="414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1980000" y="450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1980000" y="522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980000" y="4860000"/>
            <a:ext cx="82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1822337" y="5486400"/>
            <a:ext cx="157663" cy="184666"/>
          </a:xfrm>
          <a:prstGeom prst="rect">
            <a:avLst/>
          </a:prstGeom>
          <a:noFill/>
        </p:spPr>
        <p:txBody>
          <a:bodyPr wrap="none" lIns="0" tIns="0" rIns="72000" bIns="0" rtlCol="0">
            <a:spAutoFit/>
          </a:bodyPr>
          <a:lstStyle/>
          <a:p>
            <a:pPr algn="r"/>
            <a:r>
              <a:rPr lang="en-GB" sz="1200" dirty="0"/>
              <a:t>5</a:t>
            </a:r>
          </a:p>
        </p:txBody>
      </p:sp>
      <p:sp>
        <p:nvSpPr>
          <p:cNvPr id="12" name="TextovéPole 11"/>
          <p:cNvSpPr txBox="1"/>
          <p:nvPr/>
        </p:nvSpPr>
        <p:spPr>
          <a:xfrm>
            <a:off x="1737379" y="4766400"/>
            <a:ext cx="242621" cy="184666"/>
          </a:xfrm>
          <a:prstGeom prst="rect">
            <a:avLst/>
          </a:prstGeom>
          <a:noFill/>
        </p:spPr>
        <p:txBody>
          <a:bodyPr wrap="none" lIns="0" tIns="0" rIns="72000" bIns="0" rtlCol="0">
            <a:spAutoFit/>
          </a:bodyPr>
          <a:lstStyle/>
          <a:p>
            <a:pPr algn="r"/>
            <a:r>
              <a:rPr lang="en-GB" sz="1200" dirty="0"/>
              <a:t>15</a:t>
            </a:r>
          </a:p>
        </p:txBody>
      </p:sp>
      <p:sp>
        <p:nvSpPr>
          <p:cNvPr id="13" name="TextovéPole 12"/>
          <p:cNvSpPr txBox="1"/>
          <p:nvPr/>
        </p:nvSpPr>
        <p:spPr>
          <a:xfrm>
            <a:off x="1737378" y="5126400"/>
            <a:ext cx="242622" cy="184666"/>
          </a:xfrm>
          <a:prstGeom prst="rect">
            <a:avLst/>
          </a:prstGeom>
          <a:noFill/>
        </p:spPr>
        <p:txBody>
          <a:bodyPr wrap="none" lIns="0" tIns="0" rIns="72000" bIns="0" rtlCol="0">
            <a:spAutoFit/>
          </a:bodyPr>
          <a:lstStyle/>
          <a:p>
            <a:pPr algn="r"/>
            <a:r>
              <a:rPr lang="en-GB" sz="1200" dirty="0"/>
              <a:t>10</a:t>
            </a:r>
          </a:p>
        </p:txBody>
      </p:sp>
      <p:sp>
        <p:nvSpPr>
          <p:cNvPr id="14" name="TextovéPole 13"/>
          <p:cNvSpPr txBox="1"/>
          <p:nvPr/>
        </p:nvSpPr>
        <p:spPr>
          <a:xfrm>
            <a:off x="1737378" y="4046400"/>
            <a:ext cx="242622" cy="184666"/>
          </a:xfrm>
          <a:prstGeom prst="rect">
            <a:avLst/>
          </a:prstGeom>
          <a:noFill/>
        </p:spPr>
        <p:txBody>
          <a:bodyPr wrap="none" lIns="0" tIns="0" rIns="72000" bIns="0" rtlCol="0">
            <a:spAutoFit/>
          </a:bodyPr>
          <a:lstStyle/>
          <a:p>
            <a:pPr algn="r"/>
            <a:r>
              <a:rPr lang="en-GB" sz="1200" dirty="0"/>
              <a:t>25</a:t>
            </a:r>
          </a:p>
        </p:txBody>
      </p:sp>
      <p:sp>
        <p:nvSpPr>
          <p:cNvPr id="15" name="TextovéPole 14"/>
          <p:cNvSpPr txBox="1"/>
          <p:nvPr/>
        </p:nvSpPr>
        <p:spPr>
          <a:xfrm>
            <a:off x="1737378" y="4406400"/>
            <a:ext cx="242622" cy="184666"/>
          </a:xfrm>
          <a:prstGeom prst="rect">
            <a:avLst/>
          </a:prstGeom>
          <a:noFill/>
        </p:spPr>
        <p:txBody>
          <a:bodyPr wrap="none" lIns="0" tIns="0" rIns="72000" bIns="0" rtlCol="0">
            <a:spAutoFit/>
          </a:bodyPr>
          <a:lstStyle/>
          <a:p>
            <a:pPr algn="r"/>
            <a:r>
              <a:rPr lang="en-GB" sz="1200" dirty="0"/>
              <a:t>20</a:t>
            </a:r>
          </a:p>
        </p:txBody>
      </p:sp>
      <p:sp>
        <p:nvSpPr>
          <p:cNvPr id="16" name="TextovéPole 15"/>
          <p:cNvSpPr txBox="1"/>
          <p:nvPr/>
        </p:nvSpPr>
        <p:spPr>
          <a:xfrm>
            <a:off x="1820022" y="5847235"/>
            <a:ext cx="157663" cy="184666"/>
          </a:xfrm>
          <a:prstGeom prst="rect">
            <a:avLst/>
          </a:prstGeom>
          <a:noFill/>
        </p:spPr>
        <p:txBody>
          <a:bodyPr wrap="none" lIns="0" tIns="0" rIns="72000" bIns="0" rtlCol="0">
            <a:spAutoFit/>
          </a:bodyPr>
          <a:lstStyle/>
          <a:p>
            <a:pPr algn="r"/>
            <a:r>
              <a:rPr lang="en-GB" sz="1200" dirty="0"/>
              <a:t>0</a:t>
            </a:r>
          </a:p>
        </p:txBody>
      </p:sp>
      <p:sp>
        <p:nvSpPr>
          <p:cNvPr id="22" name="TextovéPole 21"/>
          <p:cNvSpPr txBox="1"/>
          <p:nvPr/>
        </p:nvSpPr>
        <p:spPr>
          <a:xfrm>
            <a:off x="2700000" y="4294800"/>
            <a:ext cx="360000" cy="276999"/>
          </a:xfrm>
          <a:prstGeom prst="rect">
            <a:avLst/>
          </a:prstGeom>
          <a:solidFill>
            <a:schemeClr val="bg1"/>
          </a:solidFill>
        </p:spPr>
        <p:txBody>
          <a:bodyPr wrap="none" rtlCol="0" anchor="b" anchorCtr="1">
            <a:spAutoFit/>
          </a:bodyPr>
          <a:lstStyle/>
          <a:p>
            <a:pPr algn="ctr"/>
            <a:r>
              <a:rPr lang="en-GB" sz="1200" dirty="0"/>
              <a:t>19</a:t>
            </a:r>
          </a:p>
        </p:txBody>
      </p:sp>
      <p:sp>
        <p:nvSpPr>
          <p:cNvPr id="23" name="TextovéPole 22"/>
          <p:cNvSpPr txBox="1"/>
          <p:nvPr/>
        </p:nvSpPr>
        <p:spPr>
          <a:xfrm>
            <a:off x="7143093" y="5940000"/>
            <a:ext cx="113813" cy="293478"/>
          </a:xfrm>
          <a:prstGeom prst="rect">
            <a:avLst/>
          </a:prstGeom>
          <a:noFill/>
          <a:ln>
            <a:noFill/>
          </a:ln>
        </p:spPr>
        <p:txBody>
          <a:bodyPr wrap="none" lIns="0" tIns="46800" rIns="0" bIns="0" rtlCol="0">
            <a:spAutoFit/>
          </a:bodyPr>
          <a:lstStyle/>
          <a:p>
            <a:pPr algn="ctr"/>
            <a:r>
              <a:rPr lang="en-GB" sz="1600" dirty="0"/>
              <a:t>5</a:t>
            </a:r>
          </a:p>
        </p:txBody>
      </p:sp>
      <p:sp>
        <p:nvSpPr>
          <p:cNvPr id="24" name="TextovéPole 23"/>
          <p:cNvSpPr txBox="1"/>
          <p:nvPr/>
        </p:nvSpPr>
        <p:spPr>
          <a:xfrm>
            <a:off x="8223093" y="5940000"/>
            <a:ext cx="113813" cy="293478"/>
          </a:xfrm>
          <a:prstGeom prst="rect">
            <a:avLst/>
          </a:prstGeom>
          <a:noFill/>
          <a:ln>
            <a:noFill/>
          </a:ln>
        </p:spPr>
        <p:txBody>
          <a:bodyPr wrap="none" lIns="0" tIns="46800" rIns="0" bIns="0" rtlCol="0">
            <a:spAutoFit/>
          </a:bodyPr>
          <a:lstStyle/>
          <a:p>
            <a:pPr algn="ctr"/>
            <a:r>
              <a:rPr lang="en-GB" sz="1600" dirty="0"/>
              <a:t>6</a:t>
            </a:r>
          </a:p>
        </p:txBody>
      </p:sp>
      <p:sp>
        <p:nvSpPr>
          <p:cNvPr id="25" name="TextovéPole 24"/>
          <p:cNvSpPr txBox="1"/>
          <p:nvPr/>
        </p:nvSpPr>
        <p:spPr>
          <a:xfrm>
            <a:off x="4983093" y="5940000"/>
            <a:ext cx="113813" cy="293478"/>
          </a:xfrm>
          <a:prstGeom prst="rect">
            <a:avLst/>
          </a:prstGeom>
          <a:noFill/>
        </p:spPr>
        <p:txBody>
          <a:bodyPr wrap="none" lIns="0" tIns="46800" rIns="0" bIns="0" rtlCol="0">
            <a:spAutoFit/>
          </a:bodyPr>
          <a:lstStyle/>
          <a:p>
            <a:pPr algn="ctr"/>
            <a:r>
              <a:rPr lang="en-GB" sz="1600" dirty="0"/>
              <a:t>3</a:t>
            </a:r>
          </a:p>
        </p:txBody>
      </p:sp>
      <p:sp>
        <p:nvSpPr>
          <p:cNvPr id="26" name="TextovéPole 25"/>
          <p:cNvSpPr txBox="1"/>
          <p:nvPr/>
        </p:nvSpPr>
        <p:spPr>
          <a:xfrm>
            <a:off x="10260000" y="5940000"/>
            <a:ext cx="1140056" cy="338554"/>
          </a:xfrm>
          <a:prstGeom prst="rect">
            <a:avLst/>
          </a:prstGeom>
          <a:noFill/>
        </p:spPr>
        <p:txBody>
          <a:bodyPr wrap="none" rtlCol="0">
            <a:spAutoFit/>
          </a:bodyPr>
          <a:lstStyle/>
          <a:p>
            <a:pPr algn="ctr"/>
            <a:r>
              <a:rPr lang="en-GB" sz="1600" dirty="0"/>
              <a:t>Evaluation</a:t>
            </a:r>
          </a:p>
        </p:txBody>
      </p:sp>
      <p:cxnSp>
        <p:nvCxnSpPr>
          <p:cNvPr id="27" name="Přímá spojnice 26"/>
          <p:cNvCxnSpPr/>
          <p:nvPr/>
        </p:nvCxnSpPr>
        <p:spPr>
          <a:xfrm>
            <a:off x="1980000" y="234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1980000" y="270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1980000" y="3060000"/>
            <a:ext cx="82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1737378" y="2966400"/>
            <a:ext cx="242622" cy="184666"/>
          </a:xfrm>
          <a:prstGeom prst="rect">
            <a:avLst/>
          </a:prstGeom>
          <a:noFill/>
        </p:spPr>
        <p:txBody>
          <a:bodyPr wrap="none" lIns="0" tIns="0" rIns="72000" bIns="0" rtlCol="0">
            <a:spAutoFit/>
          </a:bodyPr>
          <a:lstStyle/>
          <a:p>
            <a:pPr algn="r"/>
            <a:r>
              <a:rPr lang="en-GB" sz="1200" dirty="0"/>
              <a:t>40</a:t>
            </a:r>
          </a:p>
        </p:txBody>
      </p:sp>
      <p:sp>
        <p:nvSpPr>
          <p:cNvPr id="31" name="TextovéPole 30"/>
          <p:cNvSpPr txBox="1"/>
          <p:nvPr/>
        </p:nvSpPr>
        <p:spPr>
          <a:xfrm>
            <a:off x="1737379" y="3326400"/>
            <a:ext cx="242621" cy="184666"/>
          </a:xfrm>
          <a:prstGeom prst="rect">
            <a:avLst/>
          </a:prstGeom>
          <a:noFill/>
        </p:spPr>
        <p:txBody>
          <a:bodyPr wrap="none" lIns="0" tIns="0" rIns="72000" bIns="0" rtlCol="0">
            <a:spAutoFit/>
          </a:bodyPr>
          <a:lstStyle/>
          <a:p>
            <a:pPr algn="r"/>
            <a:r>
              <a:rPr lang="en-GB" sz="1200" dirty="0"/>
              <a:t>35</a:t>
            </a:r>
          </a:p>
        </p:txBody>
      </p:sp>
      <p:sp>
        <p:nvSpPr>
          <p:cNvPr id="32" name="TextovéPole 31"/>
          <p:cNvSpPr txBox="1"/>
          <p:nvPr/>
        </p:nvSpPr>
        <p:spPr>
          <a:xfrm>
            <a:off x="1737378" y="3686400"/>
            <a:ext cx="242622" cy="184666"/>
          </a:xfrm>
          <a:prstGeom prst="rect">
            <a:avLst/>
          </a:prstGeom>
          <a:noFill/>
        </p:spPr>
        <p:txBody>
          <a:bodyPr wrap="none" lIns="0" tIns="0" rIns="72000" bIns="0" rtlCol="0">
            <a:spAutoFit/>
          </a:bodyPr>
          <a:lstStyle/>
          <a:p>
            <a:pPr algn="r"/>
            <a:r>
              <a:rPr lang="en-GB" sz="1200" dirty="0"/>
              <a:t>30</a:t>
            </a:r>
          </a:p>
        </p:txBody>
      </p:sp>
      <p:sp>
        <p:nvSpPr>
          <p:cNvPr id="40" name="TextovéPole 39"/>
          <p:cNvSpPr txBox="1"/>
          <p:nvPr/>
        </p:nvSpPr>
        <p:spPr>
          <a:xfrm>
            <a:off x="6063093" y="5940000"/>
            <a:ext cx="113813" cy="293478"/>
          </a:xfrm>
          <a:prstGeom prst="rect">
            <a:avLst/>
          </a:prstGeom>
          <a:noFill/>
        </p:spPr>
        <p:txBody>
          <a:bodyPr wrap="none" lIns="0" tIns="46800" rIns="0" bIns="0" rtlCol="0">
            <a:spAutoFit/>
          </a:bodyPr>
          <a:lstStyle/>
          <a:p>
            <a:pPr algn="ctr"/>
            <a:r>
              <a:rPr lang="en-GB" sz="1600" dirty="0"/>
              <a:t>4</a:t>
            </a:r>
          </a:p>
        </p:txBody>
      </p:sp>
      <p:sp>
        <p:nvSpPr>
          <p:cNvPr id="42" name="TextovéPole 41"/>
          <p:cNvSpPr txBox="1"/>
          <p:nvPr/>
        </p:nvSpPr>
        <p:spPr>
          <a:xfrm>
            <a:off x="3780000" y="4222901"/>
            <a:ext cx="360000" cy="276999"/>
          </a:xfrm>
          <a:prstGeom prst="rect">
            <a:avLst/>
          </a:prstGeom>
          <a:solidFill>
            <a:schemeClr val="bg1"/>
          </a:solidFill>
        </p:spPr>
        <p:txBody>
          <a:bodyPr wrap="none" rtlCol="0" anchor="b" anchorCtr="1">
            <a:spAutoFit/>
          </a:bodyPr>
          <a:lstStyle/>
          <a:p>
            <a:pPr algn="ctr"/>
            <a:r>
              <a:rPr lang="en-GB" sz="1200" dirty="0"/>
              <a:t>20</a:t>
            </a:r>
          </a:p>
        </p:txBody>
      </p:sp>
      <p:sp>
        <p:nvSpPr>
          <p:cNvPr id="43" name="TextovéPole 42"/>
          <p:cNvSpPr txBox="1"/>
          <p:nvPr/>
        </p:nvSpPr>
        <p:spPr>
          <a:xfrm>
            <a:off x="4860000" y="2278900"/>
            <a:ext cx="360000" cy="276999"/>
          </a:xfrm>
          <a:prstGeom prst="rect">
            <a:avLst/>
          </a:prstGeom>
          <a:solidFill>
            <a:schemeClr val="bg1"/>
          </a:solidFill>
        </p:spPr>
        <p:txBody>
          <a:bodyPr wrap="none" rtlCol="0" anchor="b" anchorCtr="1">
            <a:spAutoFit/>
          </a:bodyPr>
          <a:lstStyle/>
          <a:p>
            <a:pPr algn="ctr"/>
            <a:r>
              <a:rPr lang="en-GB" sz="1200" dirty="0"/>
              <a:t>47</a:t>
            </a:r>
          </a:p>
        </p:txBody>
      </p:sp>
      <p:sp>
        <p:nvSpPr>
          <p:cNvPr id="44" name="TextovéPole 43"/>
          <p:cNvSpPr txBox="1"/>
          <p:nvPr/>
        </p:nvSpPr>
        <p:spPr>
          <a:xfrm>
            <a:off x="5940000" y="3358900"/>
            <a:ext cx="360000" cy="276999"/>
          </a:xfrm>
          <a:prstGeom prst="rect">
            <a:avLst/>
          </a:prstGeom>
          <a:solidFill>
            <a:schemeClr val="bg1"/>
          </a:solidFill>
        </p:spPr>
        <p:txBody>
          <a:bodyPr wrap="none" rtlCol="0" anchor="b" anchorCtr="1">
            <a:spAutoFit/>
          </a:bodyPr>
          <a:lstStyle/>
          <a:p>
            <a:pPr algn="ctr"/>
            <a:r>
              <a:rPr lang="en-GB" sz="1200" dirty="0"/>
              <a:t>32</a:t>
            </a:r>
          </a:p>
        </p:txBody>
      </p:sp>
      <p:sp>
        <p:nvSpPr>
          <p:cNvPr id="53" name="TextovéPole 52"/>
          <p:cNvSpPr txBox="1"/>
          <p:nvPr/>
        </p:nvSpPr>
        <p:spPr>
          <a:xfrm>
            <a:off x="432000" y="2167200"/>
            <a:ext cx="1152880" cy="338554"/>
          </a:xfrm>
          <a:prstGeom prst="rect">
            <a:avLst/>
          </a:prstGeom>
          <a:noFill/>
        </p:spPr>
        <p:txBody>
          <a:bodyPr vert="horz" wrap="none" rtlCol="0">
            <a:spAutoFit/>
          </a:bodyPr>
          <a:lstStyle/>
          <a:p>
            <a:pPr algn="ctr"/>
            <a:r>
              <a:rPr lang="en-GB" sz="1600" dirty="0"/>
              <a:t>Frequency</a:t>
            </a:r>
          </a:p>
        </p:txBody>
      </p:sp>
      <p:cxnSp>
        <p:nvCxnSpPr>
          <p:cNvPr id="36" name="Přímá spojnice 35"/>
          <p:cNvCxnSpPr/>
          <p:nvPr/>
        </p:nvCxnSpPr>
        <p:spPr>
          <a:xfrm>
            <a:off x="1980000" y="594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1980000" y="5580000"/>
            <a:ext cx="82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ovéPole 53"/>
          <p:cNvSpPr txBox="1"/>
          <p:nvPr/>
        </p:nvSpPr>
        <p:spPr>
          <a:xfrm>
            <a:off x="2823093" y="5940000"/>
            <a:ext cx="113813" cy="293478"/>
          </a:xfrm>
          <a:prstGeom prst="rect">
            <a:avLst/>
          </a:prstGeom>
          <a:noFill/>
          <a:ln>
            <a:noFill/>
          </a:ln>
        </p:spPr>
        <p:txBody>
          <a:bodyPr wrap="none" lIns="0" tIns="46800" rIns="0" bIns="0" rtlCol="0">
            <a:spAutoFit/>
          </a:bodyPr>
          <a:lstStyle/>
          <a:p>
            <a:pPr algn="ctr"/>
            <a:r>
              <a:rPr lang="en-GB" sz="1600" dirty="0"/>
              <a:t>1</a:t>
            </a:r>
          </a:p>
        </p:txBody>
      </p:sp>
      <p:sp>
        <p:nvSpPr>
          <p:cNvPr id="55" name="TextovéPole 54"/>
          <p:cNvSpPr txBox="1"/>
          <p:nvPr/>
        </p:nvSpPr>
        <p:spPr>
          <a:xfrm>
            <a:off x="3903093" y="5940000"/>
            <a:ext cx="113813" cy="293478"/>
          </a:xfrm>
          <a:prstGeom prst="rect">
            <a:avLst/>
          </a:prstGeom>
          <a:noFill/>
          <a:ln>
            <a:noFill/>
          </a:ln>
        </p:spPr>
        <p:txBody>
          <a:bodyPr wrap="none" lIns="0" tIns="46800" rIns="0" bIns="0" rtlCol="0">
            <a:spAutoFit/>
          </a:bodyPr>
          <a:lstStyle/>
          <a:p>
            <a:pPr algn="ctr"/>
            <a:r>
              <a:rPr lang="en-GB" sz="1600" dirty="0"/>
              <a:t>2</a:t>
            </a:r>
          </a:p>
        </p:txBody>
      </p:sp>
      <p:sp>
        <p:nvSpPr>
          <p:cNvPr id="64" name="TextovéPole 63"/>
          <p:cNvSpPr txBox="1"/>
          <p:nvPr/>
        </p:nvSpPr>
        <p:spPr>
          <a:xfrm>
            <a:off x="1735063" y="2606400"/>
            <a:ext cx="242622" cy="184666"/>
          </a:xfrm>
          <a:prstGeom prst="rect">
            <a:avLst/>
          </a:prstGeom>
          <a:noFill/>
        </p:spPr>
        <p:txBody>
          <a:bodyPr wrap="none" lIns="0" tIns="0" rIns="72000" bIns="0" rtlCol="0">
            <a:spAutoFit/>
          </a:bodyPr>
          <a:lstStyle/>
          <a:p>
            <a:pPr algn="r"/>
            <a:r>
              <a:rPr lang="en-GB" sz="1200" dirty="0"/>
              <a:t>45</a:t>
            </a:r>
          </a:p>
        </p:txBody>
      </p:sp>
      <p:sp>
        <p:nvSpPr>
          <p:cNvPr id="65" name="TextovéPole 64"/>
          <p:cNvSpPr txBox="1"/>
          <p:nvPr/>
        </p:nvSpPr>
        <p:spPr>
          <a:xfrm>
            <a:off x="1735063" y="2246400"/>
            <a:ext cx="242622" cy="184666"/>
          </a:xfrm>
          <a:prstGeom prst="rect">
            <a:avLst/>
          </a:prstGeom>
          <a:noFill/>
        </p:spPr>
        <p:txBody>
          <a:bodyPr wrap="none" lIns="0" tIns="0" rIns="72000" bIns="0" rtlCol="0">
            <a:spAutoFit/>
          </a:bodyPr>
          <a:lstStyle/>
          <a:p>
            <a:pPr algn="r"/>
            <a:r>
              <a:rPr lang="en-GB" sz="1200" dirty="0"/>
              <a:t>50</a:t>
            </a:r>
          </a:p>
        </p:txBody>
      </p:sp>
      <p:sp>
        <p:nvSpPr>
          <p:cNvPr id="66" name="TextovéPole 65"/>
          <p:cNvSpPr txBox="1"/>
          <p:nvPr/>
        </p:nvSpPr>
        <p:spPr>
          <a:xfrm>
            <a:off x="9303093" y="5940000"/>
            <a:ext cx="113813" cy="293478"/>
          </a:xfrm>
          <a:prstGeom prst="rect">
            <a:avLst/>
          </a:prstGeom>
          <a:noFill/>
          <a:ln>
            <a:noFill/>
          </a:ln>
        </p:spPr>
        <p:txBody>
          <a:bodyPr wrap="none" lIns="0" tIns="46800" rIns="0" bIns="0" rtlCol="0">
            <a:spAutoFit/>
          </a:bodyPr>
          <a:lstStyle/>
          <a:p>
            <a:pPr algn="ctr"/>
            <a:r>
              <a:rPr lang="en-GB" sz="1600" dirty="0"/>
              <a:t>7</a:t>
            </a:r>
          </a:p>
        </p:txBody>
      </p:sp>
      <p:sp>
        <p:nvSpPr>
          <p:cNvPr id="73" name="TextovéPole 72"/>
          <p:cNvSpPr txBox="1"/>
          <p:nvPr/>
        </p:nvSpPr>
        <p:spPr>
          <a:xfrm>
            <a:off x="8100000" y="4547863"/>
            <a:ext cx="360000" cy="276999"/>
          </a:xfrm>
          <a:prstGeom prst="rect">
            <a:avLst/>
          </a:prstGeom>
          <a:solidFill>
            <a:schemeClr val="bg1"/>
          </a:solidFill>
        </p:spPr>
        <p:txBody>
          <a:bodyPr wrap="none" rtlCol="0" anchor="b" anchorCtr="1">
            <a:spAutoFit/>
          </a:bodyPr>
          <a:lstStyle/>
          <a:p>
            <a:pPr algn="ctr"/>
            <a:r>
              <a:rPr lang="en-GB" sz="1200" dirty="0"/>
              <a:t>16</a:t>
            </a:r>
          </a:p>
        </p:txBody>
      </p:sp>
      <p:sp>
        <p:nvSpPr>
          <p:cNvPr id="74" name="TextovéPole 73"/>
          <p:cNvSpPr txBox="1"/>
          <p:nvPr/>
        </p:nvSpPr>
        <p:spPr>
          <a:xfrm>
            <a:off x="9180000" y="4798800"/>
            <a:ext cx="360000" cy="276999"/>
          </a:xfrm>
          <a:prstGeom prst="rect">
            <a:avLst/>
          </a:prstGeom>
          <a:solidFill>
            <a:schemeClr val="bg1"/>
          </a:solidFill>
        </p:spPr>
        <p:txBody>
          <a:bodyPr wrap="none" rtlCol="0" anchor="b" anchorCtr="1">
            <a:spAutoFit/>
          </a:bodyPr>
          <a:lstStyle/>
          <a:p>
            <a:pPr algn="ctr"/>
            <a:r>
              <a:rPr lang="en-GB" sz="1200" dirty="0"/>
              <a:t>12</a:t>
            </a:r>
          </a:p>
        </p:txBody>
      </p:sp>
      <p:sp>
        <p:nvSpPr>
          <p:cNvPr id="46" name="Obdélník 45"/>
          <p:cNvSpPr/>
          <p:nvPr/>
        </p:nvSpPr>
        <p:spPr>
          <a:xfrm>
            <a:off x="2700000" y="4572000"/>
            <a:ext cx="360000" cy="1368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bdélník 46"/>
          <p:cNvSpPr/>
          <p:nvPr/>
        </p:nvSpPr>
        <p:spPr>
          <a:xfrm>
            <a:off x="3780000" y="4500000"/>
            <a:ext cx="360000" cy="1440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bdélník 47"/>
          <p:cNvSpPr/>
          <p:nvPr/>
        </p:nvSpPr>
        <p:spPr>
          <a:xfrm>
            <a:off x="4860000" y="2556000"/>
            <a:ext cx="360000" cy="3384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bdélník 40"/>
          <p:cNvSpPr/>
          <p:nvPr/>
        </p:nvSpPr>
        <p:spPr>
          <a:xfrm>
            <a:off x="5940000" y="3636000"/>
            <a:ext cx="360000" cy="2304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ovéPole 77"/>
          <p:cNvSpPr txBox="1"/>
          <p:nvPr/>
        </p:nvSpPr>
        <p:spPr>
          <a:xfrm>
            <a:off x="7020000" y="4114800"/>
            <a:ext cx="360000" cy="276999"/>
          </a:xfrm>
          <a:prstGeom prst="rect">
            <a:avLst/>
          </a:prstGeom>
          <a:solidFill>
            <a:schemeClr val="bg1"/>
          </a:solidFill>
        </p:spPr>
        <p:txBody>
          <a:bodyPr wrap="none" rtlCol="0" anchor="b" anchorCtr="1">
            <a:spAutoFit/>
          </a:bodyPr>
          <a:lstStyle/>
          <a:p>
            <a:pPr algn="ctr"/>
            <a:r>
              <a:rPr lang="en-GB" sz="1200" dirty="0"/>
              <a:t>23</a:t>
            </a:r>
          </a:p>
        </p:txBody>
      </p:sp>
      <p:sp>
        <p:nvSpPr>
          <p:cNvPr id="38" name="Obdélník 37"/>
          <p:cNvSpPr/>
          <p:nvPr/>
        </p:nvSpPr>
        <p:spPr>
          <a:xfrm>
            <a:off x="7020000" y="4392000"/>
            <a:ext cx="360000" cy="1548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bdélník 38"/>
          <p:cNvSpPr/>
          <p:nvPr/>
        </p:nvSpPr>
        <p:spPr>
          <a:xfrm>
            <a:off x="8100000" y="4824000"/>
            <a:ext cx="360000" cy="1116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bdélník 44"/>
          <p:cNvSpPr/>
          <p:nvPr/>
        </p:nvSpPr>
        <p:spPr>
          <a:xfrm>
            <a:off x="9180000" y="5075801"/>
            <a:ext cx="360000" cy="864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5014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Measures of central tendency of the data item</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endParaRPr lang="en-GB" dirty="0"/>
              </a:p>
              <a:p>
                <a:r>
                  <a:rPr lang="en-GB" b="1" dirty="0"/>
                  <a:t>Mode</a:t>
                </a:r>
                <a:r>
                  <a:rPr lang="en-GB" dirty="0"/>
                  <a:t>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is the most frequent value in the population.</a:t>
                </a:r>
              </a:p>
              <a:p>
                <a:endParaRPr lang="en-GB" dirty="0"/>
              </a:p>
              <a:p>
                <a:endParaRPr lang="en-GB" dirty="0"/>
              </a:p>
              <a:p>
                <a:pPr>
                  <a:tabLst>
                    <a:tab pos="1933200" algn="l"/>
                    <a:tab pos="6566400" algn="l"/>
                  </a:tabLst>
                </a:pPr>
                <a:r>
                  <a:rPr lang="en-GB" dirty="0"/>
                  <a:t>In our first	example, 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“Position”,	the mode is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oMath>
                </a14:m>
                <a:r>
                  <a:rPr lang="en-GB" dirty="0"/>
                  <a:t> worker</a:t>
                </a:r>
              </a:p>
              <a:p>
                <a:endParaRPr lang="en-GB" dirty="0"/>
              </a:p>
              <a:p>
                <a:pPr>
                  <a:tabLst>
                    <a:tab pos="1933200" algn="l"/>
                    <a:tab pos="6566400" algn="l"/>
                  </a:tabLst>
                </a:pPr>
                <a:r>
                  <a:rPr lang="en-GB" dirty="0"/>
                  <a:t>In our second	example, 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“Evaluation”,	the mode is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oMath>
                </a14:m>
                <a:r>
                  <a:rPr lang="en-GB" dirty="0"/>
                  <a:t> 3 </a:t>
                </a:r>
                <a14:m>
                  <m:oMath xmlns:m="http://schemas.openxmlformats.org/officeDocument/2006/math">
                    <m:r>
                      <a:rPr lang="en-GB" i="1" smtClean="0">
                        <a:latin typeface="Cambria Math" panose="02040503050406030204" pitchFamily="18" charset="0"/>
                      </a:rPr>
                      <m:t>=</m:t>
                    </m:r>
                  </m:oMath>
                </a14:m>
                <a:r>
                  <a:rPr lang="en-GB" dirty="0"/>
                  <a:t> “rather bad”</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46935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Measures of central tendency of the data item</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Assume that the variable (data item) is ordinal or numerical and</a:t>
                </a:r>
              </a:p>
              <a:p>
                <a:pPr marL="1792288" indent="-1792288">
                  <a:lnSpc>
                    <a:spcPct val="150000"/>
                  </a:lnSpc>
                  <a:spcBef>
                    <a:spcPts val="1200"/>
                  </a:spcBef>
                </a:pPr>
                <a:r>
                  <a:rPr lang="en-GB" dirty="0"/>
                  <a:t>  —  either	</a:t>
                </a:r>
                <a:r>
                  <a:rPr lang="en-GB" u="sng" dirty="0"/>
                  <a:t>the number</a:t>
                </a:r>
                <a:r>
                  <a:rPr lang="en-GB" dirty="0"/>
                  <a:t> of the data units in the population </a:t>
                </a:r>
                <a:r>
                  <a:rPr lang="en-GB" u="sng" dirty="0"/>
                  <a:t>is odd</a:t>
                </a:r>
                <a:r>
                  <a:rPr lang="en-GB" dirty="0"/>
                  <a:t> </a:t>
                </a:r>
                <a:br>
                  <a:rPr lang="en-GB" dirty="0"/>
                </a:br>
                <a:r>
                  <a:rPr lang="en-GB" dirty="0"/>
                  <a:t>(and the variable may be ordinal qualitative or numerical quantitative)</a:t>
                </a:r>
              </a:p>
              <a:p>
                <a:pPr marL="1792288" indent="-1792288">
                  <a:lnSpc>
                    <a:spcPct val="150000"/>
                  </a:lnSpc>
                  <a:spcBef>
                    <a:spcPts val="1200"/>
                  </a:spcBef>
                </a:pPr>
                <a:r>
                  <a:rPr lang="en-GB" dirty="0"/>
                  <a:t>  —  or		</a:t>
                </a:r>
                <a:r>
                  <a:rPr lang="en-GB" u="sng" dirty="0"/>
                  <a:t>the number</a:t>
                </a:r>
                <a:r>
                  <a:rPr lang="en-GB" dirty="0"/>
                  <a:t> of the data units in the population </a:t>
                </a:r>
                <a:r>
                  <a:rPr lang="en-GB" u="sng" dirty="0"/>
                  <a:t>is even</a:t>
                </a:r>
                <a:r>
                  <a:rPr lang="en-GB" dirty="0"/>
                  <a:t>, </a:t>
                </a:r>
                <a:br>
                  <a:rPr lang="en-GB" dirty="0"/>
                </a:br>
                <a:r>
                  <a:rPr lang="en-GB" u="sng" dirty="0"/>
                  <a:t>but the variable</a:t>
                </a:r>
                <a:r>
                  <a:rPr lang="en-GB" dirty="0"/>
                  <a:t> must be </a:t>
                </a:r>
                <a:r>
                  <a:rPr lang="en-GB" u="sng" dirty="0"/>
                  <a:t>numerical</a:t>
                </a:r>
              </a:p>
              <a:p>
                <a:pPr>
                  <a:lnSpc>
                    <a:spcPct val="300000"/>
                  </a:lnSpc>
                </a:pPr>
                <a:r>
                  <a:rPr lang="en-GB" b="1" dirty="0"/>
                  <a:t>Median</a:t>
                </a:r>
                <a:r>
                  <a:rPr lang="en-GB" dirty="0"/>
                  <a:t>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is the “middle value”.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160"/>
                </a:stretch>
              </a:blipFill>
            </p:spPr>
            <p:txBody>
              <a:bodyPr/>
              <a:lstStyle/>
              <a:p>
                <a:r>
                  <a:rPr lang="en-GB">
                    <a:noFill/>
                  </a:rPr>
                  <a:t> </a:t>
                </a:r>
              </a:p>
            </p:txBody>
          </p:sp>
        </mc:Fallback>
      </mc:AlternateContent>
    </p:spTree>
    <p:extLst>
      <p:ext uri="{BB962C8B-B14F-4D97-AF65-F5344CB8AC3E}">
        <p14:creationId xmlns:p14="http://schemas.microsoft.com/office/powerpoint/2010/main" val="1102486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Measures of central tendency of the data item</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To find the </a:t>
                </a:r>
                <a:r>
                  <a:rPr lang="en-GB" b="1" dirty="0"/>
                  <a:t>median</a:t>
                </a:r>
                <a:r>
                  <a:rPr lang="en-GB" dirty="0"/>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oMath>
                </a14:m>
                <a:r>
                  <a:rPr lang="en-GB" dirty="0"/>
                  <a:t>,</a:t>
                </a:r>
              </a:p>
              <a:p>
                <a:pPr>
                  <a:lnSpc>
                    <a:spcPct val="200000"/>
                  </a:lnSpc>
                </a:pPr>
                <a:r>
                  <a:rPr lang="en-GB" dirty="0"/>
                  <a:t>  —  sort the all the data units according to the data item in the ascending order:</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oMath>
                  </m:oMathPara>
                </a14:m>
                <a:endParaRPr lang="en-GB" dirty="0"/>
              </a:p>
              <a:p>
                <a:pPr>
                  <a:lnSpc>
                    <a:spcPct val="200000"/>
                  </a:lnSpc>
                </a:pPr>
                <a:r>
                  <a:rPr lang="en-GB" dirty="0"/>
                  <a:t>  —  if  </a:t>
                </a:r>
                <a14:m>
                  <m:oMath xmlns:m="http://schemas.openxmlformats.org/officeDocument/2006/math">
                    <m:r>
                      <a:rPr lang="en-GB" i="1" smtClean="0">
                        <a:latin typeface="Cambria Math" panose="02040503050406030204" pitchFamily="18" charset="0"/>
                      </a:rPr>
                      <m:t>𝑛</m:t>
                    </m:r>
                  </m:oMath>
                </a14:m>
                <a:r>
                  <a:rPr lang="en-GB" dirty="0"/>
                  <a:t>  is odd, then</a:t>
                </a:r>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             </m:t>
                      </m:r>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d>
                            <m:dPr>
                              <m:ctrlPr>
                                <a:rPr lang="en-GB" b="0" i="1" smtClean="0">
                                  <a:latin typeface="Cambria Math" panose="02040503050406030204" pitchFamily="18" charset="0"/>
                                </a:rPr>
                              </m:ctrlPr>
                            </m:dPr>
                            <m:e>
                              <m:f>
                                <m:fPr>
                                  <m:type m:val="skw"/>
                                  <m:ctrlPr>
                                    <a:rPr lang="en-GB" b="0" i="1" smtClean="0">
                                      <a:latin typeface="Cambria Math" panose="02040503050406030204" pitchFamily="18" charset="0"/>
                                    </a:rPr>
                                  </m:ctrlPr>
                                </m:fPr>
                                <m:num>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num>
                                <m:den>
                                  <m:r>
                                    <a:rPr lang="en-GB" b="0" i="1" smtClean="0">
                                      <a:latin typeface="Cambria Math" panose="02040503050406030204" pitchFamily="18" charset="0"/>
                                    </a:rPr>
                                    <m:t>2</m:t>
                                  </m:r>
                                </m:den>
                              </m:f>
                            </m:e>
                          </m:d>
                        </m:sub>
                      </m:sSub>
                      <m:r>
                        <a:rPr lang="en-GB" b="0" i="1" smtClean="0">
                          <a:latin typeface="Cambria Math" panose="02040503050406030204" pitchFamily="18" charset="0"/>
                        </a:rPr>
                        <m:t>    </m:t>
                      </m:r>
                      <m:r>
                        <m:rPr>
                          <m:nor/>
                        </m:rPr>
                        <a:rPr lang="en-GB" b="0" i="0" smtClean="0">
                          <a:latin typeface="Cambria Math" panose="02040503050406030204" pitchFamily="18" charset="0"/>
                        </a:rPr>
                        <m:t>e</m:t>
                      </m:r>
                      <m:r>
                        <m:rPr>
                          <m:nor/>
                        </m:rPr>
                        <a:rPr lang="en-GB" b="0" i="0" smtClean="0">
                          <a:latin typeface="Cambria Math" panose="02040503050406030204" pitchFamily="18" charset="0"/>
                        </a:rPr>
                        <m:t>.</m:t>
                      </m:r>
                      <m:r>
                        <m:rPr>
                          <m:nor/>
                        </m:rPr>
                        <a:rPr lang="en-GB" b="0" i="0" smtClean="0">
                          <a:latin typeface="Cambria Math" panose="02040503050406030204" pitchFamily="18" charset="0"/>
                        </a:rPr>
                        <m:t>g</m:t>
                      </m:r>
                      <m:r>
                        <m:rPr>
                          <m:nor/>
                        </m:rPr>
                        <a:rPr lang="en-GB" b="0" i="0" smtClean="0">
                          <a:latin typeface="Cambria Math" panose="02040503050406030204" pitchFamily="18" charset="0"/>
                        </a:rPr>
                        <m:t>., </m:t>
                      </m:r>
                      <m:r>
                        <m:rPr>
                          <m:nor/>
                        </m:rPr>
                        <a:rPr lang="en-GB" b="0" i="0" smtClean="0">
                          <a:latin typeface="Cambria Math" panose="02040503050406030204" pitchFamily="18" charset="0"/>
                        </a:rPr>
                        <m:t>if</m:t>
                      </m:r>
                      <m:r>
                        <m:rPr>
                          <m:nor/>
                        </m:rPr>
                        <a:rPr lang="en-GB" b="0" i="0" smtClean="0">
                          <a:latin typeface="Cambria Math" panose="02040503050406030204" pitchFamily="18" charset="0"/>
                        </a:rPr>
                        <m:t> </m:t>
                      </m:r>
                      <m:r>
                        <a:rPr lang="en-GB" b="0" i="1" smtClean="0">
                          <a:latin typeface="Cambria Math" panose="02040503050406030204" pitchFamily="18" charset="0"/>
                        </a:rPr>
                        <m:t>𝑛</m:t>
                      </m:r>
                      <m:r>
                        <a:rPr lang="en-GB" b="0" i="1" smtClean="0">
                          <a:latin typeface="Cambria Math" panose="02040503050406030204" pitchFamily="18" charset="0"/>
                        </a:rPr>
                        <m:t>=9</m:t>
                      </m:r>
                      <m:r>
                        <m:rPr>
                          <m:nor/>
                        </m:rPr>
                        <a:rPr lang="en-GB" b="0" i="0" smtClean="0">
                          <a:latin typeface="Cambria Math" panose="02040503050406030204" pitchFamily="18" charset="0"/>
                        </a:rPr>
                        <m:t>, </m:t>
                      </m:r>
                      <m:r>
                        <m:rPr>
                          <m:nor/>
                        </m:rPr>
                        <a:rPr lang="en-GB" b="0" i="0" smtClean="0">
                          <a:latin typeface="Cambria Math" panose="02040503050406030204" pitchFamily="18" charset="0"/>
                        </a:rPr>
                        <m:t>then</m:t>
                      </m:r>
                      <m:r>
                        <m:rPr>
                          <m:nor/>
                        </m:rPr>
                        <a:rPr lang="en-GB" b="0" i="0"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5</m:t>
                          </m:r>
                        </m:sub>
                      </m:sSub>
                    </m:oMath>
                  </m:oMathPara>
                </a14:m>
                <a:endParaRPr lang="en-GB" dirty="0"/>
              </a:p>
              <a:p>
                <a:endParaRPr lang="en-GB" dirty="0"/>
              </a:p>
              <a:p>
                <a:pPr>
                  <a:lnSpc>
                    <a:spcPct val="130000"/>
                  </a:lnSpc>
                </a:pPr>
                <a:r>
                  <a:rPr lang="en-GB" dirty="0"/>
                  <a:t>  —  if  </a:t>
                </a:r>
                <a14:m>
                  <m:oMath xmlns:m="http://schemas.openxmlformats.org/officeDocument/2006/math">
                    <m:r>
                      <a:rPr lang="en-GB" i="1" smtClean="0">
                        <a:latin typeface="Cambria Math" panose="02040503050406030204" pitchFamily="18" charset="0"/>
                      </a:rPr>
                      <m:t>𝑛</m:t>
                    </m:r>
                  </m:oMath>
                </a14:m>
                <a:r>
                  <a:rPr lang="en-GB" dirty="0"/>
                  <a:t>  is even, then</a:t>
                </a:r>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          </m:t>
                      </m:r>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d>
                                <m:dPr>
                                  <m:ctrlPr>
                                    <a:rPr lang="en-GB" b="0" i="1" smtClean="0">
                                      <a:latin typeface="Cambria Math" panose="02040503050406030204" pitchFamily="18" charset="0"/>
                                    </a:rPr>
                                  </m:ctrlPr>
                                </m:dPr>
                                <m:e>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2</m:t>
                                      </m:r>
                                    </m:den>
                                  </m:f>
                                </m:e>
                              </m:d>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d>
                                <m:dPr>
                                  <m:ctrlPr>
                                    <a:rPr lang="en-GB" b="0" i="1" smtClean="0">
                                      <a:latin typeface="Cambria Math" panose="02040503050406030204" pitchFamily="18" charset="0"/>
                                    </a:rPr>
                                  </m:ctrlPr>
                                </m:dPr>
                                <m:e>
                                  <m:f>
                                    <m:fPr>
                                      <m:type m:val="skw"/>
                                      <m:ctrlPr>
                                        <a:rPr lang="en-GB" b="0" i="1" smtClean="0">
                                          <a:latin typeface="Cambria Math" panose="02040503050406030204" pitchFamily="18" charset="0"/>
                                        </a:rPr>
                                      </m:ctrlPr>
                                    </m:fPr>
                                    <m:num>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+2</m:t>
                                          </m:r>
                                        </m:e>
                                      </m:d>
                                    </m:num>
                                    <m:den>
                                      <m:r>
                                        <a:rPr lang="en-GB" b="0" i="1" smtClean="0">
                                          <a:latin typeface="Cambria Math" panose="02040503050406030204" pitchFamily="18" charset="0"/>
                                        </a:rPr>
                                        <m:t>2</m:t>
                                      </m:r>
                                    </m:den>
                                  </m:f>
                                </m:e>
                              </m:d>
                            </m:sub>
                          </m:sSub>
                        </m:num>
                        <m:den>
                          <m:r>
                            <a:rPr lang="en-GB" b="0" i="1" smtClean="0">
                              <a:latin typeface="Cambria Math" panose="02040503050406030204" pitchFamily="18" charset="0"/>
                            </a:rPr>
                            <m:t>2</m:t>
                          </m:r>
                        </m:den>
                      </m:f>
                      <m:r>
                        <a:rPr lang="en-GB" i="1">
                          <a:latin typeface="Cambria Math" panose="02040503050406030204" pitchFamily="18" charset="0"/>
                        </a:rPr>
                        <m:t> </m:t>
                      </m:r>
                      <m:r>
                        <a:rPr lang="en-GB" i="1" smtClean="0">
                          <a:latin typeface="Cambria Math" panose="02040503050406030204" pitchFamily="18" charset="0"/>
                        </a:rPr>
                        <m:t> </m:t>
                      </m:r>
                      <m:r>
                        <a:rPr lang="en-GB" i="1">
                          <a:latin typeface="Cambria Math" panose="02040503050406030204" pitchFamily="18" charset="0"/>
                        </a:rPr>
                        <m:t> </m:t>
                      </m:r>
                      <m:r>
                        <m:rPr>
                          <m:nor/>
                        </m:rPr>
                        <a:rPr lang="en-GB" b="0" i="0" smtClean="0">
                          <a:latin typeface="Cambria Math" panose="02040503050406030204" pitchFamily="18" charset="0"/>
                        </a:rPr>
                        <m:t>e</m:t>
                      </m:r>
                      <m:r>
                        <m:rPr>
                          <m:nor/>
                        </m:rPr>
                        <a:rPr lang="en-GB" b="0" i="0" smtClean="0">
                          <a:latin typeface="Cambria Math" panose="02040503050406030204" pitchFamily="18" charset="0"/>
                        </a:rPr>
                        <m:t>.</m:t>
                      </m:r>
                      <m:r>
                        <m:rPr>
                          <m:nor/>
                        </m:rPr>
                        <a:rPr lang="en-GB" b="0" i="0" smtClean="0">
                          <a:latin typeface="Cambria Math" panose="02040503050406030204" pitchFamily="18" charset="0"/>
                        </a:rPr>
                        <m:t>g</m:t>
                      </m:r>
                      <m:r>
                        <m:rPr>
                          <m:nor/>
                        </m:rPr>
                        <a:rPr lang="en-GB" b="0" i="0" smtClean="0">
                          <a:latin typeface="Cambria Math" panose="02040503050406030204" pitchFamily="18" charset="0"/>
                        </a:rPr>
                        <m:t>., </m:t>
                      </m:r>
                      <m:r>
                        <m:rPr>
                          <m:nor/>
                        </m:rPr>
                        <a:rPr lang="en-GB" b="0" i="0" smtClean="0">
                          <a:latin typeface="Cambria Math" panose="02040503050406030204" pitchFamily="18" charset="0"/>
                        </a:rPr>
                        <m:t>if</m:t>
                      </m:r>
                      <m:r>
                        <m:rPr>
                          <m:nor/>
                        </m:rPr>
                        <a:rPr lang="en-GB" b="0" i="0" smtClean="0">
                          <a:latin typeface="Cambria Math" panose="02040503050406030204" pitchFamily="18" charset="0"/>
                        </a:rPr>
                        <m:t> </m:t>
                      </m:r>
                      <m:r>
                        <a:rPr lang="en-GB" b="0" i="1" smtClean="0">
                          <a:latin typeface="Cambria Math" panose="02040503050406030204" pitchFamily="18" charset="0"/>
                        </a:rPr>
                        <m:t>𝑛</m:t>
                      </m:r>
                      <m:r>
                        <a:rPr lang="en-GB" b="0" i="1" smtClean="0">
                          <a:latin typeface="Cambria Math" panose="02040503050406030204" pitchFamily="18" charset="0"/>
                        </a:rPr>
                        <m:t>=10</m:t>
                      </m:r>
                      <m:r>
                        <m:rPr>
                          <m:nor/>
                        </m:rPr>
                        <a:rPr lang="en-GB" b="0" i="0" smtClean="0">
                          <a:latin typeface="Cambria Math" panose="02040503050406030204" pitchFamily="18" charset="0"/>
                        </a:rPr>
                        <m:t>, </m:t>
                      </m:r>
                      <m:r>
                        <m:rPr>
                          <m:nor/>
                        </m:rPr>
                        <a:rPr lang="en-GB" b="0" i="0" smtClean="0">
                          <a:latin typeface="Cambria Math" panose="02040503050406030204" pitchFamily="18" charset="0"/>
                        </a:rPr>
                        <m:t>then</m:t>
                      </m:r>
                      <m:r>
                        <m:rPr>
                          <m:nor/>
                        </m:rPr>
                        <a:rPr lang="en-GB" b="0" i="0"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5</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6</m:t>
                              </m:r>
                            </m:sub>
                          </m:sSub>
                        </m:num>
                        <m:den>
                          <m:r>
                            <a:rPr lang="en-GB" b="0" i="1" smtClean="0">
                              <a:latin typeface="Cambria Math" panose="02040503050406030204" pitchFamily="18" charset="0"/>
                            </a:rPr>
                            <m:t>2</m:t>
                          </m:r>
                        </m:den>
                      </m:f>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428276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Measures of central tendency of the data item</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endParaRPr lang="en-GB" dirty="0"/>
              </a:p>
              <a:p>
                <a:r>
                  <a:rPr lang="en-GB" b="1" dirty="0"/>
                  <a:t>Median</a:t>
                </a:r>
                <a:r>
                  <a:rPr lang="en-GB" dirty="0"/>
                  <a:t>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is the “middle value”.</a:t>
                </a:r>
              </a:p>
              <a:p>
                <a:endParaRPr lang="en-GB" dirty="0"/>
              </a:p>
              <a:p>
                <a:pPr>
                  <a:tabLst>
                    <a:tab pos="1933200" algn="l"/>
                    <a:tab pos="6566400" algn="l"/>
                  </a:tabLst>
                </a:pPr>
                <a:r>
                  <a:rPr lang="en-GB" dirty="0"/>
                  <a:t>In our second	example, 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“Evaluation”,	the </a:t>
                </a:r>
                <a:r>
                  <a:rPr lang="en-GB" u="sng" dirty="0"/>
                  <a:t>median is found as follows</a:t>
                </a:r>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1080000" y="4407667"/>
                <a:ext cx="1026000" cy="184666"/>
              </a:xfrm>
              <a:prstGeom prst="rect">
                <a:avLst/>
              </a:prstGeom>
              <a:solidFill>
                <a:srgbClr val="FFC000"/>
              </a:solidFill>
            </p:spPr>
            <p:txBody>
              <a:bodyPr wrap="squar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m:t>
                      </m:r>
                    </m:oMath>
                  </m:oMathPara>
                </a14:m>
                <a:endParaRPr lang="en-GB" sz="12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1080000" y="4407667"/>
                <a:ext cx="1026000" cy="184666"/>
              </a:xfrm>
              <a:prstGeom prst="rect">
                <a:avLst/>
              </a:prstGeom>
              <a:blipFill>
                <a:blip r:embed="rId3"/>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2106000" y="4407667"/>
                <a:ext cx="1080000" cy="184666"/>
              </a:xfrm>
              <a:prstGeom prst="rect">
                <a:avLst/>
              </a:prstGeom>
              <a:solidFill>
                <a:srgbClr val="FFFF00"/>
              </a:solidFill>
            </p:spPr>
            <p:txBody>
              <a:bodyPr wrap="squar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m:t>
                      </m:r>
                    </m:oMath>
                  </m:oMathPara>
                </a14:m>
                <a:endParaRPr lang="en-GB" sz="1200"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2106000" y="4407667"/>
                <a:ext cx="1080000" cy="184666"/>
              </a:xfrm>
              <a:prstGeom prst="rect">
                <a:avLst/>
              </a:prstGeom>
              <a:blipFill>
                <a:blip r:embed="rId4"/>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3186000" y="4405805"/>
                <a:ext cx="2538000" cy="184666"/>
              </a:xfrm>
              <a:prstGeom prst="rect">
                <a:avLst/>
              </a:prstGeom>
              <a:solidFill>
                <a:srgbClr val="92D050"/>
              </a:solidFill>
            </p:spPr>
            <p:txBody>
              <a:bodyPr wrap="squar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⋯3⋯</m:t>
                      </m:r>
                    </m:oMath>
                  </m:oMathPara>
                </a14:m>
                <a:endParaRPr lang="en-GB" sz="12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186000" y="4405805"/>
                <a:ext cx="2538000" cy="184666"/>
              </a:xfrm>
              <a:prstGeom prst="rect">
                <a:avLst/>
              </a:prstGeom>
              <a:blipFill>
                <a:blip r:embed="rId5"/>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5724000" y="4407667"/>
                <a:ext cx="1728000" cy="184666"/>
              </a:xfrm>
              <a:prstGeom prst="rect">
                <a:avLst/>
              </a:prstGeom>
              <a:solidFill>
                <a:srgbClr val="00B050"/>
              </a:solidFill>
            </p:spPr>
            <p:txBody>
              <a:bodyPr wrap="squar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⋯4⋯</m:t>
                      </m:r>
                    </m:oMath>
                  </m:oMathPara>
                </a14:m>
                <a:endParaRPr lang="en-GB" sz="1200"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5724000" y="4407667"/>
                <a:ext cx="1728000" cy="184666"/>
              </a:xfrm>
              <a:prstGeom prst="rect">
                <a:avLst/>
              </a:prstGeom>
              <a:blipFill>
                <a:blip r:embed="rId6"/>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7452000" y="4407667"/>
                <a:ext cx="1242000" cy="184666"/>
              </a:xfrm>
              <a:prstGeom prst="rect">
                <a:avLst/>
              </a:prstGeom>
              <a:solidFill>
                <a:srgbClr val="00B0F0"/>
              </a:solidFill>
            </p:spPr>
            <p:txBody>
              <a:bodyPr wrap="squar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⋯5⋯</m:t>
                      </m:r>
                    </m:oMath>
                  </m:oMathPara>
                </a14:m>
                <a:endParaRPr lang="en-GB" sz="12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7452000" y="4407667"/>
                <a:ext cx="1242000" cy="184666"/>
              </a:xfrm>
              <a:prstGeom prst="rect">
                <a:avLst/>
              </a:prstGeom>
              <a:blipFill>
                <a:blip r:embed="rId7"/>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8694000" y="4407667"/>
                <a:ext cx="864000" cy="184666"/>
              </a:xfrm>
              <a:prstGeom prst="rect">
                <a:avLst/>
              </a:prstGeom>
              <a:solidFill>
                <a:srgbClr val="0070C0"/>
              </a:solidFill>
            </p:spPr>
            <p:txBody>
              <a:bodyPr wrap="squar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⋯6⋯</m:t>
                      </m:r>
                    </m:oMath>
                  </m:oMathPara>
                </a14:m>
                <a:endParaRPr lang="en-GB" sz="1200"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8694000" y="4407667"/>
                <a:ext cx="864000" cy="184666"/>
              </a:xfrm>
              <a:prstGeom prst="rect">
                <a:avLst/>
              </a:prstGeom>
              <a:blipFill>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9558000" y="4407667"/>
                <a:ext cx="648000" cy="184666"/>
              </a:xfrm>
              <a:prstGeom prst="rect">
                <a:avLst/>
              </a:prstGeom>
              <a:solidFill>
                <a:srgbClr val="7030A0"/>
              </a:solidFill>
            </p:spPr>
            <p:txBody>
              <a:bodyPr wrap="square" lIns="0" tIns="0" rIns="0" bIns="0" rtlCol="0" anchor="ctr" anchorCtr="1">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⋯7⋯</m:t>
                      </m:r>
                    </m:oMath>
                  </m:oMathPara>
                </a14:m>
                <a:endParaRPr lang="en-GB" sz="1200"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9558000" y="4407667"/>
                <a:ext cx="648000" cy="184666"/>
              </a:xfrm>
              <a:prstGeom prst="rect">
                <a:avLst/>
              </a:prstGeom>
              <a:blipFill>
                <a:blip r:embed="rId9"/>
                <a:stretch>
                  <a:fillRect b="-10000"/>
                </a:stretch>
              </a:blipFill>
            </p:spPr>
            <p:txBody>
              <a:bodyPr/>
              <a:lstStyle/>
              <a:p>
                <a:r>
                  <a:rPr lang="en-GB">
                    <a:noFill/>
                  </a:rPr>
                  <a:t> </a:t>
                </a:r>
              </a:p>
            </p:txBody>
          </p:sp>
        </mc:Fallback>
      </mc:AlternateContent>
      <p:sp>
        <p:nvSpPr>
          <p:cNvPr id="12" name="Levá složená závorka 11"/>
          <p:cNvSpPr/>
          <p:nvPr/>
        </p:nvSpPr>
        <p:spPr>
          <a:xfrm rot="5400000">
            <a:off x="1413000" y="3626999"/>
            <a:ext cx="360000" cy="1026000"/>
          </a:xfrm>
          <a:prstGeom prst="leftBrace">
            <a:avLst/>
          </a:prstGeom>
          <a:ln w="9525"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Levá složená závorka 12"/>
          <p:cNvSpPr/>
          <p:nvPr/>
        </p:nvSpPr>
        <p:spPr>
          <a:xfrm rot="5400000">
            <a:off x="2466000" y="3600000"/>
            <a:ext cx="360000" cy="1080000"/>
          </a:xfrm>
          <a:prstGeom prst="leftBrace">
            <a:avLst/>
          </a:prstGeom>
          <a:ln w="9525"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 name="Levá složená závorka 13"/>
          <p:cNvSpPr/>
          <p:nvPr/>
        </p:nvSpPr>
        <p:spPr>
          <a:xfrm rot="5400000">
            <a:off x="4275000" y="2870999"/>
            <a:ext cx="360000" cy="2538000"/>
          </a:xfrm>
          <a:prstGeom prst="leftBrace">
            <a:avLst/>
          </a:prstGeom>
          <a:ln w="9525"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Levá složená závorka 14"/>
          <p:cNvSpPr/>
          <p:nvPr/>
        </p:nvSpPr>
        <p:spPr>
          <a:xfrm rot="5400000">
            <a:off x="6408000" y="3275999"/>
            <a:ext cx="360000" cy="1728000"/>
          </a:xfrm>
          <a:prstGeom prst="leftBrace">
            <a:avLst/>
          </a:prstGeom>
          <a:ln w="9525"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 name="Levá složená závorka 15"/>
          <p:cNvSpPr/>
          <p:nvPr/>
        </p:nvSpPr>
        <p:spPr>
          <a:xfrm rot="5400000">
            <a:off x="7893000" y="3518999"/>
            <a:ext cx="360000" cy="1242000"/>
          </a:xfrm>
          <a:prstGeom prst="leftBrace">
            <a:avLst/>
          </a:prstGeom>
          <a:ln w="9525"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Levá složená závorka 16"/>
          <p:cNvSpPr/>
          <p:nvPr/>
        </p:nvSpPr>
        <p:spPr>
          <a:xfrm rot="5400000">
            <a:off x="8946000" y="3707999"/>
            <a:ext cx="360000" cy="864000"/>
          </a:xfrm>
          <a:prstGeom prst="leftBrace">
            <a:avLst/>
          </a:prstGeom>
          <a:ln w="9525"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 name="Levá složená závorka 17"/>
          <p:cNvSpPr/>
          <p:nvPr/>
        </p:nvSpPr>
        <p:spPr>
          <a:xfrm rot="5400000">
            <a:off x="9702000" y="3815999"/>
            <a:ext cx="360000" cy="648000"/>
          </a:xfrm>
          <a:prstGeom prst="leftBrace">
            <a:avLst/>
          </a:prstGeom>
          <a:ln w="9525"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 name="TextovéPole 18"/>
          <p:cNvSpPr txBox="1"/>
          <p:nvPr/>
        </p:nvSpPr>
        <p:spPr>
          <a:xfrm>
            <a:off x="1411200" y="3677500"/>
            <a:ext cx="360000" cy="276999"/>
          </a:xfrm>
          <a:prstGeom prst="rect">
            <a:avLst/>
          </a:prstGeom>
          <a:noFill/>
        </p:spPr>
        <p:txBody>
          <a:bodyPr wrap="none" rtlCol="0" anchor="b" anchorCtr="1">
            <a:spAutoFit/>
          </a:bodyPr>
          <a:lstStyle/>
          <a:p>
            <a:pPr algn="ctr"/>
            <a:r>
              <a:rPr lang="en-GB" sz="1200" dirty="0"/>
              <a:t>19</a:t>
            </a:r>
          </a:p>
        </p:txBody>
      </p:sp>
      <p:sp>
        <p:nvSpPr>
          <p:cNvPr id="20" name="TextovéPole 19"/>
          <p:cNvSpPr txBox="1"/>
          <p:nvPr/>
        </p:nvSpPr>
        <p:spPr>
          <a:xfrm>
            <a:off x="2464200" y="3677499"/>
            <a:ext cx="360000" cy="276999"/>
          </a:xfrm>
          <a:prstGeom prst="rect">
            <a:avLst/>
          </a:prstGeom>
          <a:noFill/>
        </p:spPr>
        <p:txBody>
          <a:bodyPr wrap="none" rtlCol="0" anchor="b" anchorCtr="1">
            <a:spAutoFit/>
          </a:bodyPr>
          <a:lstStyle/>
          <a:p>
            <a:pPr algn="ctr"/>
            <a:r>
              <a:rPr lang="en-GB" sz="1200" dirty="0"/>
              <a:t>20</a:t>
            </a:r>
          </a:p>
        </p:txBody>
      </p:sp>
      <p:sp>
        <p:nvSpPr>
          <p:cNvPr id="21" name="TextovéPole 20"/>
          <p:cNvSpPr txBox="1"/>
          <p:nvPr/>
        </p:nvSpPr>
        <p:spPr>
          <a:xfrm>
            <a:off x="4273200" y="3677498"/>
            <a:ext cx="360000" cy="276999"/>
          </a:xfrm>
          <a:prstGeom prst="rect">
            <a:avLst/>
          </a:prstGeom>
          <a:noFill/>
        </p:spPr>
        <p:txBody>
          <a:bodyPr wrap="none" rtlCol="0" anchor="b" anchorCtr="1">
            <a:spAutoFit/>
          </a:bodyPr>
          <a:lstStyle/>
          <a:p>
            <a:pPr algn="ctr"/>
            <a:r>
              <a:rPr lang="en-GB" sz="1200" dirty="0"/>
              <a:t>47</a:t>
            </a:r>
          </a:p>
        </p:txBody>
      </p:sp>
      <p:sp>
        <p:nvSpPr>
          <p:cNvPr id="22" name="TextovéPole 21"/>
          <p:cNvSpPr txBox="1"/>
          <p:nvPr/>
        </p:nvSpPr>
        <p:spPr>
          <a:xfrm>
            <a:off x="6408000" y="3677497"/>
            <a:ext cx="360000" cy="276999"/>
          </a:xfrm>
          <a:prstGeom prst="rect">
            <a:avLst/>
          </a:prstGeom>
          <a:noFill/>
        </p:spPr>
        <p:txBody>
          <a:bodyPr wrap="none" rtlCol="0" anchor="b" anchorCtr="1">
            <a:spAutoFit/>
          </a:bodyPr>
          <a:lstStyle/>
          <a:p>
            <a:pPr algn="ctr"/>
            <a:r>
              <a:rPr lang="en-GB" sz="1200" dirty="0"/>
              <a:t>32</a:t>
            </a:r>
          </a:p>
        </p:txBody>
      </p:sp>
      <p:sp>
        <p:nvSpPr>
          <p:cNvPr id="23" name="TextovéPole 22"/>
          <p:cNvSpPr txBox="1"/>
          <p:nvPr/>
        </p:nvSpPr>
        <p:spPr>
          <a:xfrm>
            <a:off x="8946000" y="3677496"/>
            <a:ext cx="360000" cy="276999"/>
          </a:xfrm>
          <a:prstGeom prst="rect">
            <a:avLst/>
          </a:prstGeom>
          <a:noFill/>
        </p:spPr>
        <p:txBody>
          <a:bodyPr wrap="none" rtlCol="0" anchor="b" anchorCtr="1">
            <a:spAutoFit/>
          </a:bodyPr>
          <a:lstStyle/>
          <a:p>
            <a:pPr algn="ctr"/>
            <a:r>
              <a:rPr lang="en-GB" sz="1200" dirty="0"/>
              <a:t>16</a:t>
            </a:r>
          </a:p>
        </p:txBody>
      </p:sp>
      <p:sp>
        <p:nvSpPr>
          <p:cNvPr id="24" name="TextovéPole 23"/>
          <p:cNvSpPr txBox="1"/>
          <p:nvPr/>
        </p:nvSpPr>
        <p:spPr>
          <a:xfrm>
            <a:off x="9702000" y="3677496"/>
            <a:ext cx="360000" cy="276999"/>
          </a:xfrm>
          <a:prstGeom prst="rect">
            <a:avLst/>
          </a:prstGeom>
          <a:noFill/>
        </p:spPr>
        <p:txBody>
          <a:bodyPr wrap="none" rtlCol="0" anchor="b" anchorCtr="1">
            <a:spAutoFit/>
          </a:bodyPr>
          <a:lstStyle/>
          <a:p>
            <a:pPr algn="ctr"/>
            <a:r>
              <a:rPr lang="en-GB" sz="1200" dirty="0"/>
              <a:t>12</a:t>
            </a:r>
          </a:p>
        </p:txBody>
      </p:sp>
      <p:sp>
        <p:nvSpPr>
          <p:cNvPr id="25" name="TextovéPole 24"/>
          <p:cNvSpPr txBox="1"/>
          <p:nvPr/>
        </p:nvSpPr>
        <p:spPr>
          <a:xfrm>
            <a:off x="7893000" y="3677496"/>
            <a:ext cx="360000" cy="276999"/>
          </a:xfrm>
          <a:prstGeom prst="rect">
            <a:avLst/>
          </a:prstGeom>
          <a:noFill/>
        </p:spPr>
        <p:txBody>
          <a:bodyPr wrap="none" rtlCol="0" anchor="b" anchorCtr="1">
            <a:spAutoFit/>
          </a:bodyPr>
          <a:lstStyle/>
          <a:p>
            <a:pPr algn="ctr"/>
            <a:r>
              <a:rPr lang="en-GB" sz="1200" dirty="0"/>
              <a:t>23</a:t>
            </a:r>
          </a:p>
        </p:txBody>
      </p:sp>
      <p:sp>
        <p:nvSpPr>
          <p:cNvPr id="26" name="Pravá složená závorka 25"/>
          <p:cNvSpPr/>
          <p:nvPr/>
        </p:nvSpPr>
        <p:spPr>
          <a:xfrm rot="5400000">
            <a:off x="5463000" y="297001"/>
            <a:ext cx="360000" cy="9126000"/>
          </a:xfrm>
          <a:prstGeom prst="rightBrace">
            <a:avLst/>
          </a:prstGeom>
          <a:ln w="9525"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7" name="TextovéPole 26"/>
          <p:cNvSpPr txBox="1"/>
          <p:nvPr/>
        </p:nvSpPr>
        <p:spPr>
          <a:xfrm>
            <a:off x="5358306" y="5041035"/>
            <a:ext cx="569387" cy="369332"/>
          </a:xfrm>
          <a:prstGeom prst="rect">
            <a:avLst/>
          </a:prstGeom>
          <a:noFill/>
        </p:spPr>
        <p:txBody>
          <a:bodyPr wrap="none" rtlCol="0" anchor="b" anchorCtr="1">
            <a:spAutoFit/>
          </a:bodyPr>
          <a:lstStyle/>
          <a:p>
            <a:pPr algn="ctr"/>
            <a:r>
              <a:rPr lang="en-GB" dirty="0"/>
              <a:t>169</a:t>
            </a:r>
          </a:p>
        </p:txBody>
      </p:sp>
      <p:cxnSp>
        <p:nvCxnSpPr>
          <p:cNvPr id="31" name="Přímá spojnice 30"/>
          <p:cNvCxnSpPr/>
          <p:nvPr/>
        </p:nvCxnSpPr>
        <p:spPr>
          <a:xfrm>
            <a:off x="5642999" y="4248000"/>
            <a:ext cx="0" cy="504000"/>
          </a:xfrm>
          <a:prstGeom prst="line">
            <a:avLst/>
          </a:prstGeom>
          <a:ln w="25400" cap="rnd">
            <a:solidFill>
              <a:srgbClr val="FF0000"/>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ovéPole 31"/>
              <p:cNvSpPr txBox="1"/>
              <p:nvPr/>
            </p:nvSpPr>
            <p:spPr>
              <a:xfrm>
                <a:off x="6070060" y="5503335"/>
                <a:ext cx="4135940" cy="369332"/>
              </a:xfrm>
              <a:prstGeom prst="rect">
                <a:avLst/>
              </a:prstGeom>
              <a:noFill/>
              <a:ln w="19050">
                <a:solidFill>
                  <a:srgbClr val="FF0000"/>
                </a:solidFill>
              </a:ln>
            </p:spPr>
            <p:txBody>
              <a:bodyPr wrap="none" rtlCol="0" anchor="ctr" anchorCtr="1">
                <a:spAutoFit/>
              </a:bodyPr>
              <a:lstStyle/>
              <a:p>
                <a:r>
                  <a:rPr lang="en-GB" dirty="0"/>
                  <a:t>The median: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85</m:t>
                        </m:r>
                      </m:sub>
                    </m:sSub>
                    <m:r>
                      <a:rPr lang="en-GB" b="0" i="1" smtClean="0">
                        <a:latin typeface="Cambria Math" panose="02040503050406030204" pitchFamily="18" charset="0"/>
                      </a:rPr>
                      <m:t>=</m:t>
                    </m:r>
                  </m:oMath>
                </a14:m>
                <a:r>
                  <a:rPr lang="en-GB" b="0" dirty="0"/>
                  <a:t> 3 </a:t>
                </a:r>
                <a14:m>
                  <m:oMath xmlns:m="http://schemas.openxmlformats.org/officeDocument/2006/math">
                    <m:r>
                      <a:rPr lang="en-GB" b="0" i="1" smtClean="0">
                        <a:latin typeface="Cambria Math" panose="02040503050406030204" pitchFamily="18" charset="0"/>
                      </a:rPr>
                      <m:t>=</m:t>
                    </m:r>
                  </m:oMath>
                </a14:m>
                <a:r>
                  <a:rPr lang="en-GB" b="0" dirty="0"/>
                  <a:t> rather bad</a:t>
                </a:r>
              </a:p>
            </p:txBody>
          </p:sp>
        </mc:Choice>
        <mc:Fallback xmlns="">
          <p:sp>
            <p:nvSpPr>
              <p:cNvPr id="32" name="TextovéPole 31"/>
              <p:cNvSpPr txBox="1">
                <a:spLocks noRot="1" noChangeAspect="1" noMove="1" noResize="1" noEditPoints="1" noAdjustHandles="1" noChangeArrowheads="1" noChangeShapeType="1" noTextEdit="1"/>
              </p:cNvSpPr>
              <p:nvPr/>
            </p:nvSpPr>
            <p:spPr>
              <a:xfrm>
                <a:off x="6070060" y="5503335"/>
                <a:ext cx="4135940" cy="369332"/>
              </a:xfrm>
              <a:prstGeom prst="rect">
                <a:avLst/>
              </a:prstGeom>
              <a:blipFill>
                <a:blip r:embed="rId10"/>
                <a:stretch>
                  <a:fillRect l="-587" t="-6349" r="-734" b="-22222"/>
                </a:stretch>
              </a:blipFill>
              <a:ln w="19050">
                <a:solidFill>
                  <a:srgbClr val="FF0000"/>
                </a:solidFill>
              </a:ln>
            </p:spPr>
            <p:txBody>
              <a:bodyPr/>
              <a:lstStyle/>
              <a:p>
                <a:r>
                  <a:rPr lang="en-GB">
                    <a:noFill/>
                  </a:rPr>
                  <a:t> </a:t>
                </a:r>
              </a:p>
            </p:txBody>
          </p:sp>
        </mc:Fallback>
      </mc:AlternateContent>
      <p:cxnSp>
        <p:nvCxnSpPr>
          <p:cNvPr id="33" name="Přímá spojnice 32"/>
          <p:cNvCxnSpPr>
            <a:endCxn id="32" idx="0"/>
          </p:cNvCxnSpPr>
          <p:nvPr/>
        </p:nvCxnSpPr>
        <p:spPr>
          <a:xfrm>
            <a:off x="5642999" y="4752000"/>
            <a:ext cx="2495031" cy="751335"/>
          </a:xfrm>
          <a:prstGeom prst="line">
            <a:avLst/>
          </a:prstGeom>
          <a:ln w="25400" cap="rnd">
            <a:solidFill>
              <a:srgbClr val="FF0000"/>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ovéPole 35"/>
              <p:cNvSpPr txBox="1"/>
              <p:nvPr/>
            </p:nvSpPr>
            <p:spPr>
              <a:xfrm>
                <a:off x="676604" y="5188515"/>
                <a:ext cx="4367671" cy="1147237"/>
              </a:xfrm>
              <a:prstGeom prst="rect">
                <a:avLst/>
              </a:prstGeom>
              <a:noFill/>
              <a:ln w="6350">
                <a:solidFill>
                  <a:srgbClr val="00B0F0"/>
                </a:solidFill>
              </a:ln>
            </p:spPr>
            <p:txBody>
              <a:bodyPr wrap="none" rtlCol="0">
                <a:spAutoFit/>
              </a:bodyPr>
              <a:lstStyle/>
              <a:p>
                <a:r>
                  <a:rPr lang="en-GB" b="0" dirty="0"/>
                  <a:t>the number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=169</m:t>
                    </m:r>
                  </m:oMath>
                </a14:m>
                <a:r>
                  <a:rPr lang="en-GB" dirty="0"/>
                  <a:t>  of data units is odd</a:t>
                </a:r>
              </a:p>
              <a:p>
                <a:pPr>
                  <a:lnSpc>
                    <a:spcPct val="150000"/>
                  </a:lnSpc>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169+1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170</m:t>
                          </m:r>
                        </m:num>
                        <m:den>
                          <m:r>
                            <a:rPr lang="en-GB" b="0" i="1" smtClean="0">
                              <a:latin typeface="Cambria Math" panose="02040503050406030204" pitchFamily="18" charset="0"/>
                            </a:rPr>
                            <m:t>2</m:t>
                          </m:r>
                        </m:den>
                      </m:f>
                      <m:r>
                        <a:rPr lang="en-GB" b="0" i="1" smtClean="0">
                          <a:latin typeface="Cambria Math" panose="02040503050406030204" pitchFamily="18" charset="0"/>
                        </a:rPr>
                        <m:t>=85</m:t>
                      </m:r>
                    </m:oMath>
                  </m:oMathPara>
                </a14:m>
                <a:endParaRPr lang="en-GB" dirty="0"/>
              </a:p>
            </p:txBody>
          </p:sp>
        </mc:Choice>
        <mc:Fallback xmlns="">
          <p:sp>
            <p:nvSpPr>
              <p:cNvPr id="36" name="TextovéPole 35"/>
              <p:cNvSpPr txBox="1">
                <a:spLocks noRot="1" noChangeAspect="1" noMove="1" noResize="1" noEditPoints="1" noAdjustHandles="1" noChangeArrowheads="1" noChangeShapeType="1" noTextEdit="1"/>
              </p:cNvSpPr>
              <p:nvPr/>
            </p:nvSpPr>
            <p:spPr>
              <a:xfrm>
                <a:off x="676604" y="5188515"/>
                <a:ext cx="4367671" cy="1147237"/>
              </a:xfrm>
              <a:prstGeom prst="rect">
                <a:avLst/>
              </a:prstGeom>
              <a:blipFill>
                <a:blip r:embed="rId11"/>
                <a:stretch>
                  <a:fillRect l="-1255" t="-2646" r="-139"/>
                </a:stretch>
              </a:blipFill>
              <a:ln w="6350">
                <a:solidFill>
                  <a:srgbClr val="00B0F0"/>
                </a:solidFill>
              </a:ln>
            </p:spPr>
            <p:txBody>
              <a:bodyPr/>
              <a:lstStyle/>
              <a:p>
                <a:r>
                  <a:rPr lang="en-GB">
                    <a:noFill/>
                  </a:rPr>
                  <a:t> </a:t>
                </a:r>
              </a:p>
            </p:txBody>
          </p:sp>
        </mc:Fallback>
      </mc:AlternateContent>
      <p:cxnSp>
        <p:nvCxnSpPr>
          <p:cNvPr id="40" name="Pravoúhlá spojnice 39"/>
          <p:cNvCxnSpPr/>
          <p:nvPr/>
        </p:nvCxnSpPr>
        <p:spPr>
          <a:xfrm flipV="1">
            <a:off x="3980987" y="5850076"/>
            <a:ext cx="4240800" cy="139183"/>
          </a:xfrm>
          <a:prstGeom prst="bentConnector2">
            <a:avLst/>
          </a:prstGeom>
          <a:ln w="127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12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Bar chart &amp; Histogram of frequencies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dirty="0"/>
                  <a:t>Histogram</a:t>
                </a:r>
                <a:endParaRPr lang="en-GB" dirty="0"/>
              </a:p>
              <a:p>
                <a:pPr marL="627063" indent="-627063"/>
                <a:endParaRPr lang="en-GB" dirty="0"/>
              </a:p>
              <a:p>
                <a:pPr marL="627063" indent="-627063">
                  <a:lnSpc>
                    <a:spcPct val="150000"/>
                  </a:lnSpc>
                </a:pPr>
                <a:r>
                  <a:rPr lang="en-GB" dirty="0"/>
                  <a:t>  —	used for quantitative [numerical (continuous or discrete)] data items</a:t>
                </a:r>
              </a:p>
              <a:p>
                <a:pPr marL="627063" indent="-627063">
                  <a:lnSpc>
                    <a:spcPct val="150000"/>
                  </a:lnSpc>
                </a:pPr>
                <a:r>
                  <a:rPr lang="en-GB" dirty="0"/>
                  <a:t>  —  the numerical range of the variable is divided into disjoint adjacent intervals</a:t>
                </a:r>
              </a:p>
              <a:p>
                <a:pPr marL="627063" indent="-627063">
                  <a:lnSpc>
                    <a:spcPct val="150000"/>
                  </a:lnSpc>
                </a:pPr>
                <a:r>
                  <a:rPr lang="en-GB" dirty="0"/>
                  <a:t>  —	usually of the type  </a:t>
                </a:r>
                <a14:m>
                  <m:oMath xmlns:m="http://schemas.openxmlformats.org/officeDocument/2006/math">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𝑏</m:t>
                    </m:r>
                  </m:oMath>
                </a14:m>
                <a:r>
                  <a:rPr lang="en-GB" dirty="0"/>
                  <a:t>  are finite numbers</a:t>
                </a:r>
              </a:p>
              <a:p>
                <a:pPr marL="627063" indent="-627063">
                  <a:lnSpc>
                    <a:spcPct val="150000"/>
                  </a:lnSpc>
                </a:pPr>
                <a:r>
                  <a:rPr lang="en-GB" dirty="0"/>
                  <a:t>  —  the height of the bar = </a:t>
                </a:r>
                <a:br>
                  <a:rPr lang="en-GB" dirty="0"/>
                </a:br>
                <a:r>
                  <a:rPr lang="en-GB" dirty="0"/>
                  <a:t>	       (the number of the data items in the interval) ÷ (the width of the interval)</a:t>
                </a:r>
              </a:p>
              <a:p>
                <a:pPr marL="627063" indent="-627063">
                  <a:lnSpc>
                    <a:spcPct val="150000"/>
                  </a:lnSpc>
                </a:pPr>
                <a:r>
                  <a:rPr lang="en-GB" dirty="0"/>
                  <a:t>  —	there are no gaps between the adjacent intervals, i.e. </a:t>
                </a:r>
                <a:br>
                  <a:rPr lang="en-GB" dirty="0"/>
                </a:br>
                <a:r>
                  <a:rPr lang="en-GB" dirty="0"/>
                  <a:t>the bars touch each other</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r="-481"/>
                </a:stretch>
              </a:blipFill>
            </p:spPr>
            <p:txBody>
              <a:bodyPr/>
              <a:lstStyle/>
              <a:p>
                <a:r>
                  <a:rPr lang="en-GB">
                    <a:noFill/>
                  </a:rPr>
                  <a:t> </a:t>
                </a:r>
              </a:p>
            </p:txBody>
          </p:sp>
        </mc:Fallback>
      </mc:AlternateContent>
    </p:spTree>
    <p:extLst>
      <p:ext uri="{BB962C8B-B14F-4D97-AF65-F5344CB8AC3E}">
        <p14:creationId xmlns:p14="http://schemas.microsoft.com/office/powerpoint/2010/main" val="195745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Histogram of frequencies for quantitative data items</a:t>
            </a:r>
          </a:p>
        </p:txBody>
      </p:sp>
      <p:sp>
        <p:nvSpPr>
          <p:cNvPr id="3" name="Zástupný symbol pro text 2"/>
          <p:cNvSpPr>
            <a:spLocks noGrp="1"/>
          </p:cNvSpPr>
          <p:nvPr>
            <p:ph type="body" idx="1"/>
          </p:nvPr>
        </p:nvSpPr>
        <p:spPr/>
        <p:txBody>
          <a:bodyPr/>
          <a:lstStyle/>
          <a:p>
            <a:r>
              <a:rPr lang="en-GB" dirty="0"/>
              <a:t>Example:  The dataset of the employees.</a:t>
            </a:r>
          </a:p>
          <a:p>
            <a:endParaRPr lang="en-GB" dirty="0"/>
          </a:p>
          <a:p>
            <a:r>
              <a:rPr lang="en-GB" dirty="0"/>
              <a:t>We examine now the numerical data item “Age” considered as a </a:t>
            </a:r>
            <a:r>
              <a:rPr lang="en-GB" u="sng" dirty="0"/>
              <a:t>continuous</a:t>
            </a:r>
            <a:r>
              <a:rPr lang="en-GB" dirty="0"/>
              <a:t> value:</a:t>
            </a:r>
          </a:p>
          <a:p>
            <a:endParaRPr lang="en-GB" dirty="0"/>
          </a:p>
          <a:p>
            <a:r>
              <a:rPr lang="en-GB" dirty="0"/>
              <a:t>Table:</a:t>
            </a:r>
          </a:p>
        </p:txBody>
      </p:sp>
      <p:graphicFrame>
        <p:nvGraphicFramePr>
          <p:cNvPr id="4" name="Tabulka 3"/>
          <p:cNvGraphicFramePr>
            <a:graphicFrameLocks noGrp="1"/>
          </p:cNvGraphicFramePr>
          <p:nvPr>
            <p:extLst>
              <p:ext uri="{D42A27DB-BD31-4B8C-83A1-F6EECF244321}">
                <p14:modId xmlns:p14="http://schemas.microsoft.com/office/powerpoint/2010/main" val="176897540"/>
              </p:ext>
            </p:extLst>
          </p:nvPr>
        </p:nvGraphicFramePr>
        <p:xfrm>
          <a:off x="1807620" y="2520000"/>
          <a:ext cx="8280000" cy="3716160"/>
        </p:xfrm>
        <a:graphic>
          <a:graphicData uri="http://schemas.openxmlformats.org/drawingml/2006/table">
            <a:tbl>
              <a:tblPr firstRow="1" lastRow="1">
                <a:tableStyleId>{5940675A-B579-460E-94D1-54222C63F5DA}</a:tableStyleId>
              </a:tblPr>
              <a:tblGrid>
                <a:gridCol w="1800000">
                  <a:extLst>
                    <a:ext uri="{9D8B030D-6E8A-4147-A177-3AD203B41FA5}">
                      <a16:colId xmlns:a16="http://schemas.microsoft.com/office/drawing/2014/main" val="4072174939"/>
                    </a:ext>
                  </a:extLst>
                </a:gridCol>
                <a:gridCol w="1620000">
                  <a:extLst>
                    <a:ext uri="{9D8B030D-6E8A-4147-A177-3AD203B41FA5}">
                      <a16:colId xmlns:a16="http://schemas.microsoft.com/office/drawing/2014/main" val="669653384"/>
                    </a:ext>
                  </a:extLst>
                </a:gridCol>
                <a:gridCol w="1620000">
                  <a:extLst>
                    <a:ext uri="{9D8B030D-6E8A-4147-A177-3AD203B41FA5}">
                      <a16:colId xmlns:a16="http://schemas.microsoft.com/office/drawing/2014/main" val="3408286423"/>
                    </a:ext>
                  </a:extLst>
                </a:gridCol>
                <a:gridCol w="1620000">
                  <a:extLst>
                    <a:ext uri="{9D8B030D-6E8A-4147-A177-3AD203B41FA5}">
                      <a16:colId xmlns:a16="http://schemas.microsoft.com/office/drawing/2014/main" val="1452934406"/>
                    </a:ext>
                  </a:extLst>
                </a:gridCol>
                <a:gridCol w="1620000">
                  <a:extLst>
                    <a:ext uri="{9D8B030D-6E8A-4147-A177-3AD203B41FA5}">
                      <a16:colId xmlns:a16="http://schemas.microsoft.com/office/drawing/2014/main" val="3653678132"/>
                    </a:ext>
                  </a:extLst>
                </a:gridCol>
              </a:tblGrid>
              <a:tr h="194366">
                <a:tc>
                  <a:txBody>
                    <a:bodyPr/>
                    <a:lstStyle/>
                    <a:p>
                      <a:pPr algn="ctr" fontAlgn="b"/>
                      <a:r>
                        <a:rPr lang="en-GB" sz="1600" b="1" i="0" u="none" strike="noStrike" noProof="0" dirty="0">
                          <a:solidFill>
                            <a:schemeClr val="bg1"/>
                          </a:solidFill>
                          <a:effectLst/>
                          <a:latin typeface="+mn-lt"/>
                        </a:rPr>
                        <a:t>Age</a:t>
                      </a:r>
                      <a:r>
                        <a:rPr lang="en-GB" sz="1600" b="1" i="0" u="none" strike="noStrike" baseline="0" noProof="0" dirty="0">
                          <a:solidFill>
                            <a:schemeClr val="bg1"/>
                          </a:solidFill>
                          <a:effectLst/>
                          <a:latin typeface="+mn-lt"/>
                        </a:rPr>
                        <a:t> interval</a:t>
                      </a:r>
                      <a:endParaRPr lang="en-GB" sz="1600" b="1" i="0" u="none" strike="noStrike" noProof="0" dirty="0">
                        <a:solidFill>
                          <a:schemeClr val="bg1"/>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600" b="1" u="none" strike="noStrike" noProof="0" dirty="0">
                          <a:solidFill>
                            <a:schemeClr val="bg1"/>
                          </a:solidFill>
                          <a:effectLst/>
                          <a:latin typeface="+mn-lt"/>
                        </a:rPr>
                        <a:t>Frequency (number)</a:t>
                      </a:r>
                      <a:endParaRPr lang="en-GB" sz="1600" b="1" i="0" u="none" strike="noStrike" noProof="0" dirty="0">
                        <a:solidFill>
                          <a:schemeClr val="bg1"/>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600" b="1" i="0" u="none" strike="noStrike" noProof="0" dirty="0">
                          <a:solidFill>
                            <a:schemeClr val="bg1"/>
                          </a:solidFill>
                          <a:effectLst/>
                          <a:latin typeface="+mn-lt"/>
                        </a:rPr>
                        <a:t>Cumulative frequency</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600" b="1" i="0" u="none" strike="noStrike" noProof="0" dirty="0">
                          <a:solidFill>
                            <a:schemeClr val="bg1"/>
                          </a:solidFill>
                          <a:effectLst/>
                          <a:latin typeface="+mn-lt"/>
                        </a:rPr>
                        <a:t>Relative frequency</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600" b="1" u="none" strike="noStrike" noProof="0" dirty="0">
                          <a:solidFill>
                            <a:schemeClr val="bg1"/>
                          </a:solidFill>
                          <a:effectLst/>
                          <a:latin typeface="+mn-lt"/>
                        </a:rPr>
                        <a:t>Cumulative relative frequency</a:t>
                      </a:r>
                      <a:endParaRPr lang="en-GB" sz="1600" b="1" i="0" u="none" strike="noStrike" noProof="0" dirty="0">
                        <a:solidFill>
                          <a:schemeClr val="bg1"/>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extLst>
                  <a:ext uri="{0D108BD9-81ED-4DB2-BD59-A6C34878D82A}">
                    <a16:rowId xmlns:a16="http://schemas.microsoft.com/office/drawing/2014/main" val="886946476"/>
                  </a:ext>
                </a:extLst>
              </a:tr>
              <a:tr h="194366">
                <a:tc>
                  <a:txBody>
                    <a:bodyPr/>
                    <a:lstStyle/>
                    <a:p>
                      <a:pPr algn="ctr" fontAlgn="b"/>
                      <a:r>
                        <a:rPr lang="en-GB" sz="1600" u="none" strike="noStrike" noProof="0" dirty="0">
                          <a:effectLst/>
                          <a:latin typeface="+mn-lt"/>
                        </a:rPr>
                        <a:t> 0 &lt; </a:t>
                      </a:r>
                      <a:r>
                        <a:rPr lang="en-GB" sz="1600" i="1" u="none" strike="noStrike" noProof="0" dirty="0">
                          <a:effectLst/>
                          <a:latin typeface="+mn-lt"/>
                        </a:rPr>
                        <a:t>x</a:t>
                      </a:r>
                      <a:r>
                        <a:rPr lang="en-GB" sz="1600" u="none" strike="noStrike" noProof="0" dirty="0">
                          <a:effectLst/>
                          <a:latin typeface="+mn-lt"/>
                        </a:rPr>
                        <a:t> ≤ 18</a:t>
                      </a:r>
                      <a:endParaRPr lang="en-GB" sz="16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u="none" strike="noStrike" noProof="0" dirty="0">
                          <a:effectLst/>
                          <a:latin typeface="+mn-lt"/>
                        </a:rPr>
                        <a:t> 6</a:t>
                      </a:r>
                      <a:endParaRPr lang="en-GB" sz="16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  6</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 3.0 %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  3.0 %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194366">
                <a:tc>
                  <a:txBody>
                    <a:bodyPr/>
                    <a:lstStyle/>
                    <a:p>
                      <a:pPr algn="ctr" fontAlgn="b"/>
                      <a:r>
                        <a:rPr lang="en-GB" sz="1600" b="0" i="0" u="none" strike="noStrike" noProof="0" dirty="0">
                          <a:solidFill>
                            <a:srgbClr val="000000"/>
                          </a:solidFill>
                          <a:effectLst/>
                          <a:latin typeface="+mn-lt"/>
                        </a:rPr>
                        <a:t>18</a:t>
                      </a:r>
                      <a:r>
                        <a:rPr lang="en-GB" sz="1600" b="0" i="0" u="none" strike="noStrike" baseline="0" noProof="0" dirty="0">
                          <a:solidFill>
                            <a:srgbClr val="000000"/>
                          </a:solidFill>
                          <a:effectLst/>
                          <a:latin typeface="+mn-lt"/>
                        </a:rPr>
                        <a:t> &lt; </a:t>
                      </a:r>
                      <a:r>
                        <a:rPr lang="en-GB" sz="1600" b="0" i="1" u="none" strike="noStrike" baseline="0" noProof="0" dirty="0">
                          <a:solidFill>
                            <a:srgbClr val="000000"/>
                          </a:solidFill>
                          <a:effectLst/>
                          <a:latin typeface="+mn-lt"/>
                        </a:rPr>
                        <a:t>x</a:t>
                      </a:r>
                      <a:r>
                        <a:rPr lang="en-GB" sz="1600" b="0" i="0" u="none" strike="noStrike" baseline="0" noProof="0" dirty="0">
                          <a:solidFill>
                            <a:srgbClr val="000000"/>
                          </a:solidFill>
                          <a:effectLst/>
                          <a:latin typeface="+mn-lt"/>
                        </a:rPr>
                        <a:t> ≤ 23</a:t>
                      </a:r>
                      <a:endParaRPr lang="en-GB" sz="16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u="none" strike="noStrike" noProof="0" dirty="0">
                          <a:effectLst/>
                          <a:latin typeface="+mn-lt"/>
                        </a:rPr>
                        <a:t>30</a:t>
                      </a:r>
                      <a:endParaRPr lang="en-GB" sz="16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 36</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15.0 %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 18.0 %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r h="194366">
                <a:tc>
                  <a:txBody>
                    <a:bodyPr/>
                    <a:lstStyle/>
                    <a:p>
                      <a:pPr algn="ctr" fontAlgn="b"/>
                      <a:r>
                        <a:rPr lang="en-GB" sz="1600" u="none" strike="noStrike" noProof="0" dirty="0">
                          <a:effectLst/>
                          <a:latin typeface="+mn-lt"/>
                        </a:rPr>
                        <a:t>23 &lt; </a:t>
                      </a:r>
                      <a:r>
                        <a:rPr lang="en-GB" sz="1600" i="1" u="none" strike="noStrike" noProof="0" dirty="0">
                          <a:effectLst/>
                          <a:latin typeface="+mn-lt"/>
                        </a:rPr>
                        <a:t>x</a:t>
                      </a:r>
                      <a:r>
                        <a:rPr lang="en-GB" sz="1600" u="none" strike="noStrike" noProof="0" dirty="0">
                          <a:effectLst/>
                          <a:latin typeface="+mn-lt"/>
                        </a:rPr>
                        <a:t> ≤ 28</a:t>
                      </a:r>
                      <a:endParaRPr lang="en-GB" sz="16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u="none" strike="noStrike" noProof="0" dirty="0">
                          <a:effectLst/>
                          <a:latin typeface="+mn-lt"/>
                        </a:rPr>
                        <a:t>13</a:t>
                      </a:r>
                      <a:endParaRPr lang="en-GB" sz="16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 49</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 6.5 %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 24.5 %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44744361"/>
                  </a:ext>
                </a:extLst>
              </a:tr>
              <a:tr h="194366">
                <a:tc>
                  <a:txBody>
                    <a:bodyPr/>
                    <a:lstStyle/>
                    <a:p>
                      <a:pPr algn="ctr" fontAlgn="b"/>
                      <a:r>
                        <a:rPr lang="en-GB" sz="1600" b="0" i="0" u="none" strike="noStrike" noProof="0" dirty="0">
                          <a:solidFill>
                            <a:srgbClr val="000000"/>
                          </a:solidFill>
                          <a:effectLst/>
                          <a:latin typeface="+mn-lt"/>
                        </a:rPr>
                        <a:t>28 &lt; </a:t>
                      </a:r>
                      <a:r>
                        <a:rPr lang="en-GB" sz="1600" b="0" i="1" u="none" strike="noStrike" noProof="0" dirty="0">
                          <a:solidFill>
                            <a:srgbClr val="000000"/>
                          </a:solidFill>
                          <a:effectLst/>
                          <a:latin typeface="+mn-lt"/>
                        </a:rPr>
                        <a:t>x</a:t>
                      </a:r>
                      <a:r>
                        <a:rPr lang="en-GB" sz="1600" b="0" i="0" u="none" strike="noStrike" noProof="0" dirty="0">
                          <a:solidFill>
                            <a:srgbClr val="000000"/>
                          </a:solidFill>
                          <a:effectLst/>
                          <a:latin typeface="+mn-lt"/>
                        </a:rPr>
                        <a:t> ≤ 33</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40</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 89</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20.0 %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 44.5 %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910431232"/>
                  </a:ext>
                </a:extLst>
              </a:tr>
              <a:tr h="194366">
                <a:tc>
                  <a:txBody>
                    <a:bodyPr/>
                    <a:lstStyle/>
                    <a:p>
                      <a:pPr algn="ctr" fontAlgn="b"/>
                      <a:r>
                        <a:rPr lang="en-GB" sz="1600" b="0" i="0" u="none" strike="noStrike" noProof="0" dirty="0">
                          <a:solidFill>
                            <a:srgbClr val="000000"/>
                          </a:solidFill>
                          <a:effectLst/>
                          <a:latin typeface="+mn-lt"/>
                        </a:rPr>
                        <a:t>33 &lt; </a:t>
                      </a:r>
                      <a:r>
                        <a:rPr lang="en-GB" sz="1600" b="0" i="1" u="none" strike="noStrike" noProof="0" dirty="0">
                          <a:solidFill>
                            <a:srgbClr val="000000"/>
                          </a:solidFill>
                          <a:effectLst/>
                          <a:latin typeface="+mn-lt"/>
                        </a:rPr>
                        <a:t>x</a:t>
                      </a:r>
                      <a:r>
                        <a:rPr lang="en-GB" sz="1600" b="0" i="0" u="none" strike="noStrike" noProof="0" dirty="0">
                          <a:solidFill>
                            <a:srgbClr val="000000"/>
                          </a:solidFill>
                          <a:effectLst/>
                          <a:latin typeface="+mn-lt"/>
                        </a:rPr>
                        <a:t> ≤ 38</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11</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100</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 5.5 %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 50.0 %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006693341"/>
                  </a:ext>
                </a:extLst>
              </a:tr>
              <a:tr h="194366">
                <a:tc>
                  <a:txBody>
                    <a:bodyPr/>
                    <a:lstStyle/>
                    <a:p>
                      <a:pPr algn="ctr" fontAlgn="b"/>
                      <a:r>
                        <a:rPr lang="en-GB" sz="1600" b="0" i="0" u="none" strike="noStrike" noProof="0" dirty="0">
                          <a:solidFill>
                            <a:srgbClr val="000000"/>
                          </a:solidFill>
                          <a:effectLst/>
                          <a:latin typeface="+mn-lt"/>
                        </a:rPr>
                        <a:t>38 &lt; </a:t>
                      </a:r>
                      <a:r>
                        <a:rPr lang="en-GB" sz="1600" b="0" i="1" u="none" strike="noStrike" noProof="0" dirty="0">
                          <a:solidFill>
                            <a:srgbClr val="000000"/>
                          </a:solidFill>
                          <a:effectLst/>
                          <a:latin typeface="+mn-lt"/>
                        </a:rPr>
                        <a:t>x</a:t>
                      </a:r>
                      <a:r>
                        <a:rPr lang="en-GB" sz="1600" b="0" i="0" u="none" strike="noStrike" noProof="0" dirty="0">
                          <a:solidFill>
                            <a:srgbClr val="000000"/>
                          </a:solidFill>
                          <a:effectLst/>
                          <a:latin typeface="+mn-lt"/>
                        </a:rPr>
                        <a:t> ≤ 43</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48</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148</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24.0 %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 74.0 %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64722109"/>
                  </a:ext>
                </a:extLst>
              </a:tr>
              <a:tr h="194366">
                <a:tc>
                  <a:txBody>
                    <a:bodyPr/>
                    <a:lstStyle/>
                    <a:p>
                      <a:pPr algn="ctr" fontAlgn="b"/>
                      <a:r>
                        <a:rPr lang="en-GB" sz="1600" b="0" i="0" u="none" strike="noStrike" noProof="0" dirty="0">
                          <a:solidFill>
                            <a:srgbClr val="000000"/>
                          </a:solidFill>
                          <a:effectLst/>
                          <a:latin typeface="+mn-lt"/>
                        </a:rPr>
                        <a:t>43 &lt; </a:t>
                      </a:r>
                      <a:r>
                        <a:rPr lang="en-GB" sz="1600" b="0" i="1" u="none" strike="noStrike" noProof="0" dirty="0">
                          <a:solidFill>
                            <a:srgbClr val="000000"/>
                          </a:solidFill>
                          <a:effectLst/>
                          <a:latin typeface="+mn-lt"/>
                        </a:rPr>
                        <a:t>x</a:t>
                      </a:r>
                      <a:r>
                        <a:rPr lang="en-GB" sz="1600" b="0" i="0" u="none" strike="noStrike" noProof="0" dirty="0">
                          <a:solidFill>
                            <a:srgbClr val="000000"/>
                          </a:solidFill>
                          <a:effectLst/>
                          <a:latin typeface="+mn-lt"/>
                        </a:rPr>
                        <a:t> ≤ 48</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16</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164</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 8.0 %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 82.0 %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532755479"/>
                  </a:ext>
                </a:extLst>
              </a:tr>
              <a:tr h="194366">
                <a:tc>
                  <a:txBody>
                    <a:bodyPr/>
                    <a:lstStyle/>
                    <a:p>
                      <a:pPr algn="ctr" fontAlgn="b"/>
                      <a:r>
                        <a:rPr lang="en-GB" sz="1600" b="0" i="0" u="none" strike="noStrike" noProof="0" dirty="0">
                          <a:solidFill>
                            <a:srgbClr val="000000"/>
                          </a:solidFill>
                          <a:effectLst/>
                          <a:latin typeface="+mn-lt"/>
                        </a:rPr>
                        <a:t>48 &lt; </a:t>
                      </a:r>
                      <a:r>
                        <a:rPr lang="en-GB" sz="1600" b="0" i="1" u="none" strike="noStrike" noProof="0" dirty="0">
                          <a:solidFill>
                            <a:srgbClr val="000000"/>
                          </a:solidFill>
                          <a:effectLst/>
                          <a:latin typeface="+mn-lt"/>
                        </a:rPr>
                        <a:t>x</a:t>
                      </a:r>
                      <a:r>
                        <a:rPr lang="en-GB" sz="1600" b="0" i="0" u="none" strike="noStrike" noProof="0" dirty="0">
                          <a:solidFill>
                            <a:srgbClr val="000000"/>
                          </a:solidFill>
                          <a:effectLst/>
                          <a:latin typeface="+mn-lt"/>
                        </a:rPr>
                        <a:t> ≤ 53</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26</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190</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13.0 %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 95.0 %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642551797"/>
                  </a:ext>
                </a:extLst>
              </a:tr>
              <a:tr h="194366">
                <a:tc>
                  <a:txBody>
                    <a:bodyPr/>
                    <a:lstStyle/>
                    <a:p>
                      <a:pPr algn="ctr" fontAlgn="b"/>
                      <a:r>
                        <a:rPr lang="en-GB" sz="1600" b="0" i="0" u="none" strike="noStrike" noProof="0" dirty="0">
                          <a:solidFill>
                            <a:srgbClr val="000000"/>
                          </a:solidFill>
                          <a:effectLst/>
                          <a:latin typeface="+mn-lt"/>
                        </a:rPr>
                        <a:t>53 &lt; </a:t>
                      </a:r>
                      <a:r>
                        <a:rPr lang="en-GB" sz="1600" b="0" i="1" u="none" strike="noStrike" noProof="0" dirty="0">
                          <a:solidFill>
                            <a:srgbClr val="000000"/>
                          </a:solidFill>
                          <a:effectLst/>
                          <a:latin typeface="+mn-lt"/>
                        </a:rPr>
                        <a:t>x</a:t>
                      </a:r>
                      <a:r>
                        <a:rPr lang="en-GB" sz="1600" b="0" i="0" u="none" strike="noStrike" noProof="0" dirty="0">
                          <a:solidFill>
                            <a:srgbClr val="000000"/>
                          </a:solidFill>
                          <a:effectLst/>
                          <a:latin typeface="+mn-lt"/>
                        </a:rPr>
                        <a:t> ≤ 58</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 9</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199</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 4.5 %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 99.5 %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171082361"/>
                  </a:ext>
                </a:extLst>
              </a:tr>
              <a:tr h="194366">
                <a:tc>
                  <a:txBody>
                    <a:bodyPr/>
                    <a:lstStyle/>
                    <a:p>
                      <a:pPr algn="ctr" fontAlgn="b"/>
                      <a:r>
                        <a:rPr lang="en-GB" sz="1600" b="0" i="0" u="none" strike="noStrike" noProof="0" dirty="0">
                          <a:solidFill>
                            <a:srgbClr val="000000"/>
                          </a:solidFill>
                          <a:effectLst/>
                          <a:latin typeface="+mn-lt"/>
                        </a:rPr>
                        <a:t>58 &lt; </a:t>
                      </a:r>
                      <a:r>
                        <a:rPr lang="en-GB" sz="1600" b="0" i="1" u="none" strike="noStrike" noProof="0" dirty="0">
                          <a:solidFill>
                            <a:srgbClr val="000000"/>
                          </a:solidFill>
                          <a:effectLst/>
                          <a:latin typeface="+mn-lt"/>
                        </a:rPr>
                        <a:t>x</a:t>
                      </a:r>
                      <a:r>
                        <a:rPr lang="en-GB" sz="1600" b="0" i="0" u="none" strike="noStrike" noProof="0" dirty="0">
                          <a:solidFill>
                            <a:srgbClr val="000000"/>
                          </a:solidFill>
                          <a:effectLst/>
                          <a:latin typeface="+mn-lt"/>
                        </a:rPr>
                        <a:t> ≤ 63</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 0</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199</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 0.0 %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 99.5 %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630395402"/>
                  </a:ext>
                </a:extLst>
              </a:tr>
              <a:tr h="194366">
                <a:tc>
                  <a:txBody>
                    <a:bodyPr/>
                    <a:lstStyle/>
                    <a:p>
                      <a:pPr algn="ctr" fontAlgn="b"/>
                      <a:r>
                        <a:rPr lang="en-GB" sz="1600" b="0" i="0" u="none" strike="noStrike" noProof="0" dirty="0">
                          <a:solidFill>
                            <a:srgbClr val="000000"/>
                          </a:solidFill>
                          <a:effectLst/>
                          <a:latin typeface="+mn-lt"/>
                        </a:rPr>
                        <a:t>63 &lt; </a:t>
                      </a:r>
                      <a:r>
                        <a:rPr lang="en-GB" sz="1600" b="0" i="1" u="none" strike="noStrike" noProof="0" dirty="0">
                          <a:solidFill>
                            <a:srgbClr val="000000"/>
                          </a:solidFill>
                          <a:effectLst/>
                          <a:latin typeface="+mn-lt"/>
                        </a:rPr>
                        <a:t>x</a:t>
                      </a:r>
                      <a:r>
                        <a:rPr lang="en-GB" sz="1600" b="0" i="0" u="none" strike="noStrike" noProof="0" dirty="0">
                          <a:solidFill>
                            <a:srgbClr val="000000"/>
                          </a:solidFill>
                          <a:effectLst/>
                          <a:latin typeface="+mn-lt"/>
                        </a:rPr>
                        <a:t> </a:t>
                      </a:r>
                      <a:r>
                        <a:rPr lang="en-GB" sz="1600" b="0" i="0" u="none" strike="noStrike" noProof="0" dirty="0">
                          <a:solidFill>
                            <a:schemeClr val="bg1"/>
                          </a:solidFill>
                          <a:effectLst/>
                          <a:latin typeface="+mn-lt"/>
                        </a:rPr>
                        <a:t>≤ 99</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 1</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b="0" i="0" u="none" strike="noStrike" noProof="0" dirty="0">
                          <a:solidFill>
                            <a:srgbClr val="000000"/>
                          </a:solidFill>
                          <a:effectLst/>
                          <a:latin typeface="+mn-lt"/>
                        </a:rPr>
                        <a:t>200</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 0.5 %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600" noProof="0" dirty="0"/>
                        <a:t>100.0 %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012644726"/>
                  </a:ext>
                </a:extLst>
              </a:tr>
            </a:tbl>
          </a:graphicData>
        </a:graphic>
      </p:graphicFrame>
    </p:spTree>
    <p:extLst>
      <p:ext uri="{BB962C8B-B14F-4D97-AF65-F5344CB8AC3E}">
        <p14:creationId xmlns:p14="http://schemas.microsoft.com/office/powerpoint/2010/main" val="3145837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nice 4"/>
          <p:cNvCxnSpPr/>
          <p:nvPr/>
        </p:nvCxnSpPr>
        <p:spPr>
          <a:xfrm>
            <a:off x="2340000" y="288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2340000" y="342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2340000" y="396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2340000" y="450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2340000" y="504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2340000" y="2340000"/>
            <a:ext cx="95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3263546" y="4886668"/>
            <a:ext cx="312907" cy="369332"/>
          </a:xfrm>
          <a:prstGeom prst="rect">
            <a:avLst/>
          </a:prstGeom>
          <a:solidFill>
            <a:schemeClr val="bg1"/>
          </a:solidFill>
        </p:spPr>
        <p:txBody>
          <a:bodyPr wrap="none" rtlCol="0" anchor="b" anchorCtr="1">
            <a:spAutoFit/>
          </a:bodyPr>
          <a:lstStyle/>
          <a:p>
            <a:pPr algn="ctr"/>
            <a:r>
              <a:rPr lang="en-GB" dirty="0"/>
              <a:t>6</a:t>
            </a:r>
          </a:p>
        </p:txBody>
      </p:sp>
      <p:sp>
        <p:nvSpPr>
          <p:cNvPr id="42" name="TextovéPole 41"/>
          <p:cNvSpPr txBox="1"/>
          <p:nvPr/>
        </p:nvSpPr>
        <p:spPr>
          <a:xfrm>
            <a:off x="4513426" y="3590667"/>
            <a:ext cx="441146" cy="369332"/>
          </a:xfrm>
          <a:prstGeom prst="rect">
            <a:avLst/>
          </a:prstGeom>
          <a:solidFill>
            <a:schemeClr val="bg1"/>
          </a:solidFill>
        </p:spPr>
        <p:txBody>
          <a:bodyPr wrap="none" rtlCol="0" anchor="b" anchorCtr="1">
            <a:spAutoFit/>
          </a:bodyPr>
          <a:lstStyle/>
          <a:p>
            <a:pPr algn="ctr"/>
            <a:r>
              <a:rPr lang="en-GB" dirty="0"/>
              <a:t>30</a:t>
            </a:r>
          </a:p>
        </p:txBody>
      </p:sp>
      <p:sp>
        <p:nvSpPr>
          <p:cNvPr id="44" name="TextovéPole 43"/>
          <p:cNvSpPr txBox="1"/>
          <p:nvPr/>
        </p:nvSpPr>
        <p:spPr>
          <a:xfrm>
            <a:off x="5593426" y="3049401"/>
            <a:ext cx="441147" cy="369332"/>
          </a:xfrm>
          <a:prstGeom prst="rect">
            <a:avLst/>
          </a:prstGeom>
          <a:solidFill>
            <a:schemeClr val="bg1"/>
          </a:solidFill>
        </p:spPr>
        <p:txBody>
          <a:bodyPr wrap="none" rtlCol="0" anchor="b" anchorCtr="1">
            <a:spAutoFit/>
          </a:bodyPr>
          <a:lstStyle/>
          <a:p>
            <a:pPr algn="ctr"/>
            <a:r>
              <a:rPr lang="en-GB" dirty="0"/>
              <a:t>40</a:t>
            </a:r>
          </a:p>
        </p:txBody>
      </p:sp>
      <p:sp>
        <p:nvSpPr>
          <p:cNvPr id="49" name="TextovéPole 48"/>
          <p:cNvSpPr txBox="1"/>
          <p:nvPr/>
        </p:nvSpPr>
        <p:spPr>
          <a:xfrm>
            <a:off x="6141986" y="4615402"/>
            <a:ext cx="424027" cy="369332"/>
          </a:xfrm>
          <a:prstGeom prst="rect">
            <a:avLst/>
          </a:prstGeom>
          <a:solidFill>
            <a:schemeClr val="bg1"/>
          </a:solidFill>
        </p:spPr>
        <p:txBody>
          <a:bodyPr wrap="none" rtlCol="0" anchor="b" anchorCtr="1">
            <a:spAutoFit/>
          </a:bodyPr>
          <a:lstStyle/>
          <a:p>
            <a:pPr algn="ctr"/>
            <a:r>
              <a:rPr lang="en-GB" dirty="0"/>
              <a:t>11</a:t>
            </a:r>
          </a:p>
        </p:txBody>
      </p:sp>
      <p:sp>
        <p:nvSpPr>
          <p:cNvPr id="50" name="TextovéPole 49"/>
          <p:cNvSpPr txBox="1"/>
          <p:nvPr/>
        </p:nvSpPr>
        <p:spPr>
          <a:xfrm>
            <a:off x="6673426" y="2616768"/>
            <a:ext cx="441147" cy="369332"/>
          </a:xfrm>
          <a:prstGeom prst="rect">
            <a:avLst/>
          </a:prstGeom>
          <a:solidFill>
            <a:schemeClr val="bg1"/>
          </a:solidFill>
        </p:spPr>
        <p:txBody>
          <a:bodyPr wrap="none" rtlCol="0" anchor="b" anchorCtr="1">
            <a:spAutoFit/>
          </a:bodyPr>
          <a:lstStyle/>
          <a:p>
            <a:pPr algn="ctr"/>
            <a:r>
              <a:rPr lang="en-GB" dirty="0"/>
              <a:t>48</a:t>
            </a:r>
          </a:p>
        </p:txBody>
      </p:sp>
      <p:sp>
        <p:nvSpPr>
          <p:cNvPr id="51" name="TextovéPole 50"/>
          <p:cNvSpPr txBox="1"/>
          <p:nvPr/>
        </p:nvSpPr>
        <p:spPr>
          <a:xfrm>
            <a:off x="7213427" y="4344134"/>
            <a:ext cx="441146" cy="369332"/>
          </a:xfrm>
          <a:prstGeom prst="rect">
            <a:avLst/>
          </a:prstGeom>
          <a:solidFill>
            <a:schemeClr val="bg1"/>
          </a:solidFill>
        </p:spPr>
        <p:txBody>
          <a:bodyPr wrap="none" rtlCol="0" anchor="b" anchorCtr="1">
            <a:spAutoFit/>
          </a:bodyPr>
          <a:lstStyle/>
          <a:p>
            <a:pPr algn="ctr"/>
            <a:r>
              <a:rPr lang="en-GB" dirty="0"/>
              <a:t>16</a:t>
            </a:r>
          </a:p>
        </p:txBody>
      </p:sp>
      <p:sp>
        <p:nvSpPr>
          <p:cNvPr id="52" name="TextovéPole 51"/>
          <p:cNvSpPr txBox="1"/>
          <p:nvPr/>
        </p:nvSpPr>
        <p:spPr>
          <a:xfrm>
            <a:off x="7753427" y="3804134"/>
            <a:ext cx="441146" cy="369332"/>
          </a:xfrm>
          <a:prstGeom prst="rect">
            <a:avLst/>
          </a:prstGeom>
          <a:solidFill>
            <a:schemeClr val="bg1"/>
          </a:solidFill>
        </p:spPr>
        <p:txBody>
          <a:bodyPr wrap="none" rtlCol="0" anchor="b" anchorCtr="1">
            <a:spAutoFit/>
          </a:bodyPr>
          <a:lstStyle/>
          <a:p>
            <a:pPr algn="ctr"/>
            <a:r>
              <a:rPr lang="en-GB" dirty="0"/>
              <a:t>26</a:t>
            </a:r>
          </a:p>
        </p:txBody>
      </p:sp>
      <p:sp>
        <p:nvSpPr>
          <p:cNvPr id="54" name="TextovéPole 53"/>
          <p:cNvSpPr txBox="1"/>
          <p:nvPr/>
        </p:nvSpPr>
        <p:spPr>
          <a:xfrm>
            <a:off x="8357546" y="4723402"/>
            <a:ext cx="312907" cy="369332"/>
          </a:xfrm>
          <a:prstGeom prst="rect">
            <a:avLst/>
          </a:prstGeom>
          <a:solidFill>
            <a:schemeClr val="bg1"/>
          </a:solidFill>
        </p:spPr>
        <p:txBody>
          <a:bodyPr wrap="none" rtlCol="0" anchor="b" anchorCtr="1">
            <a:spAutoFit/>
          </a:bodyPr>
          <a:lstStyle/>
          <a:p>
            <a:pPr algn="ctr"/>
            <a:r>
              <a:rPr lang="en-GB" dirty="0"/>
              <a:t>9</a:t>
            </a:r>
          </a:p>
        </p:txBody>
      </p:sp>
      <p:sp>
        <p:nvSpPr>
          <p:cNvPr id="55" name="TextovéPole 54"/>
          <p:cNvSpPr txBox="1"/>
          <p:nvPr/>
        </p:nvSpPr>
        <p:spPr>
          <a:xfrm>
            <a:off x="9720000" y="5155196"/>
            <a:ext cx="312907" cy="369332"/>
          </a:xfrm>
          <a:prstGeom prst="rect">
            <a:avLst/>
          </a:prstGeom>
          <a:solidFill>
            <a:schemeClr val="bg1"/>
          </a:solidFill>
        </p:spPr>
        <p:txBody>
          <a:bodyPr wrap="none" rtlCol="0" anchor="b" anchorCtr="1">
            <a:spAutoFit/>
          </a:bodyPr>
          <a:lstStyle/>
          <a:p>
            <a:pPr algn="ctr"/>
            <a:r>
              <a:rPr lang="en-GB" dirty="0"/>
              <a:t>1</a:t>
            </a:r>
          </a:p>
        </p:txBody>
      </p:sp>
      <p:sp>
        <p:nvSpPr>
          <p:cNvPr id="56" name="TextovéPole 55"/>
          <p:cNvSpPr txBox="1"/>
          <p:nvPr/>
        </p:nvSpPr>
        <p:spPr>
          <a:xfrm>
            <a:off x="8902325" y="5209200"/>
            <a:ext cx="312907" cy="369332"/>
          </a:xfrm>
          <a:prstGeom prst="rect">
            <a:avLst/>
          </a:prstGeom>
          <a:solidFill>
            <a:schemeClr val="bg1"/>
          </a:solidFill>
        </p:spPr>
        <p:txBody>
          <a:bodyPr wrap="none" rtlCol="0" anchor="b" anchorCtr="1">
            <a:spAutoFit/>
          </a:bodyPr>
          <a:lstStyle/>
          <a:p>
            <a:pPr algn="ctr"/>
            <a:r>
              <a:rPr lang="en-GB" dirty="0"/>
              <a:t>0</a:t>
            </a:r>
          </a:p>
        </p:txBody>
      </p:sp>
      <p:sp>
        <p:nvSpPr>
          <p:cNvPr id="2" name="Nadpis 1"/>
          <p:cNvSpPr>
            <a:spLocks noGrp="1"/>
          </p:cNvSpPr>
          <p:nvPr>
            <p:ph type="title"/>
          </p:nvPr>
        </p:nvSpPr>
        <p:spPr/>
        <p:txBody>
          <a:bodyPr/>
          <a:lstStyle/>
          <a:p>
            <a:r>
              <a:rPr lang="en-GB" dirty="0"/>
              <a:t>Histogram of frequencies for continuous data items</a:t>
            </a:r>
          </a:p>
        </p:txBody>
      </p:sp>
      <p:sp>
        <p:nvSpPr>
          <p:cNvPr id="3" name="Zástupný symbol pro text 2"/>
          <p:cNvSpPr>
            <a:spLocks noGrp="1"/>
          </p:cNvSpPr>
          <p:nvPr>
            <p:ph type="body" idx="1"/>
          </p:nvPr>
        </p:nvSpPr>
        <p:spPr/>
        <p:txBody>
          <a:bodyPr/>
          <a:lstStyle/>
          <a:p>
            <a:r>
              <a:rPr lang="en-GB" u="sng" dirty="0"/>
              <a:t>Histogram</a:t>
            </a:r>
            <a:r>
              <a:rPr lang="en-GB" dirty="0"/>
              <a:t> – the frequencies (numbers) of the continuous data item “Age”:</a:t>
            </a:r>
          </a:p>
        </p:txBody>
      </p:sp>
      <p:sp>
        <p:nvSpPr>
          <p:cNvPr id="11" name="TextovéPole 10"/>
          <p:cNvSpPr txBox="1"/>
          <p:nvPr/>
        </p:nvSpPr>
        <p:spPr>
          <a:xfrm>
            <a:off x="2097379" y="4947249"/>
            <a:ext cx="242621" cy="184666"/>
          </a:xfrm>
          <a:prstGeom prst="rect">
            <a:avLst/>
          </a:prstGeom>
          <a:noFill/>
        </p:spPr>
        <p:txBody>
          <a:bodyPr wrap="none" lIns="0" tIns="0" rIns="72000" bIns="0" rtlCol="0">
            <a:spAutoFit/>
          </a:bodyPr>
          <a:lstStyle/>
          <a:p>
            <a:pPr algn="r"/>
            <a:r>
              <a:rPr lang="en-GB" sz="1200" dirty="0"/>
              <a:t>10</a:t>
            </a:r>
          </a:p>
        </p:txBody>
      </p:sp>
      <p:sp>
        <p:nvSpPr>
          <p:cNvPr id="12" name="TextovéPole 11"/>
          <p:cNvSpPr txBox="1"/>
          <p:nvPr/>
        </p:nvSpPr>
        <p:spPr>
          <a:xfrm>
            <a:off x="2097378" y="3867985"/>
            <a:ext cx="242622" cy="184666"/>
          </a:xfrm>
          <a:prstGeom prst="rect">
            <a:avLst/>
          </a:prstGeom>
          <a:noFill/>
        </p:spPr>
        <p:txBody>
          <a:bodyPr wrap="none" lIns="0" tIns="0" rIns="72000" bIns="0" rtlCol="0">
            <a:spAutoFit/>
          </a:bodyPr>
          <a:lstStyle/>
          <a:p>
            <a:pPr algn="r"/>
            <a:r>
              <a:rPr lang="en-GB" sz="1200" dirty="0"/>
              <a:t>30</a:t>
            </a:r>
          </a:p>
        </p:txBody>
      </p:sp>
      <p:sp>
        <p:nvSpPr>
          <p:cNvPr id="13" name="TextovéPole 12"/>
          <p:cNvSpPr txBox="1"/>
          <p:nvPr/>
        </p:nvSpPr>
        <p:spPr>
          <a:xfrm>
            <a:off x="2097378" y="4406832"/>
            <a:ext cx="242622" cy="184666"/>
          </a:xfrm>
          <a:prstGeom prst="rect">
            <a:avLst/>
          </a:prstGeom>
          <a:noFill/>
        </p:spPr>
        <p:txBody>
          <a:bodyPr wrap="none" lIns="0" tIns="0" rIns="72000" bIns="0" rtlCol="0">
            <a:spAutoFit/>
          </a:bodyPr>
          <a:lstStyle/>
          <a:p>
            <a:pPr algn="r"/>
            <a:r>
              <a:rPr lang="en-GB" sz="1200" dirty="0"/>
              <a:t>20</a:t>
            </a:r>
          </a:p>
        </p:txBody>
      </p:sp>
      <p:sp>
        <p:nvSpPr>
          <p:cNvPr id="14" name="TextovéPole 13"/>
          <p:cNvSpPr txBox="1"/>
          <p:nvPr/>
        </p:nvSpPr>
        <p:spPr>
          <a:xfrm>
            <a:off x="2097379" y="3326400"/>
            <a:ext cx="242621" cy="184666"/>
          </a:xfrm>
          <a:prstGeom prst="rect">
            <a:avLst/>
          </a:prstGeom>
          <a:noFill/>
        </p:spPr>
        <p:txBody>
          <a:bodyPr wrap="none" lIns="0" tIns="0" rIns="72000" bIns="0" rtlCol="0">
            <a:spAutoFit/>
          </a:bodyPr>
          <a:lstStyle/>
          <a:p>
            <a:pPr algn="r"/>
            <a:r>
              <a:rPr lang="en-GB" sz="1200" dirty="0"/>
              <a:t>40</a:t>
            </a:r>
          </a:p>
        </p:txBody>
      </p:sp>
      <p:sp>
        <p:nvSpPr>
          <p:cNvPr id="16" name="TextovéPole 15"/>
          <p:cNvSpPr txBox="1"/>
          <p:nvPr/>
        </p:nvSpPr>
        <p:spPr>
          <a:xfrm>
            <a:off x="2182337" y="5487667"/>
            <a:ext cx="157663" cy="184666"/>
          </a:xfrm>
          <a:prstGeom prst="rect">
            <a:avLst/>
          </a:prstGeom>
          <a:noFill/>
        </p:spPr>
        <p:txBody>
          <a:bodyPr wrap="none" lIns="0" tIns="0" rIns="72000" bIns="0" rtlCol="0">
            <a:spAutoFit/>
          </a:bodyPr>
          <a:lstStyle/>
          <a:p>
            <a:pPr algn="r"/>
            <a:r>
              <a:rPr lang="en-GB" sz="1200" dirty="0"/>
              <a:t>0</a:t>
            </a:r>
          </a:p>
        </p:txBody>
      </p:sp>
      <p:sp>
        <p:nvSpPr>
          <p:cNvPr id="23" name="TextovéPole 22"/>
          <p:cNvSpPr txBox="1"/>
          <p:nvPr/>
        </p:nvSpPr>
        <p:spPr>
          <a:xfrm>
            <a:off x="4257853" y="5686532"/>
            <a:ext cx="412292" cy="338554"/>
          </a:xfrm>
          <a:prstGeom prst="rect">
            <a:avLst/>
          </a:prstGeom>
          <a:noFill/>
          <a:ln>
            <a:noFill/>
          </a:ln>
        </p:spPr>
        <p:txBody>
          <a:bodyPr wrap="none" rtlCol="0">
            <a:spAutoFit/>
          </a:bodyPr>
          <a:lstStyle/>
          <a:p>
            <a:pPr algn="ctr"/>
            <a:r>
              <a:rPr lang="en-GB" sz="1600" dirty="0"/>
              <a:t>18</a:t>
            </a:r>
          </a:p>
        </p:txBody>
      </p:sp>
      <p:sp>
        <p:nvSpPr>
          <p:cNvPr id="24" name="TextovéPole 23"/>
          <p:cNvSpPr txBox="1"/>
          <p:nvPr/>
        </p:nvSpPr>
        <p:spPr>
          <a:xfrm>
            <a:off x="4797854" y="5688000"/>
            <a:ext cx="412292" cy="338554"/>
          </a:xfrm>
          <a:prstGeom prst="rect">
            <a:avLst/>
          </a:prstGeom>
          <a:noFill/>
          <a:ln>
            <a:noFill/>
          </a:ln>
        </p:spPr>
        <p:txBody>
          <a:bodyPr wrap="none" rtlCol="0">
            <a:spAutoFit/>
          </a:bodyPr>
          <a:lstStyle/>
          <a:p>
            <a:pPr algn="ctr"/>
            <a:r>
              <a:rPr lang="en-GB" sz="1600" dirty="0"/>
              <a:t>23</a:t>
            </a:r>
          </a:p>
        </p:txBody>
      </p:sp>
      <p:sp>
        <p:nvSpPr>
          <p:cNvPr id="25" name="TextovéPole 24"/>
          <p:cNvSpPr txBox="1"/>
          <p:nvPr/>
        </p:nvSpPr>
        <p:spPr>
          <a:xfrm>
            <a:off x="5337854" y="5688000"/>
            <a:ext cx="412292" cy="338554"/>
          </a:xfrm>
          <a:prstGeom prst="rect">
            <a:avLst/>
          </a:prstGeom>
          <a:noFill/>
        </p:spPr>
        <p:txBody>
          <a:bodyPr wrap="none" rtlCol="0">
            <a:spAutoFit/>
          </a:bodyPr>
          <a:lstStyle/>
          <a:p>
            <a:pPr algn="ctr"/>
            <a:r>
              <a:rPr lang="en-GB" sz="1600" dirty="0"/>
              <a:t>28</a:t>
            </a:r>
          </a:p>
        </p:txBody>
      </p:sp>
      <p:sp>
        <p:nvSpPr>
          <p:cNvPr id="26" name="TextovéPole 25"/>
          <p:cNvSpPr txBox="1"/>
          <p:nvPr/>
        </p:nvSpPr>
        <p:spPr>
          <a:xfrm>
            <a:off x="11284964" y="5686532"/>
            <a:ext cx="595036" cy="369332"/>
          </a:xfrm>
          <a:prstGeom prst="rect">
            <a:avLst/>
          </a:prstGeom>
          <a:noFill/>
        </p:spPr>
        <p:txBody>
          <a:bodyPr wrap="none" rtlCol="0">
            <a:spAutoFit/>
          </a:bodyPr>
          <a:lstStyle/>
          <a:p>
            <a:pPr algn="ctr"/>
            <a:r>
              <a:rPr lang="en-GB" dirty="0"/>
              <a:t>Age</a:t>
            </a:r>
          </a:p>
        </p:txBody>
      </p:sp>
      <p:sp>
        <p:nvSpPr>
          <p:cNvPr id="30" name="TextovéPole 29"/>
          <p:cNvSpPr txBox="1"/>
          <p:nvPr/>
        </p:nvSpPr>
        <p:spPr>
          <a:xfrm>
            <a:off x="2097379" y="2247137"/>
            <a:ext cx="242621" cy="184666"/>
          </a:xfrm>
          <a:prstGeom prst="rect">
            <a:avLst/>
          </a:prstGeom>
          <a:noFill/>
        </p:spPr>
        <p:txBody>
          <a:bodyPr wrap="none" lIns="0" tIns="0" rIns="72000" bIns="0" rtlCol="0">
            <a:spAutoFit/>
          </a:bodyPr>
          <a:lstStyle/>
          <a:p>
            <a:pPr algn="r"/>
            <a:r>
              <a:rPr lang="en-GB" sz="1200" dirty="0"/>
              <a:t>60</a:t>
            </a:r>
          </a:p>
        </p:txBody>
      </p:sp>
      <p:sp>
        <p:nvSpPr>
          <p:cNvPr id="32" name="TextovéPole 31"/>
          <p:cNvSpPr txBox="1"/>
          <p:nvPr/>
        </p:nvSpPr>
        <p:spPr>
          <a:xfrm>
            <a:off x="2097378" y="2785984"/>
            <a:ext cx="242622" cy="184666"/>
          </a:xfrm>
          <a:prstGeom prst="rect">
            <a:avLst/>
          </a:prstGeom>
          <a:noFill/>
        </p:spPr>
        <p:txBody>
          <a:bodyPr wrap="none" lIns="0" tIns="0" rIns="72000" bIns="0" rtlCol="0">
            <a:spAutoFit/>
          </a:bodyPr>
          <a:lstStyle/>
          <a:p>
            <a:pPr algn="r"/>
            <a:r>
              <a:rPr lang="en-GB" sz="1200" dirty="0"/>
              <a:t>50</a:t>
            </a:r>
          </a:p>
        </p:txBody>
      </p:sp>
      <p:sp>
        <p:nvSpPr>
          <p:cNvPr id="40" name="TextovéPole 39"/>
          <p:cNvSpPr txBox="1"/>
          <p:nvPr/>
        </p:nvSpPr>
        <p:spPr>
          <a:xfrm>
            <a:off x="5877854" y="5688000"/>
            <a:ext cx="412292" cy="338554"/>
          </a:xfrm>
          <a:prstGeom prst="rect">
            <a:avLst/>
          </a:prstGeom>
          <a:noFill/>
        </p:spPr>
        <p:txBody>
          <a:bodyPr wrap="none" rtlCol="0">
            <a:spAutoFit/>
          </a:bodyPr>
          <a:lstStyle/>
          <a:p>
            <a:pPr algn="ctr"/>
            <a:r>
              <a:rPr lang="en-GB" sz="1600" dirty="0"/>
              <a:t>33</a:t>
            </a:r>
          </a:p>
        </p:txBody>
      </p:sp>
      <p:sp>
        <p:nvSpPr>
          <p:cNvPr id="53" name="TextovéPole 52"/>
          <p:cNvSpPr txBox="1"/>
          <p:nvPr/>
        </p:nvSpPr>
        <p:spPr>
          <a:xfrm>
            <a:off x="792000" y="2165725"/>
            <a:ext cx="1152880" cy="338554"/>
          </a:xfrm>
          <a:prstGeom prst="rect">
            <a:avLst/>
          </a:prstGeom>
          <a:noFill/>
        </p:spPr>
        <p:txBody>
          <a:bodyPr vert="horz" wrap="none" rtlCol="0">
            <a:spAutoFit/>
          </a:bodyPr>
          <a:lstStyle/>
          <a:p>
            <a:pPr algn="ctr"/>
            <a:r>
              <a:rPr lang="en-GB" sz="1600" dirty="0"/>
              <a:t>Frequency</a:t>
            </a:r>
          </a:p>
        </p:txBody>
      </p:sp>
      <p:sp>
        <p:nvSpPr>
          <p:cNvPr id="67" name="TextovéPole 66"/>
          <p:cNvSpPr txBox="1"/>
          <p:nvPr/>
        </p:nvSpPr>
        <p:spPr>
          <a:xfrm>
            <a:off x="6415961" y="5686532"/>
            <a:ext cx="412293" cy="338554"/>
          </a:xfrm>
          <a:prstGeom prst="rect">
            <a:avLst/>
          </a:prstGeom>
          <a:noFill/>
          <a:ln>
            <a:noFill/>
          </a:ln>
        </p:spPr>
        <p:txBody>
          <a:bodyPr wrap="none" rtlCol="0">
            <a:spAutoFit/>
          </a:bodyPr>
          <a:lstStyle/>
          <a:p>
            <a:pPr algn="ctr"/>
            <a:r>
              <a:rPr lang="en-GB" sz="1600" dirty="0"/>
              <a:t>38</a:t>
            </a:r>
          </a:p>
        </p:txBody>
      </p:sp>
      <p:sp>
        <p:nvSpPr>
          <p:cNvPr id="68" name="TextovéPole 67"/>
          <p:cNvSpPr txBox="1"/>
          <p:nvPr/>
        </p:nvSpPr>
        <p:spPr>
          <a:xfrm>
            <a:off x="6955960" y="5688357"/>
            <a:ext cx="412293" cy="338554"/>
          </a:xfrm>
          <a:prstGeom prst="rect">
            <a:avLst/>
          </a:prstGeom>
          <a:noFill/>
        </p:spPr>
        <p:txBody>
          <a:bodyPr wrap="none" rtlCol="0">
            <a:spAutoFit/>
          </a:bodyPr>
          <a:lstStyle/>
          <a:p>
            <a:pPr algn="ctr"/>
            <a:r>
              <a:rPr lang="en-GB" sz="1600" dirty="0"/>
              <a:t>43</a:t>
            </a:r>
          </a:p>
        </p:txBody>
      </p:sp>
      <p:sp>
        <p:nvSpPr>
          <p:cNvPr id="69" name="TextovéPole 68"/>
          <p:cNvSpPr txBox="1"/>
          <p:nvPr/>
        </p:nvSpPr>
        <p:spPr>
          <a:xfrm>
            <a:off x="7495962" y="5688000"/>
            <a:ext cx="412293" cy="338554"/>
          </a:xfrm>
          <a:prstGeom prst="rect">
            <a:avLst/>
          </a:prstGeom>
          <a:noFill/>
        </p:spPr>
        <p:txBody>
          <a:bodyPr wrap="none" rtlCol="0">
            <a:spAutoFit/>
          </a:bodyPr>
          <a:lstStyle/>
          <a:p>
            <a:pPr algn="ctr"/>
            <a:r>
              <a:rPr lang="en-GB" sz="1600" dirty="0"/>
              <a:t>48</a:t>
            </a:r>
          </a:p>
        </p:txBody>
      </p:sp>
      <p:sp>
        <p:nvSpPr>
          <p:cNvPr id="70" name="TextovéPole 69"/>
          <p:cNvSpPr txBox="1"/>
          <p:nvPr/>
        </p:nvSpPr>
        <p:spPr>
          <a:xfrm>
            <a:off x="8035200" y="5686532"/>
            <a:ext cx="412292" cy="338554"/>
          </a:xfrm>
          <a:prstGeom prst="rect">
            <a:avLst/>
          </a:prstGeom>
          <a:noFill/>
        </p:spPr>
        <p:txBody>
          <a:bodyPr wrap="none" rtlCol="0">
            <a:spAutoFit/>
          </a:bodyPr>
          <a:lstStyle/>
          <a:p>
            <a:pPr algn="ctr"/>
            <a:r>
              <a:rPr lang="en-GB" sz="1600" dirty="0"/>
              <a:t>53</a:t>
            </a:r>
          </a:p>
        </p:txBody>
      </p:sp>
      <p:sp>
        <p:nvSpPr>
          <p:cNvPr id="71" name="TextovéPole 70"/>
          <p:cNvSpPr txBox="1"/>
          <p:nvPr/>
        </p:nvSpPr>
        <p:spPr>
          <a:xfrm>
            <a:off x="8575961" y="5688000"/>
            <a:ext cx="412293" cy="338554"/>
          </a:xfrm>
          <a:prstGeom prst="rect">
            <a:avLst/>
          </a:prstGeom>
          <a:noFill/>
          <a:ln>
            <a:noFill/>
          </a:ln>
        </p:spPr>
        <p:txBody>
          <a:bodyPr wrap="none" rtlCol="0">
            <a:spAutoFit/>
          </a:bodyPr>
          <a:lstStyle/>
          <a:p>
            <a:pPr algn="ctr"/>
            <a:r>
              <a:rPr lang="en-GB" sz="1600" dirty="0"/>
              <a:t>58</a:t>
            </a:r>
          </a:p>
        </p:txBody>
      </p:sp>
      <p:sp>
        <p:nvSpPr>
          <p:cNvPr id="72" name="TextovéPole 71"/>
          <p:cNvSpPr txBox="1"/>
          <p:nvPr/>
        </p:nvSpPr>
        <p:spPr>
          <a:xfrm>
            <a:off x="9115961" y="5688000"/>
            <a:ext cx="412293" cy="338554"/>
          </a:xfrm>
          <a:prstGeom prst="rect">
            <a:avLst/>
          </a:prstGeom>
          <a:noFill/>
        </p:spPr>
        <p:txBody>
          <a:bodyPr wrap="none" rtlCol="0">
            <a:spAutoFit/>
          </a:bodyPr>
          <a:lstStyle/>
          <a:p>
            <a:pPr algn="ctr"/>
            <a:r>
              <a:rPr lang="en-GB" sz="1600" dirty="0"/>
              <a:t>63</a:t>
            </a:r>
          </a:p>
        </p:txBody>
      </p:sp>
      <p:sp>
        <p:nvSpPr>
          <p:cNvPr id="75" name="TextovéPole 74"/>
          <p:cNvSpPr txBox="1"/>
          <p:nvPr/>
        </p:nvSpPr>
        <p:spPr>
          <a:xfrm>
            <a:off x="2190760" y="5686532"/>
            <a:ext cx="298480" cy="338554"/>
          </a:xfrm>
          <a:prstGeom prst="rect">
            <a:avLst/>
          </a:prstGeom>
          <a:noFill/>
          <a:ln>
            <a:noFill/>
          </a:ln>
        </p:spPr>
        <p:txBody>
          <a:bodyPr wrap="none" rtlCol="0">
            <a:spAutoFit/>
          </a:bodyPr>
          <a:lstStyle/>
          <a:p>
            <a:pPr algn="ctr"/>
            <a:r>
              <a:rPr lang="en-GB" sz="1600" dirty="0"/>
              <a:t>0</a:t>
            </a:r>
          </a:p>
        </p:txBody>
      </p:sp>
      <p:sp>
        <p:nvSpPr>
          <p:cNvPr id="41" name="Obdélník 40"/>
          <p:cNvSpPr/>
          <p:nvPr/>
        </p:nvSpPr>
        <p:spPr>
          <a:xfrm>
            <a:off x="5544000" y="3419999"/>
            <a:ext cx="540000" cy="2160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bdélník 16"/>
          <p:cNvSpPr/>
          <p:nvPr/>
        </p:nvSpPr>
        <p:spPr>
          <a:xfrm>
            <a:off x="2340000" y="5256000"/>
            <a:ext cx="2124000" cy="324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bdélník 17"/>
          <p:cNvSpPr/>
          <p:nvPr/>
        </p:nvSpPr>
        <p:spPr>
          <a:xfrm>
            <a:off x="4464000" y="3960000"/>
            <a:ext cx="540000" cy="1620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bdélník 18"/>
          <p:cNvSpPr/>
          <p:nvPr/>
        </p:nvSpPr>
        <p:spPr>
          <a:xfrm>
            <a:off x="5004000" y="4877999"/>
            <a:ext cx="540000" cy="702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bdélník 35"/>
          <p:cNvSpPr/>
          <p:nvPr/>
        </p:nvSpPr>
        <p:spPr>
          <a:xfrm>
            <a:off x="6084000" y="4985367"/>
            <a:ext cx="540000" cy="594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bdélník 37"/>
          <p:cNvSpPr/>
          <p:nvPr/>
        </p:nvSpPr>
        <p:spPr>
          <a:xfrm>
            <a:off x="6624000" y="2986733"/>
            <a:ext cx="540000" cy="2592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bdélník 38"/>
          <p:cNvSpPr/>
          <p:nvPr/>
        </p:nvSpPr>
        <p:spPr>
          <a:xfrm>
            <a:off x="7164000" y="4714733"/>
            <a:ext cx="540000" cy="864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bdélník 44"/>
          <p:cNvSpPr/>
          <p:nvPr/>
        </p:nvSpPr>
        <p:spPr>
          <a:xfrm>
            <a:off x="7704000" y="4174733"/>
            <a:ext cx="540000" cy="1404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bdélník 45"/>
          <p:cNvSpPr/>
          <p:nvPr/>
        </p:nvSpPr>
        <p:spPr>
          <a:xfrm>
            <a:off x="8244000" y="5093367"/>
            <a:ext cx="540000" cy="486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bdélník 47"/>
          <p:cNvSpPr/>
          <p:nvPr/>
        </p:nvSpPr>
        <p:spPr>
          <a:xfrm>
            <a:off x="9324000" y="5524733"/>
            <a:ext cx="2556000" cy="54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Přímá spojnice 8"/>
          <p:cNvCxnSpPr/>
          <p:nvPr/>
        </p:nvCxnSpPr>
        <p:spPr>
          <a:xfrm>
            <a:off x="2340000" y="5580000"/>
            <a:ext cx="95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5058681" y="4508667"/>
            <a:ext cx="441146" cy="369332"/>
          </a:xfrm>
          <a:prstGeom prst="rect">
            <a:avLst/>
          </a:prstGeom>
          <a:solidFill>
            <a:schemeClr val="bg1"/>
          </a:solidFill>
        </p:spPr>
        <p:txBody>
          <a:bodyPr wrap="none" rtlCol="0" anchor="b" anchorCtr="1">
            <a:spAutoFit/>
          </a:bodyPr>
          <a:lstStyle/>
          <a:p>
            <a:pPr algn="ctr"/>
            <a:r>
              <a:rPr lang="en-GB" dirty="0"/>
              <a:t>13</a:t>
            </a:r>
          </a:p>
        </p:txBody>
      </p:sp>
      <p:cxnSp>
        <p:nvCxnSpPr>
          <p:cNvPr id="108" name="Přímá spojnice 107"/>
          <p:cNvCxnSpPr/>
          <p:nvPr/>
        </p:nvCxnSpPr>
        <p:spPr>
          <a:xfrm>
            <a:off x="8244000" y="5092734"/>
            <a:ext cx="54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 name="Přímá spojnice 132"/>
          <p:cNvCxnSpPr/>
          <p:nvPr/>
        </p:nvCxnSpPr>
        <p:spPr>
          <a:xfrm>
            <a:off x="9324000" y="5526000"/>
            <a:ext cx="255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a:off x="5544000" y="558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a:off x="6084000" y="558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6624000" y="558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a:off x="7164000" y="558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a:off x="7704000" y="558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Přímá spojnice 62"/>
          <p:cNvCxnSpPr/>
          <p:nvPr/>
        </p:nvCxnSpPr>
        <p:spPr>
          <a:xfrm>
            <a:off x="8244000" y="558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a:off x="8784000" y="558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Přímá spojnice 64"/>
          <p:cNvCxnSpPr/>
          <p:nvPr/>
        </p:nvCxnSpPr>
        <p:spPr>
          <a:xfrm>
            <a:off x="9324000" y="558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a:off x="2340000" y="5580000"/>
            <a:ext cx="745"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4464000" y="558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5004000" y="558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Přímá spojnice 65"/>
          <p:cNvCxnSpPr/>
          <p:nvPr/>
        </p:nvCxnSpPr>
        <p:spPr>
          <a:xfrm>
            <a:off x="4464000" y="3959999"/>
            <a:ext cx="54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2340000" y="5256000"/>
            <a:ext cx="2124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a:off x="5004000" y="4877999"/>
            <a:ext cx="54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5544000" y="3418733"/>
            <a:ext cx="54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Přímá spojnice 89"/>
          <p:cNvCxnSpPr/>
          <p:nvPr/>
        </p:nvCxnSpPr>
        <p:spPr>
          <a:xfrm>
            <a:off x="6084000" y="4984734"/>
            <a:ext cx="54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Přímá spojnice 94"/>
          <p:cNvCxnSpPr/>
          <p:nvPr/>
        </p:nvCxnSpPr>
        <p:spPr>
          <a:xfrm>
            <a:off x="6624000" y="2988000"/>
            <a:ext cx="54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a:off x="7164000" y="4713466"/>
            <a:ext cx="54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4" name="Přímá spojnice 103"/>
          <p:cNvCxnSpPr/>
          <p:nvPr/>
        </p:nvCxnSpPr>
        <p:spPr>
          <a:xfrm>
            <a:off x="7704000" y="4176000"/>
            <a:ext cx="54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V="1">
            <a:off x="8244000" y="4176000"/>
            <a:ext cx="0" cy="91926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flipV="1">
            <a:off x="7704000" y="4176000"/>
            <a:ext cx="0" cy="540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flipV="1">
            <a:off x="7164000" y="2986100"/>
            <a:ext cx="0" cy="172736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flipV="1">
            <a:off x="6624000" y="2986100"/>
            <a:ext cx="2610" cy="199863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flipV="1">
            <a:off x="6084000" y="3418733"/>
            <a:ext cx="0" cy="156600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Přímá spojnice 79"/>
          <p:cNvCxnSpPr/>
          <p:nvPr/>
        </p:nvCxnSpPr>
        <p:spPr>
          <a:xfrm flipV="1">
            <a:off x="5544000" y="3418733"/>
            <a:ext cx="0" cy="1458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a:off x="5322570" y="498473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V="1">
            <a:off x="5004000" y="3960000"/>
            <a:ext cx="0" cy="918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flipV="1">
            <a:off x="4464000" y="3959999"/>
            <a:ext cx="0" cy="12960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Přímá spojnice 92"/>
          <p:cNvCxnSpPr>
            <a:stCxn id="16" idx="3"/>
          </p:cNvCxnSpPr>
          <p:nvPr/>
        </p:nvCxnSpPr>
        <p:spPr>
          <a:xfrm flipV="1">
            <a:off x="2340000" y="5256000"/>
            <a:ext cx="0" cy="324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Přímá spojnice 95"/>
          <p:cNvCxnSpPr/>
          <p:nvPr/>
        </p:nvCxnSpPr>
        <p:spPr>
          <a:xfrm flipV="1">
            <a:off x="8784000" y="5092734"/>
            <a:ext cx="0" cy="48579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flipV="1">
            <a:off x="9324000" y="5524528"/>
            <a:ext cx="0" cy="54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1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nSpc>
                <a:spcPct val="150000"/>
              </a:lnSpc>
            </a:pPr>
            <a:r>
              <a:rPr lang="en-GB" dirty="0"/>
              <a:t>Bar chart</a:t>
            </a:r>
          </a:p>
          <a:p>
            <a:pPr>
              <a:lnSpc>
                <a:spcPct val="150000"/>
              </a:lnSpc>
            </a:pPr>
            <a:r>
              <a:rPr lang="en-GB" dirty="0"/>
              <a:t>Histogram</a:t>
            </a:r>
          </a:p>
          <a:p>
            <a:pPr>
              <a:lnSpc>
                <a:spcPct val="150000"/>
              </a:lnSpc>
            </a:pPr>
            <a:r>
              <a:rPr lang="en-GB" dirty="0"/>
              <a:t>Measures of central tendency (arithmetic mean, mode, median)</a:t>
            </a:r>
          </a:p>
          <a:p>
            <a:pPr>
              <a:lnSpc>
                <a:spcPct val="150000"/>
              </a:lnSpc>
            </a:pPr>
            <a:r>
              <a:rPr lang="en-GB" dirty="0"/>
              <a:t>Measures of variability (range, variance, coefficient of variation)</a:t>
            </a:r>
          </a:p>
          <a:p>
            <a:pPr>
              <a:lnSpc>
                <a:spcPct val="150000"/>
              </a:lnSpc>
            </a:pPr>
            <a:r>
              <a:rPr lang="en-GB" dirty="0"/>
              <a:t>Measures of data concentration (skewness, kurtosis)</a:t>
            </a:r>
          </a:p>
        </p:txBody>
      </p:sp>
    </p:spTree>
    <p:extLst>
      <p:ext uri="{BB962C8B-B14F-4D97-AF65-F5344CB8AC3E}">
        <p14:creationId xmlns:p14="http://schemas.microsoft.com/office/powerpoint/2010/main" val="2182170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Histogram of frequencies for continuous data items</a:t>
            </a:r>
          </a:p>
        </p:txBody>
      </p:sp>
      <p:sp>
        <p:nvSpPr>
          <p:cNvPr id="3" name="Zástupný symbol pro text 2"/>
          <p:cNvSpPr>
            <a:spLocks noGrp="1"/>
          </p:cNvSpPr>
          <p:nvPr>
            <p:ph type="body" idx="1"/>
          </p:nvPr>
        </p:nvSpPr>
        <p:spPr/>
        <p:txBody>
          <a:bodyPr/>
          <a:lstStyle/>
          <a:p>
            <a:pPr marL="627063" indent="-627063"/>
            <a:r>
              <a:rPr lang="en-GB" dirty="0"/>
              <a:t>If the (ordinary) histogram is used to display relative frequencies, then</a:t>
            </a:r>
          </a:p>
          <a:p>
            <a:pPr marL="627063" indent="-627063"/>
            <a:endParaRPr lang="en-GB" dirty="0"/>
          </a:p>
          <a:p>
            <a:pPr marL="627063" indent="-627063">
              <a:lnSpc>
                <a:spcPct val="150000"/>
              </a:lnSpc>
            </a:pPr>
            <a:r>
              <a:rPr lang="en-GB" dirty="0"/>
              <a:t>  —	if the variable is continuous, </a:t>
            </a:r>
            <a:br>
              <a:rPr lang="en-GB" dirty="0"/>
            </a:br>
            <a:r>
              <a:rPr lang="en-GB" dirty="0"/>
              <a:t>the histogram gives an estimate of the underlying probability density</a:t>
            </a:r>
          </a:p>
          <a:p>
            <a:pPr marL="627063" indent="-627063"/>
            <a:endParaRPr lang="en-GB" dirty="0"/>
          </a:p>
          <a:p>
            <a:pPr marL="627063" indent="-627063">
              <a:lnSpc>
                <a:spcPct val="150000"/>
              </a:lnSpc>
            </a:pPr>
            <a:r>
              <a:rPr lang="en-GB" dirty="0"/>
              <a:t>  —	if the variable is discrete, </a:t>
            </a:r>
            <a:br>
              <a:rPr lang="en-GB" dirty="0"/>
            </a:br>
            <a:r>
              <a:rPr lang="en-GB" dirty="0"/>
              <a:t>the histogram gives an estimate of the underlying probability distribution</a:t>
            </a:r>
          </a:p>
          <a:p>
            <a:pPr>
              <a:lnSpc>
                <a:spcPct val="150000"/>
              </a:lnSpc>
            </a:pPr>
            <a:endParaRPr lang="en-GB" dirty="0"/>
          </a:p>
          <a:p>
            <a:r>
              <a:rPr lang="en-GB" dirty="0"/>
              <a:t>If the </a:t>
            </a:r>
            <a:r>
              <a:rPr lang="en-GB" u="sng" dirty="0"/>
              <a:t>cumulative histogram</a:t>
            </a:r>
            <a:r>
              <a:rPr lang="en-GB" dirty="0"/>
              <a:t> is used to display the cumulative relative frequencies and the variable is continuous, then the cumulative histogram gives an estimate </a:t>
            </a:r>
            <a:br>
              <a:rPr lang="en-GB" dirty="0"/>
            </a:br>
            <a:r>
              <a:rPr lang="en-GB" dirty="0"/>
              <a:t>of the cumulative distributive function.</a:t>
            </a:r>
          </a:p>
        </p:txBody>
      </p:sp>
    </p:spTree>
    <p:extLst>
      <p:ext uri="{BB962C8B-B14F-4D97-AF65-F5344CB8AC3E}">
        <p14:creationId xmlns:p14="http://schemas.microsoft.com/office/powerpoint/2010/main" val="253762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Histogram of frequencies for continuous data items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a:t>In the bar chart, each category has its own bar.</a:t>
                </a:r>
              </a:p>
              <a:p>
                <a:pPr marL="342900" indent="-342900">
                  <a:lnSpc>
                    <a:spcPct val="150000"/>
                  </a:lnSpc>
                  <a:buFont typeface="Arial" panose="020B0604020202020204" pitchFamily="34" charset="0"/>
                  <a:buChar char="•"/>
                </a:pPr>
                <a:endParaRPr lang="en-GB" dirty="0"/>
              </a:p>
              <a:p>
                <a:pPr marL="342900" indent="-342900">
                  <a:lnSpc>
                    <a:spcPct val="150000"/>
                  </a:lnSpc>
                  <a:buFont typeface="Arial" panose="020B0604020202020204" pitchFamily="34" charset="0"/>
                  <a:buChar char="•"/>
                </a:pPr>
                <a:r>
                  <a:rPr lang="en-GB" dirty="0"/>
                  <a:t>If the variable is continuous, </a:t>
                </a:r>
                <a:br>
                  <a:rPr lang="en-GB" dirty="0"/>
                </a:br>
                <a:r>
                  <a:rPr lang="en-GB" dirty="0"/>
                  <a:t>how to determine the number of intervals in the histogram?</a:t>
                </a:r>
              </a:p>
              <a:p>
                <a:pPr>
                  <a:lnSpc>
                    <a:spcPct val="150000"/>
                  </a:lnSpc>
                </a:pPr>
                <a:endParaRPr lang="en-GB" dirty="0"/>
              </a:p>
              <a:p>
                <a:pPr marL="628650" indent="-628650">
                  <a:lnSpc>
                    <a:spcPct val="150000"/>
                  </a:lnSpc>
                </a:pPr>
                <a:r>
                  <a:rPr lang="en-GB" dirty="0"/>
                  <a:t>  →	If the intervals should be of the same length and a length  </a:t>
                </a:r>
                <a14:m>
                  <m:oMath xmlns:m="http://schemas.openxmlformats.org/officeDocument/2006/math">
                    <m:r>
                      <a:rPr lang="en-GB" b="0" i="1" smtClean="0">
                        <a:latin typeface="Cambria Math" panose="02040503050406030204" pitchFamily="18" charset="0"/>
                      </a:rPr>
                      <m:t>ℓ</m:t>
                    </m:r>
                  </m:oMath>
                </a14:m>
                <a:r>
                  <a:rPr lang="en-GB" dirty="0"/>
                  <a:t>  is suggested, then the number of the intervals should be</a:t>
                </a:r>
              </a:p>
              <a:p>
                <a:pPr marL="628650" indent="-628650">
                  <a:lnSpc>
                    <a:spcPct val="11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max</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min</m:t>
                                  </m:r>
                                </m:fName>
                                <m:e>
                                  <m:r>
                                    <a:rPr lang="en-GB" b="0" i="1" smtClean="0">
                                      <a:latin typeface="Cambria Math" panose="02040503050406030204" pitchFamily="18" charset="0"/>
                                    </a:rPr>
                                    <m:t>𝑥</m:t>
                                  </m:r>
                                </m:e>
                              </m:func>
                            </m:num>
                            <m:den>
                              <m:r>
                                <a:rPr lang="en-GB" b="0" i="1" smtClean="0">
                                  <a:latin typeface="Cambria Math" panose="02040503050406030204" pitchFamily="18" charset="0"/>
                                </a:rPr>
                                <m:t>ℓ</m:t>
                              </m:r>
                            </m:den>
                          </m:f>
                        </m:e>
                      </m:d>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a:stretch>
              </a:blipFill>
            </p:spPr>
            <p:txBody>
              <a:bodyPr/>
              <a:lstStyle/>
              <a:p>
                <a:r>
                  <a:rPr lang="en-GB">
                    <a:noFill/>
                  </a:rPr>
                  <a:t> </a:t>
                </a:r>
              </a:p>
            </p:txBody>
          </p:sp>
        </mc:Fallback>
      </mc:AlternateContent>
    </p:spTree>
    <p:extLst>
      <p:ext uri="{BB962C8B-B14F-4D97-AF65-F5344CB8AC3E}">
        <p14:creationId xmlns:p14="http://schemas.microsoft.com/office/powerpoint/2010/main" val="391195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suggested number of the intervals in the histogram</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tabLst>
                    <a:tab pos="1344613" algn="l"/>
                    <a:tab pos="1703388" algn="l"/>
                  </a:tabLst>
                </a:pPr>
                <a:r>
                  <a:rPr lang="en-GB" dirty="0"/>
                  <a:t>Denote:	</a:t>
                </a:r>
                <a14:m>
                  <m:oMath xmlns:m="http://schemas.openxmlformats.org/officeDocument/2006/math">
                    <m:r>
                      <a:rPr lang="en-GB" i="1" smtClean="0">
                        <a:latin typeface="Cambria Math" panose="02040503050406030204" pitchFamily="18" charset="0"/>
                      </a:rPr>
                      <m:t>𝑛</m:t>
                    </m:r>
                  </m:oMath>
                </a14:m>
                <a:r>
                  <a:rPr lang="en-GB" dirty="0"/>
                  <a:t>	– the number of observations in the sample</a:t>
                </a:r>
              </a:p>
              <a:p>
                <a:pPr>
                  <a:tabLst>
                    <a:tab pos="1344613" algn="l"/>
                    <a:tab pos="1703388" algn="l"/>
                  </a:tabLst>
                </a:pPr>
                <a:r>
                  <a:rPr lang="en-GB" dirty="0"/>
                  <a:t>	</a:t>
                </a:r>
                <a14:m>
                  <m:oMath xmlns:m="http://schemas.openxmlformats.org/officeDocument/2006/math">
                    <m:r>
                      <a:rPr lang="en-GB" i="1" smtClean="0">
                        <a:latin typeface="Cambria Math" panose="02040503050406030204" pitchFamily="18" charset="0"/>
                      </a:rPr>
                      <m:t>𝑁</m:t>
                    </m:r>
                  </m:oMath>
                </a14:m>
                <a:r>
                  <a:rPr lang="en-GB" dirty="0"/>
                  <a:t>	– the suggested number of the intervals in the histogram</a:t>
                </a:r>
              </a:p>
              <a:p>
                <a:pPr>
                  <a:tabLst>
                    <a:tab pos="1344613" algn="l"/>
                    <a:tab pos="1703388" algn="l"/>
                  </a:tabLst>
                </a:pPr>
                <a:endParaRPr lang="en-GB" dirty="0"/>
              </a:p>
              <a:p>
                <a:r>
                  <a:rPr lang="en-GB" dirty="0"/>
                  <a:t>Sturges’ formula:</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𝑁</m:t>
                      </m:r>
                      <m:r>
                        <a:rPr lang="en-GB" i="1">
                          <a:latin typeface="Cambria Math" panose="02040503050406030204" pitchFamily="18" charset="0"/>
                        </a:rPr>
                        <m:t>=</m:t>
                      </m:r>
                      <m:d>
                        <m:dPr>
                          <m:begChr m:val="⌈"/>
                          <m:endChr m:val="⌉"/>
                          <m:ctrlPr>
                            <a:rPr lang="en-GB" i="1">
                              <a:latin typeface="Cambria Math" panose="02040503050406030204" pitchFamily="18" charset="0"/>
                            </a:rPr>
                          </m:ctrlPr>
                        </m:dPr>
                        <m:e>
                          <m:func>
                            <m:funcPr>
                              <m:ctrlPr>
                                <a:rPr lang="en-GB" i="1">
                                  <a:latin typeface="Cambria Math" panose="02040503050406030204" pitchFamily="18" charset="0"/>
                                </a:rPr>
                              </m:ctrlPr>
                            </m:funcPr>
                            <m:fName>
                              <m:sSub>
                                <m:sSubPr>
                                  <m:ctrlPr>
                                    <a:rPr lang="en-GB" i="1">
                                      <a:latin typeface="Cambria Math" panose="02040503050406030204" pitchFamily="18" charset="0"/>
                                    </a:rPr>
                                  </m:ctrlPr>
                                </m:sSubPr>
                                <m:e>
                                  <m:r>
                                    <m:rPr>
                                      <m:sty m:val="p"/>
                                    </m:rPr>
                                    <a:rPr lang="en-GB">
                                      <a:latin typeface="Cambria Math" panose="02040503050406030204" pitchFamily="18" charset="0"/>
                                    </a:rPr>
                                    <m:t>log</m:t>
                                  </m:r>
                                </m:e>
                                <m:sub>
                                  <m:r>
                                    <a:rPr lang="en-GB" i="1">
                                      <a:latin typeface="Cambria Math" panose="02040503050406030204" pitchFamily="18" charset="0"/>
                                    </a:rPr>
                                    <m:t>2</m:t>
                                  </m:r>
                                </m:sub>
                              </m:sSub>
                            </m:fName>
                            <m:e>
                              <m:r>
                                <a:rPr lang="en-GB" i="1">
                                  <a:latin typeface="Cambria Math" panose="02040503050406030204" pitchFamily="18" charset="0"/>
                                </a:rPr>
                                <m:t>𝑛</m:t>
                              </m:r>
                            </m:e>
                          </m:func>
                        </m:e>
                      </m:d>
                      <m:r>
                        <a:rPr lang="en-GB" i="1">
                          <a:latin typeface="Cambria Math" panose="02040503050406030204" pitchFamily="18" charset="0"/>
                        </a:rPr>
                        <m:t>+1≈</m:t>
                      </m:r>
                      <m:d>
                        <m:dPr>
                          <m:begChr m:val="⌈"/>
                          <m:endChr m:val="⌉"/>
                          <m:ctrlPr>
                            <a:rPr lang="en-GB" i="1">
                              <a:latin typeface="Cambria Math" panose="02040503050406030204" pitchFamily="18" charset="0"/>
                            </a:rPr>
                          </m:ctrlPr>
                        </m:dPr>
                        <m:e>
                          <m:r>
                            <a:rPr lang="en-GB" i="1">
                              <a:latin typeface="Cambria Math" panose="02040503050406030204" pitchFamily="18" charset="0"/>
                            </a:rPr>
                            <m:t>3.3×</m:t>
                          </m:r>
                          <m:func>
                            <m:funcPr>
                              <m:ctrlPr>
                                <a:rPr lang="en-GB" i="1">
                                  <a:latin typeface="Cambria Math" panose="02040503050406030204" pitchFamily="18" charset="0"/>
                                </a:rPr>
                              </m:ctrlPr>
                            </m:funcPr>
                            <m:fName>
                              <m:sSub>
                                <m:sSubPr>
                                  <m:ctrlPr>
                                    <a:rPr lang="en-GB" i="1">
                                      <a:latin typeface="Cambria Math" panose="02040503050406030204" pitchFamily="18" charset="0"/>
                                    </a:rPr>
                                  </m:ctrlPr>
                                </m:sSubPr>
                                <m:e>
                                  <m:r>
                                    <m:rPr>
                                      <m:sty m:val="p"/>
                                    </m:rPr>
                                    <a:rPr lang="en-GB">
                                      <a:latin typeface="Cambria Math" panose="02040503050406030204" pitchFamily="18" charset="0"/>
                                    </a:rPr>
                                    <m:t>log</m:t>
                                  </m:r>
                                </m:e>
                                <m:sub>
                                  <m:r>
                                    <a:rPr lang="en-GB" i="1">
                                      <a:latin typeface="Cambria Math" panose="02040503050406030204" pitchFamily="18" charset="0"/>
                                    </a:rPr>
                                    <m:t>10</m:t>
                                  </m:r>
                                </m:sub>
                              </m:sSub>
                            </m:fName>
                            <m:e>
                              <m:r>
                                <a:rPr lang="en-GB" i="1">
                                  <a:latin typeface="Cambria Math" panose="02040503050406030204" pitchFamily="18" charset="0"/>
                                </a:rPr>
                                <m:t>𝑛</m:t>
                              </m:r>
                            </m:e>
                          </m:func>
                        </m:e>
                      </m:d>
                      <m:r>
                        <a:rPr lang="en-GB" i="1">
                          <a:latin typeface="Cambria Math" panose="02040503050406030204" pitchFamily="18" charset="0"/>
                        </a:rPr>
                        <m:t>+1</m:t>
                      </m:r>
                    </m:oMath>
                  </m:oMathPara>
                </a14:m>
                <a:endParaRPr lang="en-GB" dirty="0"/>
              </a:p>
              <a:p>
                <a:pPr>
                  <a:tabLst>
                    <a:tab pos="1344613" algn="l"/>
                    <a:tab pos="1703388" algn="l"/>
                  </a:tabLst>
                </a:pPr>
                <a:endParaRPr lang="en-GB" dirty="0"/>
              </a:p>
              <a:p>
                <a:r>
                  <a:rPr lang="en-GB" dirty="0"/>
                  <a:t>Square root: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𝑁</m:t>
                      </m:r>
                      <m:r>
                        <a:rPr lang="en-GB" i="1">
                          <a:latin typeface="Cambria Math" panose="02040503050406030204" pitchFamily="18" charset="0"/>
                        </a:rPr>
                        <m:t>=</m:t>
                      </m:r>
                      <m:d>
                        <m:dPr>
                          <m:begChr m:val="⌈"/>
                          <m:endChr m:val="⌉"/>
                          <m:ctrlPr>
                            <a:rPr lang="en-GB" i="1">
                              <a:latin typeface="Cambria Math" panose="02040503050406030204" pitchFamily="18" charset="0"/>
                            </a:rPr>
                          </m:ctrlPr>
                        </m:dPr>
                        <m:e>
                          <m:rad>
                            <m:radPr>
                              <m:degHide m:val="on"/>
                              <m:ctrlPr>
                                <a:rPr lang="en-GB" i="1">
                                  <a:latin typeface="Cambria Math" panose="02040503050406030204" pitchFamily="18" charset="0"/>
                                </a:rPr>
                              </m:ctrlPr>
                            </m:radPr>
                            <m:deg/>
                            <m:e>
                              <m:r>
                                <a:rPr lang="en-GB" i="1">
                                  <a:latin typeface="Cambria Math" panose="02040503050406030204" pitchFamily="18" charset="0"/>
                                </a:rPr>
                                <m:t>𝑛</m:t>
                              </m:r>
                            </m:e>
                          </m:rad>
                        </m:e>
                      </m:d>
                    </m:oMath>
                  </m:oMathPara>
                </a14:m>
                <a:endParaRPr lang="en-GB" dirty="0"/>
              </a:p>
              <a:p>
                <a:endParaRPr lang="en-GB" dirty="0"/>
              </a:p>
              <a:p>
                <a:r>
                  <a:rPr lang="en-GB" dirty="0"/>
                  <a:t>Rice University et al. rule: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2</m:t>
                          </m:r>
                          <m:rad>
                            <m:radPr>
                              <m:ctrlPr>
                                <a:rPr lang="en-GB" b="0" i="1" smtClean="0">
                                  <a:latin typeface="Cambria Math" panose="02040503050406030204" pitchFamily="18" charset="0"/>
                                </a:rPr>
                              </m:ctrlPr>
                            </m:radPr>
                            <m:deg>
                              <m:r>
                                <a:rPr lang="en-GB" b="0" i="1" smtClean="0">
                                  <a:latin typeface="Cambria Math" panose="02040503050406030204" pitchFamily="18" charset="0"/>
                                </a:rPr>
                                <m:t>3</m:t>
                              </m:r>
                            </m:deg>
                            <m:e>
                              <m:r>
                                <a:rPr lang="en-GB" b="0" i="1" smtClean="0">
                                  <a:latin typeface="Cambria Math" panose="02040503050406030204" pitchFamily="18" charset="0"/>
                                </a:rPr>
                                <m:t>𝑛</m:t>
                              </m:r>
                            </m:e>
                          </m:rad>
                        </m:e>
                      </m:d>
                    </m:oMath>
                  </m:oMathPara>
                </a14:m>
                <a:endParaRPr lang="en-GB" dirty="0"/>
              </a:p>
              <a:p>
                <a:endParaRPr lang="en-GB" dirty="0"/>
              </a:p>
              <a:p>
                <a:r>
                  <a:rPr lang="en-GB" dirty="0"/>
                  <a:t>Etc.</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969"/>
                </a:stretch>
              </a:blipFill>
            </p:spPr>
            <p:txBody>
              <a:bodyPr/>
              <a:lstStyle/>
              <a:p>
                <a:r>
                  <a:rPr lang="en-GB">
                    <a:noFill/>
                  </a:rPr>
                  <a:t> </a:t>
                </a:r>
              </a:p>
            </p:txBody>
          </p:sp>
        </mc:Fallback>
      </mc:AlternateContent>
    </p:spTree>
    <p:extLst>
      <p:ext uri="{BB962C8B-B14F-4D97-AF65-F5344CB8AC3E}">
        <p14:creationId xmlns:p14="http://schemas.microsoft.com/office/powerpoint/2010/main" val="104302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Histogram of frequencies for quantitative data items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Example:  The dataset of the employees.</a:t>
                </a:r>
              </a:p>
              <a:p>
                <a:endParaRPr lang="en-GB" dirty="0"/>
              </a:p>
              <a:p>
                <a:r>
                  <a:rPr lang="en-GB" dirty="0"/>
                  <a:t>We examine now the numerical data item “Salary per year” </a:t>
                </a:r>
                <a:br>
                  <a:rPr lang="en-GB" dirty="0"/>
                </a:br>
                <a:r>
                  <a:rPr lang="en-GB" dirty="0"/>
                  <a:t>considered as a </a:t>
                </a:r>
                <a:r>
                  <a:rPr lang="en-GB" u="sng" dirty="0"/>
                  <a:t>continuous</a:t>
                </a:r>
                <a:r>
                  <a:rPr lang="en-GB" dirty="0"/>
                  <a:t> value.</a:t>
                </a:r>
              </a:p>
              <a:p>
                <a:endParaRPr lang="en-GB" dirty="0"/>
              </a:p>
              <a:p>
                <a:r>
                  <a:rPr lang="en-GB" dirty="0"/>
                  <a:t>There are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=200</m:t>
                    </m:r>
                  </m:oMath>
                </a14:m>
                <a:r>
                  <a:rPr lang="en-GB" dirty="0"/>
                  <a:t>  employees (data units).</a:t>
                </a:r>
              </a:p>
              <a:p>
                <a:endParaRPr lang="en-GB" dirty="0"/>
              </a:p>
              <a:p>
                <a:r>
                  <a:rPr lang="en-GB" dirty="0"/>
                  <a:t>Hence the number of the intervals in the histogram suggested by Sturges’ rule is</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log</m:t>
                                  </m:r>
                                </m:e>
                                <m:sub>
                                  <m:r>
                                    <a:rPr lang="en-GB" b="0" i="1" smtClean="0">
                                      <a:latin typeface="Cambria Math" panose="02040503050406030204" pitchFamily="18" charset="0"/>
                                    </a:rPr>
                                    <m:t>2</m:t>
                                  </m:r>
                                </m:sub>
                              </m:sSub>
                            </m:fName>
                            <m:e>
                              <m:r>
                                <a:rPr lang="en-GB" b="0" i="1" smtClean="0">
                                  <a:latin typeface="Cambria Math" panose="02040503050406030204" pitchFamily="18" charset="0"/>
                                </a:rPr>
                                <m:t>200</m:t>
                              </m:r>
                            </m:e>
                          </m:func>
                        </m:e>
                      </m:d>
                      <m:r>
                        <a:rPr lang="en-GB" b="0" i="1" smtClean="0">
                          <a:latin typeface="Cambria Math" panose="02040503050406030204" pitchFamily="18" charset="0"/>
                        </a:rPr>
                        <m:t>+1=</m:t>
                      </m:r>
                      <m:d>
                        <m:dPr>
                          <m:begChr m:val="⌈"/>
                          <m:endChr m:val="⌉"/>
                          <m:ctrlPr>
                            <a:rPr lang="en-GB" b="0" i="1" smtClean="0">
                              <a:latin typeface="Cambria Math" panose="02040503050406030204" pitchFamily="18" charset="0"/>
                            </a:rPr>
                          </m:ctrlPr>
                        </m:dPr>
                        <m:e>
                          <m:r>
                            <a:rPr lang="en-GB" i="1">
                              <a:latin typeface="Cambria Math" panose="02040503050406030204" pitchFamily="18" charset="0"/>
                            </a:rPr>
                            <m:t>7</m:t>
                          </m:r>
                          <m:r>
                            <a:rPr lang="en-GB" b="0" i="1" smtClean="0">
                              <a:latin typeface="Cambria Math" panose="02040503050406030204" pitchFamily="18" charset="0"/>
                            </a:rPr>
                            <m:t>.</m:t>
                          </m:r>
                          <m:r>
                            <a:rPr lang="en-GB" i="1">
                              <a:latin typeface="Cambria Math" panose="02040503050406030204" pitchFamily="18" charset="0"/>
                            </a:rPr>
                            <m:t>643856</m:t>
                          </m:r>
                          <m:r>
                            <a:rPr lang="en-GB" b="0" i="1" smtClean="0">
                              <a:latin typeface="Cambria Math" panose="02040503050406030204" pitchFamily="18" charset="0"/>
                            </a:rPr>
                            <m:t>…</m:t>
                          </m:r>
                        </m:e>
                      </m:d>
                      <m:r>
                        <a:rPr lang="en-GB" b="0" i="1" smtClean="0">
                          <a:latin typeface="Cambria Math" panose="02040503050406030204" pitchFamily="18" charset="0"/>
                        </a:rPr>
                        <m:t>+1=8+1=9</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20362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Histogram of frequencies for quantitative data items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tabLst>
                    <a:tab pos="1929600" algn="r"/>
                    <a:tab pos="2019600" algn="l"/>
                    <a:tab pos="6303600" algn="r"/>
                  </a:tabLst>
                </a:pPr>
                <a:r>
                  <a:rPr lang="en-GB" dirty="0"/>
                  <a:t>The	minimum	salary in the dataset is	71 000.</a:t>
                </a:r>
              </a:p>
              <a:p>
                <a:pPr>
                  <a:tabLst>
                    <a:tab pos="1929600" algn="r"/>
                    <a:tab pos="2019600" algn="l"/>
                    <a:tab pos="6303600" algn="r"/>
                  </a:tabLst>
                </a:pPr>
                <a:r>
                  <a:rPr lang="en-GB" dirty="0"/>
                  <a:t>The	maximum	salary in the dataset is	657 000.</a:t>
                </a:r>
              </a:p>
              <a:p>
                <a:endParaRPr lang="en-GB" dirty="0"/>
              </a:p>
              <a:p>
                <a:r>
                  <a:rPr lang="en-GB" dirty="0"/>
                  <a:t>The suggested number of the intervals in the histogram is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=9</m:t>
                    </m:r>
                  </m:oMath>
                </a14:m>
                <a:r>
                  <a:rPr lang="en-GB" dirty="0"/>
                  <a:t>.</a:t>
                </a:r>
              </a:p>
              <a:p>
                <a:endParaRPr lang="en-GB" dirty="0"/>
              </a:p>
              <a:p>
                <a:r>
                  <a:rPr lang="en-GB" dirty="0"/>
                  <a:t>We have</a:t>
                </a:r>
              </a:p>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657000−71000</m:t>
                          </m:r>
                        </m:num>
                        <m:den>
                          <m:r>
                            <a:rPr lang="en-GB" b="0" i="1" smtClean="0">
                              <a:latin typeface="Cambria Math" panose="02040503050406030204" pitchFamily="18" charset="0"/>
                            </a:rPr>
                            <m:t>9</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i="1">
                              <a:latin typeface="Cambria Math" panose="02040503050406030204" pitchFamily="18" charset="0"/>
                            </a:rPr>
                            <m:t>586000</m:t>
                          </m:r>
                        </m:num>
                        <m:den>
                          <m:r>
                            <a:rPr lang="en-GB" b="0" i="1" smtClean="0">
                              <a:latin typeface="Cambria Math" panose="02040503050406030204" pitchFamily="18" charset="0"/>
                            </a:rPr>
                            <m:t>9</m:t>
                          </m:r>
                        </m:den>
                      </m:f>
                      <m:r>
                        <a:rPr lang="en-GB" i="1">
                          <a:latin typeface="Cambria Math" panose="02040503050406030204" pitchFamily="18" charset="0"/>
                        </a:rPr>
                        <m:t>=</m:t>
                      </m:r>
                      <m:r>
                        <a:rPr lang="en-GB" b="0" i="1" smtClean="0">
                          <a:latin typeface="Cambria Math" panose="02040503050406030204" pitchFamily="18" charset="0"/>
                        </a:rPr>
                        <m:t>65111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m:t>
                          </m:r>
                        </m:den>
                      </m:f>
                      <m:r>
                        <a:rPr lang="en-GB" b="0" i="1" smtClean="0">
                          <a:latin typeface="Cambria Math" panose="02040503050406030204" pitchFamily="18" charset="0"/>
                        </a:rPr>
                        <m:t>=</m:t>
                      </m:r>
                      <m:r>
                        <a:rPr lang="en-GB" i="1">
                          <a:latin typeface="Cambria Math" panose="02040503050406030204" pitchFamily="18" charset="0"/>
                        </a:rPr>
                        <m:t>65111</m:t>
                      </m:r>
                      <m:r>
                        <a:rPr lang="en-GB" b="0" i="1" smtClean="0">
                          <a:latin typeface="Cambria Math" panose="02040503050406030204" pitchFamily="18" charset="0"/>
                        </a:rPr>
                        <m:t>.</m:t>
                      </m:r>
                      <m:r>
                        <a:rPr lang="en-GB" i="1">
                          <a:latin typeface="Cambria Math" panose="02040503050406030204" pitchFamily="18" charset="0"/>
                        </a:rPr>
                        <m:t>111</m:t>
                      </m:r>
                      <m:r>
                        <a:rPr lang="en-GB" b="0" i="1" smtClean="0">
                          <a:latin typeface="Cambria Math" panose="02040503050406030204" pitchFamily="18" charset="0"/>
                        </a:rPr>
                        <m:t>…</m:t>
                      </m:r>
                    </m:oMath>
                  </m:oMathPara>
                </a14:m>
                <a:endParaRPr lang="en-GB" dirty="0"/>
              </a:p>
              <a:p>
                <a:endParaRPr lang="en-GB" dirty="0"/>
              </a:p>
              <a:p>
                <a:r>
                  <a:rPr lang="en-GB" dirty="0"/>
                  <a:t>We round the result to  70 000.</a:t>
                </a:r>
              </a:p>
              <a:p>
                <a:endParaRPr lang="en-GB" dirty="0"/>
              </a:p>
              <a:p>
                <a:r>
                  <a:rPr lang="en-GB" dirty="0"/>
                  <a:t>We conclude thus that the length of each interval in the histogram should be</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ℓ=70000</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98448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Histogram of frequencies for quantitative data items</a:t>
            </a:r>
          </a:p>
        </p:txBody>
      </p:sp>
      <p:graphicFrame>
        <p:nvGraphicFramePr>
          <p:cNvPr id="3" name="Tabulka 2"/>
          <p:cNvGraphicFramePr>
            <a:graphicFrameLocks noGrp="1"/>
          </p:cNvGraphicFramePr>
          <p:nvPr>
            <p:extLst>
              <p:ext uri="{D42A27DB-BD31-4B8C-83A1-F6EECF244321}">
                <p14:modId xmlns:p14="http://schemas.microsoft.com/office/powerpoint/2010/main" val="836745877"/>
              </p:ext>
            </p:extLst>
          </p:nvPr>
        </p:nvGraphicFramePr>
        <p:xfrm>
          <a:off x="792000" y="1692000"/>
          <a:ext cx="10080000" cy="3967080"/>
        </p:xfrm>
        <a:graphic>
          <a:graphicData uri="http://schemas.openxmlformats.org/drawingml/2006/table">
            <a:tbl>
              <a:tblPr firstRow="1" lastRow="1">
                <a:tableStyleId>{5940675A-B579-460E-94D1-54222C63F5DA}</a:tableStyleId>
              </a:tblPr>
              <a:tblGrid>
                <a:gridCol w="3600000">
                  <a:extLst>
                    <a:ext uri="{9D8B030D-6E8A-4147-A177-3AD203B41FA5}">
                      <a16:colId xmlns:a16="http://schemas.microsoft.com/office/drawing/2014/main" val="4072174939"/>
                    </a:ext>
                  </a:extLst>
                </a:gridCol>
                <a:gridCol w="1620000">
                  <a:extLst>
                    <a:ext uri="{9D8B030D-6E8A-4147-A177-3AD203B41FA5}">
                      <a16:colId xmlns:a16="http://schemas.microsoft.com/office/drawing/2014/main" val="669653384"/>
                    </a:ext>
                  </a:extLst>
                </a:gridCol>
                <a:gridCol w="1620000">
                  <a:extLst>
                    <a:ext uri="{9D8B030D-6E8A-4147-A177-3AD203B41FA5}">
                      <a16:colId xmlns:a16="http://schemas.microsoft.com/office/drawing/2014/main" val="3408286423"/>
                    </a:ext>
                  </a:extLst>
                </a:gridCol>
                <a:gridCol w="1620000">
                  <a:extLst>
                    <a:ext uri="{9D8B030D-6E8A-4147-A177-3AD203B41FA5}">
                      <a16:colId xmlns:a16="http://schemas.microsoft.com/office/drawing/2014/main" val="1452934406"/>
                    </a:ext>
                  </a:extLst>
                </a:gridCol>
                <a:gridCol w="1620000">
                  <a:extLst>
                    <a:ext uri="{9D8B030D-6E8A-4147-A177-3AD203B41FA5}">
                      <a16:colId xmlns:a16="http://schemas.microsoft.com/office/drawing/2014/main" val="3653678132"/>
                    </a:ext>
                  </a:extLst>
                </a:gridCol>
              </a:tblGrid>
              <a:tr h="194366">
                <a:tc>
                  <a:txBody>
                    <a:bodyPr/>
                    <a:lstStyle/>
                    <a:p>
                      <a:pPr algn="ctr" fontAlgn="b"/>
                      <a:r>
                        <a:rPr lang="en-GB" noProof="0" dirty="0">
                          <a:solidFill>
                            <a:schemeClr val="bg1"/>
                          </a:solidFill>
                        </a:rPr>
                        <a:t>Salary interval</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noProof="0" dirty="0">
                          <a:solidFill>
                            <a:schemeClr val="bg1"/>
                          </a:solidFill>
                        </a:rPr>
                        <a:t>Frequency (number)</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noProof="0" dirty="0">
                          <a:solidFill>
                            <a:schemeClr val="bg1"/>
                          </a:solidFill>
                        </a:rPr>
                        <a:t>Cumulative frequency</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noProof="0" dirty="0">
                          <a:solidFill>
                            <a:schemeClr val="bg1"/>
                          </a:solidFill>
                        </a:rPr>
                        <a:t>Relative frequency</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noProof="0" dirty="0">
                          <a:solidFill>
                            <a:schemeClr val="bg1"/>
                          </a:solidFill>
                        </a:rPr>
                        <a:t>Cumulative relative frequency</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extLst>
                  <a:ext uri="{0D108BD9-81ED-4DB2-BD59-A6C34878D82A}">
                    <a16:rowId xmlns:a16="http://schemas.microsoft.com/office/drawing/2014/main" val="886946476"/>
                  </a:ext>
                </a:extLst>
              </a:tr>
              <a:tr h="194366">
                <a:tc>
                  <a:txBody>
                    <a:bodyPr/>
                    <a:lstStyle/>
                    <a:p>
                      <a:pPr algn="ctr" fontAlgn="ctr"/>
                      <a:r>
                        <a:rPr lang="en-GB" noProof="0" dirty="0"/>
                        <a:t>      0 &lt; </a:t>
                      </a:r>
                      <a:r>
                        <a:rPr lang="en-GB" i="1" noProof="0" dirty="0"/>
                        <a:t>x</a:t>
                      </a:r>
                      <a:r>
                        <a:rPr lang="en-GB" noProof="0" dirty="0"/>
                        <a:t> ≤  70 000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 0.0 %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  0.0 %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194366">
                <a:tc>
                  <a:txBody>
                    <a:bodyPr/>
                    <a:lstStyle/>
                    <a:p>
                      <a:pPr algn="ctr" fontAlgn="ctr"/>
                      <a:r>
                        <a:rPr lang="en-GB" noProof="0" dirty="0"/>
                        <a:t> 70 000 &lt; </a:t>
                      </a:r>
                      <a:r>
                        <a:rPr lang="en-GB" i="1" noProof="0" dirty="0"/>
                        <a:t>x</a:t>
                      </a:r>
                      <a:r>
                        <a:rPr lang="en-GB" noProof="0" dirty="0"/>
                        <a:t> ≤ 140  000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60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 60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30.0 %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 30.0 %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r h="194366">
                <a:tc>
                  <a:txBody>
                    <a:bodyPr/>
                    <a:lstStyle/>
                    <a:p>
                      <a:pPr algn="ctr" fontAlgn="ctr"/>
                      <a:r>
                        <a:rPr lang="en-GB" noProof="0" dirty="0"/>
                        <a:t>140 000 &lt; </a:t>
                      </a:r>
                      <a:r>
                        <a:rPr lang="en-GB" i="1" noProof="0" dirty="0"/>
                        <a:t>x</a:t>
                      </a:r>
                      <a:r>
                        <a:rPr lang="en-GB" noProof="0" dirty="0"/>
                        <a:t> ≤ 210 000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69</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129</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34.5 %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 64.5 %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44744361"/>
                  </a:ext>
                </a:extLst>
              </a:tr>
              <a:tr h="194366">
                <a:tc>
                  <a:txBody>
                    <a:bodyPr/>
                    <a:lstStyle/>
                    <a:p>
                      <a:pPr algn="ctr" fontAlgn="ctr"/>
                      <a:r>
                        <a:rPr lang="en-GB" noProof="0" dirty="0"/>
                        <a:t>210 000 &lt; </a:t>
                      </a:r>
                      <a:r>
                        <a:rPr lang="en-GB" i="1" noProof="0" dirty="0"/>
                        <a:t>x</a:t>
                      </a:r>
                      <a:r>
                        <a:rPr lang="en-GB" noProof="0" dirty="0"/>
                        <a:t> ≤ 280 000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40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169</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20.0 %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 84.5 %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910431232"/>
                  </a:ext>
                </a:extLst>
              </a:tr>
              <a:tr h="194366">
                <a:tc>
                  <a:txBody>
                    <a:bodyPr/>
                    <a:lstStyle/>
                    <a:p>
                      <a:pPr algn="ctr" fontAlgn="ctr"/>
                      <a:r>
                        <a:rPr lang="en-GB" noProof="0" dirty="0"/>
                        <a:t>280 000 &lt; </a:t>
                      </a:r>
                      <a:r>
                        <a:rPr lang="en-GB" i="1" noProof="0" dirty="0"/>
                        <a:t>x</a:t>
                      </a:r>
                      <a:r>
                        <a:rPr lang="en-GB" noProof="0" dirty="0"/>
                        <a:t> ≤ 350 000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15</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184</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 7.5 %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 92.0 %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006693341"/>
                  </a:ext>
                </a:extLst>
              </a:tr>
              <a:tr h="194366">
                <a:tc>
                  <a:txBody>
                    <a:bodyPr/>
                    <a:lstStyle/>
                    <a:p>
                      <a:pPr algn="ctr" fontAlgn="ctr"/>
                      <a:r>
                        <a:rPr lang="en-GB" noProof="0" dirty="0"/>
                        <a:t>350 000 &lt; </a:t>
                      </a:r>
                      <a:r>
                        <a:rPr lang="en-GB" i="1" noProof="0" dirty="0"/>
                        <a:t>x</a:t>
                      </a:r>
                      <a:r>
                        <a:rPr lang="en-GB" noProof="0" dirty="0"/>
                        <a:t> ≤ 420 000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 6</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190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 3.0 %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 95.0 %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64722109"/>
                  </a:ext>
                </a:extLst>
              </a:tr>
              <a:tr h="194366">
                <a:tc>
                  <a:txBody>
                    <a:bodyPr/>
                    <a:lstStyle/>
                    <a:p>
                      <a:pPr algn="ctr" fontAlgn="ctr"/>
                      <a:r>
                        <a:rPr lang="en-GB" noProof="0" dirty="0"/>
                        <a:t>420 000 &lt; </a:t>
                      </a:r>
                      <a:r>
                        <a:rPr lang="en-GB" i="1" noProof="0" dirty="0"/>
                        <a:t>x</a:t>
                      </a:r>
                      <a:r>
                        <a:rPr lang="en-GB" noProof="0" dirty="0"/>
                        <a:t> ≤ 490 000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 5</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195</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 2.5 %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 97.5 %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532755479"/>
                  </a:ext>
                </a:extLst>
              </a:tr>
              <a:tr h="194366">
                <a:tc>
                  <a:txBody>
                    <a:bodyPr/>
                    <a:lstStyle/>
                    <a:p>
                      <a:pPr algn="ctr" fontAlgn="ctr"/>
                      <a:r>
                        <a:rPr lang="en-GB" noProof="0" dirty="0"/>
                        <a:t>490 000 &lt; </a:t>
                      </a:r>
                      <a:r>
                        <a:rPr lang="en-GB" i="1" noProof="0" dirty="0"/>
                        <a:t>x</a:t>
                      </a:r>
                      <a:r>
                        <a:rPr lang="en-GB" noProof="0" dirty="0"/>
                        <a:t> ≤ 560 000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 2</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197</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 1.0 %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 98.5 %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642551797"/>
                  </a:ext>
                </a:extLst>
              </a:tr>
              <a:tr h="194366">
                <a:tc>
                  <a:txBody>
                    <a:bodyPr/>
                    <a:lstStyle/>
                    <a:p>
                      <a:pPr algn="ctr" fontAlgn="ctr"/>
                      <a:r>
                        <a:rPr lang="en-GB" noProof="0" dirty="0"/>
                        <a:t>560 000 &lt; </a:t>
                      </a:r>
                      <a:r>
                        <a:rPr lang="en-GB" i="1" noProof="0" dirty="0"/>
                        <a:t>x</a:t>
                      </a:r>
                      <a:r>
                        <a:rPr lang="en-GB" noProof="0" dirty="0"/>
                        <a:t> ≤ 630 000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 2</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199</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 1.0 %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 99.5 %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171082361"/>
                  </a:ext>
                </a:extLst>
              </a:tr>
              <a:tr h="194366">
                <a:tc>
                  <a:txBody>
                    <a:bodyPr/>
                    <a:lstStyle/>
                    <a:p>
                      <a:pPr algn="ctr" fontAlgn="ctr"/>
                      <a:r>
                        <a:rPr lang="en-GB" noProof="0" dirty="0"/>
                        <a:t>630 000 &lt; </a:t>
                      </a:r>
                      <a:r>
                        <a:rPr lang="en-GB" i="1" noProof="0" dirty="0"/>
                        <a:t>x</a:t>
                      </a:r>
                      <a:r>
                        <a:rPr lang="en-GB" noProof="0" dirty="0"/>
                        <a:t> ≤ 700 000</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200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 0.5 %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ctr"/>
                      <a:r>
                        <a:rPr lang="en-GB" noProof="0" dirty="0"/>
                        <a:t>100.0 %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630395402"/>
                  </a:ext>
                </a:extLst>
              </a:tr>
              <a:tr h="194366">
                <a:tc>
                  <a:txBody>
                    <a:bodyPr/>
                    <a:lstStyle/>
                    <a:p>
                      <a:pPr algn="ctr" fontAlgn="ctr"/>
                      <a:r>
                        <a:rPr lang="en-GB" noProof="0" dirty="0"/>
                        <a:t>700 000 &lt; </a:t>
                      </a:r>
                      <a:r>
                        <a:rPr lang="en-GB" i="1" noProof="0" dirty="0"/>
                        <a:t>x</a:t>
                      </a:r>
                      <a:r>
                        <a:rPr lang="en-GB" noProof="0" dirty="0"/>
                        <a:t> </a:t>
                      </a:r>
                      <a:r>
                        <a:rPr lang="en-GB" noProof="0" dirty="0">
                          <a:solidFill>
                            <a:schemeClr val="bg1"/>
                          </a:solidFill>
                        </a:rPr>
                        <a:t>≤ 999 999</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 0</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200</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 0.0 %</a:t>
                      </a:r>
                    </a:p>
                  </a:txBody>
                  <a:tcPr marL="7620" marR="7620" marT="762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100.0 %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012644726"/>
                  </a:ext>
                </a:extLst>
              </a:tr>
            </a:tbl>
          </a:graphicData>
        </a:graphic>
      </p:graphicFrame>
    </p:spTree>
    <p:extLst>
      <p:ext uri="{BB962C8B-B14F-4D97-AF65-F5344CB8AC3E}">
        <p14:creationId xmlns:p14="http://schemas.microsoft.com/office/powerpoint/2010/main" val="2554331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Histogram of frequencies for continuous data items</a:t>
            </a:r>
          </a:p>
        </p:txBody>
      </p:sp>
      <p:sp>
        <p:nvSpPr>
          <p:cNvPr id="3" name="Zástupný symbol pro text 2"/>
          <p:cNvSpPr>
            <a:spLocks noGrp="1"/>
          </p:cNvSpPr>
          <p:nvPr>
            <p:ph type="body" idx="1"/>
          </p:nvPr>
        </p:nvSpPr>
        <p:spPr/>
        <p:txBody>
          <a:bodyPr/>
          <a:lstStyle/>
          <a:p>
            <a:r>
              <a:rPr lang="en-GB" u="sng" dirty="0"/>
              <a:t>Histogram</a:t>
            </a:r>
            <a:r>
              <a:rPr lang="en-GB" dirty="0"/>
              <a:t> – the frequencies (numbers) of the continuous data item “Salary”:</a:t>
            </a:r>
          </a:p>
        </p:txBody>
      </p:sp>
      <p:sp>
        <p:nvSpPr>
          <p:cNvPr id="11" name="TextovéPole 10"/>
          <p:cNvSpPr txBox="1"/>
          <p:nvPr/>
        </p:nvSpPr>
        <p:spPr>
          <a:xfrm>
            <a:off x="2097378" y="4766400"/>
            <a:ext cx="242622" cy="184666"/>
          </a:xfrm>
          <a:prstGeom prst="rect">
            <a:avLst/>
          </a:prstGeom>
          <a:noFill/>
        </p:spPr>
        <p:txBody>
          <a:bodyPr wrap="none" lIns="0" tIns="0" rIns="72000" bIns="0" rtlCol="0">
            <a:spAutoFit/>
          </a:bodyPr>
          <a:lstStyle/>
          <a:p>
            <a:pPr algn="r"/>
            <a:r>
              <a:rPr lang="en-GB" sz="1200" dirty="0"/>
              <a:t>10</a:t>
            </a:r>
          </a:p>
        </p:txBody>
      </p:sp>
      <p:sp>
        <p:nvSpPr>
          <p:cNvPr id="12" name="TextovéPole 11"/>
          <p:cNvSpPr txBox="1"/>
          <p:nvPr/>
        </p:nvSpPr>
        <p:spPr>
          <a:xfrm>
            <a:off x="2097378" y="4046400"/>
            <a:ext cx="242622" cy="184666"/>
          </a:xfrm>
          <a:prstGeom prst="rect">
            <a:avLst/>
          </a:prstGeom>
          <a:noFill/>
        </p:spPr>
        <p:txBody>
          <a:bodyPr wrap="none" lIns="0" tIns="0" rIns="72000" bIns="0" rtlCol="0">
            <a:spAutoFit/>
          </a:bodyPr>
          <a:lstStyle/>
          <a:p>
            <a:pPr algn="r"/>
            <a:r>
              <a:rPr lang="en-GB" sz="1200" dirty="0"/>
              <a:t>30</a:t>
            </a:r>
          </a:p>
        </p:txBody>
      </p:sp>
      <p:sp>
        <p:nvSpPr>
          <p:cNvPr id="13" name="TextovéPole 12"/>
          <p:cNvSpPr txBox="1"/>
          <p:nvPr/>
        </p:nvSpPr>
        <p:spPr>
          <a:xfrm>
            <a:off x="2097378" y="4406832"/>
            <a:ext cx="242622" cy="184666"/>
          </a:xfrm>
          <a:prstGeom prst="rect">
            <a:avLst/>
          </a:prstGeom>
          <a:noFill/>
        </p:spPr>
        <p:txBody>
          <a:bodyPr wrap="none" lIns="0" tIns="0" rIns="72000" bIns="0" rtlCol="0">
            <a:spAutoFit/>
          </a:bodyPr>
          <a:lstStyle/>
          <a:p>
            <a:pPr algn="r"/>
            <a:r>
              <a:rPr lang="en-GB" sz="1200" dirty="0"/>
              <a:t>20</a:t>
            </a:r>
          </a:p>
        </p:txBody>
      </p:sp>
      <p:sp>
        <p:nvSpPr>
          <p:cNvPr id="14" name="TextovéPole 13"/>
          <p:cNvSpPr txBox="1"/>
          <p:nvPr/>
        </p:nvSpPr>
        <p:spPr>
          <a:xfrm>
            <a:off x="2097379" y="3326400"/>
            <a:ext cx="242621" cy="184666"/>
          </a:xfrm>
          <a:prstGeom prst="rect">
            <a:avLst/>
          </a:prstGeom>
          <a:noFill/>
        </p:spPr>
        <p:txBody>
          <a:bodyPr wrap="none" lIns="0" tIns="0" rIns="72000" bIns="0" rtlCol="0">
            <a:spAutoFit/>
          </a:bodyPr>
          <a:lstStyle/>
          <a:p>
            <a:pPr algn="r"/>
            <a:r>
              <a:rPr lang="en-GB" sz="1200" dirty="0"/>
              <a:t>50</a:t>
            </a:r>
          </a:p>
        </p:txBody>
      </p:sp>
      <p:sp>
        <p:nvSpPr>
          <p:cNvPr id="15" name="TextovéPole 14"/>
          <p:cNvSpPr txBox="1"/>
          <p:nvPr/>
        </p:nvSpPr>
        <p:spPr>
          <a:xfrm>
            <a:off x="2097378" y="3686400"/>
            <a:ext cx="242622" cy="184666"/>
          </a:xfrm>
          <a:prstGeom prst="rect">
            <a:avLst/>
          </a:prstGeom>
          <a:noFill/>
        </p:spPr>
        <p:txBody>
          <a:bodyPr wrap="none" lIns="0" tIns="0" rIns="72000" bIns="0" rtlCol="0">
            <a:spAutoFit/>
          </a:bodyPr>
          <a:lstStyle/>
          <a:p>
            <a:pPr algn="r"/>
            <a:r>
              <a:rPr lang="en-GB" sz="1200" dirty="0"/>
              <a:t>40</a:t>
            </a:r>
          </a:p>
        </p:txBody>
      </p:sp>
      <p:sp>
        <p:nvSpPr>
          <p:cNvPr id="16" name="TextovéPole 15"/>
          <p:cNvSpPr txBox="1"/>
          <p:nvPr/>
        </p:nvSpPr>
        <p:spPr>
          <a:xfrm>
            <a:off x="2182337" y="5127667"/>
            <a:ext cx="157663" cy="184666"/>
          </a:xfrm>
          <a:prstGeom prst="rect">
            <a:avLst/>
          </a:prstGeom>
          <a:noFill/>
        </p:spPr>
        <p:txBody>
          <a:bodyPr wrap="none" lIns="0" tIns="0" rIns="72000" bIns="0" rtlCol="0">
            <a:spAutoFit/>
          </a:bodyPr>
          <a:lstStyle/>
          <a:p>
            <a:pPr algn="r"/>
            <a:r>
              <a:rPr lang="en-GB" sz="1200" dirty="0"/>
              <a:t>0</a:t>
            </a:r>
          </a:p>
        </p:txBody>
      </p:sp>
      <p:sp>
        <p:nvSpPr>
          <p:cNvPr id="26" name="TextovéPole 25"/>
          <p:cNvSpPr txBox="1"/>
          <p:nvPr/>
        </p:nvSpPr>
        <p:spPr>
          <a:xfrm>
            <a:off x="11041309" y="5327720"/>
            <a:ext cx="838691" cy="369332"/>
          </a:xfrm>
          <a:prstGeom prst="rect">
            <a:avLst/>
          </a:prstGeom>
          <a:noFill/>
        </p:spPr>
        <p:txBody>
          <a:bodyPr wrap="none" rtlCol="0">
            <a:spAutoFit/>
          </a:bodyPr>
          <a:lstStyle/>
          <a:p>
            <a:pPr algn="ctr"/>
            <a:r>
              <a:rPr lang="en-GB" dirty="0"/>
              <a:t>Salary</a:t>
            </a:r>
          </a:p>
        </p:txBody>
      </p:sp>
      <p:sp>
        <p:nvSpPr>
          <p:cNvPr id="30" name="TextovéPole 29"/>
          <p:cNvSpPr txBox="1"/>
          <p:nvPr/>
        </p:nvSpPr>
        <p:spPr>
          <a:xfrm>
            <a:off x="2097378" y="2247137"/>
            <a:ext cx="242622" cy="184666"/>
          </a:xfrm>
          <a:prstGeom prst="rect">
            <a:avLst/>
          </a:prstGeom>
          <a:noFill/>
        </p:spPr>
        <p:txBody>
          <a:bodyPr wrap="none" lIns="0" tIns="0" rIns="72000" bIns="0" rtlCol="0">
            <a:spAutoFit/>
          </a:bodyPr>
          <a:lstStyle/>
          <a:p>
            <a:pPr algn="r"/>
            <a:r>
              <a:rPr lang="en-GB" sz="1200" dirty="0"/>
              <a:t>80</a:t>
            </a:r>
          </a:p>
        </p:txBody>
      </p:sp>
      <p:sp>
        <p:nvSpPr>
          <p:cNvPr id="31" name="TextovéPole 30"/>
          <p:cNvSpPr txBox="1"/>
          <p:nvPr/>
        </p:nvSpPr>
        <p:spPr>
          <a:xfrm>
            <a:off x="2097378" y="2606400"/>
            <a:ext cx="242622" cy="184666"/>
          </a:xfrm>
          <a:prstGeom prst="rect">
            <a:avLst/>
          </a:prstGeom>
          <a:noFill/>
        </p:spPr>
        <p:txBody>
          <a:bodyPr wrap="none" lIns="0" tIns="0" rIns="72000" bIns="0" rtlCol="0">
            <a:spAutoFit/>
          </a:bodyPr>
          <a:lstStyle/>
          <a:p>
            <a:pPr algn="r"/>
            <a:r>
              <a:rPr lang="en-GB" sz="1200" dirty="0"/>
              <a:t>70</a:t>
            </a:r>
          </a:p>
        </p:txBody>
      </p:sp>
      <p:sp>
        <p:nvSpPr>
          <p:cNvPr id="32" name="TextovéPole 31"/>
          <p:cNvSpPr txBox="1"/>
          <p:nvPr/>
        </p:nvSpPr>
        <p:spPr>
          <a:xfrm>
            <a:off x="2097378" y="2966400"/>
            <a:ext cx="242622" cy="184666"/>
          </a:xfrm>
          <a:prstGeom prst="rect">
            <a:avLst/>
          </a:prstGeom>
          <a:noFill/>
        </p:spPr>
        <p:txBody>
          <a:bodyPr wrap="none" lIns="0" tIns="0" rIns="72000" bIns="0" rtlCol="0">
            <a:spAutoFit/>
          </a:bodyPr>
          <a:lstStyle/>
          <a:p>
            <a:pPr algn="r"/>
            <a:r>
              <a:rPr lang="en-GB" sz="1200" dirty="0"/>
              <a:t>60</a:t>
            </a:r>
          </a:p>
        </p:txBody>
      </p:sp>
      <p:sp>
        <p:nvSpPr>
          <p:cNvPr id="53" name="TextovéPole 52"/>
          <p:cNvSpPr txBox="1"/>
          <p:nvPr/>
        </p:nvSpPr>
        <p:spPr>
          <a:xfrm>
            <a:off x="792000" y="2165725"/>
            <a:ext cx="1152880" cy="338554"/>
          </a:xfrm>
          <a:prstGeom prst="rect">
            <a:avLst/>
          </a:prstGeom>
          <a:noFill/>
        </p:spPr>
        <p:txBody>
          <a:bodyPr vert="horz" wrap="none" rtlCol="0">
            <a:spAutoFit/>
          </a:bodyPr>
          <a:lstStyle/>
          <a:p>
            <a:pPr algn="ctr"/>
            <a:r>
              <a:rPr lang="en-GB" sz="1600" dirty="0"/>
              <a:t>Frequency</a:t>
            </a:r>
          </a:p>
        </p:txBody>
      </p:sp>
      <p:cxnSp>
        <p:nvCxnSpPr>
          <p:cNvPr id="36" name="Přímá spojnice 35"/>
          <p:cNvCxnSpPr/>
          <p:nvPr/>
        </p:nvCxnSpPr>
        <p:spPr>
          <a:xfrm>
            <a:off x="2340000" y="5220000"/>
            <a:ext cx="0" cy="1080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2205187" y="5329017"/>
            <a:ext cx="269625" cy="276999"/>
          </a:xfrm>
          <a:prstGeom prst="rect">
            <a:avLst/>
          </a:prstGeom>
          <a:noFill/>
          <a:ln>
            <a:noFill/>
          </a:ln>
        </p:spPr>
        <p:txBody>
          <a:bodyPr wrap="none" rtlCol="0">
            <a:spAutoFit/>
          </a:bodyPr>
          <a:lstStyle/>
          <a:p>
            <a:pPr algn="ctr"/>
            <a:r>
              <a:rPr lang="en-GB" sz="1200" dirty="0"/>
              <a:t>0</a:t>
            </a:r>
          </a:p>
        </p:txBody>
      </p:sp>
      <p:cxnSp>
        <p:nvCxnSpPr>
          <p:cNvPr id="38" name="Přímá spojnice 37"/>
          <p:cNvCxnSpPr/>
          <p:nvPr/>
        </p:nvCxnSpPr>
        <p:spPr>
          <a:xfrm>
            <a:off x="3060000" y="522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3780000" y="5219721"/>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a:off x="4500000" y="522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2340521" y="5220000"/>
            <a:ext cx="0" cy="10800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2755009" y="5327721"/>
            <a:ext cx="609462" cy="276999"/>
          </a:xfrm>
          <a:prstGeom prst="rect">
            <a:avLst/>
          </a:prstGeom>
          <a:noFill/>
          <a:ln>
            <a:noFill/>
          </a:ln>
        </p:spPr>
        <p:txBody>
          <a:bodyPr wrap="none" rtlCol="0">
            <a:spAutoFit/>
          </a:bodyPr>
          <a:lstStyle/>
          <a:p>
            <a:pPr algn="ctr"/>
            <a:r>
              <a:rPr lang="en-GB" sz="1200" dirty="0"/>
              <a:t>70000</a:t>
            </a:r>
          </a:p>
        </p:txBody>
      </p:sp>
      <p:sp>
        <p:nvSpPr>
          <p:cNvPr id="60" name="TextovéPole 59"/>
          <p:cNvSpPr txBox="1"/>
          <p:nvPr/>
        </p:nvSpPr>
        <p:spPr>
          <a:xfrm>
            <a:off x="3431747" y="5327721"/>
            <a:ext cx="694422" cy="276999"/>
          </a:xfrm>
          <a:prstGeom prst="rect">
            <a:avLst/>
          </a:prstGeom>
          <a:noFill/>
          <a:ln>
            <a:noFill/>
          </a:ln>
        </p:spPr>
        <p:txBody>
          <a:bodyPr wrap="none" rtlCol="0">
            <a:spAutoFit/>
          </a:bodyPr>
          <a:lstStyle/>
          <a:p>
            <a:pPr algn="ctr"/>
            <a:r>
              <a:rPr lang="en-GB" sz="1200" dirty="0"/>
              <a:t>140000</a:t>
            </a:r>
          </a:p>
        </p:txBody>
      </p:sp>
      <p:sp>
        <p:nvSpPr>
          <p:cNvPr id="61" name="TextovéPole 60"/>
          <p:cNvSpPr txBox="1"/>
          <p:nvPr/>
        </p:nvSpPr>
        <p:spPr>
          <a:xfrm>
            <a:off x="4150800" y="5327721"/>
            <a:ext cx="694422" cy="276999"/>
          </a:xfrm>
          <a:prstGeom prst="rect">
            <a:avLst/>
          </a:prstGeom>
          <a:noFill/>
          <a:ln>
            <a:noFill/>
          </a:ln>
        </p:spPr>
        <p:txBody>
          <a:bodyPr wrap="none" rtlCol="0">
            <a:spAutoFit/>
          </a:bodyPr>
          <a:lstStyle/>
          <a:p>
            <a:pPr algn="ctr"/>
            <a:r>
              <a:rPr lang="en-GB" sz="1200" dirty="0"/>
              <a:t>210000</a:t>
            </a:r>
          </a:p>
        </p:txBody>
      </p:sp>
      <p:sp>
        <p:nvSpPr>
          <p:cNvPr id="62" name="TextovéPole 61"/>
          <p:cNvSpPr txBox="1"/>
          <p:nvPr/>
        </p:nvSpPr>
        <p:spPr>
          <a:xfrm>
            <a:off x="4872267" y="5327721"/>
            <a:ext cx="694422" cy="276999"/>
          </a:xfrm>
          <a:prstGeom prst="rect">
            <a:avLst/>
          </a:prstGeom>
          <a:noFill/>
          <a:ln>
            <a:noFill/>
          </a:ln>
        </p:spPr>
        <p:txBody>
          <a:bodyPr wrap="none" rtlCol="0">
            <a:spAutoFit/>
          </a:bodyPr>
          <a:lstStyle/>
          <a:p>
            <a:pPr algn="ctr"/>
            <a:r>
              <a:rPr lang="en-GB" sz="1200" dirty="0"/>
              <a:t>280000</a:t>
            </a:r>
          </a:p>
        </p:txBody>
      </p:sp>
      <p:sp>
        <p:nvSpPr>
          <p:cNvPr id="63" name="TextovéPole 62"/>
          <p:cNvSpPr txBox="1"/>
          <p:nvPr/>
        </p:nvSpPr>
        <p:spPr>
          <a:xfrm>
            <a:off x="5590800" y="5327825"/>
            <a:ext cx="694422" cy="276999"/>
          </a:xfrm>
          <a:prstGeom prst="rect">
            <a:avLst/>
          </a:prstGeom>
          <a:noFill/>
          <a:ln>
            <a:noFill/>
          </a:ln>
        </p:spPr>
        <p:txBody>
          <a:bodyPr wrap="none" rtlCol="0">
            <a:spAutoFit/>
          </a:bodyPr>
          <a:lstStyle/>
          <a:p>
            <a:pPr algn="ctr"/>
            <a:r>
              <a:rPr lang="en-GB" sz="1200" dirty="0"/>
              <a:t>350000</a:t>
            </a:r>
          </a:p>
        </p:txBody>
      </p:sp>
      <p:sp>
        <p:nvSpPr>
          <p:cNvPr id="66" name="TextovéPole 65"/>
          <p:cNvSpPr txBox="1"/>
          <p:nvPr/>
        </p:nvSpPr>
        <p:spPr>
          <a:xfrm>
            <a:off x="6310800" y="5327720"/>
            <a:ext cx="694422" cy="276999"/>
          </a:xfrm>
          <a:prstGeom prst="rect">
            <a:avLst/>
          </a:prstGeom>
          <a:noFill/>
          <a:ln>
            <a:noFill/>
          </a:ln>
        </p:spPr>
        <p:txBody>
          <a:bodyPr wrap="none" rtlCol="0">
            <a:spAutoFit/>
          </a:bodyPr>
          <a:lstStyle/>
          <a:p>
            <a:pPr algn="ctr"/>
            <a:r>
              <a:rPr lang="en-GB" sz="1200" dirty="0"/>
              <a:t>420000</a:t>
            </a:r>
          </a:p>
        </p:txBody>
      </p:sp>
      <p:sp>
        <p:nvSpPr>
          <p:cNvPr id="67" name="TextovéPole 66"/>
          <p:cNvSpPr txBox="1"/>
          <p:nvPr/>
        </p:nvSpPr>
        <p:spPr>
          <a:xfrm>
            <a:off x="7030800" y="5327720"/>
            <a:ext cx="694422" cy="276999"/>
          </a:xfrm>
          <a:prstGeom prst="rect">
            <a:avLst/>
          </a:prstGeom>
          <a:noFill/>
          <a:ln>
            <a:noFill/>
          </a:ln>
        </p:spPr>
        <p:txBody>
          <a:bodyPr wrap="none" rtlCol="0">
            <a:spAutoFit/>
          </a:bodyPr>
          <a:lstStyle/>
          <a:p>
            <a:pPr algn="ctr"/>
            <a:r>
              <a:rPr lang="en-GB" sz="1200" dirty="0"/>
              <a:t>490000</a:t>
            </a:r>
          </a:p>
        </p:txBody>
      </p:sp>
      <p:sp>
        <p:nvSpPr>
          <p:cNvPr id="68" name="TextovéPole 67"/>
          <p:cNvSpPr txBox="1"/>
          <p:nvPr/>
        </p:nvSpPr>
        <p:spPr>
          <a:xfrm>
            <a:off x="7752268" y="5327720"/>
            <a:ext cx="694422" cy="276999"/>
          </a:xfrm>
          <a:prstGeom prst="rect">
            <a:avLst/>
          </a:prstGeom>
          <a:noFill/>
          <a:ln>
            <a:noFill/>
          </a:ln>
        </p:spPr>
        <p:txBody>
          <a:bodyPr wrap="none" rtlCol="0">
            <a:spAutoFit/>
          </a:bodyPr>
          <a:lstStyle/>
          <a:p>
            <a:pPr algn="ctr"/>
            <a:r>
              <a:rPr lang="en-GB" sz="1200" dirty="0"/>
              <a:t>560000</a:t>
            </a:r>
          </a:p>
        </p:txBody>
      </p:sp>
      <p:sp>
        <p:nvSpPr>
          <p:cNvPr id="69" name="TextovéPole 68"/>
          <p:cNvSpPr txBox="1"/>
          <p:nvPr/>
        </p:nvSpPr>
        <p:spPr>
          <a:xfrm>
            <a:off x="8472268" y="5327720"/>
            <a:ext cx="694422" cy="276999"/>
          </a:xfrm>
          <a:prstGeom prst="rect">
            <a:avLst/>
          </a:prstGeom>
          <a:noFill/>
          <a:ln>
            <a:noFill/>
          </a:ln>
        </p:spPr>
        <p:txBody>
          <a:bodyPr wrap="none" rtlCol="0">
            <a:spAutoFit/>
          </a:bodyPr>
          <a:lstStyle/>
          <a:p>
            <a:pPr algn="ctr"/>
            <a:r>
              <a:rPr lang="en-GB" sz="1200" dirty="0"/>
              <a:t>630000</a:t>
            </a:r>
          </a:p>
        </p:txBody>
      </p:sp>
      <p:sp>
        <p:nvSpPr>
          <p:cNvPr id="70" name="TextovéPole 69"/>
          <p:cNvSpPr txBox="1"/>
          <p:nvPr/>
        </p:nvSpPr>
        <p:spPr>
          <a:xfrm>
            <a:off x="9192268" y="5327721"/>
            <a:ext cx="694422" cy="276999"/>
          </a:xfrm>
          <a:prstGeom prst="rect">
            <a:avLst/>
          </a:prstGeom>
          <a:noFill/>
          <a:ln>
            <a:noFill/>
          </a:ln>
        </p:spPr>
        <p:txBody>
          <a:bodyPr wrap="none" rtlCol="0">
            <a:spAutoFit/>
          </a:bodyPr>
          <a:lstStyle/>
          <a:p>
            <a:pPr algn="ctr"/>
            <a:r>
              <a:rPr lang="en-GB" sz="1200" dirty="0"/>
              <a:t>700000</a:t>
            </a:r>
          </a:p>
        </p:txBody>
      </p:sp>
      <p:cxnSp>
        <p:nvCxnSpPr>
          <p:cNvPr id="5" name="Přímá spojnice 4"/>
          <p:cNvCxnSpPr/>
          <p:nvPr/>
        </p:nvCxnSpPr>
        <p:spPr>
          <a:xfrm>
            <a:off x="2340000" y="342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2340000" y="378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2340000" y="414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2340000" y="450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2340000" y="486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2340000" y="234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2340000" y="270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2340000" y="3060000"/>
            <a:ext cx="95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6143547" y="4633200"/>
            <a:ext cx="312906" cy="369332"/>
          </a:xfrm>
          <a:prstGeom prst="rect">
            <a:avLst/>
          </a:prstGeom>
          <a:solidFill>
            <a:schemeClr val="bg1"/>
          </a:solidFill>
        </p:spPr>
        <p:txBody>
          <a:bodyPr wrap="none" rtlCol="0" anchor="b" anchorCtr="1">
            <a:spAutoFit/>
          </a:bodyPr>
          <a:lstStyle/>
          <a:p>
            <a:pPr algn="ctr"/>
            <a:r>
              <a:rPr lang="en-GB" dirty="0"/>
              <a:t>6</a:t>
            </a:r>
          </a:p>
        </p:txBody>
      </p:sp>
      <p:sp>
        <p:nvSpPr>
          <p:cNvPr id="44" name="TextovéPole 43"/>
          <p:cNvSpPr txBox="1"/>
          <p:nvPr/>
        </p:nvSpPr>
        <p:spPr>
          <a:xfrm>
            <a:off x="7582762" y="4776193"/>
            <a:ext cx="312907" cy="369332"/>
          </a:xfrm>
          <a:prstGeom prst="rect">
            <a:avLst/>
          </a:prstGeom>
          <a:solidFill>
            <a:schemeClr val="bg1"/>
          </a:solidFill>
        </p:spPr>
        <p:txBody>
          <a:bodyPr wrap="none" rtlCol="0" anchor="b" anchorCtr="1">
            <a:spAutoFit/>
          </a:bodyPr>
          <a:lstStyle/>
          <a:p>
            <a:pPr algn="ctr"/>
            <a:r>
              <a:rPr lang="en-GB" dirty="0"/>
              <a:t>2</a:t>
            </a:r>
          </a:p>
        </p:txBody>
      </p:sp>
      <p:sp>
        <p:nvSpPr>
          <p:cNvPr id="71" name="TextovéPole 70"/>
          <p:cNvSpPr txBox="1"/>
          <p:nvPr/>
        </p:nvSpPr>
        <p:spPr>
          <a:xfrm>
            <a:off x="2540824" y="4849200"/>
            <a:ext cx="312907" cy="369332"/>
          </a:xfrm>
          <a:prstGeom prst="rect">
            <a:avLst/>
          </a:prstGeom>
          <a:solidFill>
            <a:schemeClr val="bg1"/>
          </a:solidFill>
        </p:spPr>
        <p:txBody>
          <a:bodyPr wrap="none" rtlCol="0" anchor="b" anchorCtr="1">
            <a:spAutoFit/>
          </a:bodyPr>
          <a:lstStyle/>
          <a:p>
            <a:pPr algn="ctr"/>
            <a:r>
              <a:rPr lang="en-GB" dirty="0"/>
              <a:t>0</a:t>
            </a:r>
          </a:p>
        </p:txBody>
      </p:sp>
      <p:sp>
        <p:nvSpPr>
          <p:cNvPr id="22" name="TextovéPole 21"/>
          <p:cNvSpPr txBox="1"/>
          <p:nvPr/>
        </p:nvSpPr>
        <p:spPr>
          <a:xfrm>
            <a:off x="3199427" y="2689337"/>
            <a:ext cx="441146" cy="369332"/>
          </a:xfrm>
          <a:prstGeom prst="rect">
            <a:avLst/>
          </a:prstGeom>
          <a:solidFill>
            <a:schemeClr val="bg1"/>
          </a:solidFill>
        </p:spPr>
        <p:txBody>
          <a:bodyPr wrap="none" rtlCol="0" anchor="b" anchorCtr="1">
            <a:spAutoFit/>
          </a:bodyPr>
          <a:lstStyle/>
          <a:p>
            <a:pPr algn="ctr"/>
            <a:r>
              <a:rPr lang="en-GB" dirty="0"/>
              <a:t>60</a:t>
            </a:r>
          </a:p>
        </p:txBody>
      </p:sp>
      <p:sp>
        <p:nvSpPr>
          <p:cNvPr id="73" name="TextovéPole 72"/>
          <p:cNvSpPr txBox="1"/>
          <p:nvPr/>
        </p:nvSpPr>
        <p:spPr>
          <a:xfrm>
            <a:off x="3919166" y="2365200"/>
            <a:ext cx="441146" cy="369332"/>
          </a:xfrm>
          <a:prstGeom prst="rect">
            <a:avLst/>
          </a:prstGeom>
          <a:solidFill>
            <a:schemeClr val="bg1"/>
          </a:solidFill>
        </p:spPr>
        <p:txBody>
          <a:bodyPr wrap="none" rtlCol="0" anchor="b" anchorCtr="1">
            <a:spAutoFit/>
          </a:bodyPr>
          <a:lstStyle/>
          <a:p>
            <a:pPr algn="ctr"/>
            <a:r>
              <a:rPr lang="en-GB" dirty="0"/>
              <a:t>69</a:t>
            </a:r>
          </a:p>
        </p:txBody>
      </p:sp>
      <p:sp>
        <p:nvSpPr>
          <p:cNvPr id="42" name="TextovéPole 41"/>
          <p:cNvSpPr txBox="1"/>
          <p:nvPr/>
        </p:nvSpPr>
        <p:spPr>
          <a:xfrm>
            <a:off x="4639427" y="3409934"/>
            <a:ext cx="441146" cy="369332"/>
          </a:xfrm>
          <a:prstGeom prst="rect">
            <a:avLst/>
          </a:prstGeom>
          <a:solidFill>
            <a:schemeClr val="bg1"/>
          </a:solidFill>
        </p:spPr>
        <p:txBody>
          <a:bodyPr wrap="none" rtlCol="0" anchor="b" anchorCtr="1">
            <a:spAutoFit/>
          </a:bodyPr>
          <a:lstStyle/>
          <a:p>
            <a:pPr algn="ctr"/>
            <a:r>
              <a:rPr lang="en-GB" dirty="0"/>
              <a:t>40</a:t>
            </a:r>
          </a:p>
        </p:txBody>
      </p:sp>
      <p:sp>
        <p:nvSpPr>
          <p:cNvPr id="75" name="TextovéPole 74"/>
          <p:cNvSpPr txBox="1"/>
          <p:nvPr/>
        </p:nvSpPr>
        <p:spPr>
          <a:xfrm>
            <a:off x="5359166" y="4310669"/>
            <a:ext cx="441146" cy="369332"/>
          </a:xfrm>
          <a:prstGeom prst="rect">
            <a:avLst/>
          </a:prstGeom>
          <a:solidFill>
            <a:schemeClr val="bg1"/>
          </a:solidFill>
        </p:spPr>
        <p:txBody>
          <a:bodyPr wrap="none" rtlCol="0" anchor="b" anchorCtr="1">
            <a:spAutoFit/>
          </a:bodyPr>
          <a:lstStyle/>
          <a:p>
            <a:pPr algn="ctr"/>
            <a:r>
              <a:rPr lang="en-GB" dirty="0"/>
              <a:t>15</a:t>
            </a:r>
          </a:p>
        </p:txBody>
      </p:sp>
      <p:sp>
        <p:nvSpPr>
          <p:cNvPr id="77" name="TextovéPole 76"/>
          <p:cNvSpPr txBox="1"/>
          <p:nvPr/>
        </p:nvSpPr>
        <p:spPr>
          <a:xfrm>
            <a:off x="6863024" y="4667368"/>
            <a:ext cx="312906" cy="369332"/>
          </a:xfrm>
          <a:prstGeom prst="rect">
            <a:avLst/>
          </a:prstGeom>
          <a:solidFill>
            <a:schemeClr val="bg1"/>
          </a:solidFill>
        </p:spPr>
        <p:txBody>
          <a:bodyPr wrap="none" rtlCol="0" anchor="b" anchorCtr="1">
            <a:spAutoFit/>
          </a:bodyPr>
          <a:lstStyle/>
          <a:p>
            <a:pPr algn="ctr"/>
            <a:r>
              <a:rPr lang="en-GB" dirty="0"/>
              <a:t>5</a:t>
            </a:r>
          </a:p>
        </p:txBody>
      </p:sp>
      <p:sp>
        <p:nvSpPr>
          <p:cNvPr id="78" name="TextovéPole 77"/>
          <p:cNvSpPr txBox="1"/>
          <p:nvPr/>
        </p:nvSpPr>
        <p:spPr>
          <a:xfrm>
            <a:off x="8302240" y="4777200"/>
            <a:ext cx="312907" cy="369332"/>
          </a:xfrm>
          <a:prstGeom prst="rect">
            <a:avLst/>
          </a:prstGeom>
          <a:solidFill>
            <a:schemeClr val="bg1"/>
          </a:solidFill>
        </p:spPr>
        <p:txBody>
          <a:bodyPr wrap="none" rtlCol="0" anchor="b" anchorCtr="1">
            <a:spAutoFit/>
          </a:bodyPr>
          <a:lstStyle/>
          <a:p>
            <a:pPr algn="ctr"/>
            <a:r>
              <a:rPr lang="en-GB" dirty="0"/>
              <a:t>2</a:t>
            </a:r>
          </a:p>
        </p:txBody>
      </p:sp>
      <p:sp>
        <p:nvSpPr>
          <p:cNvPr id="80" name="TextovéPole 79"/>
          <p:cNvSpPr txBox="1"/>
          <p:nvPr/>
        </p:nvSpPr>
        <p:spPr>
          <a:xfrm>
            <a:off x="9021718" y="4813200"/>
            <a:ext cx="312907" cy="369332"/>
          </a:xfrm>
          <a:prstGeom prst="rect">
            <a:avLst/>
          </a:prstGeom>
          <a:solidFill>
            <a:schemeClr val="bg1"/>
          </a:solidFill>
        </p:spPr>
        <p:txBody>
          <a:bodyPr wrap="none" rtlCol="0" anchor="b" anchorCtr="1">
            <a:spAutoFit/>
          </a:bodyPr>
          <a:lstStyle/>
          <a:p>
            <a:pPr algn="ctr"/>
            <a:r>
              <a:rPr lang="en-GB" dirty="0"/>
              <a:t>1</a:t>
            </a:r>
          </a:p>
        </p:txBody>
      </p:sp>
      <p:sp>
        <p:nvSpPr>
          <p:cNvPr id="82" name="TextovéPole 81"/>
          <p:cNvSpPr txBox="1"/>
          <p:nvPr/>
        </p:nvSpPr>
        <p:spPr>
          <a:xfrm>
            <a:off x="9921600" y="4849200"/>
            <a:ext cx="312907" cy="369332"/>
          </a:xfrm>
          <a:prstGeom prst="rect">
            <a:avLst/>
          </a:prstGeom>
          <a:solidFill>
            <a:schemeClr val="bg1"/>
          </a:solidFill>
        </p:spPr>
        <p:txBody>
          <a:bodyPr wrap="none" rtlCol="0" anchor="b" anchorCtr="1">
            <a:spAutoFit/>
          </a:bodyPr>
          <a:lstStyle/>
          <a:p>
            <a:pPr algn="ctr"/>
            <a:r>
              <a:rPr lang="en-GB" dirty="0"/>
              <a:t>0</a:t>
            </a:r>
          </a:p>
        </p:txBody>
      </p:sp>
      <p:sp>
        <p:nvSpPr>
          <p:cNvPr id="19" name="Obdélník 18"/>
          <p:cNvSpPr/>
          <p:nvPr/>
        </p:nvSpPr>
        <p:spPr>
          <a:xfrm>
            <a:off x="5940000" y="5002984"/>
            <a:ext cx="720000" cy="216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bdélník 40"/>
          <p:cNvSpPr/>
          <p:nvPr/>
        </p:nvSpPr>
        <p:spPr>
          <a:xfrm>
            <a:off x="7380000" y="5146350"/>
            <a:ext cx="720000" cy="72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bdélník 71"/>
          <p:cNvSpPr/>
          <p:nvPr/>
        </p:nvSpPr>
        <p:spPr>
          <a:xfrm>
            <a:off x="3780000" y="2734987"/>
            <a:ext cx="720000" cy="2484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bdélník 16"/>
          <p:cNvSpPr/>
          <p:nvPr/>
        </p:nvSpPr>
        <p:spPr>
          <a:xfrm>
            <a:off x="3060000" y="3060000"/>
            <a:ext cx="720000" cy="2160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bdélník 17"/>
          <p:cNvSpPr/>
          <p:nvPr/>
        </p:nvSpPr>
        <p:spPr>
          <a:xfrm>
            <a:off x="4500000" y="3780000"/>
            <a:ext cx="720000" cy="1440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Obdélník 73"/>
          <p:cNvSpPr/>
          <p:nvPr/>
        </p:nvSpPr>
        <p:spPr>
          <a:xfrm>
            <a:off x="5219739" y="4680000"/>
            <a:ext cx="720000" cy="540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Obdélník 75"/>
          <p:cNvSpPr/>
          <p:nvPr/>
        </p:nvSpPr>
        <p:spPr>
          <a:xfrm>
            <a:off x="6659739" y="5040000"/>
            <a:ext cx="720000" cy="180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bdélník 78"/>
          <p:cNvSpPr/>
          <p:nvPr/>
        </p:nvSpPr>
        <p:spPr>
          <a:xfrm>
            <a:off x="8099478" y="5148000"/>
            <a:ext cx="720000" cy="72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Obdélník 80"/>
          <p:cNvSpPr/>
          <p:nvPr/>
        </p:nvSpPr>
        <p:spPr>
          <a:xfrm>
            <a:off x="8818956" y="5184000"/>
            <a:ext cx="720000" cy="36000"/>
          </a:xfrm>
          <a:prstGeom prst="rect">
            <a:avLst/>
          </a:prstGeom>
          <a:pattFill prst="wdDn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Přímá spojnice 8"/>
          <p:cNvCxnSpPr/>
          <p:nvPr/>
        </p:nvCxnSpPr>
        <p:spPr>
          <a:xfrm>
            <a:off x="2340000" y="5220000"/>
            <a:ext cx="9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5220000" y="522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5940000" y="522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3060521" y="522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3780521" y="522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9539479" y="522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a:off x="6660000" y="522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a:off x="7380000" y="522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8099478" y="5220000"/>
            <a:ext cx="522"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a:off x="8820000" y="522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Přímá spojnice 64"/>
          <p:cNvCxnSpPr/>
          <p:nvPr/>
        </p:nvCxnSpPr>
        <p:spPr>
          <a:xfrm>
            <a:off x="3060000" y="3058669"/>
            <a:ext cx="72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4500521" y="5220000"/>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a:off x="3780000" y="2734532"/>
            <a:ext cx="72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a:off x="4500000" y="3779266"/>
            <a:ext cx="719739"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Přímá spojnice 88"/>
          <p:cNvCxnSpPr/>
          <p:nvPr/>
        </p:nvCxnSpPr>
        <p:spPr>
          <a:xfrm>
            <a:off x="5219739" y="4680000"/>
            <a:ext cx="72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a:off x="5939739" y="5004000"/>
            <a:ext cx="72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6659739" y="5040000"/>
            <a:ext cx="72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Přímá spojnice 94"/>
          <p:cNvCxnSpPr/>
          <p:nvPr/>
        </p:nvCxnSpPr>
        <p:spPr>
          <a:xfrm flipV="1">
            <a:off x="7379739" y="5148000"/>
            <a:ext cx="1439217" cy="233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Přímá spojnice 96"/>
          <p:cNvCxnSpPr/>
          <p:nvPr/>
        </p:nvCxnSpPr>
        <p:spPr>
          <a:xfrm>
            <a:off x="8818956" y="5184000"/>
            <a:ext cx="720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3060000" y="3058669"/>
            <a:ext cx="0" cy="215968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V="1">
            <a:off x="3780000" y="2734532"/>
            <a:ext cx="0" cy="32413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flipV="1">
            <a:off x="4500000" y="2734532"/>
            <a:ext cx="0" cy="104473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flipV="1">
            <a:off x="5219739" y="3780000"/>
            <a:ext cx="0" cy="900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a:stCxn id="19" idx="1"/>
          </p:cNvCxnSpPr>
          <p:nvPr/>
        </p:nvCxnSpPr>
        <p:spPr>
          <a:xfrm flipH="1" flipV="1">
            <a:off x="5939739" y="4680000"/>
            <a:ext cx="261" cy="324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flipH="1" flipV="1">
            <a:off x="6660000" y="5004000"/>
            <a:ext cx="261" cy="36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4" name="Přímá spojnice 93"/>
          <p:cNvCxnSpPr>
            <a:stCxn id="41" idx="1"/>
          </p:cNvCxnSpPr>
          <p:nvPr/>
        </p:nvCxnSpPr>
        <p:spPr>
          <a:xfrm flipH="1" flipV="1">
            <a:off x="7379514" y="5040700"/>
            <a:ext cx="486" cy="108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Přímá spojnice 95"/>
          <p:cNvCxnSpPr/>
          <p:nvPr/>
        </p:nvCxnSpPr>
        <p:spPr>
          <a:xfrm flipH="1" flipV="1">
            <a:off x="8820000" y="5148000"/>
            <a:ext cx="261" cy="36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flipH="1" flipV="1">
            <a:off x="9540000" y="5184000"/>
            <a:ext cx="261" cy="36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9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Measures of central tendency</a:t>
            </a:r>
          </a:p>
        </p:txBody>
      </p:sp>
      <p:sp>
        <p:nvSpPr>
          <p:cNvPr id="3" name="Zástupný symbol pro text 2"/>
          <p:cNvSpPr>
            <a:spLocks noGrp="1"/>
          </p:cNvSpPr>
          <p:nvPr>
            <p:ph type="body" idx="1"/>
          </p:nvPr>
        </p:nvSpPr>
        <p:spPr/>
        <p:txBody>
          <a:bodyPr/>
          <a:lstStyle/>
          <a:p>
            <a:pPr>
              <a:lnSpc>
                <a:spcPct val="150000"/>
              </a:lnSpc>
            </a:pPr>
            <a:r>
              <a:rPr lang="en-GB" dirty="0"/>
              <a:t>Assume that a variable (data item) is numerical, i.e. quantitative, discrete or continuous.  We then consider several measures of central tendency of the variable:</a:t>
            </a:r>
          </a:p>
          <a:p>
            <a:pPr>
              <a:lnSpc>
                <a:spcPct val="150000"/>
              </a:lnSpc>
            </a:pPr>
            <a:r>
              <a:rPr lang="en-GB" dirty="0"/>
              <a:t>	—  Arithmetic mean</a:t>
            </a:r>
          </a:p>
          <a:p>
            <a:pPr>
              <a:lnSpc>
                <a:spcPct val="150000"/>
              </a:lnSpc>
            </a:pPr>
            <a:r>
              <a:rPr lang="en-GB" dirty="0"/>
              <a:t>	—  Mode</a:t>
            </a:r>
          </a:p>
          <a:p>
            <a:pPr>
              <a:lnSpc>
                <a:spcPct val="150000"/>
              </a:lnSpc>
            </a:pPr>
            <a:r>
              <a:rPr lang="en-GB" dirty="0"/>
              <a:t>	—  Median</a:t>
            </a:r>
          </a:p>
        </p:txBody>
      </p:sp>
    </p:spTree>
    <p:extLst>
      <p:ext uri="{BB962C8B-B14F-4D97-AF65-F5344CB8AC3E}">
        <p14:creationId xmlns:p14="http://schemas.microsoft.com/office/powerpoint/2010/main" val="1278361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Population &amp; Sample</a:t>
            </a:r>
          </a:p>
        </p:txBody>
      </p:sp>
      <p:sp>
        <p:nvSpPr>
          <p:cNvPr id="3" name="Zástupný symbol pro text 2"/>
          <p:cNvSpPr>
            <a:spLocks noGrp="1"/>
          </p:cNvSpPr>
          <p:nvPr>
            <p:ph type="body" idx="1"/>
          </p:nvPr>
        </p:nvSpPr>
        <p:spPr/>
        <p:txBody>
          <a:bodyPr/>
          <a:lstStyle/>
          <a:p>
            <a:pPr>
              <a:lnSpc>
                <a:spcPct val="150000"/>
              </a:lnSpc>
            </a:pPr>
            <a:r>
              <a:rPr lang="en-GB" dirty="0"/>
              <a:t>Assume that we have a set (i.e. a “</a:t>
            </a:r>
            <a:r>
              <a:rPr lang="en-GB" b="1" dirty="0"/>
              <a:t>population</a:t>
            </a:r>
            <a:r>
              <a:rPr lang="en-GB" dirty="0"/>
              <a:t>”) of values of some phenomenon, which we observe / measure / study / deal with.  In practice, this set may be very very large (e.g. some data item, the data units being all the people living on the Earth), thus unknown to us.  Another example might be the set of all results of some experiment, yet the instances which we have not done yet.</a:t>
            </a:r>
          </a:p>
          <a:p>
            <a:pPr>
              <a:lnSpc>
                <a:spcPct val="150000"/>
              </a:lnSpc>
            </a:pPr>
            <a:r>
              <a:rPr lang="en-GB" dirty="0"/>
              <a:t>Assume however, that the set exists (in theory at least) and that the set is finite </a:t>
            </a:r>
            <a:br>
              <a:rPr lang="en-GB" dirty="0"/>
            </a:br>
            <a:r>
              <a:rPr lang="en-GB" dirty="0"/>
              <a:t>(for simplicity).</a:t>
            </a:r>
          </a:p>
        </p:txBody>
      </p:sp>
    </p:spTree>
    <p:extLst>
      <p:ext uri="{BB962C8B-B14F-4D97-AF65-F5344CB8AC3E}">
        <p14:creationId xmlns:p14="http://schemas.microsoft.com/office/powerpoint/2010/main" val="1896179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Population &amp; Sample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Let</a:t>
                </a:r>
              </a:p>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 3,…,</m:t>
                          </m:r>
                          <m:r>
                            <a:rPr lang="en-GB" b="0" i="1" smtClean="0">
                              <a:latin typeface="Cambria Math" panose="02040503050406030204" pitchFamily="18" charset="0"/>
                            </a:rPr>
                            <m:t>𝑁</m:t>
                          </m:r>
                        </m:e>
                      </m:d>
                    </m:oMath>
                  </m:oMathPara>
                </a14:m>
                <a:endParaRPr lang="en-GB" dirty="0"/>
              </a:p>
              <a:p>
                <a:pPr>
                  <a:lnSpc>
                    <a:spcPct val="150000"/>
                  </a:lnSpc>
                  <a:spcBef>
                    <a:spcPts val="1000"/>
                  </a:spcBef>
                </a:pPr>
                <a:r>
                  <a:rPr lang="en-GB" dirty="0"/>
                  <a:t>be the underlying set of all data units.  We assume for simplicity </a:t>
                </a:r>
                <a:br>
                  <a:rPr lang="en-GB" dirty="0"/>
                </a:br>
                <a:r>
                  <a:rPr lang="en-GB" dirty="0"/>
                  <a:t>that the set  </a:t>
                </a:r>
                <a14:m>
                  <m:oMath xmlns:m="http://schemas.openxmlformats.org/officeDocument/2006/math">
                    <m:r>
                      <m:rPr>
                        <m:sty m:val="p"/>
                      </m:rPr>
                      <a:rPr lang="en-GB" b="0" i="0" smtClean="0">
                        <a:latin typeface="Cambria Math" panose="02040503050406030204" pitchFamily="18" charset="0"/>
                      </a:rPr>
                      <m:t>Ω</m:t>
                    </m:r>
                  </m:oMath>
                </a14:m>
                <a:r>
                  <a:rPr lang="en-GB" dirty="0"/>
                  <a:t>  is finite and that  </a:t>
                </a:r>
                <a14:m>
                  <m:oMath xmlns:m="http://schemas.openxmlformats.org/officeDocument/2006/math">
                    <m:r>
                      <a:rPr lang="en-GB" i="1" smtClean="0">
                        <a:latin typeface="Cambria Math" panose="02040503050406030204" pitchFamily="18" charset="0"/>
                      </a:rPr>
                      <m:t>𝑁</m:t>
                    </m:r>
                  </m:oMath>
                </a14:m>
                <a:r>
                  <a:rPr lang="en-GB" dirty="0"/>
                  <a:t>  is the number of its elements.</a:t>
                </a:r>
              </a:p>
              <a:p>
                <a:endParaRPr lang="en-GB" dirty="0"/>
              </a:p>
              <a:p>
                <a:pPr>
                  <a:spcAft>
                    <a:spcPts val="1800"/>
                  </a:spcAft>
                </a:pPr>
                <a:r>
                  <a:rPr lang="en-GB" dirty="0"/>
                  <a:t>Now, we assume that the values of the variable (data item)</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𝑁</m:t>
                          </m:r>
                        </m:sub>
                      </m:sSub>
                    </m:oMath>
                  </m:oMathPara>
                </a14:m>
                <a:endParaRPr lang="en-GB" dirty="0"/>
              </a:p>
              <a:p>
                <a:pPr>
                  <a:spcBef>
                    <a:spcPts val="1800"/>
                  </a:spcBef>
                </a:pPr>
                <a:r>
                  <a:rPr lang="en-GB" dirty="0"/>
                  <a:t>exist (in theory at least).</a:t>
                </a:r>
              </a:p>
              <a:p>
                <a:endParaRPr lang="en-GB" dirty="0"/>
              </a:p>
              <a:p>
                <a:pPr>
                  <a:lnSpc>
                    <a:spcPct val="150000"/>
                  </a:lnSpc>
                </a:pPr>
                <a:r>
                  <a:rPr lang="en-GB" dirty="0"/>
                  <a:t>We assume that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3</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r>
                      <a:rPr lang="en-GB" i="1">
                        <a:latin typeface="Cambria Math" panose="02040503050406030204" pitchFamily="18" charset="0"/>
                      </a:rPr>
                      <m:t>∈</m:t>
                    </m:r>
                    <m:r>
                      <a:rPr lang="en-GB" i="1">
                        <a:latin typeface="Cambria Math" panose="02040503050406030204" pitchFamily="18" charset="0"/>
                      </a:rPr>
                      <m:t>ℝ</m:t>
                    </m:r>
                  </m:oMath>
                </a14:m>
                <a:r>
                  <a:rPr lang="en-GB" dirty="0"/>
                  <a:t>,  i.e. the values are real numbers.</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552245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Statistics</a:t>
            </a:r>
          </a:p>
        </p:txBody>
      </p:sp>
      <p:sp>
        <p:nvSpPr>
          <p:cNvPr id="3" name="Zástupný symbol pro text 2"/>
          <p:cNvSpPr>
            <a:spLocks noGrp="1"/>
          </p:cNvSpPr>
          <p:nvPr>
            <p:ph type="body" idx="1"/>
          </p:nvPr>
        </p:nvSpPr>
        <p:spPr/>
        <p:txBody>
          <a:bodyPr/>
          <a:lstStyle/>
          <a:p>
            <a:r>
              <a:rPr lang="en-GB" dirty="0"/>
              <a:t>The purpose of statistics is to present data in a comprehensive form.</a:t>
            </a:r>
          </a:p>
          <a:p>
            <a:endParaRPr lang="en-GB" dirty="0"/>
          </a:p>
          <a:p>
            <a:r>
              <a:rPr lang="en-GB" dirty="0"/>
              <a:t>The goal is to analyse the information and reveal relations hidden in the data.</a:t>
            </a:r>
          </a:p>
          <a:p>
            <a:endParaRPr lang="en-GB" dirty="0"/>
          </a:p>
          <a:p>
            <a:r>
              <a:rPr lang="en-GB" dirty="0"/>
              <a:t>There are two approaches:</a:t>
            </a:r>
          </a:p>
          <a:p>
            <a:endParaRPr lang="en-GB" dirty="0"/>
          </a:p>
          <a:p>
            <a:pPr marL="630238" indent="-630238"/>
            <a:r>
              <a:rPr lang="en-GB" dirty="0"/>
              <a:t>  —  Descriptive statistics (categorization, characteristics)</a:t>
            </a:r>
            <a:br>
              <a:rPr lang="en-GB" dirty="0"/>
            </a:br>
            <a:r>
              <a:rPr lang="en-GB" dirty="0"/>
              <a:t>  →  we shall deal with it now</a:t>
            </a:r>
          </a:p>
          <a:p>
            <a:endParaRPr lang="en-GB" dirty="0"/>
          </a:p>
          <a:p>
            <a:pPr marL="630238" indent="-630238"/>
            <a:r>
              <a:rPr lang="en-GB" dirty="0"/>
              <a:t>  —	Inductive statistics (assumptions about the origin of the data, </a:t>
            </a:r>
            <a:br>
              <a:rPr lang="en-GB" dirty="0"/>
            </a:br>
            <a:r>
              <a:rPr lang="en-GB" dirty="0"/>
              <a:t>probability distributions)</a:t>
            </a:r>
            <a:br>
              <a:rPr lang="en-GB" dirty="0"/>
            </a:br>
            <a:r>
              <a:rPr lang="en-GB" dirty="0"/>
              <a:t>  →  we shall deal with it later</a:t>
            </a:r>
          </a:p>
        </p:txBody>
      </p:sp>
    </p:spTree>
    <p:extLst>
      <p:ext uri="{BB962C8B-B14F-4D97-AF65-F5344CB8AC3E}">
        <p14:creationId xmlns:p14="http://schemas.microsoft.com/office/powerpoint/2010/main" val="4040310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Population &amp; Sample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All the values</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3</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oMath>
                  </m:oMathPara>
                </a14:m>
                <a:endParaRPr lang="en-GB" dirty="0"/>
              </a:p>
              <a:p>
                <a:endParaRPr lang="en-GB" dirty="0"/>
              </a:p>
              <a:p>
                <a:r>
                  <a:rPr lang="en-GB" dirty="0"/>
                  <a:t>which exist (in theory at least), are called the </a:t>
                </a:r>
                <a:r>
                  <a:rPr lang="en-GB" b="1" dirty="0"/>
                  <a:t>population</a:t>
                </a:r>
                <a:r>
                  <a:rPr lang="en-GB" dirty="0"/>
                  <a:t>.</a:t>
                </a:r>
              </a:p>
              <a:p>
                <a:endParaRPr lang="en-GB" dirty="0"/>
              </a:p>
              <a:p>
                <a:pPr>
                  <a:lnSpc>
                    <a:spcPct val="150000"/>
                  </a:lnSpc>
                </a:pPr>
                <a:r>
                  <a:rPr lang="en-GB" dirty="0"/>
                  <a:t>Notice that we may not know the whole population for various reasons </a:t>
                </a:r>
                <a:br>
                  <a:rPr lang="en-GB" dirty="0"/>
                </a:br>
                <a:r>
                  <a:rPr lang="en-GB" dirty="0"/>
                  <a:t>(we cannot do all the measurements since the population is very large; the </a:t>
                </a:r>
                <a:br>
                  <a:rPr lang="en-GB" dirty="0"/>
                </a:br>
                <a:r>
                  <a:rPr lang="en-GB" dirty="0"/>
                  <a:t>values include the results of future experiments, which have not been done yet).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971307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Population &amp; Sample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Our method of examination of the population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3</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𝑁</m:t>
                        </m:r>
                      </m:sub>
                    </m:sSub>
                  </m:oMath>
                </a14:m>
                <a:r>
                  <a:rPr lang="en-GB" dirty="0"/>
                  <a:t>  consists in </a:t>
                </a:r>
                <a:br>
                  <a:rPr lang="en-GB" dirty="0"/>
                </a:br>
                <a:r>
                  <a:rPr lang="en-GB" b="1" dirty="0"/>
                  <a:t>the selection of a sample</a:t>
                </a:r>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oMath>
                  </m:oMathPara>
                </a14:m>
                <a:endParaRPr lang="en-GB" dirty="0"/>
              </a:p>
              <a:p>
                <a:r>
                  <a:rPr lang="en-GB" dirty="0"/>
                  <a:t>out of the population.</a:t>
                </a:r>
              </a:p>
              <a:p>
                <a:endParaRPr lang="en-GB" dirty="0"/>
              </a:p>
              <a:p>
                <a:pPr>
                  <a:lnSpc>
                    <a:spcPct val="150000"/>
                  </a:lnSpc>
                </a:pPr>
                <a:r>
                  <a:rPr lang="en-GB" dirty="0"/>
                  <a:t>Notice that the same letter (“</a:t>
                </a:r>
                <a14:m>
                  <m:oMath xmlns:m="http://schemas.openxmlformats.org/officeDocument/2006/math">
                    <m:r>
                      <a:rPr lang="en-GB" i="1" smtClean="0">
                        <a:latin typeface="Cambria Math" panose="02040503050406030204" pitchFamily="18" charset="0"/>
                      </a:rPr>
                      <m:t>𝑥</m:t>
                    </m:r>
                  </m:oMath>
                </a14:m>
                <a:r>
                  <a:rPr lang="en-GB" dirty="0"/>
                  <a:t>”) is used to denote the values of both the population and the sample.  No misunderstanding occurs because it is always clear from the context whether we mean the population or the sample.</a:t>
                </a:r>
              </a:p>
              <a:p>
                <a:pPr>
                  <a:lnSpc>
                    <a:spcPct val="150000"/>
                  </a:lnSpc>
                  <a:tabLst>
                    <a:tab pos="3676650" algn="l"/>
                    <a:tab pos="4125913" algn="l"/>
                  </a:tabLst>
                </a:pPr>
                <a:r>
                  <a:rPr lang="en-GB" dirty="0"/>
                  <a:t>Notice also </a:t>
                </a:r>
                <a:r>
                  <a:rPr lang="en-GB" u="sng" dirty="0"/>
                  <a:t>the notation:</a:t>
                </a:r>
                <a:r>
                  <a:rPr lang="en-GB" dirty="0"/>
                  <a:t>	</a:t>
                </a:r>
                <a14:m>
                  <m:oMath xmlns:m="http://schemas.openxmlformats.org/officeDocument/2006/math">
                    <m:r>
                      <a:rPr lang="en-GB" i="1" smtClean="0">
                        <a:latin typeface="Cambria Math" panose="02040503050406030204" pitchFamily="18" charset="0"/>
                      </a:rPr>
                      <m:t>𝑁</m:t>
                    </m:r>
                  </m:oMath>
                </a14:m>
                <a:r>
                  <a:rPr lang="en-GB" dirty="0"/>
                  <a:t>	=  the number of elements of the </a:t>
                </a:r>
                <a:r>
                  <a:rPr lang="en-GB" b="1" dirty="0"/>
                  <a:t>population</a:t>
                </a:r>
              </a:p>
              <a:p>
                <a:pPr>
                  <a:lnSpc>
                    <a:spcPct val="150000"/>
                  </a:lnSpc>
                  <a:tabLst>
                    <a:tab pos="3676650" algn="l"/>
                    <a:tab pos="4125913" algn="l"/>
                  </a:tabLst>
                </a:pPr>
                <a:r>
                  <a:rPr lang="en-GB" dirty="0"/>
                  <a:t>	</a:t>
                </a:r>
                <a14:m>
                  <m:oMath xmlns:m="http://schemas.openxmlformats.org/officeDocument/2006/math">
                    <m:r>
                      <a:rPr lang="en-GB" i="1" smtClean="0">
                        <a:latin typeface="Cambria Math" panose="02040503050406030204" pitchFamily="18" charset="0"/>
                      </a:rPr>
                      <m:t>𝑛</m:t>
                    </m:r>
                  </m:oMath>
                </a14:m>
                <a:r>
                  <a:rPr lang="en-GB" dirty="0"/>
                  <a:t>	=  the number of elements of the </a:t>
                </a:r>
                <a:r>
                  <a:rPr lang="en-GB" b="1" dirty="0"/>
                  <a:t>sample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749" b="-1453"/>
                </a:stretch>
              </a:blipFill>
            </p:spPr>
            <p:txBody>
              <a:bodyPr/>
              <a:lstStyle/>
              <a:p>
                <a:r>
                  <a:rPr lang="en-GB">
                    <a:noFill/>
                  </a:rPr>
                  <a:t> </a:t>
                </a:r>
              </a:p>
            </p:txBody>
          </p:sp>
        </mc:Fallback>
      </mc:AlternateContent>
    </p:spTree>
    <p:extLst>
      <p:ext uri="{BB962C8B-B14F-4D97-AF65-F5344CB8AC3E}">
        <p14:creationId xmlns:p14="http://schemas.microsoft.com/office/powerpoint/2010/main" val="1050107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Arithmetic mean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a:t>Population</a:t>
                </a:r>
                <a:r>
                  <a:rPr lang="en-GB" b="1" dirty="0"/>
                  <a:t> arithmetic mean:</a:t>
                </a:r>
                <a:endParaRPr lang="en-GB" dirty="0"/>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e>
                      </m:nary>
                    </m:oMath>
                  </m:oMathPara>
                </a14:m>
                <a:endParaRPr lang="en-GB" dirty="0"/>
              </a:p>
              <a:p>
                <a:endParaRPr lang="en-GB" dirty="0"/>
              </a:p>
              <a:p>
                <a:endParaRPr lang="en-GB" dirty="0"/>
              </a:p>
              <a:p>
                <a:r>
                  <a:rPr lang="en-GB" b="1" u="sng" dirty="0"/>
                  <a:t>Sample</a:t>
                </a:r>
                <a:r>
                  <a:rPr lang="en-GB" b="1" dirty="0"/>
                  <a:t> arithmetic mean:</a:t>
                </a:r>
                <a:endParaRPr lang="en-GB" dirty="0"/>
              </a:p>
              <a:p>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m:t>
                          </m:r>
                          <m:r>
                            <m:rPr>
                              <m:brk m:alnAt="23"/>
                            </m:rP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nary>
                    </m:oMath>
                  </m:oMathPara>
                </a14:m>
                <a:endParaRPr lang="en-GB" b="0"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60340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Arithmetic mean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b="1" dirty="0"/>
                  <a:t>Weighted population mean:</a:t>
                </a:r>
                <a:endParaRPr lang="en-GB" dirty="0"/>
              </a:p>
              <a:p>
                <a:pPr>
                  <a:lnSpc>
                    <a:spcPct val="150000"/>
                  </a:lnSpc>
                </a:pPr>
                <a:r>
                  <a:rPr lang="en-GB" dirty="0"/>
                  <a:t>Assuming that weights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𝑁</m:t>
                        </m:r>
                      </m:sub>
                    </m:sSub>
                  </m:oMath>
                </a14:m>
                <a:r>
                  <a:rPr lang="en-GB" dirty="0"/>
                  <a:t>  (positive real numbers) </a:t>
                </a:r>
                <a:br>
                  <a:rPr lang="en-GB" dirty="0"/>
                </a:br>
                <a:r>
                  <a:rPr lang="en-GB" dirty="0"/>
                  <a:t>of the values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𝑁</m:t>
                        </m:r>
                      </m:sub>
                    </m:sSub>
                  </m:oMath>
                </a14:m>
                <a:r>
                  <a:rPr lang="en-GB" dirty="0"/>
                  <a:t>  are given, the weighted population mean is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𝑤</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nary>
                        </m:num>
                        <m:den>
                          <m:nary>
                            <m:naryPr>
                              <m:chr m:val="∑"/>
                              <m:grow m:val="on"/>
                              <m:ctrlPr>
                                <a:rPr lang="en-GB" b="0" i="1" smtClean="0">
                                  <a:latin typeface="Cambria Math" panose="02040503050406030204" pitchFamily="18" charset="0"/>
                                </a:rPr>
                              </m:ctrlPr>
                            </m:naryPr>
                            <m:sub>
                              <m:r>
                                <m:rPr>
                                  <m:brk m:alnAt="23"/>
                                  <m:aln/>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m:t>
                                  </m:r>
                                </m:sub>
                              </m:sSub>
                            </m:e>
                          </m:nary>
                        </m:den>
                      </m:f>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3850615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Arithmetic mean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Notice the notation:</a:t>
                </a:r>
              </a:p>
              <a:p>
                <a:pPr>
                  <a:lnSpc>
                    <a:spcPct val="200000"/>
                  </a:lnSpc>
                </a:pPr>
                <a:r>
                  <a:rPr lang="en-GB" b="1" dirty="0"/>
                  <a:t>Greek letters</a:t>
                </a:r>
                <a:r>
                  <a:rPr lang="en-GB" dirty="0"/>
                  <a:t> denote quantities relating to the population:</a:t>
                </a:r>
              </a:p>
              <a:p>
                <a:endParaRPr lang="en-GB" dirty="0"/>
              </a:p>
              <a:p>
                <a:pPr>
                  <a:tabLst>
                    <a:tab pos="542925" algn="l"/>
                    <a:tab pos="1074738" algn="l"/>
                  </a:tabLst>
                </a:pPr>
                <a:r>
                  <a:rPr lang="en-GB" dirty="0"/>
                  <a:t>	</a:t>
                </a:r>
                <a14:m>
                  <m:oMath xmlns:m="http://schemas.openxmlformats.org/officeDocument/2006/math">
                    <m:r>
                      <a:rPr lang="en-GB" b="0" i="1" smtClean="0">
                        <a:latin typeface="Cambria Math" panose="02040503050406030204" pitchFamily="18" charset="0"/>
                      </a:rPr>
                      <m:t>𝜇</m:t>
                    </m:r>
                  </m:oMath>
                </a14:m>
                <a:r>
                  <a:rPr lang="en-GB" dirty="0"/>
                  <a:t>	=  the </a:t>
                </a:r>
                <a:r>
                  <a:rPr lang="en-GB" b="1" dirty="0"/>
                  <a:t>population</a:t>
                </a:r>
                <a:r>
                  <a:rPr lang="en-GB" dirty="0"/>
                  <a:t> mean (theoretical, may not be known exactly)</a:t>
                </a:r>
              </a:p>
              <a:p>
                <a:pPr>
                  <a:tabLst>
                    <a:tab pos="542925" algn="l"/>
                    <a:tab pos="1074738" algn="l"/>
                  </a:tabLst>
                </a:pPr>
                <a:endParaRPr lang="en-GB" dirty="0"/>
              </a:p>
              <a:p>
                <a:pPr>
                  <a:tabLst>
                    <a:tab pos="542925" algn="l"/>
                    <a:tab pos="1074738" algn="l"/>
                  </a:tabLst>
                </a:pP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𝑤</m:t>
                        </m:r>
                      </m:sub>
                    </m:sSub>
                  </m:oMath>
                </a14:m>
                <a:r>
                  <a:rPr lang="en-GB" dirty="0"/>
                  <a:t>	=  the weighted </a:t>
                </a:r>
                <a:r>
                  <a:rPr lang="en-GB" b="1" dirty="0"/>
                  <a:t>population</a:t>
                </a:r>
                <a:r>
                  <a:rPr lang="en-GB" dirty="0"/>
                  <a:t> mean (theoretical, may not be known exactly)</a:t>
                </a:r>
              </a:p>
              <a:p>
                <a:pPr>
                  <a:tabLst>
                    <a:tab pos="542925" algn="l"/>
                    <a:tab pos="1074738" algn="l"/>
                  </a:tabLst>
                </a:pPr>
                <a:endParaRPr lang="en-GB" dirty="0"/>
              </a:p>
              <a:p>
                <a:pPr>
                  <a:lnSpc>
                    <a:spcPct val="200000"/>
                  </a:lnSpc>
                  <a:tabLst>
                    <a:tab pos="542925" algn="l"/>
                    <a:tab pos="1074738" algn="l"/>
                  </a:tabLst>
                </a:pPr>
                <a:r>
                  <a:rPr lang="en-GB" b="1" dirty="0"/>
                  <a:t>Latin letters</a:t>
                </a:r>
                <a:r>
                  <a:rPr lang="en-GB" dirty="0"/>
                  <a:t> denote quantities relating to the sample:</a:t>
                </a:r>
              </a:p>
              <a:p>
                <a:pPr>
                  <a:tabLst>
                    <a:tab pos="542925" algn="l"/>
                    <a:tab pos="1074738" algn="l"/>
                  </a:tabLst>
                </a:pPr>
                <a:endParaRPr lang="en-GB" dirty="0"/>
              </a:p>
              <a:p>
                <a:pPr>
                  <a:tabLst>
                    <a:tab pos="542925" algn="l"/>
                    <a:tab pos="1074738" algn="l"/>
                  </a:tabLst>
                </a:pPr>
                <a:r>
                  <a:rPr lang="en-GB" dirty="0"/>
                  <a:t>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  the </a:t>
                </a:r>
                <a:r>
                  <a:rPr lang="en-GB" b="1" dirty="0"/>
                  <a:t>sample</a:t>
                </a:r>
                <a:r>
                  <a:rPr lang="en-GB" dirty="0"/>
                  <a:t> mean (the result of measurements really done)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965700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Median &amp; Mode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dirty="0"/>
                  <a:t>Median</a:t>
                </a:r>
                <a:r>
                  <a:rPr lang="en-GB" dirty="0"/>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oMath>
                </a14:m>
                <a:r>
                  <a:rPr lang="en-GB" dirty="0"/>
                  <a:t>   is the “middle value” such that </a:t>
                </a:r>
                <a:br>
                  <a:rPr lang="en-GB" dirty="0"/>
                </a:br>
                <a:r>
                  <a:rPr lang="en-GB" dirty="0"/>
                  <a:t>  —  one half of the values is  ≤  the median</a:t>
                </a:r>
              </a:p>
              <a:p>
                <a:r>
                  <a:rPr lang="en-GB" dirty="0"/>
                  <a:t>  —  one half of the values is  ≥  the median</a:t>
                </a:r>
              </a:p>
              <a:p>
                <a:endParaRPr lang="en-GB" dirty="0"/>
              </a:p>
              <a:p>
                <a:r>
                  <a:rPr lang="en-GB" b="1" dirty="0"/>
                  <a:t>Mode</a:t>
                </a:r>
                <a:r>
                  <a:rPr lang="en-GB" dirty="0"/>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oMath>
                </a14:m>
                <a:r>
                  <a:rPr lang="en-GB" dirty="0"/>
                  <a:t>   is the “most frequent value” such that</a:t>
                </a:r>
              </a:p>
              <a:p>
                <a:r>
                  <a:rPr lang="en-GB" dirty="0"/>
                  <a:t>  —  the probability distribution attains a local maximum at the mode</a:t>
                </a:r>
              </a:p>
              <a:p>
                <a:r>
                  <a:rPr lang="en-GB" dirty="0"/>
                  <a:t>  —  there may be more than one mode:</a:t>
                </a:r>
              </a:p>
              <a:p>
                <a:r>
                  <a:rPr lang="en-GB" dirty="0"/>
                  <a:t>	—  unimodal probability distribution (one mode)</a:t>
                </a:r>
              </a:p>
              <a:p>
                <a:r>
                  <a:rPr lang="en-GB" dirty="0"/>
                  <a:t>	—  bimodal   probability distribution (two modes)</a:t>
                </a:r>
              </a:p>
              <a:p>
                <a:r>
                  <a:rPr lang="en-GB" dirty="0"/>
                  <a:t>	—  etc.</a:t>
                </a:r>
              </a:p>
              <a:p>
                <a:endParaRPr lang="en-GB" dirty="0"/>
              </a:p>
              <a:p>
                <a:r>
                  <a:rPr lang="en-GB" dirty="0"/>
                  <a:t>The median and the mode are defined both for the population and for the sample.</a:t>
                </a:r>
              </a:p>
              <a:p>
                <a:r>
                  <a:rPr lang="en-GB" dirty="0"/>
                  <a:t>The definition is the same.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393159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Sample Mean / Median / Mode in Excel</a:t>
            </a:r>
          </a:p>
        </p:txBody>
      </p:sp>
      <p:sp>
        <p:nvSpPr>
          <p:cNvPr id="3" name="Zástupný symbol pro text 2"/>
          <p:cNvSpPr>
            <a:spLocks noGrp="1"/>
          </p:cNvSpPr>
          <p:nvPr>
            <p:ph type="body" idx="1"/>
          </p:nvPr>
        </p:nvSpPr>
        <p:spPr/>
        <p:txBody>
          <a:bodyPr/>
          <a:lstStyle/>
          <a:p>
            <a:r>
              <a:rPr lang="en-GB" dirty="0"/>
              <a:t>In Excel, use the functions:</a:t>
            </a:r>
          </a:p>
          <a:p>
            <a:endParaRPr lang="en-GB" dirty="0"/>
          </a:p>
          <a:p>
            <a:r>
              <a:rPr lang="en-GB" dirty="0"/>
              <a:t>	=</a:t>
            </a:r>
            <a:r>
              <a:rPr lang="en-GB" b="1" dirty="0"/>
              <a:t>AVERAGEA</a:t>
            </a:r>
            <a:r>
              <a:rPr lang="en-GB" dirty="0"/>
              <a:t>()	to calculate the sample arithmetic mean</a:t>
            </a:r>
          </a:p>
          <a:p>
            <a:endParaRPr lang="en-GB" dirty="0"/>
          </a:p>
          <a:p>
            <a:r>
              <a:rPr lang="en-GB" dirty="0"/>
              <a:t>	=</a:t>
            </a:r>
            <a:r>
              <a:rPr lang="en-GB" b="1" dirty="0"/>
              <a:t>MEDIAN</a:t>
            </a:r>
            <a:r>
              <a:rPr lang="en-GB" dirty="0"/>
              <a:t>()		to find the sample median</a:t>
            </a:r>
          </a:p>
          <a:p>
            <a:endParaRPr lang="en-GB" dirty="0"/>
          </a:p>
          <a:p>
            <a:r>
              <a:rPr lang="en-GB" dirty="0"/>
              <a:t>	=</a:t>
            </a:r>
            <a:r>
              <a:rPr lang="en-GB" b="1" dirty="0"/>
              <a:t>MODE.SNGL</a:t>
            </a:r>
            <a:r>
              <a:rPr lang="en-GB" dirty="0"/>
              <a:t>()	to find one of the sample modes</a:t>
            </a:r>
          </a:p>
          <a:p>
            <a:endParaRPr lang="en-GB" dirty="0"/>
          </a:p>
          <a:p>
            <a:r>
              <a:rPr lang="en-GB" dirty="0"/>
              <a:t>	=</a:t>
            </a:r>
            <a:r>
              <a:rPr lang="en-GB" b="1" dirty="0"/>
              <a:t>MODE.MULT</a:t>
            </a:r>
            <a:r>
              <a:rPr lang="en-GB" dirty="0"/>
              <a:t>()	to find many of the sample modes</a:t>
            </a:r>
          </a:p>
          <a:p>
            <a:r>
              <a:rPr lang="en-GB" dirty="0"/>
              <a:t>				(matrix function, press “Ctrl-Shift-Enter”)</a:t>
            </a:r>
          </a:p>
          <a:p>
            <a:endParaRPr lang="en-GB" dirty="0"/>
          </a:p>
          <a:p>
            <a:r>
              <a:rPr lang="en-GB" dirty="0"/>
              <a:t> 	=MODE()		to find one of the sample modes</a:t>
            </a:r>
            <a:br>
              <a:rPr lang="en-GB" dirty="0"/>
            </a:br>
            <a:r>
              <a:rPr lang="en-GB" dirty="0"/>
              <a:t>				(the same as =MODE.SNGL(), deprecated)</a:t>
            </a:r>
          </a:p>
        </p:txBody>
      </p:sp>
    </p:spTree>
    <p:extLst>
      <p:ext uri="{BB962C8B-B14F-4D97-AF65-F5344CB8AC3E}">
        <p14:creationId xmlns:p14="http://schemas.microsoft.com/office/powerpoint/2010/main" val="2416425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   Employees  (a sample of the Dataset)</a:t>
            </a:r>
          </a:p>
        </p:txBody>
      </p:sp>
      <p:graphicFrame>
        <p:nvGraphicFramePr>
          <p:cNvPr id="4" name="Tabulka 3"/>
          <p:cNvGraphicFramePr>
            <a:graphicFrameLocks noGrp="1"/>
          </p:cNvGraphicFramePr>
          <p:nvPr>
            <p:extLst>
              <p:ext uri="{D42A27DB-BD31-4B8C-83A1-F6EECF244321}">
                <p14:modId xmlns:p14="http://schemas.microsoft.com/office/powerpoint/2010/main" val="3185114319"/>
              </p:ext>
            </p:extLst>
          </p:nvPr>
        </p:nvGraphicFramePr>
        <p:xfrm>
          <a:off x="1080000" y="1152000"/>
          <a:ext cx="7560060" cy="5039601"/>
        </p:xfrm>
        <a:graphic>
          <a:graphicData uri="http://schemas.openxmlformats.org/drawingml/2006/table">
            <a:tbl>
              <a:tblPr firstRow="1">
                <a:tableStyleId>{5940675A-B579-460E-94D1-54222C63F5DA}</a:tableStyleId>
              </a:tblPr>
              <a:tblGrid>
                <a:gridCol w="540060">
                  <a:extLst>
                    <a:ext uri="{9D8B030D-6E8A-4147-A177-3AD203B41FA5}">
                      <a16:colId xmlns:a16="http://schemas.microsoft.com/office/drawing/2014/main" val="3199950953"/>
                    </a:ext>
                  </a:extLst>
                </a:gridCol>
                <a:gridCol w="720000">
                  <a:extLst>
                    <a:ext uri="{9D8B030D-6E8A-4147-A177-3AD203B41FA5}">
                      <a16:colId xmlns:a16="http://schemas.microsoft.com/office/drawing/2014/main" val="3384783830"/>
                    </a:ext>
                  </a:extLst>
                </a:gridCol>
                <a:gridCol w="540000">
                  <a:extLst>
                    <a:ext uri="{9D8B030D-6E8A-4147-A177-3AD203B41FA5}">
                      <a16:colId xmlns:a16="http://schemas.microsoft.com/office/drawing/2014/main" val="1626254894"/>
                    </a:ext>
                  </a:extLst>
                </a:gridCol>
                <a:gridCol w="1080000">
                  <a:extLst>
                    <a:ext uri="{9D8B030D-6E8A-4147-A177-3AD203B41FA5}">
                      <a16:colId xmlns:a16="http://schemas.microsoft.com/office/drawing/2014/main" val="3615343801"/>
                    </a:ext>
                  </a:extLst>
                </a:gridCol>
                <a:gridCol w="1260000">
                  <a:extLst>
                    <a:ext uri="{9D8B030D-6E8A-4147-A177-3AD203B41FA5}">
                      <a16:colId xmlns:a16="http://schemas.microsoft.com/office/drawing/2014/main" val="726003662"/>
                    </a:ext>
                  </a:extLst>
                </a:gridCol>
                <a:gridCol w="1260000">
                  <a:extLst>
                    <a:ext uri="{9D8B030D-6E8A-4147-A177-3AD203B41FA5}">
                      <a16:colId xmlns:a16="http://schemas.microsoft.com/office/drawing/2014/main" val="4072174939"/>
                    </a:ext>
                  </a:extLst>
                </a:gridCol>
                <a:gridCol w="1260000">
                  <a:extLst>
                    <a:ext uri="{9D8B030D-6E8A-4147-A177-3AD203B41FA5}">
                      <a16:colId xmlns:a16="http://schemas.microsoft.com/office/drawing/2014/main" val="669653384"/>
                    </a:ext>
                  </a:extLst>
                </a:gridCol>
                <a:gridCol w="900000">
                  <a:extLst>
                    <a:ext uri="{9D8B030D-6E8A-4147-A177-3AD203B41FA5}">
                      <a16:colId xmlns:a16="http://schemas.microsoft.com/office/drawing/2014/main" val="3653678132"/>
                    </a:ext>
                  </a:extLst>
                </a:gridCol>
              </a:tblGrid>
              <a:tr h="194366">
                <a:tc>
                  <a:txBody>
                    <a:bodyPr/>
                    <a:lstStyle/>
                    <a:p>
                      <a:pPr algn="ctr" fontAlgn="b"/>
                      <a:r>
                        <a:rPr lang="en-GB" sz="1000" b="1" u="none" strike="noStrike" noProof="0" dirty="0">
                          <a:solidFill>
                            <a:schemeClr val="bg1"/>
                          </a:solidFill>
                          <a:effectLst/>
                        </a:rPr>
                        <a:t>ID</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a:solidFill>
                            <a:schemeClr val="bg1"/>
                          </a:solidFill>
                          <a:effectLst/>
                        </a:rPr>
                        <a:t>Gender</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i="0" u="none" strike="noStrike" noProof="0" dirty="0">
                          <a:solidFill>
                            <a:schemeClr val="bg1"/>
                          </a:solidFill>
                          <a:effectLst/>
                          <a:latin typeface="+mn-lt"/>
                        </a:rPr>
                        <a:t>Age</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a:solidFill>
                            <a:schemeClr val="bg1"/>
                          </a:solidFill>
                          <a:effectLst/>
                        </a:rPr>
                        <a:t>Marital Status</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a:solidFill>
                            <a:schemeClr val="bg1"/>
                          </a:solidFill>
                          <a:effectLst/>
                        </a:rPr>
                        <a:t>Education</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a:solidFill>
                            <a:schemeClr val="bg1"/>
                          </a:solidFill>
                          <a:effectLst/>
                        </a:rPr>
                        <a:t>Position</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a:solidFill>
                            <a:schemeClr val="bg1"/>
                          </a:solidFill>
                          <a:effectLst/>
                        </a:rPr>
                        <a:t>Salary per Year</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a:solidFill>
                            <a:schemeClr val="bg1"/>
                          </a:solidFill>
                          <a:effectLst/>
                        </a:rPr>
                        <a:t>Evaluation</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extLst>
                  <a:ext uri="{0D108BD9-81ED-4DB2-BD59-A6C34878D82A}">
                    <a16:rowId xmlns:a16="http://schemas.microsoft.com/office/drawing/2014/main" val="886946476"/>
                  </a:ext>
                </a:extLst>
              </a:tr>
              <a:tr h="194366">
                <a:tc>
                  <a:txBody>
                    <a:bodyPr/>
                    <a:lstStyle/>
                    <a:p>
                      <a:pPr algn="ctr" fontAlgn="b"/>
                      <a:r>
                        <a:rPr lang="en-GB" sz="1000" u="none" strike="noStrike" noProof="0" dirty="0">
                          <a:effectLst/>
                        </a:rPr>
                        <a:t>5060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258800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166767314"/>
                  </a:ext>
                </a:extLst>
              </a:tr>
              <a:tr h="194366">
                <a:tc>
                  <a:txBody>
                    <a:bodyPr/>
                    <a:lstStyle/>
                    <a:p>
                      <a:pPr algn="ctr" fontAlgn="b"/>
                      <a:r>
                        <a:rPr lang="en-GB" sz="1000" u="none" strike="noStrike" noProof="0" dirty="0">
                          <a:effectLst/>
                        </a:rPr>
                        <a:t>1030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university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manager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630000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194366">
                <a:tc>
                  <a:txBody>
                    <a:bodyPr/>
                    <a:lstStyle/>
                    <a:p>
                      <a:pPr algn="ctr" fontAlgn="b"/>
                      <a:r>
                        <a:rPr lang="en-GB" sz="1000" u="none" strike="noStrike" noProof="0" dirty="0">
                          <a:effectLst/>
                        </a:rPr>
                        <a:t>3049</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operator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436600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r h="194366">
                <a:tc>
                  <a:txBody>
                    <a:bodyPr/>
                    <a:lstStyle/>
                    <a:p>
                      <a:pPr algn="ctr" fontAlgn="b"/>
                      <a:r>
                        <a:rPr lang="en-GB" sz="1000" u="none" strike="noStrike" noProof="0" dirty="0">
                          <a:effectLst/>
                        </a:rPr>
                        <a:t>5047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240600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59371935"/>
                  </a:ext>
                </a:extLst>
              </a:tr>
              <a:tr h="194366">
                <a:tc>
                  <a:txBody>
                    <a:bodyPr/>
                    <a:lstStyle/>
                    <a:p>
                      <a:pPr algn="ctr" fontAlgn="b"/>
                      <a:r>
                        <a:rPr lang="en-GB" sz="1000" u="none" strike="noStrike" noProof="0" dirty="0">
                          <a:effectLst/>
                        </a:rPr>
                        <a:t>5061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241800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943025573"/>
                  </a:ext>
                </a:extLst>
              </a:tr>
              <a:tr h="194366">
                <a:tc>
                  <a:txBody>
                    <a:bodyPr/>
                    <a:lstStyle/>
                    <a:p>
                      <a:pPr algn="ctr" fontAlgn="b"/>
                      <a:r>
                        <a:rPr lang="en-GB" sz="1000" u="none" strike="noStrike" noProof="0" dirty="0">
                          <a:effectLst/>
                        </a:rPr>
                        <a:t>5087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239500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29340670"/>
                  </a:ext>
                </a:extLst>
              </a:tr>
              <a:tr h="194366">
                <a:tc>
                  <a:txBody>
                    <a:bodyPr/>
                    <a:lstStyle/>
                    <a:p>
                      <a:pPr algn="ctr" fontAlgn="b"/>
                      <a:r>
                        <a:rPr lang="en-GB" sz="1000" u="none" strike="noStrike" noProof="0" dirty="0">
                          <a:effectLst/>
                        </a:rPr>
                        <a:t>5133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241100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10437533"/>
                  </a:ext>
                </a:extLst>
              </a:tr>
              <a:tr h="194366">
                <a:tc>
                  <a:txBody>
                    <a:bodyPr/>
                    <a:lstStyle/>
                    <a:p>
                      <a:pPr algn="ctr" fontAlgn="b"/>
                      <a:r>
                        <a:rPr lang="en-GB" sz="1000" u="none" strike="noStrike" noProof="0" dirty="0">
                          <a:effectLst/>
                        </a:rPr>
                        <a:t>5177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239600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905918109"/>
                  </a:ext>
                </a:extLst>
              </a:tr>
              <a:tr h="194366">
                <a:tc>
                  <a:txBody>
                    <a:bodyPr/>
                    <a:lstStyle/>
                    <a:p>
                      <a:pPr algn="ctr" fontAlgn="b"/>
                      <a:r>
                        <a:rPr lang="en-GB" sz="1000" u="none" strike="noStrike" noProof="0" dirty="0">
                          <a:effectLst/>
                        </a:rPr>
                        <a:t>3030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58</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operator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422600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44744361"/>
                  </a:ext>
                </a:extLst>
              </a:tr>
              <a:tr h="194366">
                <a:tc>
                  <a:txBody>
                    <a:bodyPr/>
                    <a:lstStyle/>
                    <a:p>
                      <a:pPr algn="ctr" fontAlgn="b"/>
                      <a:r>
                        <a:rPr lang="en-GB" sz="1000" u="none" strike="noStrike" noProof="0" dirty="0">
                          <a:effectLst/>
                        </a:rPr>
                        <a:t>3014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university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operator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303600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677605753"/>
                  </a:ext>
                </a:extLst>
              </a:tr>
              <a:tr h="194366">
                <a:tc>
                  <a:txBody>
                    <a:bodyPr/>
                    <a:lstStyle/>
                    <a:p>
                      <a:pPr algn="ctr" fontAlgn="b"/>
                      <a:r>
                        <a:rPr lang="en-GB" sz="1000" u="none" strike="noStrike" noProof="0" dirty="0">
                          <a:effectLst/>
                        </a:rPr>
                        <a:t>5012</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223100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388806677"/>
                  </a:ext>
                </a:extLst>
              </a:tr>
              <a:tr h="194366">
                <a:tc>
                  <a:txBody>
                    <a:bodyPr/>
                    <a:lstStyle/>
                    <a:p>
                      <a:pPr algn="ctr" fontAlgn="b"/>
                      <a:r>
                        <a:rPr lang="en-GB" sz="1000" u="none" strike="noStrike" noProof="0" dirty="0">
                          <a:effectLst/>
                        </a:rPr>
                        <a:t>5056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225200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00059007"/>
                  </a:ext>
                </a:extLst>
              </a:tr>
              <a:tr h="194366">
                <a:tc>
                  <a:txBody>
                    <a:bodyPr/>
                    <a:lstStyle/>
                    <a:p>
                      <a:pPr algn="ctr" fontAlgn="b"/>
                      <a:r>
                        <a:rPr lang="en-GB" sz="1000" u="none" strike="noStrike" noProof="0" dirty="0">
                          <a:effectLst/>
                        </a:rPr>
                        <a:t>5101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unmarried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224600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084867854"/>
                  </a:ext>
                </a:extLst>
              </a:tr>
              <a:tr h="194366">
                <a:tc>
                  <a:txBody>
                    <a:bodyPr/>
                    <a:lstStyle/>
                    <a:p>
                      <a:pPr algn="ctr" fontAlgn="b"/>
                      <a:r>
                        <a:rPr lang="en-GB" sz="1000" u="none" strike="noStrike" noProof="0" dirty="0">
                          <a:effectLst/>
                        </a:rPr>
                        <a:t>5106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226100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876754353"/>
                  </a:ext>
                </a:extLst>
              </a:tr>
              <a:tr h="194366">
                <a:tc>
                  <a:txBody>
                    <a:bodyPr/>
                    <a:lstStyle/>
                    <a:p>
                      <a:pPr algn="ctr" fontAlgn="b"/>
                      <a:r>
                        <a:rPr lang="en-GB" sz="1000" u="none" strike="noStrike" noProof="0" dirty="0">
                          <a:effectLst/>
                        </a:rPr>
                        <a:t>5146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224900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87281643"/>
                  </a:ext>
                </a:extLst>
              </a:tr>
              <a:tr h="194366">
                <a:tc>
                  <a:txBody>
                    <a:bodyPr/>
                    <a:lstStyle/>
                    <a:p>
                      <a:pPr algn="ctr" fontAlgn="b"/>
                      <a:r>
                        <a:rPr lang="en-GB" sz="1000" u="none" strike="noStrike" noProof="0" dirty="0">
                          <a:effectLst/>
                        </a:rPr>
                        <a:t>5153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224500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817114740"/>
                  </a:ext>
                </a:extLst>
              </a:tr>
              <a:tr h="194366">
                <a:tc>
                  <a:txBody>
                    <a:bodyPr/>
                    <a:lstStyle/>
                    <a:p>
                      <a:pPr algn="ctr" fontAlgn="b"/>
                      <a:r>
                        <a:rPr lang="en-GB" sz="1000" u="none" strike="noStrike" noProof="0" dirty="0">
                          <a:effectLst/>
                        </a:rPr>
                        <a:t>5189</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224600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169494462"/>
                  </a:ext>
                </a:extLst>
              </a:tr>
              <a:tr h="194366">
                <a:tc>
                  <a:txBody>
                    <a:bodyPr/>
                    <a:lstStyle/>
                    <a:p>
                      <a:pPr algn="ctr" fontAlgn="b"/>
                      <a:r>
                        <a:rPr lang="en-GB" sz="1000" u="none" strike="noStrike" noProof="0" dirty="0">
                          <a:effectLst/>
                        </a:rPr>
                        <a:t>5196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222800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03435435"/>
                  </a:ext>
                </a:extLst>
              </a:tr>
              <a:tr h="194366">
                <a:tc>
                  <a:txBody>
                    <a:bodyPr/>
                    <a:lstStyle/>
                    <a:p>
                      <a:pPr algn="ctr" fontAlgn="b"/>
                      <a:r>
                        <a:rPr lang="en-GB" sz="1000" u="none" strike="noStrike" noProof="0" dirty="0">
                          <a:effectLst/>
                        </a:rPr>
                        <a:t>1031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university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manager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429000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149370952"/>
                  </a:ext>
                </a:extLst>
              </a:tr>
              <a:tr h="194366">
                <a:tc>
                  <a:txBody>
                    <a:bodyPr/>
                    <a:lstStyle/>
                    <a:p>
                      <a:pPr algn="ctr" fontAlgn="b"/>
                      <a:r>
                        <a:rPr lang="en-GB" sz="1000" u="none" strike="noStrike" noProof="0" dirty="0">
                          <a:effectLst/>
                        </a:rPr>
                        <a:t>5016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administrative officer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259000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63960790"/>
                  </a:ext>
                </a:extLst>
              </a:tr>
              <a:tr h="194366">
                <a:tc>
                  <a:txBody>
                    <a:bodyPr/>
                    <a:lstStyle/>
                    <a:p>
                      <a:pPr algn="ctr" fontAlgn="b"/>
                      <a:r>
                        <a:rPr lang="en-GB" sz="1000" u="none" strike="noStrike" noProof="0" dirty="0">
                          <a:effectLst/>
                        </a:rPr>
                        <a:t>5021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220200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60635797"/>
                  </a:ext>
                </a:extLst>
              </a:tr>
              <a:tr h="194366">
                <a:tc>
                  <a:txBody>
                    <a:bodyPr/>
                    <a:lstStyle/>
                    <a:p>
                      <a:pPr algn="ctr" fontAlgn="b"/>
                      <a:r>
                        <a:rPr lang="en-GB" sz="1000" u="none" strike="noStrike" noProof="0" dirty="0">
                          <a:effectLst/>
                        </a:rPr>
                        <a:t>5062</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221400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078995660"/>
                  </a:ext>
                </a:extLst>
              </a:tr>
              <a:tr h="194366">
                <a:tc>
                  <a:txBody>
                    <a:bodyPr/>
                    <a:lstStyle/>
                    <a:p>
                      <a:pPr algn="ctr" fontAlgn="b"/>
                      <a:r>
                        <a:rPr lang="en-GB" sz="1000" u="none" strike="noStrike" noProof="0" dirty="0">
                          <a:effectLst/>
                        </a:rPr>
                        <a:t>5107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220500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33199399"/>
                  </a:ext>
                </a:extLst>
              </a:tr>
              <a:tr h="194366">
                <a:tc>
                  <a:txBody>
                    <a:bodyPr/>
                    <a:lstStyle/>
                    <a:p>
                      <a:pPr algn="ctr" fontAlgn="b"/>
                      <a:r>
                        <a:rPr lang="en-GB" sz="1000" u="none" strike="noStrike" noProof="0" dirty="0">
                          <a:effectLst/>
                        </a:rPr>
                        <a:t>5154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219200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719731796"/>
                  </a:ext>
                </a:extLst>
              </a:tr>
              <a:tr h="180451">
                <a:tc>
                  <a:txBody>
                    <a:bodyPr/>
                    <a:lstStyle/>
                    <a:p>
                      <a:pPr algn="ctr" fontAlgn="b"/>
                      <a:r>
                        <a:rPr lang="en-GB" sz="1000" u="none" strike="noStrike" noProof="0" dirty="0">
                          <a:effectLst/>
                        </a:rPr>
                        <a:t>5195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219400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66710855"/>
                  </a:ext>
                </a:extLst>
              </a:tr>
            </a:tbl>
          </a:graphicData>
        </a:graphic>
      </p:graphicFrame>
      <p:sp>
        <p:nvSpPr>
          <p:cNvPr id="3" name="Ovál 2"/>
          <p:cNvSpPr/>
          <p:nvPr/>
        </p:nvSpPr>
        <p:spPr>
          <a:xfrm>
            <a:off x="2343150" y="1348739"/>
            <a:ext cx="537615" cy="155257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ovéPole 5"/>
          <p:cNvSpPr txBox="1"/>
          <p:nvPr/>
        </p:nvSpPr>
        <p:spPr>
          <a:xfrm>
            <a:off x="9435210" y="1927092"/>
            <a:ext cx="936000" cy="395869"/>
          </a:xfrm>
          <a:prstGeom prst="rect">
            <a:avLst/>
          </a:prstGeom>
          <a:noFill/>
          <a:ln w="19050">
            <a:solidFill>
              <a:srgbClr val="FF0000"/>
            </a:solidFill>
          </a:ln>
        </p:spPr>
        <p:txBody>
          <a:bodyPr wrap="square" bIns="72000" rtlCol="0">
            <a:spAutoFit/>
          </a:bodyPr>
          <a:lstStyle/>
          <a:p>
            <a:r>
              <a:rPr lang="en-GB" dirty="0"/>
              <a:t>sample</a:t>
            </a:r>
          </a:p>
        </p:txBody>
      </p:sp>
      <p:cxnSp>
        <p:nvCxnSpPr>
          <p:cNvPr id="8" name="Přímá spojnice se šipkou 7"/>
          <p:cNvCxnSpPr>
            <a:stCxn id="6" idx="1"/>
            <a:endCxn id="3" idx="6"/>
          </p:cNvCxnSpPr>
          <p:nvPr/>
        </p:nvCxnSpPr>
        <p:spPr>
          <a:xfrm flipH="1">
            <a:off x="2880765" y="2125027"/>
            <a:ext cx="6554445" cy="0"/>
          </a:xfrm>
          <a:prstGeom prst="straightConnector1">
            <a:avLst/>
          </a:prstGeom>
          <a:ln w="19050">
            <a:solidFill>
              <a:srgbClr val="FF0000"/>
            </a:solidFill>
            <a:headEnd w="med" len="lg"/>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98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Zástupný symbol pro obsah 1"/>
              <p:cNvSpPr>
                <a:spLocks noGrp="1"/>
              </p:cNvSpPr>
              <p:nvPr>
                <p:ph sz="half" idx="1"/>
              </p:nvPr>
            </p:nvSpPr>
            <p:spPr>
              <a:xfrm>
                <a:off x="522000" y="1260000"/>
                <a:ext cx="5400000" cy="5040000"/>
              </a:xfrm>
            </p:spPr>
            <p:txBody>
              <a:bodyPr/>
              <a:lstStyle/>
              <a:p>
                <a:pPr marL="0" indent="0">
                  <a:buNone/>
                </a:pPr>
                <a:r>
                  <a:rPr lang="en-GB" b="1" dirty="0"/>
                  <a:t>The true (population) values:</a:t>
                </a:r>
                <a:endParaRPr lang="en-GB" dirty="0"/>
              </a:p>
              <a:p>
                <a:pPr marL="0" indent="0">
                  <a:buNone/>
                </a:pPr>
                <a:endParaRPr lang="en-GB" dirty="0"/>
              </a:p>
              <a:p>
                <a:pPr marL="0" indent="0">
                  <a:buNone/>
                </a:pPr>
                <a:r>
                  <a:rPr lang="en-GB" dirty="0"/>
                  <a:t>Population size:</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=200</m:t>
                      </m:r>
                    </m:oMath>
                  </m:oMathPara>
                </a14:m>
                <a:endParaRPr lang="en-GB" dirty="0"/>
              </a:p>
              <a:p>
                <a:pPr marL="0" indent="0">
                  <a:buNone/>
                </a:pPr>
                <a:endParaRPr lang="en-GB" dirty="0"/>
              </a:p>
              <a:p>
                <a:pPr marL="0" indent="0">
                  <a:buNone/>
                </a:pPr>
                <a:r>
                  <a:rPr lang="en-GB" dirty="0"/>
                  <a:t>Population mean (Age):</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=39.9</m:t>
                      </m:r>
                    </m:oMath>
                  </m:oMathPara>
                </a14:m>
                <a:endParaRPr lang="en-GB" dirty="0"/>
              </a:p>
              <a:p>
                <a:pPr marL="0" indent="0">
                  <a:buNone/>
                </a:pPr>
                <a:endParaRPr lang="en-GB" dirty="0"/>
              </a:p>
              <a:p>
                <a:pPr marL="0" indent="0">
                  <a:buNone/>
                </a:pPr>
                <a:r>
                  <a:rPr lang="en-GB" dirty="0"/>
                  <a:t>Population median:</a:t>
                </a:r>
              </a:p>
              <a:p>
                <a:pPr marL="0" indent="0">
                  <a:buNone/>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=42</m:t>
                      </m:r>
                    </m:oMath>
                  </m:oMathPara>
                </a14:m>
                <a:endParaRPr lang="en-GB" dirty="0"/>
              </a:p>
              <a:p>
                <a:pPr marL="0" indent="0">
                  <a:buNone/>
                </a:pPr>
                <a:endParaRPr lang="en-GB" dirty="0"/>
              </a:p>
              <a:p>
                <a:pPr marL="0" indent="0">
                  <a:buNone/>
                </a:pPr>
                <a:r>
                  <a:rPr lang="en-GB" dirty="0"/>
                  <a:t>Population mode:</a:t>
                </a:r>
              </a:p>
              <a:p>
                <a:pPr marL="0" indent="0">
                  <a:buNone/>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=45</m:t>
                      </m:r>
                    </m:oMath>
                  </m:oMathPara>
                </a14:m>
                <a:endParaRPr lang="en-GB" dirty="0"/>
              </a:p>
            </p:txBody>
          </p:sp>
        </mc:Choice>
        <mc:Fallback xmlns="">
          <p:sp>
            <p:nvSpPr>
              <p:cNvPr id="2" name="Zástupný symbol pro obsah 1"/>
              <p:cNvSpPr>
                <a:spLocks noGrp="1" noRot="1" noChangeAspect="1" noMove="1" noResize="1" noEditPoints="1" noAdjustHandles="1" noChangeArrowheads="1" noChangeShapeType="1" noTextEdit="1"/>
              </p:cNvSpPr>
              <p:nvPr>
                <p:ph sz="half" idx="1"/>
              </p:nvPr>
            </p:nvSpPr>
            <p:spPr>
              <a:xfrm>
                <a:off x="522000" y="1260000"/>
                <a:ext cx="5400000" cy="5040000"/>
              </a:xfrm>
              <a:blipFill>
                <a:blip r:embed="rId2"/>
                <a:stretch>
                  <a:fillRect l="-1808" t="-8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Zástupný symbol pro obsah 2"/>
              <p:cNvSpPr>
                <a:spLocks noGrp="1"/>
              </p:cNvSpPr>
              <p:nvPr>
                <p:ph sz="half" idx="2"/>
              </p:nvPr>
            </p:nvSpPr>
            <p:spPr>
              <a:xfrm>
                <a:off x="6271200" y="1260000"/>
                <a:ext cx="5400000" cy="5040000"/>
              </a:xfrm>
            </p:spPr>
            <p:txBody>
              <a:bodyPr/>
              <a:lstStyle/>
              <a:p>
                <a:pPr marL="0" indent="0">
                  <a:buNone/>
                </a:pPr>
                <a:r>
                  <a:rPr lang="en-GB" b="1" dirty="0"/>
                  <a:t>The estimated (sample) values:</a:t>
                </a:r>
                <a:endParaRPr lang="en-GB" dirty="0"/>
              </a:p>
              <a:p>
                <a:pPr marL="0" indent="0">
                  <a:buNone/>
                </a:pPr>
                <a:endParaRPr lang="en-GB" dirty="0"/>
              </a:p>
              <a:p>
                <a:pPr marL="0" indent="0">
                  <a:buNone/>
                </a:pPr>
                <a:r>
                  <a:rPr lang="en-GB" dirty="0"/>
                  <a:t>Sample size:</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=8</m:t>
                      </m:r>
                    </m:oMath>
                  </m:oMathPara>
                </a14:m>
                <a:endParaRPr lang="en-GB" dirty="0"/>
              </a:p>
              <a:p>
                <a:pPr marL="0" indent="0">
                  <a:buNone/>
                </a:pPr>
                <a:endParaRPr lang="en-GB" dirty="0"/>
              </a:p>
              <a:p>
                <a:pPr marL="0" indent="0">
                  <a:buNone/>
                </a:pPr>
                <a:r>
                  <a:rPr lang="en-GB" dirty="0"/>
                  <a:t>Sample mean (Age):</a:t>
                </a:r>
              </a:p>
              <a:p>
                <a:pPr marL="0" indent="0">
                  <a:buNone/>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=60.625</m:t>
                      </m:r>
                    </m:oMath>
                  </m:oMathPara>
                </a14:m>
                <a:endParaRPr lang="en-GB" dirty="0"/>
              </a:p>
              <a:p>
                <a:pPr marL="0" indent="0">
                  <a:buNone/>
                </a:pPr>
                <a:endParaRPr lang="en-GB" dirty="0"/>
              </a:p>
              <a:p>
                <a:pPr marL="0" indent="0">
                  <a:buNone/>
                </a:pPr>
                <a:r>
                  <a:rPr lang="en-GB" dirty="0"/>
                  <a:t>Sample median:</a:t>
                </a:r>
              </a:p>
              <a:p>
                <a:pPr marL="0" indent="0">
                  <a:buNone/>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=60</m:t>
                      </m:r>
                    </m:oMath>
                  </m:oMathPara>
                </a14:m>
                <a:endParaRPr lang="en-GB" dirty="0"/>
              </a:p>
              <a:p>
                <a:pPr marL="0" indent="0">
                  <a:buNone/>
                </a:pPr>
                <a:endParaRPr lang="en-GB" dirty="0"/>
              </a:p>
              <a:p>
                <a:pPr marL="0" indent="0">
                  <a:buNone/>
                </a:pPr>
                <a:r>
                  <a:rPr lang="en-GB" dirty="0"/>
                  <a:t>Sample mode:</a:t>
                </a:r>
              </a:p>
              <a:p>
                <a:pPr marL="0" indent="0">
                  <a:buNone/>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=60</m:t>
                      </m:r>
                    </m:oMath>
                  </m:oMathPara>
                </a14:m>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sz="half" idx="2"/>
              </p:nvPr>
            </p:nvSpPr>
            <p:spPr>
              <a:xfrm>
                <a:off x="6271200" y="1260000"/>
                <a:ext cx="5400000" cy="5040000"/>
              </a:xfrm>
              <a:blipFill>
                <a:blip r:embed="rId3"/>
                <a:stretch>
                  <a:fillRect l="-1806" t="-847"/>
                </a:stretch>
              </a:blipFill>
            </p:spPr>
            <p:txBody>
              <a:bodyPr/>
              <a:lstStyle/>
              <a:p>
                <a:r>
                  <a:rPr lang="en-GB">
                    <a:noFill/>
                  </a:rPr>
                  <a:t> </a:t>
                </a:r>
              </a:p>
            </p:txBody>
          </p:sp>
        </mc:Fallback>
      </mc:AlternateContent>
      <p:sp>
        <p:nvSpPr>
          <p:cNvPr id="4" name="Nadpis 3"/>
          <p:cNvSpPr>
            <a:spLocks noGrp="1"/>
          </p:cNvSpPr>
          <p:nvPr>
            <p:ph type="title"/>
          </p:nvPr>
        </p:nvSpPr>
        <p:spPr/>
        <p:txBody>
          <a:bodyPr/>
          <a:lstStyle/>
          <a:p>
            <a:r>
              <a:rPr lang="en-GB" dirty="0"/>
              <a:t>Example:   Employees — data item “Age”</a:t>
            </a:r>
          </a:p>
        </p:txBody>
      </p:sp>
    </p:spTree>
    <p:extLst>
      <p:ext uri="{BB962C8B-B14F-4D97-AF65-F5344CB8AC3E}">
        <p14:creationId xmlns:p14="http://schemas.microsoft.com/office/powerpoint/2010/main" val="1223101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measures of the central tendency</a:t>
            </a:r>
          </a:p>
        </p:txBody>
      </p:sp>
      <p:sp>
        <p:nvSpPr>
          <p:cNvPr id="3" name="Zástupný symbol pro text 2"/>
          <p:cNvSpPr>
            <a:spLocks noGrp="1"/>
          </p:cNvSpPr>
          <p:nvPr>
            <p:ph type="body" idx="1"/>
          </p:nvPr>
        </p:nvSpPr>
        <p:spPr/>
        <p:txBody>
          <a:bodyPr/>
          <a:lstStyle/>
          <a:p>
            <a:r>
              <a:rPr lang="en-GB" dirty="0"/>
              <a:t>Which of the measures of the central tendency are the best?</a:t>
            </a:r>
          </a:p>
          <a:p>
            <a:pPr>
              <a:lnSpc>
                <a:spcPct val="150000"/>
              </a:lnSpc>
            </a:pPr>
            <a:r>
              <a:rPr lang="en-GB" dirty="0"/>
              <a:t>Consider the next example – monthly salaries in 2001 and 2002:</a:t>
            </a:r>
          </a:p>
        </p:txBody>
      </p:sp>
      <p:graphicFrame>
        <p:nvGraphicFramePr>
          <p:cNvPr id="5" name="Tabulka 4"/>
          <p:cNvGraphicFramePr>
            <a:graphicFrameLocks noGrp="1"/>
          </p:cNvGraphicFramePr>
          <p:nvPr>
            <p:extLst>
              <p:ext uri="{D42A27DB-BD31-4B8C-83A1-F6EECF244321}">
                <p14:modId xmlns:p14="http://schemas.microsoft.com/office/powerpoint/2010/main" val="303210066"/>
              </p:ext>
            </p:extLst>
          </p:nvPr>
        </p:nvGraphicFramePr>
        <p:xfrm>
          <a:off x="3366000" y="2340000"/>
          <a:ext cx="5400000" cy="3864206"/>
        </p:xfrm>
        <a:graphic>
          <a:graphicData uri="http://schemas.openxmlformats.org/drawingml/2006/table">
            <a:tbl>
              <a:tblPr firstRow="1" lastRow="1">
                <a:tableStyleId>{5940675A-B579-460E-94D1-54222C63F5DA}</a:tableStyleId>
              </a:tblPr>
              <a:tblGrid>
                <a:gridCol w="1800000">
                  <a:extLst>
                    <a:ext uri="{9D8B030D-6E8A-4147-A177-3AD203B41FA5}">
                      <a16:colId xmlns:a16="http://schemas.microsoft.com/office/drawing/2014/main" val="4072174939"/>
                    </a:ext>
                  </a:extLst>
                </a:gridCol>
                <a:gridCol w="1800000">
                  <a:extLst>
                    <a:ext uri="{9D8B030D-6E8A-4147-A177-3AD203B41FA5}">
                      <a16:colId xmlns:a16="http://schemas.microsoft.com/office/drawing/2014/main" val="669653384"/>
                    </a:ext>
                  </a:extLst>
                </a:gridCol>
                <a:gridCol w="1800000">
                  <a:extLst>
                    <a:ext uri="{9D8B030D-6E8A-4147-A177-3AD203B41FA5}">
                      <a16:colId xmlns:a16="http://schemas.microsoft.com/office/drawing/2014/main" val="3653678132"/>
                    </a:ext>
                  </a:extLst>
                </a:gridCol>
              </a:tblGrid>
              <a:tr h="194366">
                <a:tc>
                  <a:txBody>
                    <a:bodyPr/>
                    <a:lstStyle/>
                    <a:p>
                      <a:pPr algn="ctr" fontAlgn="b"/>
                      <a:r>
                        <a:rPr lang="en-GB" sz="1200" b="1" u="none" strike="noStrike" noProof="0" dirty="0">
                          <a:solidFill>
                            <a:schemeClr val="bg1"/>
                          </a:solidFill>
                          <a:effectLst/>
                          <a:latin typeface="+mn-lt"/>
                        </a:rPr>
                        <a:t>Employee</a:t>
                      </a:r>
                      <a:endParaRPr lang="en-GB" sz="1200" b="1" i="0" u="none" strike="noStrike" noProof="0" dirty="0">
                        <a:solidFill>
                          <a:schemeClr val="bg1"/>
                        </a:solidFill>
                        <a:effectLst/>
                        <a:latin typeface="+mn-lt"/>
                      </a:endParaRPr>
                    </a:p>
                  </a:txBody>
                  <a:tcPr marL="0" marR="0" marT="0" marB="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200" b="1" u="none" strike="noStrike" noProof="0" dirty="0">
                          <a:solidFill>
                            <a:schemeClr val="bg1"/>
                          </a:solidFill>
                          <a:effectLst/>
                          <a:latin typeface="+mn-lt"/>
                        </a:rPr>
                        <a:t>Salary in 2001</a:t>
                      </a:r>
                      <a:endParaRPr lang="en-GB" sz="1200" b="1" i="0" u="none" strike="noStrike" noProof="0" dirty="0">
                        <a:solidFill>
                          <a:schemeClr val="bg1"/>
                        </a:solidFill>
                        <a:effectLst/>
                        <a:latin typeface="+mn-lt"/>
                      </a:endParaRPr>
                    </a:p>
                  </a:txBody>
                  <a:tcPr marL="0" marR="0" marT="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200" b="1" u="none" strike="noStrike" noProof="0" dirty="0">
                          <a:solidFill>
                            <a:schemeClr val="bg1"/>
                          </a:solidFill>
                          <a:effectLst/>
                          <a:latin typeface="+mn-lt"/>
                        </a:rPr>
                        <a:t>Salary in 2002</a:t>
                      </a:r>
                      <a:endParaRPr lang="en-GB" sz="1200" b="1" i="0" u="none" strike="noStrike" noProof="0" dirty="0">
                        <a:solidFill>
                          <a:schemeClr val="bg1"/>
                        </a:solidFill>
                        <a:effectLst/>
                        <a:latin typeface="+mn-lt"/>
                      </a:endParaRPr>
                    </a:p>
                  </a:txBody>
                  <a:tcPr marL="0" marR="0" marT="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extLst>
                  <a:ext uri="{0D108BD9-81ED-4DB2-BD59-A6C34878D82A}">
                    <a16:rowId xmlns:a16="http://schemas.microsoft.com/office/drawing/2014/main" val="886946476"/>
                  </a:ext>
                </a:extLst>
              </a:tr>
              <a:tr h="194366">
                <a:tc>
                  <a:txBody>
                    <a:bodyPr/>
                    <a:lstStyle/>
                    <a:p>
                      <a:pPr algn="ctr" fontAlgn="b"/>
                      <a:r>
                        <a:rPr lang="en-GB" sz="1200" u="none" strike="noStrike" noProof="0" dirty="0">
                          <a:effectLst/>
                          <a:latin typeface="+mn-lt"/>
                        </a:rPr>
                        <a:t>A</a:t>
                      </a:r>
                      <a:endParaRPr lang="en-GB" sz="12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10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25</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194366">
                <a:tc>
                  <a:txBody>
                    <a:bodyPr/>
                    <a:lstStyle/>
                    <a:p>
                      <a:pPr algn="ctr" fontAlgn="b"/>
                      <a:r>
                        <a:rPr lang="en-GB" sz="1200" b="0" i="0" u="none" strike="noStrike" noProof="0" dirty="0">
                          <a:solidFill>
                            <a:srgbClr val="000000"/>
                          </a:solidFill>
                          <a:effectLst/>
                          <a:latin typeface="+mn-lt"/>
                        </a:rPr>
                        <a:t>B</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10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25</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r h="194366">
                <a:tc>
                  <a:txBody>
                    <a:bodyPr/>
                    <a:lstStyle/>
                    <a:p>
                      <a:pPr algn="ctr" fontAlgn="b"/>
                      <a:r>
                        <a:rPr lang="en-GB" sz="1200" b="0" i="0" u="none" strike="noStrike" noProof="0" dirty="0">
                          <a:solidFill>
                            <a:srgbClr val="000000"/>
                          </a:solidFill>
                          <a:effectLst/>
                          <a:latin typeface="+mn-lt"/>
                        </a:rPr>
                        <a:t>C</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10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25</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44744361"/>
                  </a:ext>
                </a:extLst>
              </a:tr>
              <a:tr h="194366">
                <a:tc>
                  <a:txBody>
                    <a:bodyPr/>
                    <a:lstStyle/>
                    <a:p>
                      <a:pPr algn="ctr" fontAlgn="b"/>
                      <a:r>
                        <a:rPr lang="en-GB" sz="1200" b="0" i="0" u="none" strike="noStrike" noProof="0" dirty="0">
                          <a:solidFill>
                            <a:srgbClr val="000000"/>
                          </a:solidFill>
                          <a:effectLst/>
                          <a:latin typeface="+mn-lt"/>
                        </a:rPr>
                        <a:t>D</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63697641"/>
                  </a:ext>
                </a:extLst>
              </a:tr>
              <a:tr h="194366">
                <a:tc>
                  <a:txBody>
                    <a:bodyPr/>
                    <a:lstStyle/>
                    <a:p>
                      <a:pPr algn="ctr" fontAlgn="b"/>
                      <a:r>
                        <a:rPr lang="en-GB" sz="1200" b="0" i="0" u="none" strike="noStrike" noProof="0" dirty="0">
                          <a:solidFill>
                            <a:srgbClr val="000000"/>
                          </a:solidFill>
                          <a:effectLst/>
                          <a:latin typeface="+mn-lt"/>
                        </a:rPr>
                        <a:t>E</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63540520"/>
                  </a:ext>
                </a:extLst>
              </a:tr>
              <a:tr h="194366">
                <a:tc>
                  <a:txBody>
                    <a:bodyPr/>
                    <a:lstStyle/>
                    <a:p>
                      <a:pPr algn="ctr" fontAlgn="b"/>
                      <a:r>
                        <a:rPr lang="en-GB" sz="1200" b="0" i="0" u="none" strike="noStrike" noProof="0" dirty="0">
                          <a:solidFill>
                            <a:srgbClr val="000000"/>
                          </a:solidFill>
                          <a:effectLst/>
                          <a:latin typeface="+mn-lt"/>
                        </a:rPr>
                        <a:t>F</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989554146"/>
                  </a:ext>
                </a:extLst>
              </a:tr>
              <a:tr h="194366">
                <a:tc>
                  <a:txBody>
                    <a:bodyPr/>
                    <a:lstStyle/>
                    <a:p>
                      <a:pPr algn="ctr" fontAlgn="b"/>
                      <a:r>
                        <a:rPr lang="en-GB" sz="1200" b="0" i="0" u="none" strike="noStrike" noProof="0" dirty="0">
                          <a:solidFill>
                            <a:srgbClr val="000000"/>
                          </a:solidFill>
                          <a:effectLst/>
                          <a:latin typeface="+mn-lt"/>
                        </a:rPr>
                        <a:t>G</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355931378"/>
                  </a:ext>
                </a:extLst>
              </a:tr>
              <a:tr h="194366">
                <a:tc>
                  <a:txBody>
                    <a:bodyPr/>
                    <a:lstStyle/>
                    <a:p>
                      <a:pPr algn="ctr" fontAlgn="b"/>
                      <a:r>
                        <a:rPr lang="en-GB" sz="1200" b="0" i="0" u="none" strike="noStrike" noProof="0" dirty="0">
                          <a:solidFill>
                            <a:srgbClr val="000000"/>
                          </a:solidFill>
                          <a:effectLst/>
                          <a:latin typeface="+mn-lt"/>
                        </a:rPr>
                        <a:t>H</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374893287"/>
                  </a:ext>
                </a:extLst>
              </a:tr>
              <a:tr h="194366">
                <a:tc>
                  <a:txBody>
                    <a:bodyPr/>
                    <a:lstStyle/>
                    <a:p>
                      <a:pPr algn="ctr" fontAlgn="b"/>
                      <a:r>
                        <a:rPr lang="en-GB" sz="1200" b="0" i="0" u="none" strike="noStrike" noProof="0" dirty="0">
                          <a:solidFill>
                            <a:srgbClr val="000000"/>
                          </a:solidFill>
                          <a:effectLst/>
                          <a:latin typeface="+mn-lt"/>
                        </a:rPr>
                        <a:t>I</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92198478"/>
                  </a:ext>
                </a:extLst>
              </a:tr>
              <a:tr h="194366">
                <a:tc>
                  <a:txBody>
                    <a:bodyPr/>
                    <a:lstStyle/>
                    <a:p>
                      <a:pPr algn="ctr" fontAlgn="b"/>
                      <a:r>
                        <a:rPr lang="en-GB" sz="1200" b="0" i="0" u="none" strike="noStrike" noProof="0" dirty="0">
                          <a:solidFill>
                            <a:srgbClr val="000000"/>
                          </a:solidFill>
                          <a:effectLst/>
                          <a:latin typeface="+mn-lt"/>
                        </a:rPr>
                        <a:t>J</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889210954"/>
                  </a:ext>
                </a:extLst>
              </a:tr>
              <a:tr h="194366">
                <a:tc>
                  <a:txBody>
                    <a:bodyPr/>
                    <a:lstStyle/>
                    <a:p>
                      <a:pPr algn="ctr" fontAlgn="b"/>
                      <a:r>
                        <a:rPr lang="en-GB" sz="1200" b="0" i="0" u="none" strike="noStrike" noProof="0" dirty="0">
                          <a:solidFill>
                            <a:srgbClr val="000000"/>
                          </a:solidFill>
                          <a:effectLst/>
                          <a:latin typeface="+mn-lt"/>
                        </a:rPr>
                        <a:t>K</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288375264"/>
                  </a:ext>
                </a:extLst>
              </a:tr>
              <a:tr h="194366">
                <a:tc>
                  <a:txBody>
                    <a:bodyPr/>
                    <a:lstStyle/>
                    <a:p>
                      <a:pPr algn="ctr" fontAlgn="b"/>
                      <a:r>
                        <a:rPr lang="en-GB" sz="1200" b="0" i="0" u="none" strike="noStrike" noProof="0" dirty="0">
                          <a:solidFill>
                            <a:srgbClr val="000000"/>
                          </a:solidFill>
                          <a:effectLst/>
                          <a:latin typeface="+mn-lt"/>
                        </a:rPr>
                        <a:t>L</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063194927"/>
                  </a:ext>
                </a:extLst>
              </a:tr>
              <a:tr h="194366">
                <a:tc>
                  <a:txBody>
                    <a:bodyPr/>
                    <a:lstStyle/>
                    <a:p>
                      <a:pPr algn="ctr" fontAlgn="b"/>
                      <a:r>
                        <a:rPr lang="en-GB" sz="1200" b="0" i="0" u="none" strike="noStrike" noProof="0" dirty="0">
                          <a:solidFill>
                            <a:srgbClr val="000000"/>
                          </a:solidFill>
                          <a:effectLst/>
                          <a:latin typeface="+mn-lt"/>
                        </a:rPr>
                        <a:t>M</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924486518"/>
                  </a:ext>
                </a:extLst>
              </a:tr>
              <a:tr h="194366">
                <a:tc>
                  <a:txBody>
                    <a:bodyPr/>
                    <a:lstStyle/>
                    <a:p>
                      <a:pPr algn="ctr" fontAlgn="b"/>
                      <a:r>
                        <a:rPr lang="en-GB" sz="1200" b="0" i="0" u="none" strike="noStrike" noProof="0" dirty="0">
                          <a:solidFill>
                            <a:srgbClr val="000000"/>
                          </a:solidFill>
                          <a:effectLst/>
                          <a:latin typeface="+mn-lt"/>
                        </a:rPr>
                        <a:t>N</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50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50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747463988"/>
                  </a:ext>
                </a:extLst>
              </a:tr>
              <a:tr h="180451">
                <a:tc>
                  <a:txBody>
                    <a:bodyPr/>
                    <a:lstStyle/>
                    <a:p>
                      <a:pPr algn="ctr" fontAlgn="b"/>
                      <a:r>
                        <a:rPr lang="en-GB" sz="1200" b="0" i="0" u="none" strike="noStrike" noProof="0" dirty="0">
                          <a:solidFill>
                            <a:srgbClr val="000000"/>
                          </a:solidFill>
                          <a:effectLst/>
                          <a:latin typeface="+mn-lt"/>
                        </a:rPr>
                        <a:t>O</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50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200" noProof="0" dirty="0">
                          <a:latin typeface="+mn-lt"/>
                        </a:rPr>
                        <a:t>50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66710855"/>
                  </a:ext>
                </a:extLst>
              </a:tr>
              <a:tr h="180451">
                <a:tc>
                  <a:txBody>
                    <a:bodyPr/>
                    <a:lstStyle/>
                    <a:p>
                      <a:pPr algn="ctr" fontAlgn="b"/>
                      <a:r>
                        <a:rPr lang="en-GB" sz="1200" b="1" i="0" u="none" strike="noStrike" baseline="0" noProof="0" dirty="0">
                          <a:solidFill>
                            <a:schemeClr val="bg1"/>
                          </a:solidFill>
                          <a:effectLst/>
                          <a:latin typeface="+mn-lt"/>
                        </a:rPr>
                        <a:t>MEAN</a:t>
                      </a:r>
                      <a:endParaRPr lang="en-GB" sz="1200" b="1" i="0" u="none" strike="noStrike" noProof="0" dirty="0">
                        <a:solidFill>
                          <a:schemeClr val="bg1"/>
                        </a:solidFill>
                        <a:effectLst/>
                        <a:latin typeface="+mn-lt"/>
                      </a:endParaRPr>
                    </a:p>
                  </a:txBody>
                  <a:tcPr marL="0" marR="0" marT="0" marB="0" anchor="ctr">
                    <a:lnL w="6350" cap="flat" cmpd="sng" algn="ctr">
                      <a:solidFill>
                        <a:srgbClr val="307871"/>
                      </a:solidFill>
                      <a:prstDash val="solid"/>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07871"/>
                    </a:solidFill>
                  </a:tcPr>
                </a:tc>
                <a:tc>
                  <a:txBody>
                    <a:bodyPr/>
                    <a:lstStyle/>
                    <a:p>
                      <a:pPr algn="ctr" fontAlgn="b"/>
                      <a:r>
                        <a:rPr lang="en-GB" sz="1200" b="1" i="0" u="none" strike="noStrike" noProof="0" dirty="0">
                          <a:solidFill>
                            <a:schemeClr val="bg1"/>
                          </a:solidFill>
                          <a:effectLst/>
                          <a:latin typeface="+mn-lt"/>
                        </a:rPr>
                        <a:t>22</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07871"/>
                    </a:solidFill>
                  </a:tcPr>
                </a:tc>
                <a:tc>
                  <a:txBody>
                    <a:bodyPr/>
                    <a:lstStyle/>
                    <a:p>
                      <a:pPr algn="ctr" fontAlgn="b"/>
                      <a:r>
                        <a:rPr lang="en-GB" sz="1200" b="1" i="0" u="none" strike="noStrike" noProof="0" dirty="0">
                          <a:solidFill>
                            <a:schemeClr val="bg1"/>
                          </a:solidFill>
                          <a:effectLst/>
                          <a:latin typeface="+mn-lt"/>
                        </a:rPr>
                        <a:t>25</a:t>
                      </a:r>
                    </a:p>
                  </a:txBody>
                  <a:tcPr marL="0" marR="0" marT="0" marB="0" anchor="ctr">
                    <a:lnL w="6350" cap="flat" cmpd="sng" algn="ctr">
                      <a:solidFill>
                        <a:schemeClr val="bg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07871"/>
                    </a:solidFill>
                  </a:tcPr>
                </a:tc>
                <a:extLst>
                  <a:ext uri="{0D108BD9-81ED-4DB2-BD59-A6C34878D82A}">
                    <a16:rowId xmlns:a16="http://schemas.microsoft.com/office/drawing/2014/main" val="1365531399"/>
                  </a:ext>
                </a:extLst>
              </a:tr>
              <a:tr h="180451">
                <a:tc>
                  <a:txBody>
                    <a:bodyPr/>
                    <a:lstStyle/>
                    <a:p>
                      <a:pPr algn="ctr" fontAlgn="b"/>
                      <a:r>
                        <a:rPr lang="en-GB" sz="1200" b="1" i="0" u="none" strike="noStrike" noProof="0" dirty="0">
                          <a:solidFill>
                            <a:schemeClr val="bg1"/>
                          </a:solidFill>
                          <a:effectLst/>
                          <a:latin typeface="+mn-lt"/>
                        </a:rPr>
                        <a:t>MEDIAN</a:t>
                      </a:r>
                    </a:p>
                  </a:txBody>
                  <a:tcPr marL="0" marR="0" marT="0" marB="0" anchor="ctr">
                    <a:lnL w="6350" cap="flat" cmpd="sng" algn="ctr">
                      <a:solidFill>
                        <a:srgbClr val="307871"/>
                      </a:solidFill>
                      <a:prstDash val="solid"/>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07871"/>
                    </a:solidFill>
                  </a:tcPr>
                </a:tc>
                <a:tc>
                  <a:txBody>
                    <a:bodyPr/>
                    <a:lstStyle/>
                    <a:p>
                      <a:pPr algn="ctr" fontAlgn="b"/>
                      <a:r>
                        <a:rPr lang="en-GB" sz="1200" b="1" i="0" u="none" strike="noStrike" noProof="0" dirty="0">
                          <a:solidFill>
                            <a:schemeClr val="bg1"/>
                          </a:solidFill>
                          <a:effectLst/>
                          <a:latin typeface="+mn-lt"/>
                        </a:rPr>
                        <a:t>20</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07871"/>
                    </a:solidFill>
                  </a:tcPr>
                </a:tc>
                <a:tc>
                  <a:txBody>
                    <a:bodyPr/>
                    <a:lstStyle/>
                    <a:p>
                      <a:pPr algn="ctr" fontAlgn="b"/>
                      <a:r>
                        <a:rPr lang="en-GB" sz="1200" b="1" i="0" u="none" strike="noStrike" noProof="0" dirty="0">
                          <a:solidFill>
                            <a:schemeClr val="bg1"/>
                          </a:solidFill>
                          <a:effectLst/>
                          <a:latin typeface="+mn-lt"/>
                        </a:rPr>
                        <a:t>20</a:t>
                      </a:r>
                    </a:p>
                  </a:txBody>
                  <a:tcPr marL="0" marR="0" marT="0" marB="0" anchor="ctr">
                    <a:lnL w="6350" cap="flat" cmpd="sng" algn="ctr">
                      <a:solidFill>
                        <a:schemeClr val="bg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07871"/>
                    </a:solidFill>
                  </a:tcPr>
                </a:tc>
                <a:extLst>
                  <a:ext uri="{0D108BD9-81ED-4DB2-BD59-A6C34878D82A}">
                    <a16:rowId xmlns:a16="http://schemas.microsoft.com/office/drawing/2014/main" val="532827989"/>
                  </a:ext>
                </a:extLst>
              </a:tr>
              <a:tr h="180451">
                <a:tc>
                  <a:txBody>
                    <a:bodyPr/>
                    <a:lstStyle/>
                    <a:p>
                      <a:pPr algn="ctr" fontAlgn="b"/>
                      <a:r>
                        <a:rPr lang="en-GB" sz="1200" b="1" i="0" u="none" strike="noStrike" noProof="0" dirty="0">
                          <a:solidFill>
                            <a:schemeClr val="bg1"/>
                          </a:solidFill>
                          <a:effectLst/>
                          <a:latin typeface="+mn-lt"/>
                        </a:rPr>
                        <a:t>MODE</a:t>
                      </a:r>
                    </a:p>
                  </a:txBody>
                  <a:tcPr marL="0" marR="0" marT="0" marB="0" anchor="ctr">
                    <a:lnL w="6350" cap="flat" cmpd="sng" algn="ctr">
                      <a:solidFill>
                        <a:srgbClr val="307871"/>
                      </a:solidFill>
                      <a:prstDash val="solid"/>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rgbClr val="307871"/>
                      </a:solidFill>
                      <a:prstDash val="solid"/>
                      <a:round/>
                      <a:headEnd type="none" w="med" len="med"/>
                      <a:tailEnd type="none" w="med" len="med"/>
                    </a:lnB>
                    <a:lnTlToBr w="12700" cmpd="sng">
                      <a:noFill/>
                      <a:prstDash val="solid"/>
                    </a:lnTlToBr>
                    <a:lnBlToTr w="12700" cmpd="sng">
                      <a:noFill/>
                      <a:prstDash val="solid"/>
                    </a:lnBlToTr>
                    <a:solidFill>
                      <a:srgbClr val="307871"/>
                    </a:solidFill>
                  </a:tcPr>
                </a:tc>
                <a:tc>
                  <a:txBody>
                    <a:bodyPr/>
                    <a:lstStyle/>
                    <a:p>
                      <a:pPr algn="ctr" fontAlgn="b"/>
                      <a:r>
                        <a:rPr lang="en-GB" sz="1200" b="1" i="0" u="none" strike="noStrike" noProof="0" dirty="0">
                          <a:solidFill>
                            <a:schemeClr val="bg1"/>
                          </a:solidFill>
                          <a:effectLst/>
                          <a:latin typeface="+mn-lt"/>
                        </a:rPr>
                        <a:t>20</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rgbClr val="307871"/>
                      </a:solidFill>
                      <a:prstDash val="solid"/>
                      <a:round/>
                      <a:headEnd type="none" w="med" len="med"/>
                      <a:tailEnd type="none" w="med" len="med"/>
                    </a:lnB>
                    <a:lnTlToBr w="12700" cmpd="sng">
                      <a:noFill/>
                      <a:prstDash val="solid"/>
                    </a:lnTlToBr>
                    <a:lnBlToTr w="12700" cmpd="sng">
                      <a:noFill/>
                      <a:prstDash val="solid"/>
                    </a:lnBlToTr>
                    <a:solidFill>
                      <a:srgbClr val="307871"/>
                    </a:solidFill>
                  </a:tcPr>
                </a:tc>
                <a:tc>
                  <a:txBody>
                    <a:bodyPr/>
                    <a:lstStyle/>
                    <a:p>
                      <a:pPr algn="ctr" fontAlgn="b"/>
                      <a:r>
                        <a:rPr lang="en-GB" sz="1200" b="1" i="0" u="none" strike="noStrike" noProof="0" dirty="0">
                          <a:solidFill>
                            <a:schemeClr val="bg1"/>
                          </a:solidFill>
                          <a:effectLst/>
                          <a:latin typeface="+mn-lt"/>
                        </a:rPr>
                        <a:t>20</a:t>
                      </a:r>
                    </a:p>
                  </a:txBody>
                  <a:tcPr marL="0" marR="0" marT="0" marB="0" anchor="ctr">
                    <a:lnL w="6350" cap="flat" cmpd="sng" algn="ctr">
                      <a:solidFill>
                        <a:schemeClr val="bg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rgbClr val="307871"/>
                      </a:solidFill>
                      <a:prstDash val="solid"/>
                      <a:round/>
                      <a:headEnd type="none" w="med" len="med"/>
                      <a:tailEnd type="none" w="med" len="med"/>
                    </a:lnB>
                    <a:lnTlToBr w="12700" cmpd="sng">
                      <a:noFill/>
                      <a:prstDash val="solid"/>
                    </a:lnTlToBr>
                    <a:lnBlToTr w="12700" cmpd="sng">
                      <a:noFill/>
                      <a:prstDash val="solid"/>
                    </a:lnBlToTr>
                    <a:solidFill>
                      <a:srgbClr val="307871"/>
                    </a:solidFill>
                  </a:tcPr>
                </a:tc>
                <a:extLst>
                  <a:ext uri="{0D108BD9-81ED-4DB2-BD59-A6C34878D82A}">
                    <a16:rowId xmlns:a16="http://schemas.microsoft.com/office/drawing/2014/main" val="3740529182"/>
                  </a:ext>
                </a:extLst>
              </a:tr>
            </a:tbl>
          </a:graphicData>
        </a:graphic>
      </p:graphicFrame>
    </p:spTree>
    <p:extLst>
      <p:ext uri="{BB962C8B-B14F-4D97-AF65-F5344CB8AC3E}">
        <p14:creationId xmlns:p14="http://schemas.microsoft.com/office/powerpoint/2010/main" val="93157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Data items = Variables</a:t>
            </a:r>
          </a:p>
        </p:txBody>
      </p:sp>
      <p:sp>
        <p:nvSpPr>
          <p:cNvPr id="3" name="TextovéPole 2"/>
          <p:cNvSpPr txBox="1"/>
          <p:nvPr/>
        </p:nvSpPr>
        <p:spPr>
          <a:xfrm>
            <a:off x="3960000" y="1800000"/>
            <a:ext cx="3600000" cy="540000"/>
          </a:xfrm>
          <a:prstGeom prst="rect">
            <a:avLst/>
          </a:prstGeom>
          <a:noFill/>
          <a:ln w="19050">
            <a:solidFill>
              <a:schemeClr val="accent1"/>
            </a:solidFill>
          </a:ln>
        </p:spPr>
        <p:txBody>
          <a:bodyPr wrap="none" rtlCol="0" anchor="ctr" anchorCtr="1">
            <a:noAutofit/>
          </a:bodyPr>
          <a:lstStyle/>
          <a:p>
            <a:pPr algn="ctr"/>
            <a:r>
              <a:rPr lang="en-GB" sz="2400" u="sng" dirty="0"/>
              <a:t>Variable</a:t>
            </a:r>
            <a:r>
              <a:rPr lang="en-GB" sz="2400" dirty="0"/>
              <a:t> = data item</a:t>
            </a:r>
          </a:p>
        </p:txBody>
      </p:sp>
      <p:sp>
        <p:nvSpPr>
          <p:cNvPr id="5" name="TextovéPole 4"/>
          <p:cNvSpPr txBox="1"/>
          <p:nvPr/>
        </p:nvSpPr>
        <p:spPr>
          <a:xfrm>
            <a:off x="6840000" y="3240000"/>
            <a:ext cx="3600000" cy="540000"/>
          </a:xfrm>
          <a:prstGeom prst="rect">
            <a:avLst/>
          </a:prstGeom>
          <a:noFill/>
          <a:ln w="19050">
            <a:solidFill>
              <a:schemeClr val="accent1"/>
            </a:solidFill>
          </a:ln>
        </p:spPr>
        <p:txBody>
          <a:bodyPr wrap="none" rtlCol="0" anchor="ctr" anchorCtr="1">
            <a:noAutofit/>
          </a:bodyPr>
          <a:lstStyle/>
          <a:p>
            <a:pPr algn="ctr"/>
            <a:r>
              <a:rPr lang="en-GB" sz="2400" u="sng" dirty="0"/>
              <a:t>Quantitative</a:t>
            </a:r>
            <a:r>
              <a:rPr lang="en-GB" sz="2400" dirty="0"/>
              <a:t> = numerical</a:t>
            </a:r>
          </a:p>
        </p:txBody>
      </p:sp>
      <p:sp>
        <p:nvSpPr>
          <p:cNvPr id="6" name="TextovéPole 5"/>
          <p:cNvSpPr txBox="1"/>
          <p:nvPr/>
        </p:nvSpPr>
        <p:spPr>
          <a:xfrm>
            <a:off x="1260000" y="3240000"/>
            <a:ext cx="3600000" cy="540000"/>
          </a:xfrm>
          <a:prstGeom prst="rect">
            <a:avLst/>
          </a:prstGeom>
          <a:noFill/>
          <a:ln w="19050">
            <a:solidFill>
              <a:schemeClr val="accent1"/>
            </a:solidFill>
          </a:ln>
        </p:spPr>
        <p:txBody>
          <a:bodyPr wrap="none" rtlCol="0" anchor="ctr" anchorCtr="1">
            <a:noAutofit/>
          </a:bodyPr>
          <a:lstStyle/>
          <a:p>
            <a:pPr algn="ctr"/>
            <a:r>
              <a:rPr lang="en-GB" sz="2400" u="sng" dirty="0"/>
              <a:t>Qualitative</a:t>
            </a:r>
            <a:r>
              <a:rPr lang="en-GB" sz="2400" dirty="0"/>
              <a:t> = categorical</a:t>
            </a:r>
          </a:p>
        </p:txBody>
      </p:sp>
      <p:sp>
        <p:nvSpPr>
          <p:cNvPr id="7" name="TextovéPole 6"/>
          <p:cNvSpPr txBox="1"/>
          <p:nvPr/>
        </p:nvSpPr>
        <p:spPr>
          <a:xfrm>
            <a:off x="900000" y="5039999"/>
            <a:ext cx="1800000" cy="540000"/>
          </a:xfrm>
          <a:prstGeom prst="rect">
            <a:avLst/>
          </a:prstGeom>
          <a:noFill/>
          <a:ln w="19050">
            <a:solidFill>
              <a:schemeClr val="accent1"/>
            </a:solidFill>
          </a:ln>
        </p:spPr>
        <p:txBody>
          <a:bodyPr wrap="none" rtlCol="0" anchor="ctr" anchorCtr="1">
            <a:noAutofit/>
          </a:bodyPr>
          <a:lstStyle/>
          <a:p>
            <a:pPr algn="ctr"/>
            <a:r>
              <a:rPr lang="en-GB" sz="2400" u="sng" dirty="0"/>
              <a:t>Ordinal</a:t>
            </a:r>
          </a:p>
        </p:txBody>
      </p:sp>
      <p:sp>
        <p:nvSpPr>
          <p:cNvPr id="8" name="TextovéPole 7"/>
          <p:cNvSpPr txBox="1"/>
          <p:nvPr/>
        </p:nvSpPr>
        <p:spPr>
          <a:xfrm>
            <a:off x="3600000" y="5039999"/>
            <a:ext cx="1800000" cy="540000"/>
          </a:xfrm>
          <a:prstGeom prst="rect">
            <a:avLst/>
          </a:prstGeom>
          <a:noFill/>
          <a:ln w="19050">
            <a:solidFill>
              <a:schemeClr val="accent1"/>
            </a:solidFill>
          </a:ln>
        </p:spPr>
        <p:txBody>
          <a:bodyPr wrap="none" rtlCol="0" anchor="ctr" anchorCtr="1">
            <a:noAutofit/>
          </a:bodyPr>
          <a:lstStyle/>
          <a:p>
            <a:pPr algn="ctr"/>
            <a:r>
              <a:rPr lang="en-GB" sz="2400" u="sng" dirty="0"/>
              <a:t>Nominal</a:t>
            </a:r>
          </a:p>
        </p:txBody>
      </p:sp>
      <p:sp>
        <p:nvSpPr>
          <p:cNvPr id="9" name="TextovéPole 8"/>
          <p:cNvSpPr txBox="1"/>
          <p:nvPr/>
        </p:nvSpPr>
        <p:spPr>
          <a:xfrm>
            <a:off x="6300000" y="5039999"/>
            <a:ext cx="1800000" cy="540000"/>
          </a:xfrm>
          <a:prstGeom prst="rect">
            <a:avLst/>
          </a:prstGeom>
          <a:noFill/>
          <a:ln w="19050">
            <a:solidFill>
              <a:schemeClr val="accent1"/>
            </a:solidFill>
          </a:ln>
        </p:spPr>
        <p:txBody>
          <a:bodyPr wrap="none" rtlCol="0" anchor="ctr" anchorCtr="1">
            <a:noAutofit/>
          </a:bodyPr>
          <a:lstStyle/>
          <a:p>
            <a:pPr algn="ctr"/>
            <a:r>
              <a:rPr lang="en-GB" sz="2400" u="sng" dirty="0"/>
              <a:t>Discrete</a:t>
            </a:r>
          </a:p>
        </p:txBody>
      </p:sp>
      <p:sp>
        <p:nvSpPr>
          <p:cNvPr id="10" name="TextovéPole 9"/>
          <p:cNvSpPr txBox="1"/>
          <p:nvPr/>
        </p:nvSpPr>
        <p:spPr>
          <a:xfrm>
            <a:off x="9000000" y="5039999"/>
            <a:ext cx="1800000" cy="540000"/>
          </a:xfrm>
          <a:prstGeom prst="rect">
            <a:avLst/>
          </a:prstGeom>
          <a:noFill/>
          <a:ln w="19050">
            <a:solidFill>
              <a:schemeClr val="accent1"/>
            </a:solidFill>
          </a:ln>
        </p:spPr>
        <p:txBody>
          <a:bodyPr wrap="none" rtlCol="0" anchor="ctr" anchorCtr="1">
            <a:noAutofit/>
          </a:bodyPr>
          <a:lstStyle/>
          <a:p>
            <a:pPr algn="ctr"/>
            <a:r>
              <a:rPr lang="en-GB" sz="2400" u="sng" dirty="0"/>
              <a:t>Continuous</a:t>
            </a:r>
          </a:p>
        </p:txBody>
      </p:sp>
      <p:cxnSp>
        <p:nvCxnSpPr>
          <p:cNvPr id="12" name="Přímá spojnice 11"/>
          <p:cNvCxnSpPr>
            <a:stCxn id="3" idx="2"/>
            <a:endCxn id="6" idx="0"/>
          </p:cNvCxnSpPr>
          <p:nvPr/>
        </p:nvCxnSpPr>
        <p:spPr>
          <a:xfrm flipH="1">
            <a:off x="3060000" y="2340000"/>
            <a:ext cx="2700000" cy="900000"/>
          </a:xfrm>
          <a:prstGeom prst="line">
            <a:avLst/>
          </a:prstGeom>
          <a:ln w="15875" cap="rnd">
            <a:round/>
          </a:ln>
        </p:spPr>
        <p:style>
          <a:lnRef idx="1">
            <a:schemeClr val="accent1"/>
          </a:lnRef>
          <a:fillRef idx="0">
            <a:schemeClr val="accent1"/>
          </a:fillRef>
          <a:effectRef idx="0">
            <a:schemeClr val="accent1"/>
          </a:effectRef>
          <a:fontRef idx="minor">
            <a:schemeClr val="tx1"/>
          </a:fontRef>
        </p:style>
      </p:cxnSp>
      <p:cxnSp>
        <p:nvCxnSpPr>
          <p:cNvPr id="14" name="Přímá spojnice 13"/>
          <p:cNvCxnSpPr>
            <a:stCxn id="3" idx="2"/>
            <a:endCxn id="5" idx="0"/>
          </p:cNvCxnSpPr>
          <p:nvPr/>
        </p:nvCxnSpPr>
        <p:spPr>
          <a:xfrm>
            <a:off x="5760000" y="2340000"/>
            <a:ext cx="2880000" cy="900000"/>
          </a:xfrm>
          <a:prstGeom prst="line">
            <a:avLst/>
          </a:prstGeom>
          <a:ln w="15875" cap="rnd">
            <a:round/>
          </a:ln>
        </p:spPr>
        <p:style>
          <a:lnRef idx="1">
            <a:schemeClr val="accent1"/>
          </a:lnRef>
          <a:fillRef idx="0">
            <a:schemeClr val="accent1"/>
          </a:fillRef>
          <a:effectRef idx="0">
            <a:schemeClr val="accent1"/>
          </a:effectRef>
          <a:fontRef idx="minor">
            <a:schemeClr val="tx1"/>
          </a:fontRef>
        </p:style>
      </p:cxnSp>
      <p:cxnSp>
        <p:nvCxnSpPr>
          <p:cNvPr id="17" name="Přímá spojnice 16"/>
          <p:cNvCxnSpPr>
            <a:stCxn id="5" idx="2"/>
            <a:endCxn id="10" idx="0"/>
          </p:cNvCxnSpPr>
          <p:nvPr/>
        </p:nvCxnSpPr>
        <p:spPr>
          <a:xfrm>
            <a:off x="8640000" y="3780000"/>
            <a:ext cx="1260000" cy="1259999"/>
          </a:xfrm>
          <a:prstGeom prst="line">
            <a:avLst/>
          </a:prstGeom>
          <a:ln w="15875" cap="rnd">
            <a:round/>
          </a:ln>
        </p:spPr>
        <p:style>
          <a:lnRef idx="1">
            <a:schemeClr val="accent1"/>
          </a:lnRef>
          <a:fillRef idx="0">
            <a:schemeClr val="accent1"/>
          </a:fillRef>
          <a:effectRef idx="0">
            <a:schemeClr val="accent1"/>
          </a:effectRef>
          <a:fontRef idx="minor">
            <a:schemeClr val="tx1"/>
          </a:fontRef>
        </p:style>
      </p:cxnSp>
      <p:cxnSp>
        <p:nvCxnSpPr>
          <p:cNvPr id="19" name="Přímá spojnice 18"/>
          <p:cNvCxnSpPr>
            <a:stCxn id="5" idx="2"/>
            <a:endCxn id="9" idx="0"/>
          </p:cNvCxnSpPr>
          <p:nvPr/>
        </p:nvCxnSpPr>
        <p:spPr>
          <a:xfrm flipH="1">
            <a:off x="7200000" y="3780000"/>
            <a:ext cx="1440000" cy="1259999"/>
          </a:xfrm>
          <a:prstGeom prst="line">
            <a:avLst/>
          </a:prstGeom>
          <a:ln w="15875" cap="rnd">
            <a:round/>
          </a:ln>
        </p:spPr>
        <p:style>
          <a:lnRef idx="1">
            <a:schemeClr val="accent1"/>
          </a:lnRef>
          <a:fillRef idx="0">
            <a:schemeClr val="accent1"/>
          </a:fillRef>
          <a:effectRef idx="0">
            <a:schemeClr val="accent1"/>
          </a:effectRef>
          <a:fontRef idx="minor">
            <a:schemeClr val="tx1"/>
          </a:fontRef>
        </p:style>
      </p:cxnSp>
      <p:cxnSp>
        <p:nvCxnSpPr>
          <p:cNvPr id="21" name="Přímá spojnice 20"/>
          <p:cNvCxnSpPr>
            <a:stCxn id="6" idx="2"/>
            <a:endCxn id="7" idx="0"/>
          </p:cNvCxnSpPr>
          <p:nvPr/>
        </p:nvCxnSpPr>
        <p:spPr>
          <a:xfrm flipH="1">
            <a:off x="1800000" y="3780000"/>
            <a:ext cx="1260000" cy="1259999"/>
          </a:xfrm>
          <a:prstGeom prst="line">
            <a:avLst/>
          </a:prstGeom>
          <a:ln w="15875" cap="rnd">
            <a:round/>
          </a:ln>
        </p:spPr>
        <p:style>
          <a:lnRef idx="1">
            <a:schemeClr val="accent1"/>
          </a:lnRef>
          <a:fillRef idx="0">
            <a:schemeClr val="accent1"/>
          </a:fillRef>
          <a:effectRef idx="0">
            <a:schemeClr val="accent1"/>
          </a:effectRef>
          <a:fontRef idx="minor">
            <a:schemeClr val="tx1"/>
          </a:fontRef>
        </p:style>
      </p:cxnSp>
      <p:cxnSp>
        <p:nvCxnSpPr>
          <p:cNvPr id="23" name="Přímá spojnice 22"/>
          <p:cNvCxnSpPr>
            <a:stCxn id="6" idx="2"/>
            <a:endCxn id="8" idx="0"/>
          </p:cNvCxnSpPr>
          <p:nvPr/>
        </p:nvCxnSpPr>
        <p:spPr>
          <a:xfrm>
            <a:off x="3060000" y="3780000"/>
            <a:ext cx="1440000" cy="1259999"/>
          </a:xfrm>
          <a:prstGeom prst="line">
            <a:avLst/>
          </a:prstGeom>
          <a:ln w="15875"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000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Measures of variability</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To appreciate the measures of variability, consider the next example – </a:t>
                </a:r>
                <a:br>
                  <a:rPr lang="en-GB" dirty="0"/>
                </a:br>
                <a:r>
                  <a:rPr lang="en-GB" dirty="0"/>
                  <a:t>the prices of two stocks (ORCO and UNIPE) during a period of time:</a:t>
                </a:r>
              </a:p>
              <a:p>
                <a:endParaRPr lang="en-GB" dirty="0"/>
              </a:p>
              <a:p>
                <a:pPr marL="5737225"/>
                <a:r>
                  <a:rPr lang="en-GB" dirty="0"/>
                  <a:t>The average price of both stocks </a:t>
                </a:r>
                <a:br>
                  <a:rPr lang="en-GB" dirty="0"/>
                </a:br>
                <a:r>
                  <a:rPr lang="en-GB" dirty="0"/>
                  <a:t>is the same:</a:t>
                </a:r>
              </a:p>
              <a:p>
                <a:pPr marL="5737225">
                  <a:lnSpc>
                    <a:spcPct val="150000"/>
                  </a:lnSpc>
                </a:pPr>
                <a:r>
                  <a:rPr lang="en-GB" b="0" dirty="0"/>
                  <a:t>	</a:t>
                </a:r>
                <a14:m>
                  <m:oMath xmlns:m="http://schemas.openxmlformats.org/officeDocument/2006/math">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e>
                      <m:sub>
                        <m:r>
                          <m:rPr>
                            <m:sty m:val="p"/>
                          </m:rPr>
                          <a:rPr lang="en-GB" b="0" i="0" smtClean="0">
                            <a:latin typeface="Cambria Math" panose="02040503050406030204" pitchFamily="18" charset="0"/>
                          </a:rPr>
                          <m:t>UNIPE</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sub>
                        <m:r>
                          <m:rPr>
                            <m:sty m:val="p"/>
                          </m:rPr>
                          <a:rPr lang="en-GB" b="0" i="0" smtClean="0">
                            <a:latin typeface="Cambria Math" panose="02040503050406030204" pitchFamily="18" charset="0"/>
                          </a:rPr>
                          <m:t>ORCO</m:t>
                        </m:r>
                      </m:sub>
                    </m:sSub>
                    <m:r>
                      <a:rPr lang="en-GB" b="0" i="1" smtClean="0">
                        <a:latin typeface="Cambria Math" panose="02040503050406030204" pitchFamily="18" charset="0"/>
                      </a:rPr>
                      <m:t>=135.7</m:t>
                    </m:r>
                  </m:oMath>
                </a14:m>
                <a:endParaRPr lang="en-GB" dirty="0"/>
              </a:p>
              <a:p>
                <a:pPr marL="5737225">
                  <a:lnSpc>
                    <a:spcPct val="150000"/>
                  </a:lnSpc>
                </a:pPr>
                <a:endParaRPr lang="en-GB" dirty="0"/>
              </a:p>
              <a:p>
                <a:pPr marL="5737225">
                  <a:lnSpc>
                    <a:spcPct val="150000"/>
                  </a:lnSpc>
                </a:pPr>
                <a:r>
                  <a:rPr lang="en-GB" dirty="0"/>
                  <a:t>But we feel that UNIPE is more stable, while ORCO is more volatile.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3"/>
                <a:stretch>
                  <a:fillRect l="-802"/>
                </a:stretch>
              </a:blipFill>
            </p:spPr>
            <p:txBody>
              <a:bodyPr/>
              <a:lstStyle/>
              <a:p>
                <a:r>
                  <a:rPr lang="en-GB">
                    <a:noFill/>
                  </a:rPr>
                  <a:t> </a:t>
                </a:r>
              </a:p>
            </p:txBody>
          </p:sp>
        </mc:Fallback>
      </mc:AlternateContent>
      <p:graphicFrame>
        <p:nvGraphicFramePr>
          <p:cNvPr id="4" name="Object 9"/>
          <p:cNvGraphicFramePr>
            <a:graphicFrameLocks noChangeAspect="1"/>
          </p:cNvGraphicFramePr>
          <p:nvPr>
            <p:extLst>
              <p:ext uri="{D42A27DB-BD31-4B8C-83A1-F6EECF244321}">
                <p14:modId xmlns:p14="http://schemas.microsoft.com/office/powerpoint/2010/main" val="1114930619"/>
              </p:ext>
            </p:extLst>
          </p:nvPr>
        </p:nvGraphicFramePr>
        <p:xfrm>
          <a:off x="252000" y="2488662"/>
          <a:ext cx="5188458" cy="3847338"/>
        </p:xfrm>
        <a:graphic>
          <a:graphicData uri="http://schemas.openxmlformats.org/presentationml/2006/ole">
            <mc:AlternateContent xmlns:mc="http://schemas.openxmlformats.org/markup-compatibility/2006">
              <mc:Choice xmlns:v="urn:schemas-microsoft-com:vml" Requires="v">
                <p:oleObj spid="_x0000_s1071" name="Graf" r:id="rId4" imgW="5895975" imgH="4371975" progId="Excel.Chart.8">
                  <p:embed/>
                </p:oleObj>
              </mc:Choice>
              <mc:Fallback>
                <p:oleObj name="Graf" r:id="rId4" imgW="5895975" imgH="4371975" progId="Excel.Chart.8">
                  <p:embed/>
                  <p:pic>
                    <p:nvPicPr>
                      <p:cNvPr id="40963"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00" y="2488662"/>
                        <a:ext cx="5188458" cy="3847338"/>
                      </a:xfrm>
                      <a:prstGeom prst="rect">
                        <a:avLst/>
                      </a:prstGeom>
                      <a:noFill/>
                      <a:ln>
                        <a:noFill/>
                      </a:ln>
                      <a:effectLst/>
                    </p:spPr>
                  </p:pic>
                </p:oleObj>
              </mc:Fallback>
            </mc:AlternateContent>
          </a:graphicData>
        </a:graphic>
      </p:graphicFrame>
      <p:sp>
        <p:nvSpPr>
          <p:cNvPr id="6" name="Obdélník 5"/>
          <p:cNvSpPr/>
          <p:nvPr/>
        </p:nvSpPr>
        <p:spPr>
          <a:xfrm>
            <a:off x="1766031" y="2664000"/>
            <a:ext cx="2160395"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Přímá spojnice 7"/>
          <p:cNvCxnSpPr/>
          <p:nvPr/>
        </p:nvCxnSpPr>
        <p:spPr>
          <a:xfrm>
            <a:off x="324000" y="3805200"/>
            <a:ext cx="460800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323459" y="3805200"/>
            <a:ext cx="288541" cy="138499"/>
          </a:xfrm>
          <a:prstGeom prst="rect">
            <a:avLst/>
          </a:prstGeom>
          <a:noFill/>
        </p:spPr>
        <p:txBody>
          <a:bodyPr wrap="none" lIns="0" tIns="0" rIns="0" bIns="0" rtlCol="0">
            <a:spAutoFit/>
          </a:bodyPr>
          <a:lstStyle/>
          <a:p>
            <a:r>
              <a:rPr lang="en-GB" sz="900" dirty="0">
                <a:solidFill>
                  <a:srgbClr val="FF0000"/>
                </a:solidFill>
              </a:rPr>
              <a:t>135.7</a:t>
            </a:r>
          </a:p>
        </p:txBody>
      </p:sp>
    </p:spTree>
    <p:extLst>
      <p:ext uri="{BB962C8B-B14F-4D97-AF65-F5344CB8AC3E}">
        <p14:creationId xmlns:p14="http://schemas.microsoft.com/office/powerpoint/2010/main" val="3204940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Measures of variability</a:t>
            </a:r>
          </a:p>
        </p:txBody>
      </p:sp>
      <p:sp>
        <p:nvSpPr>
          <p:cNvPr id="3" name="Zástupný symbol pro text 2"/>
          <p:cNvSpPr>
            <a:spLocks noGrp="1"/>
          </p:cNvSpPr>
          <p:nvPr>
            <p:ph type="body" idx="1"/>
          </p:nvPr>
        </p:nvSpPr>
        <p:spPr/>
        <p:txBody>
          <a:bodyPr/>
          <a:lstStyle/>
          <a:p>
            <a:pPr>
              <a:lnSpc>
                <a:spcPct val="150000"/>
              </a:lnSpc>
            </a:pPr>
            <a:r>
              <a:rPr lang="en-GB" dirty="0"/>
              <a:t>Assume that a variable (data item) is numerical, i.e. quantitative, discrete or continuous.  We then consider several measures of variability of the variable:</a:t>
            </a:r>
          </a:p>
          <a:p>
            <a:pPr>
              <a:lnSpc>
                <a:spcPct val="150000"/>
              </a:lnSpc>
            </a:pPr>
            <a:r>
              <a:rPr lang="en-GB" dirty="0"/>
              <a:t>	—  Range</a:t>
            </a:r>
          </a:p>
          <a:p>
            <a:pPr>
              <a:lnSpc>
                <a:spcPct val="150000"/>
              </a:lnSpc>
            </a:pPr>
            <a:r>
              <a:rPr lang="en-GB" dirty="0"/>
              <a:t>	—  Variance (dispersion)</a:t>
            </a:r>
          </a:p>
          <a:p>
            <a:pPr>
              <a:lnSpc>
                <a:spcPct val="150000"/>
              </a:lnSpc>
            </a:pPr>
            <a:r>
              <a:rPr lang="en-GB" dirty="0"/>
              <a:t> 	—  Coefficient of variation</a:t>
            </a:r>
          </a:p>
        </p:txBody>
      </p:sp>
    </p:spTree>
    <p:extLst>
      <p:ext uri="{BB962C8B-B14F-4D97-AF65-F5344CB8AC3E}">
        <p14:creationId xmlns:p14="http://schemas.microsoft.com/office/powerpoint/2010/main" val="528042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Range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a:t>Population</a:t>
                </a:r>
                <a:r>
                  <a:rPr lang="en-GB" b="1" dirty="0"/>
                  <a:t> range:</a:t>
                </a:r>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max</m:t>
                              </m:r>
                            </m:e>
                            <m:lim>
                              <m:r>
                                <a:rPr lang="en-GB" b="0" i="1" smtClean="0">
                                  <a:latin typeface="Cambria Math" panose="02040503050406030204" pitchFamily="18" charset="0"/>
                                </a:rPr>
                                <m:t>𝑖</m:t>
                              </m:r>
                              <m:r>
                                <a:rPr lang="en-GB" b="0" i="1" smtClean="0">
                                  <a:latin typeface="Cambria Math" panose="02040503050406030204" pitchFamily="18" charset="0"/>
                                </a:rPr>
                                <m:t>=1,…,</m:t>
                              </m:r>
                              <m:r>
                                <a:rPr lang="en-GB" b="0" i="1" smtClean="0">
                                  <a:latin typeface="Cambria Math" panose="02040503050406030204" pitchFamily="18" charset="0"/>
                                </a:rPr>
                                <m:t>𝑁</m:t>
                              </m:r>
                            </m:lim>
                          </m:limLow>
                        </m:fNa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func>
                      <m:r>
                        <a:rPr lang="en-GB" i="1">
                          <a:latin typeface="Cambria Math" panose="02040503050406030204" pitchFamily="18" charset="0"/>
                        </a:rPr>
                        <m:t> </m:t>
                      </m:r>
                      <m:r>
                        <a:rPr lang="en-GB" i="1" smtClean="0">
                          <a:latin typeface="Cambria Math" panose="02040503050406030204" pitchFamily="18" charset="0"/>
                        </a:rPr>
                        <m:t> </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min</m:t>
                              </m:r>
                            </m:e>
                            <m:lim>
                              <m:r>
                                <a:rPr lang="en-GB" b="0" i="1" smtClean="0">
                                  <a:latin typeface="Cambria Math" panose="02040503050406030204" pitchFamily="18" charset="0"/>
                                </a:rPr>
                                <m:t>𝑖</m:t>
                              </m:r>
                              <m:r>
                                <a:rPr lang="en-GB" b="0" i="1" smtClean="0">
                                  <a:latin typeface="Cambria Math" panose="02040503050406030204" pitchFamily="18" charset="0"/>
                                </a:rPr>
                                <m:t>=1,…,</m:t>
                              </m:r>
                              <m:r>
                                <a:rPr lang="en-GB" b="0" i="1" smtClean="0">
                                  <a:latin typeface="Cambria Math" panose="02040503050406030204" pitchFamily="18" charset="0"/>
                                </a:rPr>
                                <m:t>𝑁</m:t>
                              </m:r>
                            </m:lim>
                          </m:limLow>
                        </m:fNa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func>
                    </m:oMath>
                  </m:oMathPara>
                </a14:m>
                <a:endParaRPr lang="en-GB" dirty="0"/>
              </a:p>
              <a:p>
                <a:endParaRPr lang="en-GB" dirty="0"/>
              </a:p>
              <a:p>
                <a:endParaRPr lang="en-GB" dirty="0"/>
              </a:p>
              <a:p>
                <a:endParaRPr lang="en-GB" dirty="0"/>
              </a:p>
              <a:p>
                <a:r>
                  <a:rPr lang="en-GB" b="1" u="sng" dirty="0"/>
                  <a:t>Sample</a:t>
                </a:r>
                <a:r>
                  <a:rPr lang="en-GB" b="1" dirty="0"/>
                  <a:t> range: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𝑅</m:t>
                      </m:r>
                      <m:r>
                        <a:rPr lang="en-GB" i="1">
                          <a:latin typeface="Cambria Math" panose="02040503050406030204" pitchFamily="18" charset="0"/>
                        </a:rPr>
                        <m:t>=</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max</m:t>
                              </m:r>
                            </m:e>
                            <m:lim>
                              <m:r>
                                <a:rPr lang="en-GB" i="1">
                                  <a:latin typeface="Cambria Math" panose="02040503050406030204" pitchFamily="18" charset="0"/>
                                </a:rPr>
                                <m:t>𝑖</m:t>
                              </m:r>
                              <m:r>
                                <a:rPr lang="en-GB" i="1">
                                  <a:latin typeface="Cambria Math" panose="02040503050406030204" pitchFamily="18" charset="0"/>
                                </a:rPr>
                                <m:t>=1,…,</m:t>
                              </m:r>
                              <m:r>
                                <a:rPr lang="en-GB" b="0" i="1" smtClean="0">
                                  <a:latin typeface="Cambria Math" panose="02040503050406030204" pitchFamily="18" charset="0"/>
                                </a:rPr>
                                <m:t>𝑛</m:t>
                              </m:r>
                            </m:lim>
                          </m:limLow>
                        </m:fName>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e>
                      </m:func>
                      <m:r>
                        <a:rPr lang="en-GB" i="1">
                          <a:latin typeface="Cambria Math" panose="02040503050406030204" pitchFamily="18" charset="0"/>
                        </a:rPr>
                        <m:t>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r>
                                <a:rPr lang="en-GB" i="1">
                                  <a:latin typeface="Cambria Math" panose="02040503050406030204" pitchFamily="18" charset="0"/>
                                </a:rPr>
                                <m:t>𝑖</m:t>
                              </m:r>
                              <m:r>
                                <a:rPr lang="en-GB" i="1">
                                  <a:latin typeface="Cambria Math" panose="02040503050406030204" pitchFamily="18" charset="0"/>
                                </a:rPr>
                                <m:t>=1,…,</m:t>
                              </m:r>
                              <m:r>
                                <a:rPr lang="en-GB" b="0" i="1" smtClean="0">
                                  <a:latin typeface="Cambria Math" panose="02040503050406030204" pitchFamily="18" charset="0"/>
                                </a:rPr>
                                <m:t>𝑛</m:t>
                              </m:r>
                            </m:lim>
                          </m:limLow>
                        </m:fName>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e>
                      </m:func>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338655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Variance (dispersion)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a:t>Population</a:t>
                </a:r>
                <a:r>
                  <a:rPr lang="en-GB" b="1" dirty="0"/>
                  <a:t> variance:</a:t>
                </a:r>
                <a:endParaRPr lang="en-GB"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2</m:t>
                              </m:r>
                            </m:sup>
                          </m:sSup>
                        </m:e>
                      </m:nary>
                    </m:oMath>
                  </m:oMathPara>
                </a14:m>
                <a:endParaRPr lang="en-GB" dirty="0"/>
              </a:p>
              <a:p>
                <a:endParaRPr lang="en-GB" dirty="0"/>
              </a:p>
              <a:p>
                <a:endParaRPr lang="en-GB" dirty="0"/>
              </a:p>
              <a:p>
                <a:r>
                  <a:rPr lang="en-GB" b="1" u="sng" dirty="0"/>
                  <a:t>Sample</a:t>
                </a:r>
                <a:r>
                  <a:rPr lang="en-GB" b="1" dirty="0"/>
                  <a:t> variance:</a:t>
                </a:r>
                <a:endParaRPr lang="en-GB"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d>
                            </m:e>
                            <m:sup>
                              <m:r>
                                <a:rPr lang="en-GB" b="0" i="1" smtClean="0">
                                  <a:latin typeface="Cambria Math" panose="02040503050406030204" pitchFamily="18" charset="0"/>
                                </a:rPr>
                                <m:t>2</m:t>
                              </m:r>
                            </m:sup>
                          </m:sSup>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058488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Variance (dispersion)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Notice that once the population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𝑁</m:t>
                        </m:r>
                      </m:sub>
                    </m:sSub>
                  </m:oMath>
                </a14:m>
                <a:r>
                  <a:rPr lang="en-GB" dirty="0"/>
                  <a:t>  of the values is fixed, then </a:t>
                </a:r>
                <a:br>
                  <a:rPr lang="en-GB" dirty="0"/>
                </a:br>
                <a:r>
                  <a:rPr lang="en-GB" dirty="0"/>
                  <a:t>the population mean  </a:t>
                </a:r>
                <a14:m>
                  <m:oMath xmlns:m="http://schemas.openxmlformats.org/officeDocument/2006/math">
                    <m:r>
                      <a:rPr lang="en-GB" b="0" i="1" smtClean="0">
                        <a:latin typeface="Cambria Math" panose="02040503050406030204" pitchFamily="18" charset="0"/>
                      </a:rPr>
                      <m:t>𝜇</m:t>
                    </m:r>
                  </m:oMath>
                </a14:m>
                <a:r>
                  <a:rPr lang="en-GB" dirty="0"/>
                  <a:t>  and the population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a:t>  are given, i.e. these theoretical values are fixed (though not known exactly sometimes).</a:t>
                </a:r>
              </a:p>
              <a:p>
                <a:endParaRPr lang="en-GB" dirty="0"/>
              </a:p>
              <a:p>
                <a:pPr>
                  <a:lnSpc>
                    <a:spcPct val="150000"/>
                  </a:lnSpc>
                </a:pPr>
                <a:r>
                  <a:rPr lang="en-GB" dirty="0"/>
                  <a:t>If the sample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oMath>
                </a14:m>
                <a:r>
                  <a:rPr lang="en-GB" dirty="0"/>
                  <a:t>  of the values is selected from the population </a:t>
                </a:r>
                <a:r>
                  <a:rPr lang="en-GB" u="sng" dirty="0"/>
                  <a:t>randomly</a:t>
                </a:r>
                <a:r>
                  <a:rPr lang="en-GB" dirty="0"/>
                  <a:t> (select an element randomly </a:t>
                </a:r>
                <a14:m>
                  <m:oMath xmlns:m="http://schemas.openxmlformats.org/officeDocument/2006/math">
                    <m:r>
                      <a:rPr lang="en-GB" i="1" smtClean="0">
                        <a:latin typeface="Cambria Math" panose="02040503050406030204" pitchFamily="18" charset="0"/>
                      </a:rPr>
                      <m:t>𝑛</m:t>
                    </m:r>
                  </m:oMath>
                </a14:m>
                <a:r>
                  <a:rPr lang="en-GB" dirty="0"/>
                  <a:t>-times; the same element may be chosen repeatedly several times), then the resulting values of the</a:t>
                </a:r>
              </a:p>
              <a:p>
                <a:pPr algn="ctr">
                  <a:lnSpc>
                    <a:spcPct val="150000"/>
                  </a:lnSpc>
                </a:pPr>
                <a:r>
                  <a:rPr lang="en-GB" dirty="0"/>
                  <a:t>sample mean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  and  sample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endParaRPr lang="en-GB" dirty="0"/>
              </a:p>
              <a:p>
                <a:pPr>
                  <a:lnSpc>
                    <a:spcPct val="150000"/>
                  </a:lnSpc>
                </a:pPr>
                <a:r>
                  <a:rPr lang="en-GB" dirty="0"/>
                  <a:t>are </a:t>
                </a:r>
                <a:r>
                  <a:rPr lang="en-GB" u="sng" dirty="0"/>
                  <a:t>random variables</a:t>
                </a:r>
                <a:r>
                  <a:rPr lang="en-GB" dirty="0"/>
                  <a:t> too!!!</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1283"/>
                </a:stretch>
              </a:blipFill>
            </p:spPr>
            <p:txBody>
              <a:bodyPr/>
              <a:lstStyle/>
              <a:p>
                <a:r>
                  <a:rPr lang="en-GB">
                    <a:noFill/>
                  </a:rPr>
                  <a:t> </a:t>
                </a:r>
              </a:p>
            </p:txBody>
          </p:sp>
        </mc:Fallback>
      </mc:AlternateContent>
    </p:spTree>
    <p:extLst>
      <p:ext uri="{BB962C8B-B14F-4D97-AF65-F5344CB8AC3E}">
        <p14:creationId xmlns:p14="http://schemas.microsoft.com/office/powerpoint/2010/main" val="1845597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Variance (dispersion)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Calculating</a:t>
                </a:r>
              </a:p>
              <a:p>
                <a:pPr>
                  <a:tabLst>
                    <a:tab pos="4308475" algn="l"/>
                  </a:tabLst>
                </a:pPr>
                <a:r>
                  <a:rPr lang="en-GB" dirty="0"/>
                  <a:t>  —  the expected value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d>
                  </m:oMath>
                </a14:m>
                <a:r>
                  <a:rPr lang="en-GB" dirty="0"/>
                  <a:t>	of the sample mean and</a:t>
                </a:r>
              </a:p>
              <a:p>
                <a:pPr>
                  <a:tabLst>
                    <a:tab pos="4308475" algn="l"/>
                  </a:tabLst>
                </a:pPr>
                <a:r>
                  <a:rPr lang="en-GB" dirty="0"/>
                  <a:t>  —  the expected value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e>
                    </m:d>
                  </m:oMath>
                </a14:m>
                <a:r>
                  <a:rPr lang="en-GB" dirty="0"/>
                  <a:t>	of the sample variance,</a:t>
                </a:r>
              </a:p>
              <a:p>
                <a:pPr>
                  <a:lnSpc>
                    <a:spcPct val="150000"/>
                  </a:lnSpc>
                </a:pPr>
                <a:r>
                  <a:rPr lang="en-GB" dirty="0"/>
                  <a:t>we obtain that</a:t>
                </a:r>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d>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281950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Variance (dispersion)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That is,</a:t>
                </a:r>
              </a:p>
              <a:p>
                <a:pPr marL="622300" indent="-622300">
                  <a:lnSpc>
                    <a:spcPct val="150000"/>
                  </a:lnSpc>
                </a:pPr>
                <a:r>
                  <a:rPr lang="en-GB" dirty="0"/>
                  <a:t>  —	taking a sample of randomly selected  </a:t>
                </a:r>
                <a14:m>
                  <m:oMath xmlns:m="http://schemas.openxmlformats.org/officeDocument/2006/math">
                    <m:r>
                      <a:rPr lang="en-GB" i="1" smtClean="0">
                        <a:latin typeface="Cambria Math" panose="02040503050406030204" pitchFamily="18" charset="0"/>
                      </a:rPr>
                      <m:t>𝑛</m:t>
                    </m:r>
                  </m:oMath>
                </a14:m>
                <a:r>
                  <a:rPr lang="en-GB" dirty="0"/>
                  <a:t>  elements of the population (¡ </a:t>
                </a:r>
                <a:r>
                  <a:rPr lang="en-GB" u="sng" dirty="0"/>
                  <a:t>where one element of the population may be present several times in the sample</a:t>
                </a:r>
                <a:r>
                  <a:rPr lang="en-GB" dirty="0"/>
                  <a:t> !)</a:t>
                </a:r>
              </a:p>
              <a:p>
                <a:pPr marL="622300" indent="-622300">
                  <a:lnSpc>
                    <a:spcPct val="150000"/>
                  </a:lnSpc>
                </a:pPr>
                <a:r>
                  <a:rPr lang="en-GB" dirty="0"/>
                  <a:t>  —	calculating the sample mean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and the sample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a:t>,</a:t>
                </a:r>
              </a:p>
              <a:p>
                <a:pPr marL="622300" indent="-622300">
                  <a:lnSpc>
                    <a:spcPct val="150000"/>
                  </a:lnSpc>
                </a:pPr>
                <a:r>
                  <a:rPr lang="en-GB" dirty="0"/>
                  <a:t>  —	repeating the above process infinitely many times, and</a:t>
                </a:r>
              </a:p>
              <a:p>
                <a:pPr marL="622300" indent="-622300">
                  <a:lnSpc>
                    <a:spcPct val="150000"/>
                  </a:lnSpc>
                </a:pPr>
                <a:r>
                  <a:rPr lang="en-GB" dirty="0"/>
                  <a:t>  —	calculating </a:t>
                </a:r>
                <a:r>
                  <a:rPr lang="en-GB" b="1" dirty="0"/>
                  <a:t>the average value of the sample mean</a:t>
                </a:r>
                <a:r>
                  <a:rPr lang="en-GB" dirty="0"/>
                  <a:t> and </a:t>
                </a:r>
                <a:r>
                  <a:rPr lang="en-GB" b="1" dirty="0"/>
                  <a:t>the average value of the sample variance</a:t>
                </a:r>
                <a:r>
                  <a:rPr lang="en-GB" dirty="0"/>
                  <a:t>,</a:t>
                </a:r>
              </a:p>
              <a:p>
                <a:pPr marL="622300" indent="-622300">
                  <a:lnSpc>
                    <a:spcPct val="150000"/>
                  </a:lnSpc>
                </a:pPr>
                <a:r>
                  <a:rPr lang="en-GB" dirty="0"/>
                  <a:t>we obtain precisely</a:t>
                </a:r>
              </a:p>
              <a:p>
                <a:pPr marL="622300" indent="-622300" algn="ctr">
                  <a:lnSpc>
                    <a:spcPct val="150000"/>
                  </a:lnSpc>
                </a:pPr>
                <a:r>
                  <a:rPr lang="en-GB" dirty="0"/>
                  <a:t>the population mean  </a:t>
                </a:r>
                <a14:m>
                  <m:oMath xmlns:m="http://schemas.openxmlformats.org/officeDocument/2006/math">
                    <m:r>
                      <a:rPr lang="en-GB" b="0" i="1" smtClean="0">
                        <a:latin typeface="Cambria Math" panose="02040503050406030204" pitchFamily="18" charset="0"/>
                      </a:rPr>
                      <m:t>𝜇</m:t>
                    </m:r>
                  </m:oMath>
                </a14:m>
                <a:r>
                  <a:rPr lang="en-GB" dirty="0"/>
                  <a:t>  and  the population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043983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Variance (dispersion)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b="1" u="sng" dirty="0"/>
                  <a:t>Conclusion:</a:t>
                </a:r>
                <a:r>
                  <a:rPr lang="en-GB" dirty="0"/>
                  <a:t>  We often do </a:t>
                </a:r>
                <a:r>
                  <a:rPr lang="en-GB" u="sng" dirty="0"/>
                  <a:t>not</a:t>
                </a:r>
                <a:r>
                  <a:rPr lang="en-GB" dirty="0"/>
                  <a:t> know the exact values  </a:t>
                </a:r>
                <a14:m>
                  <m:oMath xmlns:m="http://schemas.openxmlformats.org/officeDocument/2006/math">
                    <m:r>
                      <a:rPr lang="en-GB" i="1">
                        <a:latin typeface="Cambria Math" panose="02040503050406030204" pitchFamily="18" charset="0"/>
                      </a:rPr>
                      <m:t>𝜇</m:t>
                    </m:r>
                  </m:oMath>
                </a14:m>
                <a:r>
                  <a:rPr lang="en-GB" dirty="0"/>
                  <a:t>  and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oMath>
                </a14:m>
                <a:r>
                  <a:rPr lang="en-GB" dirty="0"/>
                  <a:t>  in practice.</a:t>
                </a:r>
              </a:p>
              <a:p>
                <a:pPr>
                  <a:lnSpc>
                    <a:spcPct val="150000"/>
                  </a:lnSpc>
                </a:pPr>
                <a:endParaRPr lang="en-GB" dirty="0"/>
              </a:p>
              <a:p>
                <a:pPr>
                  <a:lnSpc>
                    <a:spcPct val="150000"/>
                  </a:lnSpc>
                </a:pPr>
                <a:r>
                  <a:rPr lang="en-GB" dirty="0"/>
                  <a:t>However, if we take a sample of  </a:t>
                </a:r>
                <a14:m>
                  <m:oMath xmlns:m="http://schemas.openxmlformats.org/officeDocument/2006/math">
                    <m:r>
                      <a:rPr lang="en-GB" i="1" smtClean="0">
                        <a:latin typeface="Cambria Math" panose="02040503050406030204" pitchFamily="18" charset="0"/>
                      </a:rPr>
                      <m:t>𝑛</m:t>
                    </m:r>
                  </m:oMath>
                </a14:m>
                <a:r>
                  <a:rPr lang="en-GB" dirty="0"/>
                  <a:t> elements selected randomly with repetition </a:t>
                </a:r>
                <a:br>
                  <a:rPr lang="en-GB" dirty="0"/>
                </a:br>
                <a:r>
                  <a:rPr lang="en-GB" dirty="0"/>
                  <a:t>(i.e. an element can be selected several times) from the population and calculate </a:t>
                </a:r>
                <a:br>
                  <a:rPr lang="en-GB" dirty="0"/>
                </a:br>
                <a:r>
                  <a:rPr lang="en-GB" dirty="0"/>
                  <a:t>the sample mean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and the sample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a:t>,  then we have</a:t>
                </a:r>
              </a:p>
              <a:p>
                <a:pPr>
                  <a:lnSpc>
                    <a:spcPct val="150000"/>
                  </a:lnSpc>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m:oMathPara>
                </a14:m>
                <a:endParaRPr lang="en-GB" dirty="0"/>
              </a:p>
              <a:p>
                <a:pPr>
                  <a:lnSpc>
                    <a:spcPct val="150000"/>
                  </a:lnSpc>
                </a:pPr>
                <a:r>
                  <a:rPr lang="en-GB" dirty="0"/>
                  <a:t>i.e. the sample mean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oMath>
                </a14:m>
                <a:r>
                  <a:rPr lang="en-GB" dirty="0"/>
                  <a:t>  and the sample variance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2</m:t>
                        </m:r>
                      </m:sup>
                    </m:sSup>
                  </m:oMath>
                </a14:m>
                <a:r>
                  <a:rPr lang="en-GB" dirty="0"/>
                  <a:t>  </a:t>
                </a:r>
                <a:r>
                  <a:rPr lang="en-GB" b="1" dirty="0"/>
                  <a:t>are good estimates</a:t>
                </a:r>
                <a:r>
                  <a:rPr lang="en-GB" dirty="0"/>
                  <a:t> of the unknown population mean  </a:t>
                </a:r>
                <a14:m>
                  <m:oMath xmlns:m="http://schemas.openxmlformats.org/officeDocument/2006/math">
                    <m:r>
                      <a:rPr lang="en-GB" b="0" i="1" smtClean="0">
                        <a:latin typeface="Cambria Math" panose="02040503050406030204" pitchFamily="18" charset="0"/>
                      </a:rPr>
                      <m:t>𝜇</m:t>
                    </m:r>
                  </m:oMath>
                </a14:m>
                <a:r>
                  <a:rPr lang="en-GB" dirty="0"/>
                  <a:t>  and population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a:t>.</a:t>
                </a:r>
              </a:p>
              <a:p>
                <a:pPr>
                  <a:lnSpc>
                    <a:spcPct val="150000"/>
                  </a:lnSpc>
                </a:pPr>
                <a:r>
                  <a:rPr lang="en-GB" dirty="0"/>
                  <a:t>  →  </a:t>
                </a:r>
                <a:r>
                  <a:rPr lang="en-GB" b="1" u="sng" dirty="0"/>
                  <a:t>That is why</a:t>
                </a:r>
                <a:r>
                  <a:rPr lang="en-GB" dirty="0"/>
                  <a:t> we divide by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oMath>
                </a14:m>
                <a:r>
                  <a:rPr lang="en-GB" dirty="0"/>
                  <a:t>  in the sample variance  </a:t>
                </a:r>
                <a14:m>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rPr>
                          <m:t>𝑠</m:t>
                        </m:r>
                      </m:e>
                      <m:sup>
                        <m:r>
                          <a:rPr lang="en-GB" i="1" smtClean="0">
                            <a:latin typeface="Cambria Math" panose="02040503050406030204" pitchFamily="18" charset="0"/>
                          </a:rPr>
                          <m:t>2</m:t>
                        </m:r>
                      </m:sup>
                    </m:sSup>
                  </m:oMath>
                </a14:m>
                <a:r>
                  <a:rPr lang="en-GB" dirty="0"/>
                  <a:t>,  not by  </a:t>
                </a:r>
                <a14:m>
                  <m:oMath xmlns:m="http://schemas.openxmlformats.org/officeDocument/2006/math">
                    <m:r>
                      <a:rPr lang="en-GB" i="1" smtClean="0">
                        <a:latin typeface="Cambria Math" panose="02040503050406030204" pitchFamily="18" charset="0"/>
                      </a:rPr>
                      <m:t>𝑛</m:t>
                    </m:r>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453"/>
                </a:stretch>
              </a:blipFill>
            </p:spPr>
            <p:txBody>
              <a:bodyPr/>
              <a:lstStyle/>
              <a:p>
                <a:r>
                  <a:rPr lang="en-GB">
                    <a:noFill/>
                  </a:rPr>
                  <a:t> </a:t>
                </a:r>
              </a:p>
            </p:txBody>
          </p:sp>
        </mc:Fallback>
      </mc:AlternateContent>
    </p:spTree>
    <p:extLst>
      <p:ext uri="{BB962C8B-B14F-4D97-AF65-F5344CB8AC3E}">
        <p14:creationId xmlns:p14="http://schemas.microsoft.com/office/powerpoint/2010/main" val="3124768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Standard deviation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a:t>Population</a:t>
                </a:r>
                <a:r>
                  <a:rPr lang="en-GB" b="1" dirty="0"/>
                  <a:t> standard deviation:</a:t>
                </a:r>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2</m:t>
                                  </m:r>
                                </m:sup>
                              </m:sSup>
                            </m:e>
                          </m:nary>
                        </m:e>
                      </m:rad>
                      <m:r>
                        <a:rPr lang="en-GB" b="0" i="1" smtClean="0">
                          <a:latin typeface="Cambria Math" panose="02040503050406030204" pitchFamily="18" charset="0"/>
                        </a:rPr>
                        <m:t>  </m:t>
                      </m:r>
                    </m:oMath>
                  </m:oMathPara>
                </a14:m>
                <a:endParaRPr lang="en-GB" dirty="0"/>
              </a:p>
              <a:p>
                <a:endParaRPr lang="en-GB" dirty="0"/>
              </a:p>
              <a:p>
                <a:endParaRPr lang="en-GB" dirty="0"/>
              </a:p>
              <a:p>
                <a:r>
                  <a:rPr lang="en-GB" b="1" u="sng" dirty="0"/>
                  <a:t>Sample</a:t>
                </a:r>
                <a:r>
                  <a:rPr lang="en-GB" b="1" dirty="0"/>
                  <a:t> standard deviation:</a:t>
                </a:r>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d>
                                </m:e>
                                <m:sup>
                                  <m:r>
                                    <a:rPr lang="en-GB" b="0" i="1" smtClean="0">
                                      <a:latin typeface="Cambria Math" panose="02040503050406030204" pitchFamily="18" charset="0"/>
                                    </a:rPr>
                                    <m:t>2</m:t>
                                  </m:r>
                                </m:sup>
                              </m:sSup>
                            </m:e>
                          </m:nary>
                          <m:r>
                            <a:rPr lang="en-GB" b="0" i="1" smtClean="0">
                              <a:latin typeface="Cambria Math" panose="02040503050406030204" pitchFamily="18" charset="0"/>
                            </a:rPr>
                            <m:t>  </m:t>
                          </m:r>
                        </m:e>
                      </m:rad>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812474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Variance (dispersion) &amp; Standard deviation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Notice the notation:</a:t>
                </a:r>
              </a:p>
              <a:p>
                <a:endParaRPr lang="en-GB" dirty="0"/>
              </a:p>
              <a:p>
                <a:r>
                  <a:rPr lang="en-GB" b="1" dirty="0"/>
                  <a:t>Greek letters</a:t>
                </a:r>
                <a:r>
                  <a:rPr lang="en-GB" dirty="0"/>
                  <a:t> denote quantities relating to the population:</a:t>
                </a:r>
              </a:p>
              <a:p>
                <a:endParaRPr lang="en-GB" dirty="0"/>
              </a:p>
              <a:p>
                <a:pPr>
                  <a:tabLst>
                    <a:tab pos="542925" algn="l"/>
                    <a:tab pos="1074738" algn="l"/>
                  </a:tabLst>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a:t>	=  the </a:t>
                </a:r>
                <a:r>
                  <a:rPr lang="en-GB" b="1" dirty="0"/>
                  <a:t>population</a:t>
                </a:r>
                <a:r>
                  <a:rPr lang="en-GB" dirty="0"/>
                  <a:t> variance (theoretical, may not be known exactly)</a:t>
                </a:r>
              </a:p>
              <a:p>
                <a:pPr>
                  <a:tabLst>
                    <a:tab pos="542925" algn="l"/>
                    <a:tab pos="1074738" algn="l"/>
                  </a:tabLst>
                </a:pPr>
                <a:endParaRPr lang="en-GB" dirty="0"/>
              </a:p>
              <a:p>
                <a:pPr>
                  <a:tabLst>
                    <a:tab pos="542925" algn="l"/>
                    <a:tab pos="1074738" algn="l"/>
                  </a:tabLst>
                </a:pPr>
                <a:r>
                  <a:rPr lang="en-GB" dirty="0"/>
                  <a:t>	</a:t>
                </a:r>
                <a14:m>
                  <m:oMath xmlns:m="http://schemas.openxmlformats.org/officeDocument/2006/math">
                    <m:r>
                      <a:rPr lang="en-GB" b="0" i="1" smtClean="0">
                        <a:latin typeface="Cambria Math" panose="02040503050406030204" pitchFamily="18" charset="0"/>
                      </a:rPr>
                      <m:t>𝜎</m:t>
                    </m:r>
                  </m:oMath>
                </a14:m>
                <a:r>
                  <a:rPr lang="en-GB" dirty="0"/>
                  <a:t>	=  the </a:t>
                </a:r>
                <a:r>
                  <a:rPr lang="en-GB" b="1" dirty="0"/>
                  <a:t>population</a:t>
                </a:r>
                <a:r>
                  <a:rPr lang="en-GB" dirty="0"/>
                  <a:t> standard deviation</a:t>
                </a:r>
              </a:p>
              <a:p>
                <a:pPr>
                  <a:tabLst>
                    <a:tab pos="542925" algn="l"/>
                    <a:tab pos="1074738" algn="l"/>
                  </a:tabLst>
                </a:pPr>
                <a:endParaRPr lang="en-GB" dirty="0"/>
              </a:p>
              <a:p>
                <a:pPr>
                  <a:tabLst>
                    <a:tab pos="542925" algn="l"/>
                    <a:tab pos="1074738" algn="l"/>
                  </a:tabLst>
                </a:pPr>
                <a:r>
                  <a:rPr lang="en-GB" b="1" dirty="0"/>
                  <a:t>Latin letters</a:t>
                </a:r>
                <a:r>
                  <a:rPr lang="en-GB" dirty="0"/>
                  <a:t> denote quantities relating to the sample:</a:t>
                </a:r>
              </a:p>
              <a:p>
                <a:pPr>
                  <a:tabLst>
                    <a:tab pos="542925" algn="l"/>
                    <a:tab pos="1074738" algn="l"/>
                  </a:tabLst>
                </a:pPr>
                <a:endParaRPr lang="en-GB" dirty="0"/>
              </a:p>
              <a:p>
                <a:pPr>
                  <a:tabLst>
                    <a:tab pos="542925" algn="l"/>
                    <a:tab pos="1074738" algn="l"/>
                  </a:tabLst>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a:t>	=  the </a:t>
                </a:r>
                <a:r>
                  <a:rPr lang="en-GB" b="1" dirty="0"/>
                  <a:t>sample</a:t>
                </a:r>
                <a:r>
                  <a:rPr lang="en-GB" dirty="0"/>
                  <a:t> variance (the result of measurements really done)</a:t>
                </a:r>
              </a:p>
              <a:p>
                <a:pPr>
                  <a:tabLst>
                    <a:tab pos="542925" algn="l"/>
                    <a:tab pos="1074738" algn="l"/>
                  </a:tabLst>
                </a:pPr>
                <a:endParaRPr lang="en-GB" dirty="0"/>
              </a:p>
              <a:p>
                <a:pPr>
                  <a:tabLst>
                    <a:tab pos="542925" algn="l"/>
                    <a:tab pos="1074738" algn="l"/>
                  </a:tabLst>
                </a:pPr>
                <a:r>
                  <a:rPr lang="en-GB" dirty="0"/>
                  <a:t>	</a:t>
                </a:r>
                <a14:m>
                  <m:oMath xmlns:m="http://schemas.openxmlformats.org/officeDocument/2006/math">
                    <m:r>
                      <a:rPr lang="en-GB" i="1">
                        <a:latin typeface="Cambria Math" panose="02040503050406030204" pitchFamily="18" charset="0"/>
                      </a:rPr>
                      <m:t>𝑠</m:t>
                    </m:r>
                  </m:oMath>
                </a14:m>
                <a:r>
                  <a:rPr lang="en-GB" dirty="0"/>
                  <a:t>	=  the </a:t>
                </a:r>
                <a:r>
                  <a:rPr lang="en-GB" b="1" dirty="0"/>
                  <a:t>sample</a:t>
                </a:r>
                <a:r>
                  <a:rPr lang="en-GB" dirty="0"/>
                  <a:t> standard deviation</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58051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   Employees  (a sample of the Dataset)</a:t>
            </a:r>
          </a:p>
        </p:txBody>
      </p:sp>
      <p:graphicFrame>
        <p:nvGraphicFramePr>
          <p:cNvPr id="4" name="Tabulka 3"/>
          <p:cNvGraphicFramePr>
            <a:graphicFrameLocks noGrp="1"/>
          </p:cNvGraphicFramePr>
          <p:nvPr>
            <p:extLst>
              <p:ext uri="{D42A27DB-BD31-4B8C-83A1-F6EECF244321}">
                <p14:modId xmlns:p14="http://schemas.microsoft.com/office/powerpoint/2010/main" val="2371082277"/>
              </p:ext>
            </p:extLst>
          </p:nvPr>
        </p:nvGraphicFramePr>
        <p:xfrm>
          <a:off x="1080000" y="1152000"/>
          <a:ext cx="7560060" cy="5039601"/>
        </p:xfrm>
        <a:graphic>
          <a:graphicData uri="http://schemas.openxmlformats.org/drawingml/2006/table">
            <a:tbl>
              <a:tblPr firstRow="1">
                <a:tableStyleId>{5940675A-B579-460E-94D1-54222C63F5DA}</a:tableStyleId>
              </a:tblPr>
              <a:tblGrid>
                <a:gridCol w="540060">
                  <a:extLst>
                    <a:ext uri="{9D8B030D-6E8A-4147-A177-3AD203B41FA5}">
                      <a16:colId xmlns:a16="http://schemas.microsoft.com/office/drawing/2014/main" val="3199950953"/>
                    </a:ext>
                  </a:extLst>
                </a:gridCol>
                <a:gridCol w="720000">
                  <a:extLst>
                    <a:ext uri="{9D8B030D-6E8A-4147-A177-3AD203B41FA5}">
                      <a16:colId xmlns:a16="http://schemas.microsoft.com/office/drawing/2014/main" val="3384783830"/>
                    </a:ext>
                  </a:extLst>
                </a:gridCol>
                <a:gridCol w="540000">
                  <a:extLst>
                    <a:ext uri="{9D8B030D-6E8A-4147-A177-3AD203B41FA5}">
                      <a16:colId xmlns:a16="http://schemas.microsoft.com/office/drawing/2014/main" val="1626254894"/>
                    </a:ext>
                  </a:extLst>
                </a:gridCol>
                <a:gridCol w="1080000">
                  <a:extLst>
                    <a:ext uri="{9D8B030D-6E8A-4147-A177-3AD203B41FA5}">
                      <a16:colId xmlns:a16="http://schemas.microsoft.com/office/drawing/2014/main" val="3615343801"/>
                    </a:ext>
                  </a:extLst>
                </a:gridCol>
                <a:gridCol w="1260000">
                  <a:extLst>
                    <a:ext uri="{9D8B030D-6E8A-4147-A177-3AD203B41FA5}">
                      <a16:colId xmlns:a16="http://schemas.microsoft.com/office/drawing/2014/main" val="726003662"/>
                    </a:ext>
                  </a:extLst>
                </a:gridCol>
                <a:gridCol w="1260000">
                  <a:extLst>
                    <a:ext uri="{9D8B030D-6E8A-4147-A177-3AD203B41FA5}">
                      <a16:colId xmlns:a16="http://schemas.microsoft.com/office/drawing/2014/main" val="4072174939"/>
                    </a:ext>
                  </a:extLst>
                </a:gridCol>
                <a:gridCol w="1260000">
                  <a:extLst>
                    <a:ext uri="{9D8B030D-6E8A-4147-A177-3AD203B41FA5}">
                      <a16:colId xmlns:a16="http://schemas.microsoft.com/office/drawing/2014/main" val="669653384"/>
                    </a:ext>
                  </a:extLst>
                </a:gridCol>
                <a:gridCol w="900000">
                  <a:extLst>
                    <a:ext uri="{9D8B030D-6E8A-4147-A177-3AD203B41FA5}">
                      <a16:colId xmlns:a16="http://schemas.microsoft.com/office/drawing/2014/main" val="3653678132"/>
                    </a:ext>
                  </a:extLst>
                </a:gridCol>
              </a:tblGrid>
              <a:tr h="194366">
                <a:tc>
                  <a:txBody>
                    <a:bodyPr/>
                    <a:lstStyle/>
                    <a:p>
                      <a:pPr algn="ctr" fontAlgn="b"/>
                      <a:r>
                        <a:rPr lang="en-GB" sz="1000" b="1" u="none" strike="noStrike" noProof="0" dirty="0">
                          <a:solidFill>
                            <a:schemeClr val="bg1"/>
                          </a:solidFill>
                          <a:effectLst/>
                        </a:rPr>
                        <a:t>ID</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a:solidFill>
                            <a:schemeClr val="bg1"/>
                          </a:solidFill>
                          <a:effectLst/>
                        </a:rPr>
                        <a:t>Gender</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i="0" u="none" strike="noStrike" noProof="0" dirty="0">
                          <a:solidFill>
                            <a:schemeClr val="bg1"/>
                          </a:solidFill>
                          <a:effectLst/>
                          <a:latin typeface="+mn-lt"/>
                        </a:rPr>
                        <a:t>Age</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a:solidFill>
                            <a:schemeClr val="bg1"/>
                          </a:solidFill>
                          <a:effectLst/>
                        </a:rPr>
                        <a:t>Marital Status</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a:solidFill>
                            <a:schemeClr val="bg1"/>
                          </a:solidFill>
                          <a:effectLst/>
                        </a:rPr>
                        <a:t>Education</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a:solidFill>
                            <a:schemeClr val="bg1"/>
                          </a:solidFill>
                          <a:effectLst/>
                        </a:rPr>
                        <a:t>Position</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a:solidFill>
                            <a:schemeClr val="bg1"/>
                          </a:solidFill>
                          <a:effectLst/>
                        </a:rPr>
                        <a:t>Salary per Year</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1000" b="1" u="none" strike="noStrike" noProof="0" dirty="0">
                          <a:solidFill>
                            <a:schemeClr val="bg1"/>
                          </a:solidFill>
                          <a:effectLst/>
                        </a:rPr>
                        <a:t>Evaluation</a:t>
                      </a:r>
                      <a:endParaRPr lang="en-GB" sz="1000" b="1" i="0" u="none" strike="noStrike" noProof="0" dirty="0">
                        <a:solidFill>
                          <a:schemeClr val="bg1"/>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extLst>
                  <a:ext uri="{0D108BD9-81ED-4DB2-BD59-A6C34878D82A}">
                    <a16:rowId xmlns:a16="http://schemas.microsoft.com/office/drawing/2014/main" val="886946476"/>
                  </a:ext>
                </a:extLst>
              </a:tr>
              <a:tr h="194366">
                <a:tc>
                  <a:txBody>
                    <a:bodyPr/>
                    <a:lstStyle/>
                    <a:p>
                      <a:pPr algn="ctr" fontAlgn="b"/>
                      <a:r>
                        <a:rPr lang="en-GB" sz="1000" u="none" strike="noStrike" noProof="0" dirty="0">
                          <a:effectLst/>
                        </a:rPr>
                        <a:t>5060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258800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166767314"/>
                  </a:ext>
                </a:extLst>
              </a:tr>
              <a:tr h="194366">
                <a:tc>
                  <a:txBody>
                    <a:bodyPr/>
                    <a:lstStyle/>
                    <a:p>
                      <a:pPr algn="ctr" fontAlgn="b"/>
                      <a:r>
                        <a:rPr lang="en-GB" sz="1000" u="none" strike="noStrike" noProof="0" dirty="0">
                          <a:effectLst/>
                        </a:rPr>
                        <a:t>1030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university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manager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630000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194366">
                <a:tc>
                  <a:txBody>
                    <a:bodyPr/>
                    <a:lstStyle/>
                    <a:p>
                      <a:pPr algn="ctr" fontAlgn="b"/>
                      <a:r>
                        <a:rPr lang="en-GB" sz="1000" u="none" strike="noStrike" noProof="0" dirty="0">
                          <a:effectLst/>
                        </a:rPr>
                        <a:t>3049</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operator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436600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r h="194366">
                <a:tc>
                  <a:txBody>
                    <a:bodyPr/>
                    <a:lstStyle/>
                    <a:p>
                      <a:pPr algn="ctr" fontAlgn="b"/>
                      <a:r>
                        <a:rPr lang="en-GB" sz="1000" u="none" strike="noStrike" noProof="0" dirty="0">
                          <a:effectLst/>
                        </a:rPr>
                        <a:t>5047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240600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59371935"/>
                  </a:ext>
                </a:extLst>
              </a:tr>
              <a:tr h="194366">
                <a:tc>
                  <a:txBody>
                    <a:bodyPr/>
                    <a:lstStyle/>
                    <a:p>
                      <a:pPr algn="ctr" fontAlgn="b"/>
                      <a:r>
                        <a:rPr lang="en-GB" sz="1000" u="none" strike="noStrike" noProof="0" dirty="0">
                          <a:effectLst/>
                        </a:rPr>
                        <a:t>5061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241800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943025573"/>
                  </a:ext>
                </a:extLst>
              </a:tr>
              <a:tr h="194366">
                <a:tc>
                  <a:txBody>
                    <a:bodyPr/>
                    <a:lstStyle/>
                    <a:p>
                      <a:pPr algn="ctr" fontAlgn="b"/>
                      <a:r>
                        <a:rPr lang="en-GB" sz="1000" u="none" strike="noStrike" noProof="0" dirty="0">
                          <a:effectLst/>
                        </a:rPr>
                        <a:t>5087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239500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29340670"/>
                  </a:ext>
                </a:extLst>
              </a:tr>
              <a:tr h="194366">
                <a:tc>
                  <a:txBody>
                    <a:bodyPr/>
                    <a:lstStyle/>
                    <a:p>
                      <a:pPr algn="ctr" fontAlgn="b"/>
                      <a:r>
                        <a:rPr lang="en-GB" sz="1000" u="none" strike="noStrike" noProof="0" dirty="0">
                          <a:effectLst/>
                        </a:rPr>
                        <a:t>5133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241100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10437533"/>
                  </a:ext>
                </a:extLst>
              </a:tr>
              <a:tr h="194366">
                <a:tc>
                  <a:txBody>
                    <a:bodyPr/>
                    <a:lstStyle/>
                    <a:p>
                      <a:pPr algn="ctr" fontAlgn="b"/>
                      <a:r>
                        <a:rPr lang="en-GB" sz="1000" u="none" strike="noStrike" noProof="0" dirty="0">
                          <a:effectLst/>
                        </a:rPr>
                        <a:t>5177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60</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239600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905918109"/>
                  </a:ext>
                </a:extLst>
              </a:tr>
              <a:tr h="194366">
                <a:tc>
                  <a:txBody>
                    <a:bodyPr/>
                    <a:lstStyle/>
                    <a:p>
                      <a:pPr algn="ctr" fontAlgn="b"/>
                      <a:r>
                        <a:rPr lang="en-GB" sz="1000" u="none" strike="noStrike" noProof="0" dirty="0">
                          <a:effectLst/>
                        </a:rPr>
                        <a:t>3030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58</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operator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422600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44744361"/>
                  </a:ext>
                </a:extLst>
              </a:tr>
              <a:tr h="194366">
                <a:tc>
                  <a:txBody>
                    <a:bodyPr/>
                    <a:lstStyle/>
                    <a:p>
                      <a:pPr algn="ctr" fontAlgn="b"/>
                      <a:r>
                        <a:rPr lang="en-GB" sz="1000" u="none" strike="noStrike" noProof="0" dirty="0">
                          <a:effectLst/>
                        </a:rPr>
                        <a:t>3014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university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operator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303600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677605753"/>
                  </a:ext>
                </a:extLst>
              </a:tr>
              <a:tr h="194366">
                <a:tc>
                  <a:txBody>
                    <a:bodyPr/>
                    <a:lstStyle/>
                    <a:p>
                      <a:pPr algn="ctr" fontAlgn="b"/>
                      <a:r>
                        <a:rPr lang="en-GB" sz="1000" u="none" strike="noStrike" noProof="0" dirty="0">
                          <a:effectLst/>
                        </a:rPr>
                        <a:t>5012</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223100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388806677"/>
                  </a:ext>
                </a:extLst>
              </a:tr>
              <a:tr h="194366">
                <a:tc>
                  <a:txBody>
                    <a:bodyPr/>
                    <a:lstStyle/>
                    <a:p>
                      <a:pPr algn="ctr" fontAlgn="b"/>
                      <a:r>
                        <a:rPr lang="en-GB" sz="1000" u="none" strike="noStrike" noProof="0" dirty="0">
                          <a:effectLst/>
                        </a:rPr>
                        <a:t>5056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225200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00059007"/>
                  </a:ext>
                </a:extLst>
              </a:tr>
              <a:tr h="194366">
                <a:tc>
                  <a:txBody>
                    <a:bodyPr/>
                    <a:lstStyle/>
                    <a:p>
                      <a:pPr algn="ctr" fontAlgn="b"/>
                      <a:r>
                        <a:rPr lang="en-GB" sz="1000" u="none" strike="noStrike" noProof="0" dirty="0">
                          <a:effectLst/>
                        </a:rPr>
                        <a:t>5101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unmarried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224600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084867854"/>
                  </a:ext>
                </a:extLst>
              </a:tr>
              <a:tr h="194366">
                <a:tc>
                  <a:txBody>
                    <a:bodyPr/>
                    <a:lstStyle/>
                    <a:p>
                      <a:pPr algn="ctr" fontAlgn="b"/>
                      <a:r>
                        <a:rPr lang="en-GB" sz="1000" u="none" strike="noStrike" noProof="0" dirty="0">
                          <a:effectLst/>
                        </a:rPr>
                        <a:t>5106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226100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876754353"/>
                  </a:ext>
                </a:extLst>
              </a:tr>
              <a:tr h="194366">
                <a:tc>
                  <a:txBody>
                    <a:bodyPr/>
                    <a:lstStyle/>
                    <a:p>
                      <a:pPr algn="ctr" fontAlgn="b"/>
                      <a:r>
                        <a:rPr lang="en-GB" sz="1000" u="none" strike="noStrike" noProof="0" dirty="0">
                          <a:effectLst/>
                        </a:rPr>
                        <a:t>5146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224900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87281643"/>
                  </a:ext>
                </a:extLst>
              </a:tr>
              <a:tr h="194366">
                <a:tc>
                  <a:txBody>
                    <a:bodyPr/>
                    <a:lstStyle/>
                    <a:p>
                      <a:pPr algn="ctr" fontAlgn="b"/>
                      <a:r>
                        <a:rPr lang="en-GB" sz="1000" u="none" strike="noStrike" noProof="0" dirty="0">
                          <a:effectLst/>
                        </a:rPr>
                        <a:t>5153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224500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817114740"/>
                  </a:ext>
                </a:extLst>
              </a:tr>
              <a:tr h="194366">
                <a:tc>
                  <a:txBody>
                    <a:bodyPr/>
                    <a:lstStyle/>
                    <a:p>
                      <a:pPr algn="ctr" fontAlgn="b"/>
                      <a:r>
                        <a:rPr lang="en-GB" sz="1000" u="none" strike="noStrike" noProof="0" dirty="0">
                          <a:effectLst/>
                        </a:rPr>
                        <a:t>5189</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224600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169494462"/>
                  </a:ext>
                </a:extLst>
              </a:tr>
              <a:tr h="194366">
                <a:tc>
                  <a:txBody>
                    <a:bodyPr/>
                    <a:lstStyle/>
                    <a:p>
                      <a:pPr algn="ctr" fontAlgn="b"/>
                      <a:r>
                        <a:rPr lang="en-GB" sz="1000" u="none" strike="noStrike" noProof="0" dirty="0">
                          <a:effectLst/>
                        </a:rPr>
                        <a:t>5196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56</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222800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3</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03435435"/>
                  </a:ext>
                </a:extLst>
              </a:tr>
              <a:tr h="194366">
                <a:tc>
                  <a:txBody>
                    <a:bodyPr/>
                    <a:lstStyle/>
                    <a:p>
                      <a:pPr algn="ctr" fontAlgn="b"/>
                      <a:r>
                        <a:rPr lang="en-GB" sz="1000" u="none" strike="noStrike" noProof="0" dirty="0">
                          <a:effectLst/>
                        </a:rPr>
                        <a:t>1031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university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manager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429000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149370952"/>
                  </a:ext>
                </a:extLst>
              </a:tr>
              <a:tr h="194366">
                <a:tc>
                  <a:txBody>
                    <a:bodyPr/>
                    <a:lstStyle/>
                    <a:p>
                      <a:pPr algn="ctr" fontAlgn="b"/>
                      <a:r>
                        <a:rPr lang="en-GB" sz="1000" u="none" strike="noStrike" noProof="0" dirty="0">
                          <a:effectLst/>
                        </a:rPr>
                        <a:t>5016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secondary</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administrative officer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259000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63960790"/>
                  </a:ext>
                </a:extLst>
              </a:tr>
              <a:tr h="194366">
                <a:tc>
                  <a:txBody>
                    <a:bodyPr/>
                    <a:lstStyle/>
                    <a:p>
                      <a:pPr algn="ctr" fontAlgn="b"/>
                      <a:r>
                        <a:rPr lang="en-GB" sz="1000" u="none" strike="noStrike" noProof="0" dirty="0">
                          <a:effectLst/>
                        </a:rPr>
                        <a:t>5021</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220200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60635797"/>
                  </a:ext>
                </a:extLst>
              </a:tr>
              <a:tr h="194366">
                <a:tc>
                  <a:txBody>
                    <a:bodyPr/>
                    <a:lstStyle/>
                    <a:p>
                      <a:pPr algn="ctr" fontAlgn="b"/>
                      <a:r>
                        <a:rPr lang="en-GB" sz="1000" u="none" strike="noStrike" noProof="0" dirty="0">
                          <a:effectLst/>
                        </a:rPr>
                        <a:t>5062</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221400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078995660"/>
                  </a:ext>
                </a:extLst>
              </a:tr>
              <a:tr h="194366">
                <a:tc>
                  <a:txBody>
                    <a:bodyPr/>
                    <a:lstStyle/>
                    <a:p>
                      <a:pPr algn="ctr" fontAlgn="b"/>
                      <a:r>
                        <a:rPr lang="en-GB" sz="1000" u="none" strike="noStrike" noProof="0" dirty="0">
                          <a:effectLst/>
                        </a:rPr>
                        <a:t>5107</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divorced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220500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833199399"/>
                  </a:ext>
                </a:extLst>
              </a:tr>
              <a:tr h="194366">
                <a:tc>
                  <a:txBody>
                    <a:bodyPr/>
                    <a:lstStyle/>
                    <a:p>
                      <a:pPr algn="ctr" fontAlgn="b"/>
                      <a:r>
                        <a:rPr lang="en-GB" sz="1000" u="none" strike="noStrike" noProof="0" dirty="0">
                          <a:effectLst/>
                        </a:rPr>
                        <a:t>5154</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F</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widowed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219200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719731796"/>
                  </a:ext>
                </a:extLst>
              </a:tr>
              <a:tr h="180451">
                <a:tc>
                  <a:txBody>
                    <a:bodyPr/>
                    <a:lstStyle/>
                    <a:p>
                      <a:pPr algn="ctr" fontAlgn="b"/>
                      <a:r>
                        <a:rPr lang="en-GB" sz="1000" u="none" strike="noStrike" noProof="0" dirty="0">
                          <a:effectLst/>
                        </a:rPr>
                        <a:t>5195</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b="0" i="0" u="none" strike="noStrike" noProof="0" dirty="0">
                          <a:solidFill>
                            <a:srgbClr val="000000"/>
                          </a:solidFill>
                          <a:effectLst/>
                          <a:latin typeface="+mn-lt"/>
                        </a:rPr>
                        <a:t>55</a:t>
                      </a: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married</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primary+vocational</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worker</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219400</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1000" u="none" strike="noStrike" noProof="0" dirty="0">
                          <a:effectLst/>
                        </a:rPr>
                        <a:t>6</a:t>
                      </a:r>
                      <a:endParaRPr lang="en-GB" sz="1000" b="0" i="0" u="none" strike="noStrike" noProof="0" dirty="0">
                        <a:solidFill>
                          <a:srgbClr val="000000"/>
                        </a:solidFill>
                        <a:effectLst/>
                        <a:latin typeface="Calibri" panose="020F0502020204030204" pitchFamily="34" charset="0"/>
                      </a:endParaRPr>
                    </a:p>
                  </a:txBody>
                  <a:tcPr marL="0" marR="0" marT="0" marB="25200" anchor="b">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66710855"/>
                  </a:ext>
                </a:extLst>
              </a:tr>
            </a:tbl>
          </a:graphicData>
        </a:graphic>
      </p:graphicFrame>
    </p:spTree>
    <p:extLst>
      <p:ext uri="{BB962C8B-B14F-4D97-AF65-F5344CB8AC3E}">
        <p14:creationId xmlns:p14="http://schemas.microsoft.com/office/powerpoint/2010/main" val="2740038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Coefficient of variation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dirty="0"/>
                  <a:t>Coefficient of variation:</a:t>
                </a:r>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𝜎</m:t>
                          </m:r>
                        </m:num>
                        <m:den>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𝜇</m:t>
                              </m:r>
                            </m:e>
                          </m:d>
                        </m:den>
                      </m:f>
                    </m:oMath>
                  </m:oMathPara>
                </a14:m>
                <a:endParaRPr lang="en-GB" dirty="0"/>
              </a:p>
              <a:p>
                <a:endParaRPr lang="en-GB" dirty="0"/>
              </a:p>
              <a:p>
                <a:endParaRPr lang="en-GB" dirty="0"/>
              </a:p>
              <a:p>
                <a:endParaRPr lang="en-GB" dirty="0"/>
              </a:p>
              <a:p>
                <a:r>
                  <a:rPr lang="en-GB" b="1" u="sng" dirty="0"/>
                  <a:t>Sample</a:t>
                </a:r>
                <a:r>
                  <a:rPr lang="en-GB" b="1" dirty="0"/>
                  <a:t> coefficient of variation:</a:t>
                </a:r>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𝑠</m:t>
                          </m:r>
                        </m:num>
                        <m:den>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d>
                        </m:den>
                      </m:f>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330458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We have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e>
                        <m:sub>
                          <m:r>
                            <m:rPr>
                              <m:sty m:val="p"/>
                            </m:rPr>
                            <a:rPr lang="en-GB" b="0" i="0" smtClean="0">
                              <a:latin typeface="Cambria Math" panose="02040503050406030204" pitchFamily="18" charset="0"/>
                            </a:rPr>
                            <m:t>UNIPE</m:t>
                          </m:r>
                        </m:sub>
                      </m:sSub>
                      <m:r>
                        <a:rPr lang="en-GB" b="0" i="1" smtClean="0">
                          <a:latin typeface="Cambria Math" panose="02040503050406030204" pitchFamily="18" charset="0"/>
                        </a:rPr>
                        <m:t>=135.7  </m:t>
                      </m:r>
                      <m:r>
                        <m:rPr>
                          <m:nor/>
                        </m:rPr>
                        <a:rPr lang="en-GB" b="0" i="0" smtClean="0">
                          <a:latin typeface="Cambria Math" panose="02040503050406030204" pitchFamily="18" charset="0"/>
                        </a:rPr>
                        <m:t>and</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m:rPr>
                              <m:sty m:val="p"/>
                            </m:rPr>
                            <a:rPr lang="en-GB" b="0" i="0" smtClean="0">
                              <a:latin typeface="Cambria Math" panose="02040503050406030204" pitchFamily="18" charset="0"/>
                            </a:rPr>
                            <m:t>UNIPE</m:t>
                          </m:r>
                        </m:sub>
                      </m:sSub>
                      <m:r>
                        <a:rPr lang="en-GB" b="0" i="1" smtClean="0">
                          <a:latin typeface="Cambria Math" panose="02040503050406030204" pitchFamily="18" charset="0"/>
                        </a:rPr>
                        <m:t>=2.09</m:t>
                      </m:r>
                    </m:oMath>
                  </m:oMathPara>
                </a14:m>
                <a:endParaRPr lang="en-GB" dirty="0"/>
              </a:p>
              <a:p>
                <a:pPr>
                  <a:lnSpc>
                    <a:spcPct val="150000"/>
                  </a:lnSpc>
                </a:pPr>
                <a:r>
                  <a:rPr lang="en-GB" dirty="0"/>
                  <a:t>hence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m:rPr>
                              <m:sty m:val="p"/>
                            </m:rPr>
                            <a:rPr lang="en-GB" b="0" i="0" smtClean="0">
                              <a:latin typeface="Cambria Math" panose="02040503050406030204" pitchFamily="18" charset="0"/>
                            </a:rPr>
                            <m:t>UNIPE</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m:rPr>
                                  <m:sty m:val="p"/>
                                </m:rPr>
                                <a:rPr lang="en-GB" b="0" i="0" smtClean="0">
                                  <a:latin typeface="Cambria Math" panose="02040503050406030204" pitchFamily="18" charset="0"/>
                                </a:rPr>
                                <m:t>UNIPE</m:t>
                              </m:r>
                            </m:sub>
                          </m:sSub>
                        </m:num>
                        <m:den>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sub>
                                  <m:r>
                                    <m:rPr>
                                      <m:sty m:val="p"/>
                                    </m:rPr>
                                    <a:rPr lang="en-GB" b="0" i="0" smtClean="0">
                                      <a:latin typeface="Cambria Math" panose="02040503050406030204" pitchFamily="18" charset="0"/>
                                    </a:rPr>
                                    <m:t>UNIPE</m:t>
                                  </m:r>
                                </m:sub>
                              </m:sSub>
                            </m:e>
                          </m: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2.09</m:t>
                          </m:r>
                        </m:num>
                        <m:den>
                          <m:r>
                            <a:rPr lang="en-GB" b="0" i="1" smtClean="0">
                              <a:latin typeface="Cambria Math" panose="02040503050406030204" pitchFamily="18" charset="0"/>
                            </a:rPr>
                            <m:t>135.7</m:t>
                          </m:r>
                        </m:den>
                      </m:f>
                      <m:r>
                        <a:rPr lang="en-GB" b="0" i="1" smtClean="0">
                          <a:latin typeface="Cambria Math" panose="02040503050406030204" pitchFamily="18" charset="0"/>
                        </a:rPr>
                        <m:t>=0.0154</m:t>
                      </m:r>
                    </m:oMath>
                  </m:oMathPara>
                </a14:m>
                <a:endParaRPr lang="en-GB" dirty="0"/>
              </a:p>
              <a:p>
                <a:endParaRPr lang="en-GB" dirty="0"/>
              </a:p>
              <a:p>
                <a:endParaRPr lang="en-GB" dirty="0"/>
              </a:p>
              <a:p>
                <a:r>
                  <a:rPr lang="en-GB" dirty="0"/>
                  <a:t>We have</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𝑥</m:t>
                              </m:r>
                            </m:e>
                          </m:acc>
                        </m:e>
                        <m:sub>
                          <m:r>
                            <m:rPr>
                              <m:sty m:val="p"/>
                            </m:rPr>
                            <a:rPr lang="en-GB" b="0" i="0" smtClean="0">
                              <a:latin typeface="Cambria Math" panose="02040503050406030204" pitchFamily="18" charset="0"/>
                            </a:rPr>
                            <m:t>ORCO</m:t>
                          </m:r>
                        </m:sub>
                      </m:sSub>
                      <m:r>
                        <a:rPr lang="en-GB" i="1">
                          <a:latin typeface="Cambria Math" panose="02040503050406030204" pitchFamily="18" charset="0"/>
                        </a:rPr>
                        <m:t>=135.7  </m:t>
                      </m:r>
                      <m:r>
                        <m:rPr>
                          <m:nor/>
                        </m:rPr>
                        <a:rPr lang="en-GB">
                          <a:latin typeface="Cambria Math" panose="02040503050406030204" pitchFamily="18" charset="0"/>
                        </a:rPr>
                        <m:t>and</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𝑠</m:t>
                          </m:r>
                        </m:e>
                        <m:sub>
                          <m:r>
                            <m:rPr>
                              <m:sty m:val="p"/>
                            </m:rPr>
                            <a:rPr lang="en-GB" b="0" i="0" smtClean="0">
                              <a:latin typeface="Cambria Math" panose="02040503050406030204" pitchFamily="18" charset="0"/>
                            </a:rPr>
                            <m:t>ORCO</m:t>
                          </m:r>
                        </m:sub>
                      </m:sSub>
                      <m:r>
                        <a:rPr lang="en-GB" i="1">
                          <a:latin typeface="Cambria Math" panose="02040503050406030204" pitchFamily="18" charset="0"/>
                        </a:rPr>
                        <m:t>=</m:t>
                      </m:r>
                      <m:r>
                        <a:rPr lang="en-GB" b="0" i="1" smtClean="0">
                          <a:latin typeface="Cambria Math" panose="02040503050406030204" pitchFamily="18" charset="0"/>
                        </a:rPr>
                        <m:t>3.72</m:t>
                      </m:r>
                    </m:oMath>
                  </m:oMathPara>
                </a14:m>
                <a:endParaRPr lang="en-GB" dirty="0"/>
              </a:p>
              <a:p>
                <a:pPr>
                  <a:lnSpc>
                    <a:spcPct val="150000"/>
                  </a:lnSpc>
                </a:pPr>
                <a:r>
                  <a:rPr lang="en-GB" dirty="0"/>
                  <a:t>hence</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𝑣</m:t>
                          </m:r>
                        </m:e>
                        <m:sub>
                          <m:r>
                            <m:rPr>
                              <m:sty m:val="p"/>
                            </m:rPr>
                            <a:rPr lang="en-GB" b="0" i="0" smtClean="0">
                              <a:latin typeface="Cambria Math" panose="02040503050406030204" pitchFamily="18" charset="0"/>
                            </a:rPr>
                            <m:t>ORCO</m:t>
                          </m:r>
                        </m:sub>
                      </m:sSub>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𝑠</m:t>
                              </m:r>
                            </m:e>
                            <m:sub>
                              <m:r>
                                <m:rPr>
                                  <m:sty m:val="p"/>
                                </m:rPr>
                                <a:rPr lang="en-GB" b="0" i="0" smtClean="0">
                                  <a:latin typeface="Cambria Math" panose="02040503050406030204" pitchFamily="18" charset="0"/>
                                </a:rPr>
                                <m:t>ORCO</m:t>
                              </m:r>
                            </m:sub>
                          </m:sSub>
                        </m:num>
                        <m:den>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𝑥</m:t>
                                      </m:r>
                                    </m:e>
                                  </m:acc>
                                </m:e>
                                <m:sub>
                                  <m:r>
                                    <m:rPr>
                                      <m:sty m:val="p"/>
                                    </m:rPr>
                                    <a:rPr lang="en-GB" b="0" i="0" smtClean="0">
                                      <a:latin typeface="Cambria Math" panose="02040503050406030204" pitchFamily="18" charset="0"/>
                                    </a:rPr>
                                    <m:t>ORCO</m:t>
                                  </m:r>
                                </m:sub>
                              </m:sSub>
                            </m:e>
                          </m:d>
                        </m:den>
                      </m:f>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3.72</m:t>
                          </m:r>
                        </m:num>
                        <m:den>
                          <m:r>
                            <a:rPr lang="en-GB" i="1">
                              <a:latin typeface="Cambria Math" panose="02040503050406030204" pitchFamily="18" charset="0"/>
                            </a:rPr>
                            <m:t>135.7</m:t>
                          </m:r>
                        </m:den>
                      </m:f>
                      <m:r>
                        <a:rPr lang="en-GB" i="1">
                          <a:latin typeface="Cambria Math" panose="02040503050406030204" pitchFamily="18" charset="0"/>
                        </a:rPr>
                        <m:t>=0.0</m:t>
                      </m:r>
                      <m:r>
                        <a:rPr lang="en-GB" b="0" i="1" smtClean="0">
                          <a:latin typeface="Cambria Math" panose="02040503050406030204" pitchFamily="18" charset="0"/>
                        </a:rPr>
                        <m:t>274</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05453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We have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m:rPr>
                              <m:sty m:val="p"/>
                            </m:rPr>
                            <a:rPr lang="en-GB" b="0" i="0" smtClean="0">
                              <a:latin typeface="Cambria Math" panose="02040503050406030204" pitchFamily="18" charset="0"/>
                            </a:rPr>
                            <m:t>UNIPE</m:t>
                          </m:r>
                        </m:sub>
                      </m:sSub>
                      <m:r>
                        <a:rPr lang="en-GB" b="0" i="1" smtClean="0">
                          <a:latin typeface="Cambria Math" panose="02040503050406030204" pitchFamily="18" charset="0"/>
                        </a:rPr>
                        <m:t>=1.54 %  </m:t>
                      </m:r>
                      <m:r>
                        <m:rPr>
                          <m:nor/>
                        </m:rPr>
                        <a:rPr lang="en-GB" b="0" i="0" smtClean="0">
                          <a:latin typeface="Cambria Math" panose="02040503050406030204" pitchFamily="18" charset="0"/>
                        </a:rPr>
                        <m:t>and</m:t>
                      </m:r>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𝑣</m:t>
                          </m:r>
                        </m:e>
                        <m:sub>
                          <m:r>
                            <m:rPr>
                              <m:sty m:val="p"/>
                            </m:rPr>
                            <a:rPr lang="en-GB" b="0" i="0" smtClean="0">
                              <a:latin typeface="Cambria Math" panose="02040503050406030204" pitchFamily="18" charset="0"/>
                            </a:rPr>
                            <m:t>ORCO</m:t>
                          </m:r>
                        </m:sub>
                      </m:sSub>
                      <m:r>
                        <a:rPr lang="en-GB" i="1">
                          <a:latin typeface="Cambria Math" panose="02040503050406030204" pitchFamily="18" charset="0"/>
                        </a:rPr>
                        <m:t>=</m:t>
                      </m:r>
                      <m:r>
                        <a:rPr lang="en-GB" b="0" i="1" smtClean="0">
                          <a:latin typeface="Cambria Math" panose="02040503050406030204" pitchFamily="18" charset="0"/>
                        </a:rPr>
                        <m:t>2.74 %</m:t>
                      </m:r>
                    </m:oMath>
                  </m:oMathPara>
                </a14:m>
                <a:endParaRPr lang="en-GB" dirty="0"/>
              </a:p>
              <a:p>
                <a:endParaRPr lang="en-GB" dirty="0"/>
              </a:p>
              <a:p>
                <a:pPr>
                  <a:lnSpc>
                    <a:spcPct val="150000"/>
                  </a:lnSpc>
                </a:pPr>
                <a:r>
                  <a:rPr lang="en-GB" dirty="0"/>
                  <a:t>We conclude (by the above fact) that</a:t>
                </a:r>
              </a:p>
              <a:p>
                <a:pPr algn="ctr">
                  <a:lnSpc>
                    <a:spcPct val="150000"/>
                  </a:lnSpc>
                </a:pPr>
                <a:r>
                  <a:rPr lang="en-GB" dirty="0"/>
                  <a:t>the UNIPE bonds are less risky than the ORCO bonds.</a:t>
                </a:r>
              </a:p>
              <a:p>
                <a:pPr>
                  <a:lnSpc>
                    <a:spcPct val="150000"/>
                  </a:lnSpc>
                </a:pPr>
                <a:endParaRPr lang="en-GB" dirty="0"/>
              </a:p>
              <a:p>
                <a:pPr>
                  <a:lnSpc>
                    <a:spcPct val="150000"/>
                  </a:lnSpc>
                </a:pPr>
                <a:r>
                  <a:rPr lang="en-GB" dirty="0"/>
                  <a:t>In this particular example,</a:t>
                </a:r>
              </a:p>
              <a:p>
                <a:pPr algn="ctr">
                  <a:lnSpc>
                    <a:spcPct val="150000"/>
                  </a:lnSpc>
                </a:pPr>
                <a:r>
                  <a:rPr lang="en-GB" dirty="0"/>
                  <a:t>the UNIPE bonds  are about 1.8× less risky than the ORCO bonds.</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147469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Sample Variance / Standard deviation</a:t>
            </a:r>
          </a:p>
        </p:txBody>
      </p:sp>
      <p:sp>
        <p:nvSpPr>
          <p:cNvPr id="3" name="Zástupný symbol pro text 2"/>
          <p:cNvSpPr>
            <a:spLocks noGrp="1"/>
          </p:cNvSpPr>
          <p:nvPr>
            <p:ph type="body" idx="1"/>
          </p:nvPr>
        </p:nvSpPr>
        <p:spPr/>
        <p:txBody>
          <a:bodyPr/>
          <a:lstStyle/>
          <a:p>
            <a:r>
              <a:rPr lang="en-GB" dirty="0"/>
              <a:t>In Excel, use the functions:</a:t>
            </a:r>
          </a:p>
          <a:p>
            <a:endParaRPr lang="en-GB" dirty="0"/>
          </a:p>
          <a:p>
            <a:r>
              <a:rPr lang="en-GB" dirty="0"/>
              <a:t>	=</a:t>
            </a:r>
            <a:r>
              <a:rPr lang="en-GB" b="1" dirty="0"/>
              <a:t>VARA</a:t>
            </a:r>
            <a:r>
              <a:rPr lang="en-GB" dirty="0"/>
              <a:t>()		to calculate the sample variance</a:t>
            </a:r>
          </a:p>
          <a:p>
            <a:endParaRPr lang="en-GB" dirty="0"/>
          </a:p>
          <a:p>
            <a:r>
              <a:rPr lang="en-GB" dirty="0"/>
              <a:t>	=</a:t>
            </a:r>
            <a:r>
              <a:rPr lang="en-GB" b="1" dirty="0"/>
              <a:t>STDEVA</a:t>
            </a:r>
            <a:r>
              <a:rPr lang="en-GB" dirty="0"/>
              <a:t>()		to calculate the sample standard deviation</a:t>
            </a:r>
          </a:p>
          <a:p>
            <a:endParaRPr lang="en-GB" dirty="0"/>
          </a:p>
          <a:p>
            <a:endParaRPr lang="en-GB" dirty="0"/>
          </a:p>
          <a:p>
            <a:endParaRPr lang="en-GB" dirty="0"/>
          </a:p>
          <a:p>
            <a:r>
              <a:rPr lang="en-GB" dirty="0"/>
              <a:t>	=VAR.S()		to calculate the sample variance (skipping text values)</a:t>
            </a:r>
          </a:p>
          <a:p>
            <a:endParaRPr lang="en-GB" dirty="0"/>
          </a:p>
          <a:p>
            <a:r>
              <a:rPr lang="en-GB" dirty="0"/>
              <a:t>	=VAR()		to calculate the sample variance (skipping text values)</a:t>
            </a:r>
          </a:p>
          <a:p>
            <a:r>
              <a:rPr lang="en-GB" dirty="0"/>
              <a:t>				(the same as =VAR.S(), deprecated)</a:t>
            </a:r>
          </a:p>
        </p:txBody>
      </p:sp>
    </p:spTree>
    <p:extLst>
      <p:ext uri="{BB962C8B-B14F-4D97-AF65-F5344CB8AC3E}">
        <p14:creationId xmlns:p14="http://schemas.microsoft.com/office/powerpoint/2010/main" val="583752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Population Variance / Standard deviation</a:t>
            </a:r>
          </a:p>
        </p:txBody>
      </p:sp>
      <p:sp>
        <p:nvSpPr>
          <p:cNvPr id="3" name="Zástupný symbol pro text 2"/>
          <p:cNvSpPr>
            <a:spLocks noGrp="1"/>
          </p:cNvSpPr>
          <p:nvPr>
            <p:ph type="body" idx="1"/>
          </p:nvPr>
        </p:nvSpPr>
        <p:spPr/>
        <p:txBody>
          <a:bodyPr/>
          <a:lstStyle/>
          <a:p>
            <a:r>
              <a:rPr lang="en-GB" dirty="0"/>
              <a:t>In Excel, use the functions:</a:t>
            </a:r>
          </a:p>
          <a:p>
            <a:endParaRPr lang="en-GB" dirty="0"/>
          </a:p>
          <a:p>
            <a:r>
              <a:rPr lang="en-GB" dirty="0"/>
              <a:t>	=</a:t>
            </a:r>
            <a:r>
              <a:rPr lang="en-GB" b="1" dirty="0"/>
              <a:t>VARPA</a:t>
            </a:r>
            <a:r>
              <a:rPr lang="en-GB" dirty="0"/>
              <a:t>()		to calculate the population variance</a:t>
            </a:r>
          </a:p>
          <a:p>
            <a:endParaRPr lang="en-GB" dirty="0"/>
          </a:p>
          <a:p>
            <a:r>
              <a:rPr lang="en-GB" dirty="0"/>
              <a:t>	=</a:t>
            </a:r>
            <a:r>
              <a:rPr lang="en-GB" b="1" dirty="0"/>
              <a:t>STDEVPA</a:t>
            </a:r>
            <a:r>
              <a:rPr lang="en-GB" dirty="0"/>
              <a:t>()		to calculate the population standard deviation</a:t>
            </a:r>
          </a:p>
          <a:p>
            <a:endParaRPr lang="en-GB" dirty="0"/>
          </a:p>
          <a:p>
            <a:endParaRPr lang="en-GB" dirty="0"/>
          </a:p>
          <a:p>
            <a:endParaRPr lang="en-GB" dirty="0"/>
          </a:p>
          <a:p>
            <a:r>
              <a:rPr lang="en-GB" dirty="0"/>
              <a:t>	=VAR.P()		to calculate the population variance </a:t>
            </a:r>
            <a:br>
              <a:rPr lang="en-GB" dirty="0"/>
            </a:br>
            <a:r>
              <a:rPr lang="en-GB" dirty="0"/>
              <a:t>				(skipping text values)</a:t>
            </a:r>
          </a:p>
        </p:txBody>
      </p:sp>
    </p:spTree>
    <p:extLst>
      <p:ext uri="{BB962C8B-B14F-4D97-AF65-F5344CB8AC3E}">
        <p14:creationId xmlns:p14="http://schemas.microsoft.com/office/powerpoint/2010/main" val="3128794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Measures of data concentration</a:t>
            </a:r>
          </a:p>
        </p:txBody>
      </p:sp>
      <p:sp>
        <p:nvSpPr>
          <p:cNvPr id="3" name="Zástupný symbol pro text 2"/>
          <p:cNvSpPr>
            <a:spLocks noGrp="1"/>
          </p:cNvSpPr>
          <p:nvPr>
            <p:ph type="body" idx="1"/>
          </p:nvPr>
        </p:nvSpPr>
        <p:spPr/>
        <p:txBody>
          <a:bodyPr/>
          <a:lstStyle/>
          <a:p>
            <a:pPr>
              <a:lnSpc>
                <a:spcPct val="150000"/>
              </a:lnSpc>
            </a:pPr>
            <a:r>
              <a:rPr lang="en-GB" dirty="0"/>
              <a:t>Assume that a variable (data item) is numerical, i.e. quantitative, discrete or continuous.  We then consider several measures of data concentration of the variable:</a:t>
            </a:r>
          </a:p>
          <a:p>
            <a:pPr>
              <a:lnSpc>
                <a:spcPct val="150000"/>
              </a:lnSpc>
            </a:pPr>
            <a:r>
              <a:rPr lang="en-GB" dirty="0"/>
              <a:t>	—  Skewness</a:t>
            </a:r>
          </a:p>
          <a:p>
            <a:pPr>
              <a:lnSpc>
                <a:spcPct val="150000"/>
              </a:lnSpc>
            </a:pPr>
            <a:r>
              <a:rPr lang="en-GB" dirty="0"/>
              <a:t>	—  Kurtosis</a:t>
            </a:r>
          </a:p>
        </p:txBody>
      </p:sp>
    </p:spTree>
    <p:extLst>
      <p:ext uri="{BB962C8B-B14F-4D97-AF65-F5344CB8AC3E}">
        <p14:creationId xmlns:p14="http://schemas.microsoft.com/office/powerpoint/2010/main" val="3775012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Skewness:  Pearson’s moment coefficient of skewness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a:t>Population</a:t>
                </a:r>
                <a:r>
                  <a:rPr lang="en-GB" b="1" dirty="0"/>
                  <a:t> skewness:</a:t>
                </a:r>
                <a:endParaRPr lang="en-GB" dirty="0"/>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Skew</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e>
                            <m:sup>
                              <m:r>
                                <a:rPr lang="en-GB" i="1">
                                  <a:latin typeface="Cambria Math" panose="02040503050406030204" pitchFamily="18" charset="0"/>
                                </a:rPr>
                                <m:t>3</m:t>
                              </m:r>
                            </m:sup>
                          </m:s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3</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3</m:t>
                                  </m:r>
                                </m:sup>
                              </m:sSup>
                            </m:den>
                          </m:f>
                        </m:e>
                      </m:nary>
                    </m:oMath>
                  </m:oMathPara>
                </a14:m>
                <a:endParaRPr lang="en-GB" dirty="0"/>
              </a:p>
              <a:p>
                <a:endParaRPr lang="en-GB" dirty="0"/>
              </a:p>
              <a:p>
                <a:endParaRPr lang="en-GB" dirty="0"/>
              </a:p>
              <a:p>
                <a:r>
                  <a:rPr lang="en-GB" b="1" u="sng" dirty="0"/>
                  <a:t>Sample</a:t>
                </a:r>
                <a:r>
                  <a:rPr lang="en-GB" b="1" dirty="0"/>
                  <a:t> skewness:</a:t>
                </a:r>
                <a:endParaRPr lang="en-GB" dirty="0"/>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m:t>
                      </m:r>
                      <m:r>
                        <m:rPr>
                          <m:nor/>
                        </m:rPr>
                        <a:rPr lang="en-GB" b="0" i="0" smtClean="0">
                          <a:latin typeface="Cambria Math" panose="02040503050406030204" pitchFamily="18" charset="0"/>
                        </a:rPr>
                        <m:t>e</m:t>
                      </m:r>
                      <m:r>
                        <m:rPr>
                          <m:nor/>
                        </m:rPr>
                        <a:rPr lang="en-GB">
                          <a:latin typeface="Cambria Math" panose="02040503050406030204" pitchFamily="18" charset="0"/>
                        </a:rPr>
                        <m:t>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e>
                                  </m:d>
                                </m:e>
                                <m:sup>
                                  <m:r>
                                    <a:rPr lang="en-GB" i="1">
                                      <a:latin typeface="Cambria Math" panose="02040503050406030204" pitchFamily="18" charset="0"/>
                                    </a:rPr>
                                    <m:t>3</m:t>
                                  </m:r>
                                </m:sup>
                              </m:sSup>
                            </m:num>
                            <m:den>
                              <m:sSup>
                                <m:sSupPr>
                                  <m:ctrlPr>
                                    <a:rPr lang="en-GB" i="1">
                                      <a:latin typeface="Cambria Math" panose="02040503050406030204" pitchFamily="18" charset="0"/>
                                    </a:rPr>
                                  </m:ctrlPr>
                                </m:sSupPr>
                                <m:e>
                                  <m:r>
                                    <a:rPr lang="en-GB" b="0" i="1" smtClean="0">
                                      <a:latin typeface="Cambria Math" panose="02040503050406030204" pitchFamily="18" charset="0"/>
                                    </a:rPr>
                                    <m:t>𝑠</m:t>
                                  </m:r>
                                </m:e>
                                <m:sup>
                                  <m:r>
                                    <a:rPr lang="en-GB" i="1">
                                      <a:latin typeface="Cambria Math" panose="02040503050406030204" pitchFamily="18" charset="0"/>
                                    </a:rPr>
                                    <m:t>3</m:t>
                                  </m:r>
                                </m:sup>
                              </m:sSup>
                            </m:den>
                          </m:f>
                        </m:e>
                      </m:nary>
                    </m:oMath>
                  </m:oMathPara>
                </a14:m>
                <a:endParaRPr lang="en-GB" dirty="0"/>
              </a:p>
              <a:p>
                <a:endParaRPr lang="en-GB" dirty="0"/>
              </a:p>
              <a:p>
                <a:endParaRPr lang="en-GB" dirty="0"/>
              </a:p>
              <a:p>
                <a:endParaRPr lang="en-GB" dirty="0"/>
              </a:p>
              <a:p>
                <a:endParaRPr lang="en-GB" dirty="0"/>
              </a:p>
              <a:p>
                <a:pPr>
                  <a:lnSpc>
                    <a:spcPct val="150000"/>
                  </a:lnSpc>
                </a:pPr>
                <a:r>
                  <a:rPr lang="en-GB" sz="1800" dirty="0"/>
                  <a:t>(Notice, however, that the sample skewness is biased:  its expected value ≠ the population skewness.)</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9322"/>
                </a:stretch>
              </a:blipFill>
            </p:spPr>
            <p:txBody>
              <a:bodyPr/>
              <a:lstStyle/>
              <a:p>
                <a:r>
                  <a:rPr lang="en-GB">
                    <a:noFill/>
                  </a:rPr>
                  <a:t> </a:t>
                </a:r>
              </a:p>
            </p:txBody>
          </p:sp>
        </mc:Fallback>
      </mc:AlternateContent>
    </p:spTree>
    <p:extLst>
      <p:ext uri="{BB962C8B-B14F-4D97-AF65-F5344CB8AC3E}">
        <p14:creationId xmlns:p14="http://schemas.microsoft.com/office/powerpoint/2010/main" val="1507988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Skewness:  Properties and interpretation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a:t>Pearson’s moment coefficient of skewness</a:t>
                </a:r>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3</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3</m:t>
                                  </m:r>
                                </m:sup>
                              </m:sSup>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3</m:t>
                              </m:r>
                            </m:sup>
                          </m:sSup>
                        </m:e>
                      </m:nary>
                    </m:oMath>
                  </m:oMathPara>
                </a14:m>
                <a:endParaRPr lang="en-GB" dirty="0"/>
              </a:p>
              <a:p>
                <a:pPr>
                  <a:lnSpc>
                    <a:spcPct val="150000"/>
                  </a:lnSpc>
                </a:pPr>
                <a:r>
                  <a:rPr lang="en-GB" dirty="0"/>
                  <a:t>is a sum of the third powers of the fractions  </a:t>
                </a:r>
                <a14:m>
                  <m:oMath xmlns:m="http://schemas.openxmlformats.org/officeDocument/2006/math">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oMath>
                </a14:m>
                <a:r>
                  <a:rPr lang="en-GB" dirty="0"/>
                  <a:t>.</a:t>
                </a:r>
              </a:p>
              <a:p>
                <a:pPr>
                  <a:lnSpc>
                    <a:spcPct val="125000"/>
                  </a:lnSpc>
                </a:pPr>
                <a:r>
                  <a:rPr lang="en-GB" dirty="0"/>
                  <a:t>If the fraction is “small”, i.e.  </a:t>
                </a:r>
                <a14:m>
                  <m:oMath xmlns:m="http://schemas.openxmlformats.org/officeDocument/2006/math">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r>
                      <a:rPr lang="en-GB" b="0" i="1" smtClean="0">
                        <a:latin typeface="Cambria Math" panose="02040503050406030204" pitchFamily="18" charset="0"/>
                      </a:rPr>
                      <m:t>&lt;1</m:t>
                    </m:r>
                  </m:oMath>
                </a14:m>
                <a:r>
                  <a:rPr lang="en-GB" dirty="0"/>
                  <a:t>,  then its third power is yet smaller, </a:t>
                </a:r>
                <a:br>
                  <a:rPr lang="en-GB" dirty="0"/>
                </a:br>
                <a:r>
                  <a:rPr lang="en-GB" dirty="0"/>
                  <a:t>almost vanishes,   </a:t>
                </a:r>
                <a14:m>
                  <m:oMath xmlns:m="http://schemas.openxmlformats.org/officeDocument/2006/math">
                    <m:sSup>
                      <m:sSupPr>
                        <m:ctrlPr>
                          <a:rPr lang="en-GB" b="0" i="1" smtClean="0">
                            <a:latin typeface="Cambria Math" panose="02040503050406030204" pitchFamily="18" charset="0"/>
                          </a:rPr>
                        </m:ctrlPr>
                      </m:sSup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e>
                      <m:sup>
                        <m:r>
                          <a:rPr lang="en-GB" b="0" i="1" smtClean="0">
                            <a:latin typeface="Cambria Math" panose="02040503050406030204" pitchFamily="18" charset="0"/>
                          </a:rPr>
                          <m:t>3</m:t>
                        </m:r>
                      </m:sup>
                    </m:sSup>
                    <m:r>
                      <a:rPr lang="en-GB" b="0" i="1" smtClean="0">
                        <a:latin typeface="Cambria Math" panose="02040503050406030204" pitchFamily="18" charset="0"/>
                      </a:rPr>
                      <m:t>&lt;</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r>
                      <a:rPr lang="en-GB" i="1">
                        <a:latin typeface="Cambria Math" panose="02040503050406030204" pitchFamily="18" charset="0"/>
                      </a:rPr>
                      <m:t>&lt;1</m:t>
                    </m:r>
                  </m:oMath>
                </a14:m>
                <a:r>
                  <a:rPr lang="en-GB" dirty="0"/>
                  <a:t>,   i.e. is not counted much in the sum.</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748571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Skewness:  Properties and interpretation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a:t>Pearson’s moment coefficient of skewness</a:t>
                </a:r>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3</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3</m:t>
                                  </m:r>
                                </m:sup>
                              </m:sSup>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3</m:t>
                              </m:r>
                            </m:sup>
                          </m:sSup>
                        </m:e>
                      </m:nary>
                    </m:oMath>
                  </m:oMathPara>
                </a14:m>
                <a:endParaRPr lang="en-GB" dirty="0"/>
              </a:p>
              <a:p>
                <a:pPr>
                  <a:lnSpc>
                    <a:spcPct val="150000"/>
                  </a:lnSpc>
                </a:pPr>
                <a:r>
                  <a:rPr lang="en-GB" dirty="0"/>
                  <a:t>is a sum of the third powers of the fractions  </a:t>
                </a:r>
                <a14:m>
                  <m:oMath xmlns:m="http://schemas.openxmlformats.org/officeDocument/2006/math">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oMath>
                </a14:m>
                <a:r>
                  <a:rPr lang="en-GB" dirty="0"/>
                  <a:t>.</a:t>
                </a:r>
              </a:p>
              <a:p>
                <a:pPr>
                  <a:lnSpc>
                    <a:spcPct val="125000"/>
                  </a:lnSpc>
                </a:pPr>
                <a:r>
                  <a:rPr lang="en-GB" dirty="0"/>
                  <a:t>If the fraction is “large”, i.e.  </a:t>
                </a:r>
                <a14:m>
                  <m:oMath xmlns:m="http://schemas.openxmlformats.org/officeDocument/2006/math">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r>
                      <a:rPr lang="en-GB" b="0" i="1" smtClean="0">
                        <a:latin typeface="Cambria Math" panose="02040503050406030204" pitchFamily="18" charset="0"/>
                      </a:rPr>
                      <m:t>≥1</m:t>
                    </m:r>
                  </m:oMath>
                </a14:m>
                <a:r>
                  <a:rPr lang="en-GB" dirty="0"/>
                  <a:t>,  then its third power is also large,   </a:t>
                </a:r>
                <a:br>
                  <a:rPr lang="en-GB" dirty="0"/>
                </a:br>
                <a14:m>
                  <m:oMath xmlns:m="http://schemas.openxmlformats.org/officeDocument/2006/math">
                    <m:sSup>
                      <m:sSupPr>
                        <m:ctrlPr>
                          <a:rPr lang="en-GB" b="0" i="1" smtClean="0">
                            <a:latin typeface="Cambria Math" panose="02040503050406030204" pitchFamily="18" charset="0"/>
                          </a:rPr>
                        </m:ctrlPr>
                      </m:sSup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e>
                      <m:sup>
                        <m:r>
                          <a:rPr lang="en-GB" b="0" i="1" smtClean="0">
                            <a:latin typeface="Cambria Math" panose="02040503050406030204" pitchFamily="18" charset="0"/>
                          </a:rPr>
                          <m:t>3</m:t>
                        </m:r>
                      </m:sup>
                    </m:sSup>
                    <m: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r>
                      <a:rPr lang="en-GB" b="0" i="1" smtClean="0">
                        <a:latin typeface="Cambria Math" panose="02040503050406030204" pitchFamily="18" charset="0"/>
                      </a:rPr>
                      <m:t>≥</m:t>
                    </m:r>
                    <m:r>
                      <a:rPr lang="en-GB" i="1">
                        <a:latin typeface="Cambria Math" panose="02040503050406030204" pitchFamily="18" charset="0"/>
                      </a:rPr>
                      <m:t>1</m:t>
                    </m:r>
                  </m:oMath>
                </a14:m>
                <a:r>
                  <a:rPr lang="en-GB" dirty="0"/>
                  <a:t>,   i.e. is counted in the sum properly.</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334294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Skewness:  Properties and interpretation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a:t>Pearson’s moment coefficient of skewness</a:t>
                </a:r>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3</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3</m:t>
                                  </m:r>
                                </m:sup>
                              </m:sSup>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3</m:t>
                              </m:r>
                            </m:sup>
                          </m:sSup>
                        </m:e>
                      </m:nary>
                    </m:oMath>
                  </m:oMathPara>
                </a14:m>
                <a:endParaRPr lang="en-GB" dirty="0"/>
              </a:p>
              <a:p>
                <a:pPr>
                  <a:lnSpc>
                    <a:spcPct val="150000"/>
                  </a:lnSpc>
                </a:pPr>
                <a:r>
                  <a:rPr lang="en-GB" dirty="0"/>
                  <a:t>can be positive or  zero or negative.</a:t>
                </a:r>
              </a:p>
              <a:p>
                <a:pPr>
                  <a:lnSpc>
                    <a:spcPct val="150000"/>
                  </a:lnSpc>
                </a:pPr>
                <a:r>
                  <a:rPr lang="en-GB" dirty="0"/>
                  <a:t>  —  </a:t>
                </a:r>
                <a14:m>
                  <m:oMath xmlns:m="http://schemas.openxmlformats.org/officeDocument/2006/math">
                    <m:r>
                      <m:rPr>
                        <m:sty m:val="p"/>
                      </m:rPr>
                      <a:rPr lang="en-GB" b="0" i="0" smtClean="0">
                        <a:latin typeface="Cambria Math" panose="02040503050406030204" pitchFamily="18" charset="0"/>
                      </a:rPr>
                      <m:t>Skew</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&lt;0</m:t>
                    </m:r>
                  </m:oMath>
                </a14:m>
                <a:r>
                  <a:rPr lang="en-GB" dirty="0"/>
                  <a:t>   —  the majority of the values is left to the mean</a:t>
                </a:r>
              </a:p>
              <a:p>
                <a:pPr>
                  <a:lnSpc>
                    <a:spcPct val="150000"/>
                  </a:lnSpc>
                </a:pPr>
                <a:r>
                  <a:rPr lang="en-GB" dirty="0"/>
                  <a:t>  —  </a:t>
                </a:r>
                <a14:m>
                  <m:oMath xmlns:m="http://schemas.openxmlformats.org/officeDocument/2006/math">
                    <m:r>
                      <m:rPr>
                        <m:sty m:val="p"/>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b="0" i="1" smtClean="0">
                        <a:latin typeface="Cambria Math" panose="02040503050406030204" pitchFamily="18" charset="0"/>
                      </a:rPr>
                      <m:t>=</m:t>
                    </m:r>
                    <m:r>
                      <a:rPr lang="en-GB" i="1">
                        <a:latin typeface="Cambria Math" panose="02040503050406030204" pitchFamily="18" charset="0"/>
                      </a:rPr>
                      <m:t>0</m:t>
                    </m:r>
                  </m:oMath>
                </a14:m>
                <a:r>
                  <a:rPr lang="en-GB" dirty="0"/>
                  <a:t>   —  the values are distributed  ≈ symmetrically around the mean</a:t>
                </a:r>
              </a:p>
              <a:p>
                <a:pPr>
                  <a:lnSpc>
                    <a:spcPct val="150000"/>
                  </a:lnSpc>
                </a:pPr>
                <a:r>
                  <a:rPr lang="en-GB" dirty="0"/>
                  <a:t>  —  </a:t>
                </a:r>
                <a14:m>
                  <m:oMath xmlns:m="http://schemas.openxmlformats.org/officeDocument/2006/math">
                    <m:r>
                      <m:rPr>
                        <m:sty m:val="p"/>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b="0" i="1" smtClean="0">
                        <a:latin typeface="Cambria Math" panose="02040503050406030204" pitchFamily="18" charset="0"/>
                      </a:rPr>
                      <m:t>&gt;</m:t>
                    </m:r>
                    <m:r>
                      <a:rPr lang="en-GB" i="1">
                        <a:latin typeface="Cambria Math" panose="02040503050406030204" pitchFamily="18" charset="0"/>
                      </a:rPr>
                      <m:t>0</m:t>
                    </m:r>
                  </m:oMath>
                </a14:m>
                <a:r>
                  <a:rPr lang="en-GB" dirty="0"/>
                  <a:t>   —  the majority of the values is right to the mean</a:t>
                </a:r>
              </a:p>
              <a:p>
                <a:pPr marL="6378575" indent="-6378575">
                  <a:spcBef>
                    <a:spcPts val="2400"/>
                  </a:spcBef>
                </a:pPr>
                <a:r>
                  <a:rPr lang="en-GB" dirty="0"/>
                  <a:t>Large positive or negative value   —  there are “outliers”, i.e. </a:t>
                </a:r>
                <a:br>
                  <a:rPr lang="en-GB" dirty="0"/>
                </a:br>
                <a:r>
                  <a:rPr lang="en-GB" dirty="0"/>
                  <a:t>values far away from the mean</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r="-214"/>
                </a:stretch>
              </a:blipFill>
            </p:spPr>
            <p:txBody>
              <a:bodyPr/>
              <a:lstStyle/>
              <a:p>
                <a:r>
                  <a:rPr lang="en-GB">
                    <a:noFill/>
                  </a:rPr>
                  <a:t> </a:t>
                </a:r>
              </a:p>
            </p:txBody>
          </p:sp>
        </mc:Fallback>
      </mc:AlternateContent>
    </p:spTree>
    <p:extLst>
      <p:ext uri="{BB962C8B-B14F-4D97-AF65-F5344CB8AC3E}">
        <p14:creationId xmlns:p14="http://schemas.microsoft.com/office/powerpoint/2010/main" val="331694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Methods to present data in a comprehensive form</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For </a:t>
                </a:r>
                <a:r>
                  <a:rPr lang="en-GB" b="1" dirty="0"/>
                  <a:t>qualitative </a:t>
                </a:r>
                <a:r>
                  <a:rPr lang="en-GB" dirty="0"/>
                  <a:t>(categorical) data items:</a:t>
                </a:r>
              </a:p>
              <a:p>
                <a:endParaRPr lang="en-GB" dirty="0"/>
              </a:p>
              <a:p>
                <a:pPr marL="342900" indent="-342900">
                  <a:buFont typeface="Arial" panose="020B0604020202020204" pitchFamily="34" charset="0"/>
                  <a:buChar char="•"/>
                </a:pPr>
                <a:r>
                  <a:rPr lang="en-GB" dirty="0"/>
                  <a:t>Bar chart of frequencies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Mode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oMath>
                </a14:m>
                <a:r>
                  <a:rPr lang="en-GB" dirty="0"/>
                  <a:t>)</a:t>
                </a:r>
              </a:p>
              <a:p>
                <a:endParaRPr lang="en-GB" dirty="0"/>
              </a:p>
              <a:p>
                <a:endParaRPr lang="en-GB" dirty="0"/>
              </a:p>
              <a:p>
                <a:r>
                  <a:rPr lang="en-GB" dirty="0"/>
                  <a:t>For </a:t>
                </a:r>
                <a:r>
                  <a:rPr lang="en-GB" b="1" dirty="0"/>
                  <a:t>ordinal qualitative</a:t>
                </a:r>
                <a:r>
                  <a:rPr lang="en-GB" dirty="0"/>
                  <a:t> (categorical) data items:</a:t>
                </a:r>
              </a:p>
              <a:p>
                <a:endParaRPr lang="en-GB" dirty="0"/>
              </a:p>
              <a:p>
                <a:pPr marL="342900" indent="-342900">
                  <a:buFont typeface="Arial" panose="020B0604020202020204" pitchFamily="34" charset="0"/>
                  <a:buChar char="•"/>
                </a:pPr>
                <a:r>
                  <a:rPr lang="en-GB" dirty="0"/>
                  <a:t>Median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836431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Skewness in Excel</a:t>
            </a:r>
          </a:p>
        </p:txBody>
      </p:sp>
      <p:sp>
        <p:nvSpPr>
          <p:cNvPr id="3" name="Zástupný symbol pro text 2"/>
          <p:cNvSpPr>
            <a:spLocks noGrp="1"/>
          </p:cNvSpPr>
          <p:nvPr>
            <p:ph type="body" idx="1"/>
          </p:nvPr>
        </p:nvSpPr>
        <p:spPr/>
        <p:txBody>
          <a:bodyPr/>
          <a:lstStyle/>
          <a:p>
            <a:r>
              <a:rPr lang="en-GB" dirty="0"/>
              <a:t>In Excel, use the functions:</a:t>
            </a:r>
          </a:p>
          <a:p>
            <a:endParaRPr lang="en-GB" dirty="0"/>
          </a:p>
          <a:p>
            <a:r>
              <a:rPr lang="en-GB" dirty="0"/>
              <a:t>	=</a:t>
            </a:r>
            <a:r>
              <a:rPr lang="en-GB" b="1" dirty="0"/>
              <a:t>SKEW.P</a:t>
            </a:r>
            <a:r>
              <a:rPr lang="en-GB" dirty="0"/>
              <a:t>()		to calculate the population skewness</a:t>
            </a:r>
          </a:p>
          <a:p>
            <a:endParaRPr lang="en-GB" dirty="0"/>
          </a:p>
          <a:p>
            <a:r>
              <a:rPr lang="en-GB" dirty="0"/>
              <a:t>	=</a:t>
            </a:r>
            <a:r>
              <a:rPr lang="en-GB" b="1" dirty="0"/>
              <a:t>SKEW</a:t>
            </a:r>
            <a:r>
              <a:rPr lang="en-GB" dirty="0"/>
              <a:t>()		to calculate the sample skewness</a:t>
            </a:r>
            <a:endParaRPr lang="en-GB" sz="1800" dirty="0"/>
          </a:p>
        </p:txBody>
      </p:sp>
    </p:spTree>
    <p:extLst>
      <p:ext uri="{BB962C8B-B14F-4D97-AF65-F5344CB8AC3E}">
        <p14:creationId xmlns:p14="http://schemas.microsoft.com/office/powerpoint/2010/main" val="4070815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Skewness in Excel</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a:t>Notice that we have defined sample skewness as the Pearson moment coefficient</a:t>
                </a:r>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𝑥</m:t>
                                          </m:r>
                                        </m:e>
                                      </m:acc>
                                    </m:e>
                                  </m:d>
                                </m:e>
                                <m:sup>
                                  <m:r>
                                    <a:rPr lang="en-GB" i="1">
                                      <a:latin typeface="Cambria Math" panose="02040503050406030204" pitchFamily="18" charset="0"/>
                                    </a:rPr>
                                    <m:t>3</m:t>
                                  </m:r>
                                </m:sup>
                              </m:sSup>
                            </m:num>
                            <m:den>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3</m:t>
                                  </m:r>
                                </m:sup>
                              </m:sSup>
                            </m:den>
                          </m:f>
                        </m:e>
                      </m:nary>
                    </m:oMath>
                  </m:oMathPara>
                </a14:m>
                <a:endParaRPr lang="en-GB" dirty="0"/>
              </a:p>
              <a:p>
                <a:pPr>
                  <a:spcBef>
                    <a:spcPts val="600"/>
                  </a:spcBef>
                </a:pPr>
                <a:r>
                  <a:rPr lang="en-GB" dirty="0"/>
                  <a:t>cf. the function  =</a:t>
                </a:r>
                <a:r>
                  <a:rPr lang="en-GB" b="1" dirty="0"/>
                  <a:t>SKEW.P</a:t>
                </a:r>
                <a:r>
                  <a:rPr lang="en-GB" dirty="0"/>
                  <a:t>()  in Excel.</a:t>
                </a:r>
              </a:p>
              <a:p>
                <a:pPr>
                  <a:lnSpc>
                    <a:spcPct val="150000"/>
                  </a:lnSpc>
                </a:pPr>
                <a:endParaRPr lang="en-GB" dirty="0"/>
              </a:p>
              <a:p>
                <a:pPr>
                  <a:spcAft>
                    <a:spcPts val="600"/>
                  </a:spcAft>
                </a:pPr>
                <a:r>
                  <a:rPr lang="en-GB" dirty="0"/>
                  <a:t>To calculate the sample skewness, cf. the function  =</a:t>
                </a:r>
                <a:r>
                  <a:rPr lang="en-GB" b="1" dirty="0"/>
                  <a:t>SKEW</a:t>
                </a:r>
                <a:r>
                  <a:rPr lang="en-GB" dirty="0"/>
                  <a:t>(),  Excel uses </a:t>
                </a:r>
                <a:br>
                  <a:rPr lang="en-GB" dirty="0"/>
                </a:br>
                <a:r>
                  <a:rPr lang="en-GB" dirty="0"/>
                  <a:t>the adjusted Fisher-Pearson standardized moment coefficient</a:t>
                </a:r>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𝑛</m:t>
                          </m:r>
                        </m:num>
                        <m:den>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−2</m:t>
                              </m:r>
                            </m:e>
                          </m:d>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𝑥</m:t>
                                          </m:r>
                                        </m:e>
                                      </m:acc>
                                    </m:e>
                                  </m:d>
                                </m:e>
                                <m:sup>
                                  <m:r>
                                    <a:rPr lang="en-GB" i="1">
                                      <a:latin typeface="Cambria Math" panose="02040503050406030204" pitchFamily="18" charset="0"/>
                                    </a:rPr>
                                    <m:t>3</m:t>
                                  </m:r>
                                </m:sup>
                              </m:sSup>
                            </m:num>
                            <m:den>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3</m:t>
                                  </m:r>
                                </m:sup>
                              </m:sSup>
                            </m:den>
                          </m:f>
                        </m:e>
                      </m:nary>
                    </m:oMath>
                  </m:oMathPara>
                </a14:m>
                <a:endParaRPr lang="en-GB" dirty="0"/>
              </a:p>
              <a:p>
                <a:endParaRPr lang="en-GB" dirty="0"/>
              </a:p>
              <a:p>
                <a:endParaRPr lang="en-GB" dirty="0"/>
              </a:p>
              <a:p>
                <a:pPr>
                  <a:lnSpc>
                    <a:spcPct val="150000"/>
                  </a:lnSpc>
                </a:pPr>
                <a:r>
                  <a:rPr lang="en-GB" sz="1800" dirty="0"/>
                  <a:t>(Notice that both estimates are biased:  their expected value ≠ the population skewness.)</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9685"/>
                </a:stretch>
              </a:blipFill>
            </p:spPr>
            <p:txBody>
              <a:bodyPr/>
              <a:lstStyle/>
              <a:p>
                <a:r>
                  <a:rPr lang="en-GB">
                    <a:noFill/>
                  </a:rPr>
                  <a:t> </a:t>
                </a:r>
              </a:p>
            </p:txBody>
          </p:sp>
        </mc:Fallback>
      </mc:AlternateContent>
    </p:spTree>
    <p:extLst>
      <p:ext uri="{BB962C8B-B14F-4D97-AF65-F5344CB8AC3E}">
        <p14:creationId xmlns:p14="http://schemas.microsoft.com/office/powerpoint/2010/main" val="1930754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Kurtosis:  Pearson’s moment coefficient of kurtosis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b="1" u="sng" dirty="0"/>
                  <a:t>Population</a:t>
                </a:r>
                <a:r>
                  <a:rPr lang="en-GB" b="1" dirty="0"/>
                  <a:t> kurtosis:</a:t>
                </a:r>
                <a:endParaRPr lang="en-GB" dirty="0"/>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Kurt</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e>
                            <m:sup>
                              <m:r>
                                <a:rPr lang="en-GB" i="1">
                                  <a:latin typeface="Cambria Math" panose="02040503050406030204" pitchFamily="18" charset="0"/>
                                </a:rPr>
                                <m:t>4</m:t>
                              </m:r>
                            </m:sup>
                          </m:s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4</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4</m:t>
                                  </m:r>
                                </m:sup>
                              </m:sSup>
                            </m:den>
                          </m:f>
                        </m:e>
                      </m:nary>
                    </m:oMath>
                  </m:oMathPara>
                </a14:m>
                <a:endParaRPr lang="en-GB" dirty="0"/>
              </a:p>
              <a:p>
                <a:endParaRPr lang="en-GB" dirty="0"/>
              </a:p>
              <a:p>
                <a:endParaRPr lang="en-GB" dirty="0"/>
              </a:p>
              <a:p>
                <a:r>
                  <a:rPr lang="en-GB" b="1" u="sng" dirty="0"/>
                  <a:t>Sample</a:t>
                </a:r>
                <a:r>
                  <a:rPr lang="en-GB" b="1" dirty="0"/>
                  <a:t> kurtosis:</a:t>
                </a:r>
                <a:endParaRPr lang="en-GB" dirty="0"/>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e>
                                  </m:d>
                                </m:e>
                                <m:sup>
                                  <m:r>
                                    <a:rPr lang="en-GB" b="0" i="1" smtClean="0">
                                      <a:latin typeface="Cambria Math" panose="02040503050406030204" pitchFamily="18" charset="0"/>
                                    </a:rPr>
                                    <m:t>4</m:t>
                                  </m:r>
                                </m:sup>
                              </m:sSup>
                            </m:num>
                            <m:den>
                              <m:sSup>
                                <m:sSupPr>
                                  <m:ctrlPr>
                                    <a:rPr lang="en-GB" i="1">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4</m:t>
                                  </m:r>
                                </m:sup>
                              </m:sSup>
                            </m:den>
                          </m:f>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66388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Kurtosis:  Properties and interpretation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a:t>Pearson’s moment coefficient of kurtosis</a:t>
                </a:r>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b="0" i="1" smtClean="0">
                                      <a:latin typeface="Cambria Math" panose="02040503050406030204" pitchFamily="18" charset="0"/>
                                    </a:rPr>
                                    <m:t>4</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b="0" i="1" smtClean="0">
                                      <a:latin typeface="Cambria Math" panose="02040503050406030204" pitchFamily="18" charset="0"/>
                                    </a:rPr>
                                    <m:t>4</m:t>
                                  </m:r>
                                </m:sup>
                              </m:sSup>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4</m:t>
                              </m:r>
                            </m:sup>
                          </m:sSup>
                        </m:e>
                      </m:nary>
                    </m:oMath>
                  </m:oMathPara>
                </a14:m>
                <a:endParaRPr lang="en-GB" dirty="0"/>
              </a:p>
              <a:p>
                <a:pPr>
                  <a:lnSpc>
                    <a:spcPct val="150000"/>
                  </a:lnSpc>
                </a:pPr>
                <a:r>
                  <a:rPr lang="en-GB" dirty="0"/>
                  <a:t>is a sum of the fourth powers of the fractions  </a:t>
                </a:r>
                <a14:m>
                  <m:oMath xmlns:m="http://schemas.openxmlformats.org/officeDocument/2006/math">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oMath>
                </a14:m>
                <a:r>
                  <a:rPr lang="en-GB" dirty="0"/>
                  <a:t>.</a:t>
                </a:r>
              </a:p>
              <a:p>
                <a:pPr>
                  <a:lnSpc>
                    <a:spcPct val="125000"/>
                  </a:lnSpc>
                </a:pPr>
                <a:r>
                  <a:rPr lang="en-GB" dirty="0"/>
                  <a:t>If the fraction is “small”, i.e.  </a:t>
                </a:r>
                <a14:m>
                  <m:oMath xmlns:m="http://schemas.openxmlformats.org/officeDocument/2006/math">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r>
                      <a:rPr lang="en-GB" b="0" i="1" smtClean="0">
                        <a:latin typeface="Cambria Math" panose="02040503050406030204" pitchFamily="18" charset="0"/>
                      </a:rPr>
                      <m:t>&lt;1</m:t>
                    </m:r>
                  </m:oMath>
                </a14:m>
                <a:r>
                  <a:rPr lang="en-GB" dirty="0"/>
                  <a:t>,  then its fourth power is yet smaller, </a:t>
                </a:r>
                <a:br>
                  <a:rPr lang="en-GB" dirty="0"/>
                </a:br>
                <a:r>
                  <a:rPr lang="en-GB" dirty="0"/>
                  <a:t>almost vanishes,   </a:t>
                </a:r>
                <a14:m>
                  <m:oMath xmlns:m="http://schemas.openxmlformats.org/officeDocument/2006/math">
                    <m:sSup>
                      <m:sSupPr>
                        <m:ctrlPr>
                          <a:rPr lang="en-GB" b="0" i="1" smtClean="0">
                            <a:latin typeface="Cambria Math" panose="02040503050406030204" pitchFamily="18" charset="0"/>
                          </a:rPr>
                        </m:ctrlPr>
                      </m:sSup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e>
                      <m:sup>
                        <m:r>
                          <a:rPr lang="en-GB" b="0" i="1" smtClean="0">
                            <a:latin typeface="Cambria Math" panose="02040503050406030204" pitchFamily="18" charset="0"/>
                          </a:rPr>
                          <m:t>4</m:t>
                        </m:r>
                      </m:sup>
                    </m:sSup>
                    <m:r>
                      <a:rPr lang="en-GB" b="0" i="1" smtClean="0">
                        <a:latin typeface="Cambria Math" panose="02040503050406030204" pitchFamily="18" charset="0"/>
                      </a:rPr>
                      <m:t>&lt;</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r>
                      <a:rPr lang="en-GB" i="1">
                        <a:latin typeface="Cambria Math" panose="02040503050406030204" pitchFamily="18" charset="0"/>
                      </a:rPr>
                      <m:t>&lt;1</m:t>
                    </m:r>
                  </m:oMath>
                </a14:m>
                <a:r>
                  <a:rPr lang="en-GB" dirty="0"/>
                  <a:t>,   i.e. is not counted much in the sum.</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03054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Kurtosis:  Properties and interpretation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a:t>Pearson’s moment coefficient of kurtosis</a:t>
                </a:r>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b="0" i="1" smtClean="0">
                                      <a:latin typeface="Cambria Math" panose="02040503050406030204" pitchFamily="18" charset="0"/>
                                    </a:rPr>
                                    <m:t>4</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b="0" i="1" smtClean="0">
                                      <a:latin typeface="Cambria Math" panose="02040503050406030204" pitchFamily="18" charset="0"/>
                                    </a:rPr>
                                    <m:t>4</m:t>
                                  </m:r>
                                </m:sup>
                              </m:sSup>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4</m:t>
                              </m:r>
                            </m:sup>
                          </m:sSup>
                        </m:e>
                      </m:nary>
                    </m:oMath>
                  </m:oMathPara>
                </a14:m>
                <a:endParaRPr lang="en-GB" dirty="0"/>
              </a:p>
              <a:p>
                <a:pPr>
                  <a:lnSpc>
                    <a:spcPct val="150000"/>
                  </a:lnSpc>
                </a:pPr>
                <a:r>
                  <a:rPr lang="en-GB" dirty="0"/>
                  <a:t>is a sum of the fourth powers of the fractions  </a:t>
                </a:r>
                <a14:m>
                  <m:oMath xmlns:m="http://schemas.openxmlformats.org/officeDocument/2006/math">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oMath>
                </a14:m>
                <a:r>
                  <a:rPr lang="en-GB" dirty="0"/>
                  <a:t>.</a:t>
                </a:r>
              </a:p>
              <a:p>
                <a:pPr>
                  <a:lnSpc>
                    <a:spcPct val="125000"/>
                  </a:lnSpc>
                </a:pPr>
                <a:r>
                  <a:rPr lang="en-GB" dirty="0"/>
                  <a:t>If the fraction is “large”, i.e.  </a:t>
                </a:r>
                <a14:m>
                  <m:oMath xmlns:m="http://schemas.openxmlformats.org/officeDocument/2006/math">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r>
                      <a:rPr lang="en-GB" b="0" i="1" smtClean="0">
                        <a:latin typeface="Cambria Math" panose="02040503050406030204" pitchFamily="18" charset="0"/>
                      </a:rPr>
                      <m:t>≥1</m:t>
                    </m:r>
                  </m:oMath>
                </a14:m>
                <a:r>
                  <a:rPr lang="en-GB" dirty="0"/>
                  <a:t>,  then its fourth power is also large,   </a:t>
                </a:r>
                <a:br>
                  <a:rPr lang="en-GB" dirty="0"/>
                </a:br>
                <a14:m>
                  <m:oMath xmlns:m="http://schemas.openxmlformats.org/officeDocument/2006/math">
                    <m:sSup>
                      <m:sSupPr>
                        <m:ctrlPr>
                          <a:rPr lang="en-GB" b="0" i="1" smtClean="0">
                            <a:latin typeface="Cambria Math" panose="02040503050406030204" pitchFamily="18" charset="0"/>
                          </a:rPr>
                        </m:ctrlPr>
                      </m:sSup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e>
                      <m:sup>
                        <m:r>
                          <a:rPr lang="en-GB" b="0" i="1" smtClean="0">
                            <a:latin typeface="Cambria Math" panose="02040503050406030204" pitchFamily="18" charset="0"/>
                          </a:rPr>
                          <m:t>4</m:t>
                        </m:r>
                      </m:sup>
                    </m:sSup>
                    <m: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e>
                    </m:d>
                    <m:r>
                      <a:rPr lang="en-GB" b="0" i="1" smtClean="0">
                        <a:latin typeface="Cambria Math" panose="02040503050406030204" pitchFamily="18" charset="0"/>
                      </a:rPr>
                      <m:t>≥</m:t>
                    </m:r>
                    <m:r>
                      <a:rPr lang="en-GB" i="1">
                        <a:latin typeface="Cambria Math" panose="02040503050406030204" pitchFamily="18" charset="0"/>
                      </a:rPr>
                      <m:t>1</m:t>
                    </m:r>
                  </m:oMath>
                </a14:m>
                <a:r>
                  <a:rPr lang="en-GB" dirty="0"/>
                  <a:t>,   i.e. is counted in the sum properly.</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009898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Kurtosis:  Properties and interpretation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a:t>Pearson’s moment coefficient of kurtosis</a:t>
                </a:r>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b="0" i="1" smtClean="0">
                                      <a:latin typeface="Cambria Math" panose="02040503050406030204" pitchFamily="18" charset="0"/>
                                    </a:rPr>
                                    <m:t>4</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b="0" i="1" smtClean="0">
                                      <a:latin typeface="Cambria Math" panose="02040503050406030204" pitchFamily="18" charset="0"/>
                                    </a:rPr>
                                    <m:t>4</m:t>
                                  </m:r>
                                </m:sup>
                              </m:sSup>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num>
                                    <m:den>
                                      <m:r>
                                        <a:rPr lang="en-GB" b="0" i="1" smtClean="0">
                                          <a:latin typeface="Cambria Math" panose="02040503050406030204" pitchFamily="18" charset="0"/>
                                        </a:rPr>
                                        <m:t>𝜎</m:t>
                                      </m:r>
                                    </m:den>
                                  </m:f>
                                </m:e>
                              </m:d>
                            </m:e>
                            <m:sup>
                              <m:r>
                                <a:rPr lang="en-GB" b="0" i="1" smtClean="0">
                                  <a:latin typeface="Cambria Math" panose="02040503050406030204" pitchFamily="18" charset="0"/>
                                </a:rPr>
                                <m:t>4</m:t>
                              </m:r>
                            </m:sup>
                          </m:sSup>
                        </m:e>
                      </m:nary>
                    </m:oMath>
                  </m:oMathPara>
                </a14:m>
                <a:endParaRPr lang="en-GB" dirty="0"/>
              </a:p>
              <a:p>
                <a:pPr>
                  <a:lnSpc>
                    <a:spcPct val="150000"/>
                  </a:lnSpc>
                </a:pPr>
                <a:r>
                  <a:rPr lang="en-GB" dirty="0"/>
                  <a:t>can be positive or  zero.</a:t>
                </a:r>
              </a:p>
              <a:p>
                <a:pPr>
                  <a:lnSpc>
                    <a:spcPct val="150000"/>
                  </a:lnSpc>
                  <a:tabLst>
                    <a:tab pos="3690938" algn="l"/>
                  </a:tabLst>
                </a:pPr>
                <a:r>
                  <a:rPr lang="en-GB" dirty="0"/>
                  <a:t>  —  </a:t>
                </a:r>
                <a14:m>
                  <m:oMath xmlns:m="http://schemas.openxmlformats.org/officeDocument/2006/math">
                    <m:r>
                      <m:rPr>
                        <m:sty m:val="p"/>
                      </m:rPr>
                      <a:rPr lang="en-GB" b="0" i="0" smtClean="0">
                        <a:latin typeface="Cambria Math" panose="02040503050406030204" pitchFamily="18" charset="0"/>
                      </a:rPr>
                      <m:t>Kurt</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≥0</m:t>
                    </m:r>
                  </m:oMath>
                </a14:m>
                <a:r>
                  <a:rPr lang="en-GB" dirty="0"/>
                  <a:t>   is small	—  the values are concentrated ≈ around the mean</a:t>
                </a:r>
              </a:p>
              <a:p>
                <a:pPr marL="5507038" indent="-5507038">
                  <a:lnSpc>
                    <a:spcPct val="150000"/>
                  </a:lnSpc>
                  <a:tabLst>
                    <a:tab pos="3689350" algn="l"/>
                  </a:tabLst>
                </a:pPr>
                <a:r>
                  <a:rPr lang="en-GB" dirty="0"/>
                  <a:t>  —  </a:t>
                </a:r>
                <a14:m>
                  <m:oMath xmlns:m="http://schemas.openxmlformats.org/officeDocument/2006/math">
                    <m:r>
                      <m:rPr>
                        <m:sty m:val="p"/>
                      </m:rPr>
                      <a:rPr lang="en-GB">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b="0" i="1" smtClean="0">
                        <a:latin typeface="Cambria Math" panose="02040503050406030204" pitchFamily="18" charset="0"/>
                      </a:rPr>
                      <m:t>&gt;</m:t>
                    </m:r>
                    <m:r>
                      <a:rPr lang="en-GB" i="1">
                        <a:latin typeface="Cambria Math" panose="02040503050406030204" pitchFamily="18" charset="0"/>
                      </a:rPr>
                      <m:t>0</m:t>
                    </m:r>
                  </m:oMath>
                </a14:m>
                <a:r>
                  <a:rPr lang="en-GB" dirty="0"/>
                  <a:t>   is large	—  there are “outliers”, i.e. </a:t>
                </a:r>
                <a:br>
                  <a:rPr lang="en-GB" dirty="0"/>
                </a:br>
                <a:r>
                  <a:rPr lang="en-GB" dirty="0"/>
                  <a:t>values far away from the mean</a:t>
                </a:r>
              </a:p>
              <a:p>
                <a:endParaRPr lang="en-GB" dirty="0"/>
              </a:p>
              <a:p>
                <a:pPr>
                  <a:lnSpc>
                    <a:spcPct val="120000"/>
                  </a:lnSpc>
                </a:pPr>
                <a:r>
                  <a:rPr lang="en-GB" dirty="0"/>
                  <a:t>The Skewness &amp; Kurtosis describe the shape of the distribution of the values </a:t>
                </a:r>
                <a:br>
                  <a:rPr lang="en-GB" dirty="0"/>
                </a:br>
                <a:r>
                  <a:rPr lang="en-GB" dirty="0"/>
                  <a:t>(i.e. the shape of the histogram).</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332"/>
                </a:stretch>
              </a:blipFill>
            </p:spPr>
            <p:txBody>
              <a:bodyPr/>
              <a:lstStyle/>
              <a:p>
                <a:r>
                  <a:rPr lang="en-GB">
                    <a:noFill/>
                  </a:rPr>
                  <a:t> </a:t>
                </a:r>
              </a:p>
            </p:txBody>
          </p:sp>
        </mc:Fallback>
      </mc:AlternateContent>
    </p:spTree>
    <p:extLst>
      <p:ext uri="{BB962C8B-B14F-4D97-AF65-F5344CB8AC3E}">
        <p14:creationId xmlns:p14="http://schemas.microsoft.com/office/powerpoint/2010/main" val="30481066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Excess kurtosis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a:t>The kurtosis of the Gaussian normal distribution is  = 3.</a:t>
                </a:r>
              </a:p>
              <a:p>
                <a:pPr>
                  <a:spcAft>
                    <a:spcPts val="600"/>
                  </a:spcAft>
                </a:pPr>
                <a:endParaRPr lang="en-GB" dirty="0"/>
              </a:p>
              <a:p>
                <a:pPr>
                  <a:spcAft>
                    <a:spcPts val="600"/>
                  </a:spcAft>
                </a:pPr>
                <a:r>
                  <a:rPr lang="en-GB" dirty="0"/>
                  <a:t>That is why, the number  3  is sometimes subtracted to obtain the </a:t>
                </a:r>
                <a:br>
                  <a:rPr lang="en-GB" dirty="0"/>
                </a:br>
                <a:r>
                  <a:rPr lang="en-GB" b="1" dirty="0"/>
                  <a:t>population excess kurtosis:</a:t>
                </a:r>
              </a:p>
              <a:p>
                <a:pPr>
                  <a:spcAft>
                    <a:spcPts val="600"/>
                  </a:spcAft>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ExKurt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r>
                        <m:rPr>
                          <m:nor/>
                        </m:rPr>
                        <a:rPr lang="en-GB">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b="0" i="1" smtClean="0">
                          <a:latin typeface="Cambria Math" panose="02040503050406030204" pitchFamily="18" charset="0"/>
                        </a:rPr>
                        <m:t>−3</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b="0" i="1" smtClean="0">
                                      <a:latin typeface="Cambria Math" panose="02040503050406030204" pitchFamily="18" charset="0"/>
                                    </a:rPr>
                                    <m:t>4</m:t>
                                  </m:r>
                                </m:sup>
                              </m:sSup>
                            </m:num>
                            <m:den>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b="0" i="1" smtClean="0">
                                      <a:latin typeface="Cambria Math" panose="02040503050406030204" pitchFamily="18" charset="0"/>
                                    </a:rPr>
                                    <m:t>4</m:t>
                                  </m:r>
                                </m:sup>
                              </m:sSup>
                            </m:den>
                          </m:f>
                        </m:e>
                      </m:nary>
                      <m:r>
                        <a:rPr lang="en-GB" b="0" i="1" smtClean="0">
                          <a:latin typeface="Cambria Math" panose="02040503050406030204" pitchFamily="18" charset="0"/>
                        </a:rPr>
                        <m:t>−3</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947456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Kurtosis in Excel</a:t>
            </a:r>
          </a:p>
        </p:txBody>
      </p:sp>
      <p:sp>
        <p:nvSpPr>
          <p:cNvPr id="3" name="Zástupný symbol pro text 2"/>
          <p:cNvSpPr>
            <a:spLocks noGrp="1"/>
          </p:cNvSpPr>
          <p:nvPr>
            <p:ph type="body" idx="1"/>
          </p:nvPr>
        </p:nvSpPr>
        <p:spPr/>
        <p:txBody>
          <a:bodyPr/>
          <a:lstStyle/>
          <a:p>
            <a:r>
              <a:rPr lang="en-GB" dirty="0"/>
              <a:t>In Excel, use the function:</a:t>
            </a:r>
          </a:p>
          <a:p>
            <a:endParaRPr lang="en-GB" dirty="0"/>
          </a:p>
          <a:p>
            <a:r>
              <a:rPr lang="en-GB" dirty="0"/>
              <a:t>	=</a:t>
            </a:r>
            <a:r>
              <a:rPr lang="en-GB" b="1" dirty="0"/>
              <a:t>KURT</a:t>
            </a:r>
            <a:r>
              <a:rPr lang="en-GB" dirty="0"/>
              <a:t>()		to calculate the </a:t>
            </a:r>
            <a:r>
              <a:rPr lang="en-GB" b="1" dirty="0"/>
              <a:t>sample </a:t>
            </a:r>
            <a:r>
              <a:rPr lang="en-GB" b="1" u="sng" dirty="0"/>
              <a:t>excess</a:t>
            </a:r>
            <a:r>
              <a:rPr lang="en-GB" b="1" dirty="0"/>
              <a:t> kurtosis</a:t>
            </a:r>
          </a:p>
        </p:txBody>
      </p:sp>
    </p:spTree>
    <p:extLst>
      <p:ext uri="{BB962C8B-B14F-4D97-AF65-F5344CB8AC3E}">
        <p14:creationId xmlns:p14="http://schemas.microsoft.com/office/powerpoint/2010/main" val="8494383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Kurtosis in Excel</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a:t>Notice that we would define the sample excess kurtosis by using </a:t>
                </a:r>
                <a:br>
                  <a:rPr lang="en-GB" dirty="0"/>
                </a:br>
                <a:r>
                  <a:rPr lang="en-GB" dirty="0"/>
                  <a:t>the Pearson moment coefficient</a:t>
                </a:r>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ExKurt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𝑥</m:t>
                                          </m:r>
                                        </m:e>
                                      </m:acc>
                                    </m:e>
                                  </m:d>
                                </m:e>
                                <m:sup>
                                  <m:r>
                                    <a:rPr lang="en-GB" b="0" i="1" smtClean="0">
                                      <a:latin typeface="Cambria Math" panose="02040503050406030204" pitchFamily="18" charset="0"/>
                                    </a:rPr>
                                    <m:t>4</m:t>
                                  </m:r>
                                </m:sup>
                              </m:sSup>
                            </m:num>
                            <m:den>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b="0" i="1" smtClean="0">
                                      <a:latin typeface="Cambria Math" panose="02040503050406030204" pitchFamily="18" charset="0"/>
                                    </a:rPr>
                                    <m:t>4</m:t>
                                  </m:r>
                                </m:sup>
                              </m:sSup>
                            </m:den>
                          </m:f>
                        </m:e>
                      </m:nary>
                      <m:r>
                        <a:rPr lang="en-GB" b="0" i="1" smtClean="0">
                          <a:latin typeface="Cambria Math" panose="02040503050406030204" pitchFamily="18" charset="0"/>
                        </a:rPr>
                        <m:t>−3</m:t>
                      </m:r>
                    </m:oMath>
                  </m:oMathPara>
                </a14:m>
                <a:endParaRPr lang="en-GB" dirty="0"/>
              </a:p>
              <a:p>
                <a:endParaRPr lang="en-GB" dirty="0"/>
              </a:p>
              <a:p>
                <a:endParaRPr lang="en-GB" dirty="0"/>
              </a:p>
              <a:p>
                <a:pPr>
                  <a:spcAft>
                    <a:spcPts val="1800"/>
                  </a:spcAft>
                </a:pPr>
                <a:r>
                  <a:rPr lang="en-GB" dirty="0"/>
                  <a:t>To calculate the sample kurtosis, the function  =</a:t>
                </a:r>
                <a:r>
                  <a:rPr lang="en-GB" b="1" dirty="0"/>
                  <a:t>KURT</a:t>
                </a:r>
                <a:r>
                  <a:rPr lang="en-GB" dirty="0"/>
                  <a:t>()  in Excel uses the formula</a:t>
                </a:r>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ExKurt</m:t>
                      </m:r>
                      <m:d>
                        <m:dPr>
                          <m:ctrlPr>
                            <a:rPr lang="en-GB" b="0"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b="0" i="1">
                              <a:latin typeface="Cambria Math" panose="02040503050406030204" pitchFamily="18" charset="0"/>
                            </a:rPr>
                          </m:ctrlPr>
                        </m:fPr>
                        <m:num>
                          <m:r>
                            <a:rPr lang="en-GB" b="0" i="1" smtClean="0">
                              <a:latin typeface="Cambria Math" panose="02040503050406030204" pitchFamily="18" charset="0"/>
                            </a:rPr>
                            <m:t>𝑛</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num>
                        <m:den>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−2</m:t>
                              </m:r>
                            </m:e>
                          </m:d>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−3</m:t>
                              </m:r>
                            </m:e>
                          </m:d>
                        </m:den>
                      </m:f>
                      <m:nary>
                        <m:naryPr>
                          <m:chr m:val="∑"/>
                          <m:ctrlPr>
                            <a:rPr lang="en-GB" b="0"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f>
                            <m:fPr>
                              <m:ctrlPr>
                                <a:rPr lang="en-GB" b="0"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𝑥</m:t>
                                          </m:r>
                                        </m:e>
                                      </m:acc>
                                    </m:e>
                                  </m:d>
                                </m:e>
                                <m:sup>
                                  <m:r>
                                    <a:rPr lang="en-GB" b="0" i="1" smtClean="0">
                                      <a:latin typeface="Cambria Math" panose="02040503050406030204" pitchFamily="18" charset="0"/>
                                    </a:rPr>
                                    <m:t>4</m:t>
                                  </m:r>
                                </m:sup>
                              </m:sSup>
                            </m:num>
                            <m:den>
                              <m:sSup>
                                <m:sSupPr>
                                  <m:ctrlPr>
                                    <a:rPr lang="en-GB" b="0" i="1">
                                      <a:latin typeface="Cambria Math" panose="02040503050406030204" pitchFamily="18" charset="0"/>
                                    </a:rPr>
                                  </m:ctrlPr>
                                </m:sSupPr>
                                <m:e>
                                  <m:r>
                                    <a:rPr lang="en-GB" i="1">
                                      <a:latin typeface="Cambria Math" panose="02040503050406030204" pitchFamily="18" charset="0"/>
                                    </a:rPr>
                                    <m:t>𝑠</m:t>
                                  </m:r>
                                </m:e>
                                <m:sup>
                                  <m:r>
                                    <a:rPr lang="en-GB" b="0" i="1" smtClean="0">
                                      <a:latin typeface="Cambria Math" panose="02040503050406030204" pitchFamily="18" charset="0"/>
                                    </a:rPr>
                                    <m:t>4</m:t>
                                  </m:r>
                                </m:sup>
                              </m:sSup>
                            </m:den>
                          </m:f>
                        </m:e>
                      </m:nary>
                      <m:r>
                        <a:rPr lang="en-GB" b="0" i="1" smtClean="0">
                          <a:latin typeface="Cambria Math" panose="02040503050406030204" pitchFamily="18" charset="0"/>
                        </a:rPr>
                        <m:t>−3</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num>
                        <m:den>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−2</m:t>
                              </m:r>
                            </m:e>
                          </m:d>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−3</m:t>
                              </m:r>
                            </m:e>
                          </m:d>
                        </m:den>
                      </m:f>
                    </m:oMath>
                  </m:oMathPara>
                </a14:m>
                <a:endParaRPr lang="en-GB" sz="1800"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131839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a:t>
            </a:r>
          </a:p>
        </p:txBody>
      </p:sp>
      <p:cxnSp>
        <p:nvCxnSpPr>
          <p:cNvPr id="5" name="Přímá spojnice 4"/>
          <p:cNvCxnSpPr/>
          <p:nvPr/>
        </p:nvCxnSpPr>
        <p:spPr>
          <a:xfrm>
            <a:off x="1980000" y="342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1980000" y="378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1980000" y="414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1980000" y="450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1980000" y="522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980000" y="4860000"/>
            <a:ext cx="82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1822337" y="5486400"/>
            <a:ext cx="157663" cy="184666"/>
          </a:xfrm>
          <a:prstGeom prst="rect">
            <a:avLst/>
          </a:prstGeom>
          <a:noFill/>
        </p:spPr>
        <p:txBody>
          <a:bodyPr wrap="none" lIns="0" tIns="0" rIns="72000" bIns="0" rtlCol="0">
            <a:spAutoFit/>
          </a:bodyPr>
          <a:lstStyle/>
          <a:p>
            <a:pPr algn="r"/>
            <a:r>
              <a:rPr lang="en-GB" sz="1200" dirty="0"/>
              <a:t>5</a:t>
            </a:r>
          </a:p>
        </p:txBody>
      </p:sp>
      <p:sp>
        <p:nvSpPr>
          <p:cNvPr id="12" name="TextovéPole 11"/>
          <p:cNvSpPr txBox="1"/>
          <p:nvPr/>
        </p:nvSpPr>
        <p:spPr>
          <a:xfrm>
            <a:off x="1737379" y="4766400"/>
            <a:ext cx="242621" cy="184666"/>
          </a:xfrm>
          <a:prstGeom prst="rect">
            <a:avLst/>
          </a:prstGeom>
          <a:noFill/>
        </p:spPr>
        <p:txBody>
          <a:bodyPr wrap="none" lIns="0" tIns="0" rIns="72000" bIns="0" rtlCol="0">
            <a:spAutoFit/>
          </a:bodyPr>
          <a:lstStyle/>
          <a:p>
            <a:pPr algn="r"/>
            <a:r>
              <a:rPr lang="en-GB" sz="1200" dirty="0"/>
              <a:t>15</a:t>
            </a:r>
          </a:p>
        </p:txBody>
      </p:sp>
      <p:sp>
        <p:nvSpPr>
          <p:cNvPr id="13" name="TextovéPole 12"/>
          <p:cNvSpPr txBox="1"/>
          <p:nvPr/>
        </p:nvSpPr>
        <p:spPr>
          <a:xfrm>
            <a:off x="1737378" y="5126400"/>
            <a:ext cx="242622" cy="184666"/>
          </a:xfrm>
          <a:prstGeom prst="rect">
            <a:avLst/>
          </a:prstGeom>
          <a:noFill/>
        </p:spPr>
        <p:txBody>
          <a:bodyPr wrap="none" lIns="0" tIns="0" rIns="72000" bIns="0" rtlCol="0">
            <a:spAutoFit/>
          </a:bodyPr>
          <a:lstStyle/>
          <a:p>
            <a:pPr algn="r"/>
            <a:r>
              <a:rPr lang="en-GB" sz="1200" dirty="0"/>
              <a:t>10</a:t>
            </a:r>
          </a:p>
        </p:txBody>
      </p:sp>
      <p:sp>
        <p:nvSpPr>
          <p:cNvPr id="14" name="TextovéPole 13"/>
          <p:cNvSpPr txBox="1"/>
          <p:nvPr/>
        </p:nvSpPr>
        <p:spPr>
          <a:xfrm>
            <a:off x="1737378" y="4046400"/>
            <a:ext cx="242622" cy="184666"/>
          </a:xfrm>
          <a:prstGeom prst="rect">
            <a:avLst/>
          </a:prstGeom>
          <a:noFill/>
        </p:spPr>
        <p:txBody>
          <a:bodyPr wrap="none" lIns="0" tIns="0" rIns="72000" bIns="0" rtlCol="0">
            <a:spAutoFit/>
          </a:bodyPr>
          <a:lstStyle/>
          <a:p>
            <a:pPr algn="r"/>
            <a:r>
              <a:rPr lang="en-GB" sz="1200" dirty="0"/>
              <a:t>25</a:t>
            </a:r>
          </a:p>
        </p:txBody>
      </p:sp>
      <p:sp>
        <p:nvSpPr>
          <p:cNvPr id="15" name="TextovéPole 14"/>
          <p:cNvSpPr txBox="1"/>
          <p:nvPr/>
        </p:nvSpPr>
        <p:spPr>
          <a:xfrm>
            <a:off x="1737378" y="4406400"/>
            <a:ext cx="242622" cy="184666"/>
          </a:xfrm>
          <a:prstGeom prst="rect">
            <a:avLst/>
          </a:prstGeom>
          <a:noFill/>
        </p:spPr>
        <p:txBody>
          <a:bodyPr wrap="none" lIns="0" tIns="0" rIns="72000" bIns="0" rtlCol="0">
            <a:spAutoFit/>
          </a:bodyPr>
          <a:lstStyle/>
          <a:p>
            <a:pPr algn="r"/>
            <a:r>
              <a:rPr lang="en-GB" sz="1200" dirty="0"/>
              <a:t>20</a:t>
            </a:r>
          </a:p>
        </p:txBody>
      </p:sp>
      <p:sp>
        <p:nvSpPr>
          <p:cNvPr id="16" name="TextovéPole 15"/>
          <p:cNvSpPr txBox="1"/>
          <p:nvPr/>
        </p:nvSpPr>
        <p:spPr>
          <a:xfrm>
            <a:off x="1820022" y="5847235"/>
            <a:ext cx="157663" cy="184666"/>
          </a:xfrm>
          <a:prstGeom prst="rect">
            <a:avLst/>
          </a:prstGeom>
          <a:noFill/>
        </p:spPr>
        <p:txBody>
          <a:bodyPr wrap="none" lIns="0" tIns="0" rIns="72000" bIns="0" rtlCol="0">
            <a:spAutoFit/>
          </a:bodyPr>
          <a:lstStyle/>
          <a:p>
            <a:pPr algn="r"/>
            <a:r>
              <a:rPr lang="en-GB" sz="1200" dirty="0"/>
              <a:t>0</a:t>
            </a:r>
          </a:p>
        </p:txBody>
      </p:sp>
      <p:sp>
        <p:nvSpPr>
          <p:cNvPr id="22" name="TextovéPole 21"/>
          <p:cNvSpPr txBox="1"/>
          <p:nvPr/>
        </p:nvSpPr>
        <p:spPr>
          <a:xfrm>
            <a:off x="2700000" y="4294800"/>
            <a:ext cx="360000" cy="276999"/>
          </a:xfrm>
          <a:prstGeom prst="rect">
            <a:avLst/>
          </a:prstGeom>
          <a:solidFill>
            <a:schemeClr val="bg1"/>
          </a:solidFill>
        </p:spPr>
        <p:txBody>
          <a:bodyPr wrap="none" rtlCol="0" anchor="b" anchorCtr="1">
            <a:spAutoFit/>
          </a:bodyPr>
          <a:lstStyle/>
          <a:p>
            <a:pPr algn="ctr"/>
            <a:r>
              <a:rPr lang="en-GB" sz="1200" dirty="0"/>
              <a:t>19</a:t>
            </a:r>
          </a:p>
        </p:txBody>
      </p:sp>
      <p:sp>
        <p:nvSpPr>
          <p:cNvPr id="23" name="TextovéPole 22"/>
          <p:cNvSpPr txBox="1"/>
          <p:nvPr/>
        </p:nvSpPr>
        <p:spPr>
          <a:xfrm>
            <a:off x="7143093" y="5940000"/>
            <a:ext cx="113813" cy="293478"/>
          </a:xfrm>
          <a:prstGeom prst="rect">
            <a:avLst/>
          </a:prstGeom>
          <a:noFill/>
          <a:ln>
            <a:noFill/>
          </a:ln>
        </p:spPr>
        <p:txBody>
          <a:bodyPr wrap="none" lIns="0" tIns="46800" rIns="0" bIns="0" rtlCol="0">
            <a:spAutoFit/>
          </a:bodyPr>
          <a:lstStyle/>
          <a:p>
            <a:pPr algn="ctr"/>
            <a:r>
              <a:rPr lang="en-GB" sz="1600" dirty="0"/>
              <a:t>5</a:t>
            </a:r>
          </a:p>
        </p:txBody>
      </p:sp>
      <p:sp>
        <p:nvSpPr>
          <p:cNvPr id="24" name="TextovéPole 23"/>
          <p:cNvSpPr txBox="1"/>
          <p:nvPr/>
        </p:nvSpPr>
        <p:spPr>
          <a:xfrm>
            <a:off x="8223093" y="5940000"/>
            <a:ext cx="113813" cy="293478"/>
          </a:xfrm>
          <a:prstGeom prst="rect">
            <a:avLst/>
          </a:prstGeom>
          <a:noFill/>
          <a:ln>
            <a:noFill/>
          </a:ln>
        </p:spPr>
        <p:txBody>
          <a:bodyPr wrap="none" lIns="0" tIns="46800" rIns="0" bIns="0" rtlCol="0">
            <a:spAutoFit/>
          </a:bodyPr>
          <a:lstStyle/>
          <a:p>
            <a:pPr algn="ctr"/>
            <a:r>
              <a:rPr lang="en-GB" sz="1600" dirty="0"/>
              <a:t>6</a:t>
            </a:r>
          </a:p>
        </p:txBody>
      </p:sp>
      <p:sp>
        <p:nvSpPr>
          <p:cNvPr id="25" name="TextovéPole 24"/>
          <p:cNvSpPr txBox="1"/>
          <p:nvPr/>
        </p:nvSpPr>
        <p:spPr>
          <a:xfrm>
            <a:off x="4983093" y="5940000"/>
            <a:ext cx="113813" cy="293478"/>
          </a:xfrm>
          <a:prstGeom prst="rect">
            <a:avLst/>
          </a:prstGeom>
          <a:noFill/>
        </p:spPr>
        <p:txBody>
          <a:bodyPr wrap="none" lIns="0" tIns="46800" rIns="0" bIns="0" rtlCol="0">
            <a:spAutoFit/>
          </a:bodyPr>
          <a:lstStyle/>
          <a:p>
            <a:pPr algn="ctr"/>
            <a:r>
              <a:rPr lang="en-GB" sz="1600" dirty="0"/>
              <a:t>3</a:t>
            </a:r>
          </a:p>
        </p:txBody>
      </p:sp>
      <p:sp>
        <p:nvSpPr>
          <p:cNvPr id="26" name="TextovéPole 25"/>
          <p:cNvSpPr txBox="1"/>
          <p:nvPr/>
        </p:nvSpPr>
        <p:spPr>
          <a:xfrm>
            <a:off x="10260000" y="5940000"/>
            <a:ext cx="1140056" cy="338554"/>
          </a:xfrm>
          <a:prstGeom prst="rect">
            <a:avLst/>
          </a:prstGeom>
          <a:noFill/>
        </p:spPr>
        <p:txBody>
          <a:bodyPr wrap="none" rtlCol="0">
            <a:spAutoFit/>
          </a:bodyPr>
          <a:lstStyle/>
          <a:p>
            <a:pPr algn="ctr"/>
            <a:r>
              <a:rPr lang="en-GB" sz="1600" dirty="0"/>
              <a:t>Evaluation</a:t>
            </a:r>
          </a:p>
        </p:txBody>
      </p:sp>
      <p:cxnSp>
        <p:nvCxnSpPr>
          <p:cNvPr id="27" name="Přímá spojnice 26"/>
          <p:cNvCxnSpPr/>
          <p:nvPr/>
        </p:nvCxnSpPr>
        <p:spPr>
          <a:xfrm>
            <a:off x="1980000" y="234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1980000" y="270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1980000" y="3060000"/>
            <a:ext cx="82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1737378" y="2966400"/>
            <a:ext cx="242622" cy="184666"/>
          </a:xfrm>
          <a:prstGeom prst="rect">
            <a:avLst/>
          </a:prstGeom>
          <a:noFill/>
        </p:spPr>
        <p:txBody>
          <a:bodyPr wrap="none" lIns="0" tIns="0" rIns="72000" bIns="0" rtlCol="0">
            <a:spAutoFit/>
          </a:bodyPr>
          <a:lstStyle/>
          <a:p>
            <a:pPr algn="r"/>
            <a:r>
              <a:rPr lang="en-GB" sz="1200" dirty="0"/>
              <a:t>40</a:t>
            </a:r>
          </a:p>
        </p:txBody>
      </p:sp>
      <p:sp>
        <p:nvSpPr>
          <p:cNvPr id="31" name="TextovéPole 30"/>
          <p:cNvSpPr txBox="1"/>
          <p:nvPr/>
        </p:nvSpPr>
        <p:spPr>
          <a:xfrm>
            <a:off x="1737379" y="3326400"/>
            <a:ext cx="242621" cy="184666"/>
          </a:xfrm>
          <a:prstGeom prst="rect">
            <a:avLst/>
          </a:prstGeom>
          <a:noFill/>
        </p:spPr>
        <p:txBody>
          <a:bodyPr wrap="none" lIns="0" tIns="0" rIns="72000" bIns="0" rtlCol="0">
            <a:spAutoFit/>
          </a:bodyPr>
          <a:lstStyle/>
          <a:p>
            <a:pPr algn="r"/>
            <a:r>
              <a:rPr lang="en-GB" sz="1200" dirty="0"/>
              <a:t>35</a:t>
            </a:r>
          </a:p>
        </p:txBody>
      </p:sp>
      <p:sp>
        <p:nvSpPr>
          <p:cNvPr id="32" name="TextovéPole 31"/>
          <p:cNvSpPr txBox="1"/>
          <p:nvPr/>
        </p:nvSpPr>
        <p:spPr>
          <a:xfrm>
            <a:off x="1737378" y="3686400"/>
            <a:ext cx="242622" cy="184666"/>
          </a:xfrm>
          <a:prstGeom prst="rect">
            <a:avLst/>
          </a:prstGeom>
          <a:noFill/>
        </p:spPr>
        <p:txBody>
          <a:bodyPr wrap="none" lIns="0" tIns="0" rIns="72000" bIns="0" rtlCol="0">
            <a:spAutoFit/>
          </a:bodyPr>
          <a:lstStyle/>
          <a:p>
            <a:pPr algn="r"/>
            <a:r>
              <a:rPr lang="en-GB" sz="1200" dirty="0"/>
              <a:t>30</a:t>
            </a:r>
          </a:p>
        </p:txBody>
      </p:sp>
      <p:sp>
        <p:nvSpPr>
          <p:cNvPr id="40" name="TextovéPole 39"/>
          <p:cNvSpPr txBox="1"/>
          <p:nvPr/>
        </p:nvSpPr>
        <p:spPr>
          <a:xfrm>
            <a:off x="6063093" y="5940000"/>
            <a:ext cx="113813" cy="293478"/>
          </a:xfrm>
          <a:prstGeom prst="rect">
            <a:avLst/>
          </a:prstGeom>
          <a:noFill/>
        </p:spPr>
        <p:txBody>
          <a:bodyPr wrap="none" lIns="0" tIns="46800" rIns="0" bIns="0" rtlCol="0">
            <a:spAutoFit/>
          </a:bodyPr>
          <a:lstStyle/>
          <a:p>
            <a:pPr algn="ctr"/>
            <a:r>
              <a:rPr lang="en-GB" sz="1600" dirty="0"/>
              <a:t>4</a:t>
            </a:r>
          </a:p>
        </p:txBody>
      </p:sp>
      <p:sp>
        <p:nvSpPr>
          <p:cNvPr id="42" name="TextovéPole 41"/>
          <p:cNvSpPr txBox="1"/>
          <p:nvPr/>
        </p:nvSpPr>
        <p:spPr>
          <a:xfrm>
            <a:off x="3780000" y="4222901"/>
            <a:ext cx="360000" cy="276999"/>
          </a:xfrm>
          <a:prstGeom prst="rect">
            <a:avLst/>
          </a:prstGeom>
          <a:solidFill>
            <a:schemeClr val="bg1"/>
          </a:solidFill>
        </p:spPr>
        <p:txBody>
          <a:bodyPr wrap="none" rtlCol="0" anchor="b" anchorCtr="1">
            <a:spAutoFit/>
          </a:bodyPr>
          <a:lstStyle/>
          <a:p>
            <a:pPr algn="ctr"/>
            <a:r>
              <a:rPr lang="en-GB" sz="1200" dirty="0"/>
              <a:t>20</a:t>
            </a:r>
          </a:p>
        </p:txBody>
      </p:sp>
      <p:sp>
        <p:nvSpPr>
          <p:cNvPr id="43" name="TextovéPole 42"/>
          <p:cNvSpPr txBox="1"/>
          <p:nvPr/>
        </p:nvSpPr>
        <p:spPr>
          <a:xfrm>
            <a:off x="4860000" y="2278900"/>
            <a:ext cx="360000" cy="276999"/>
          </a:xfrm>
          <a:prstGeom prst="rect">
            <a:avLst/>
          </a:prstGeom>
          <a:solidFill>
            <a:schemeClr val="bg1"/>
          </a:solidFill>
        </p:spPr>
        <p:txBody>
          <a:bodyPr wrap="none" rtlCol="0" anchor="b" anchorCtr="1">
            <a:spAutoFit/>
          </a:bodyPr>
          <a:lstStyle/>
          <a:p>
            <a:pPr algn="ctr"/>
            <a:r>
              <a:rPr lang="en-GB" sz="1200" dirty="0"/>
              <a:t>47</a:t>
            </a:r>
          </a:p>
        </p:txBody>
      </p:sp>
      <p:sp>
        <p:nvSpPr>
          <p:cNvPr id="44" name="TextovéPole 43"/>
          <p:cNvSpPr txBox="1"/>
          <p:nvPr/>
        </p:nvSpPr>
        <p:spPr>
          <a:xfrm>
            <a:off x="5940000" y="3358900"/>
            <a:ext cx="360000" cy="276999"/>
          </a:xfrm>
          <a:prstGeom prst="rect">
            <a:avLst/>
          </a:prstGeom>
          <a:solidFill>
            <a:schemeClr val="bg1"/>
          </a:solidFill>
        </p:spPr>
        <p:txBody>
          <a:bodyPr wrap="none" rtlCol="0" anchor="b" anchorCtr="1">
            <a:spAutoFit/>
          </a:bodyPr>
          <a:lstStyle/>
          <a:p>
            <a:pPr algn="ctr"/>
            <a:r>
              <a:rPr lang="en-GB" sz="1200" dirty="0"/>
              <a:t>32</a:t>
            </a:r>
          </a:p>
        </p:txBody>
      </p:sp>
      <p:sp>
        <p:nvSpPr>
          <p:cNvPr id="53" name="TextovéPole 52"/>
          <p:cNvSpPr txBox="1"/>
          <p:nvPr/>
        </p:nvSpPr>
        <p:spPr>
          <a:xfrm>
            <a:off x="432000" y="2167200"/>
            <a:ext cx="1152880" cy="338554"/>
          </a:xfrm>
          <a:prstGeom prst="rect">
            <a:avLst/>
          </a:prstGeom>
          <a:noFill/>
        </p:spPr>
        <p:txBody>
          <a:bodyPr vert="horz" wrap="none" rtlCol="0">
            <a:spAutoFit/>
          </a:bodyPr>
          <a:lstStyle/>
          <a:p>
            <a:pPr algn="ctr"/>
            <a:r>
              <a:rPr lang="en-GB" sz="1600" dirty="0"/>
              <a:t>Frequency</a:t>
            </a:r>
          </a:p>
        </p:txBody>
      </p:sp>
      <p:cxnSp>
        <p:nvCxnSpPr>
          <p:cNvPr id="36" name="Přímá spojnice 35"/>
          <p:cNvCxnSpPr/>
          <p:nvPr/>
        </p:nvCxnSpPr>
        <p:spPr>
          <a:xfrm>
            <a:off x="1980000" y="594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1980000" y="5580000"/>
            <a:ext cx="82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ovéPole 53"/>
          <p:cNvSpPr txBox="1"/>
          <p:nvPr/>
        </p:nvSpPr>
        <p:spPr>
          <a:xfrm>
            <a:off x="2823093" y="5940000"/>
            <a:ext cx="113813" cy="293478"/>
          </a:xfrm>
          <a:prstGeom prst="rect">
            <a:avLst/>
          </a:prstGeom>
          <a:noFill/>
          <a:ln>
            <a:noFill/>
          </a:ln>
        </p:spPr>
        <p:txBody>
          <a:bodyPr wrap="none" lIns="0" tIns="46800" rIns="0" bIns="0" rtlCol="0">
            <a:spAutoFit/>
          </a:bodyPr>
          <a:lstStyle/>
          <a:p>
            <a:pPr algn="ctr"/>
            <a:r>
              <a:rPr lang="en-GB" sz="1600" dirty="0"/>
              <a:t>1</a:t>
            </a:r>
          </a:p>
        </p:txBody>
      </p:sp>
      <p:sp>
        <p:nvSpPr>
          <p:cNvPr id="55" name="TextovéPole 54"/>
          <p:cNvSpPr txBox="1"/>
          <p:nvPr/>
        </p:nvSpPr>
        <p:spPr>
          <a:xfrm>
            <a:off x="3903093" y="5940000"/>
            <a:ext cx="113813" cy="293478"/>
          </a:xfrm>
          <a:prstGeom prst="rect">
            <a:avLst/>
          </a:prstGeom>
          <a:noFill/>
          <a:ln>
            <a:noFill/>
          </a:ln>
        </p:spPr>
        <p:txBody>
          <a:bodyPr wrap="none" lIns="0" tIns="46800" rIns="0" bIns="0" rtlCol="0">
            <a:spAutoFit/>
          </a:bodyPr>
          <a:lstStyle/>
          <a:p>
            <a:pPr algn="ctr"/>
            <a:r>
              <a:rPr lang="en-GB" sz="1600" dirty="0"/>
              <a:t>2</a:t>
            </a:r>
          </a:p>
        </p:txBody>
      </p:sp>
      <p:sp>
        <p:nvSpPr>
          <p:cNvPr id="64" name="TextovéPole 63"/>
          <p:cNvSpPr txBox="1"/>
          <p:nvPr/>
        </p:nvSpPr>
        <p:spPr>
          <a:xfrm>
            <a:off x="1735063" y="2606400"/>
            <a:ext cx="242622" cy="184666"/>
          </a:xfrm>
          <a:prstGeom prst="rect">
            <a:avLst/>
          </a:prstGeom>
          <a:noFill/>
        </p:spPr>
        <p:txBody>
          <a:bodyPr wrap="none" lIns="0" tIns="0" rIns="72000" bIns="0" rtlCol="0">
            <a:spAutoFit/>
          </a:bodyPr>
          <a:lstStyle/>
          <a:p>
            <a:pPr algn="r"/>
            <a:r>
              <a:rPr lang="en-GB" sz="1200" dirty="0"/>
              <a:t>45</a:t>
            </a:r>
          </a:p>
        </p:txBody>
      </p:sp>
      <p:sp>
        <p:nvSpPr>
          <p:cNvPr id="65" name="TextovéPole 64"/>
          <p:cNvSpPr txBox="1"/>
          <p:nvPr/>
        </p:nvSpPr>
        <p:spPr>
          <a:xfrm>
            <a:off x="1735063" y="2246400"/>
            <a:ext cx="242622" cy="184666"/>
          </a:xfrm>
          <a:prstGeom prst="rect">
            <a:avLst/>
          </a:prstGeom>
          <a:noFill/>
        </p:spPr>
        <p:txBody>
          <a:bodyPr wrap="none" lIns="0" tIns="0" rIns="72000" bIns="0" rtlCol="0">
            <a:spAutoFit/>
          </a:bodyPr>
          <a:lstStyle/>
          <a:p>
            <a:pPr algn="r"/>
            <a:r>
              <a:rPr lang="en-GB" sz="1200" dirty="0"/>
              <a:t>50</a:t>
            </a:r>
          </a:p>
        </p:txBody>
      </p:sp>
      <p:sp>
        <p:nvSpPr>
          <p:cNvPr id="66" name="TextovéPole 65"/>
          <p:cNvSpPr txBox="1"/>
          <p:nvPr/>
        </p:nvSpPr>
        <p:spPr>
          <a:xfrm>
            <a:off x="9303093" y="5940000"/>
            <a:ext cx="113813" cy="293478"/>
          </a:xfrm>
          <a:prstGeom prst="rect">
            <a:avLst/>
          </a:prstGeom>
          <a:noFill/>
          <a:ln>
            <a:noFill/>
          </a:ln>
        </p:spPr>
        <p:txBody>
          <a:bodyPr wrap="none" lIns="0" tIns="46800" rIns="0" bIns="0" rtlCol="0">
            <a:spAutoFit/>
          </a:bodyPr>
          <a:lstStyle/>
          <a:p>
            <a:pPr algn="ctr"/>
            <a:r>
              <a:rPr lang="en-GB" sz="1600" dirty="0"/>
              <a:t>7</a:t>
            </a:r>
          </a:p>
        </p:txBody>
      </p:sp>
      <p:sp>
        <p:nvSpPr>
          <p:cNvPr id="73" name="TextovéPole 72"/>
          <p:cNvSpPr txBox="1"/>
          <p:nvPr/>
        </p:nvSpPr>
        <p:spPr>
          <a:xfrm>
            <a:off x="8100000" y="4547863"/>
            <a:ext cx="360000" cy="276999"/>
          </a:xfrm>
          <a:prstGeom prst="rect">
            <a:avLst/>
          </a:prstGeom>
          <a:solidFill>
            <a:schemeClr val="bg1"/>
          </a:solidFill>
        </p:spPr>
        <p:txBody>
          <a:bodyPr wrap="none" rtlCol="0" anchor="b" anchorCtr="1">
            <a:spAutoFit/>
          </a:bodyPr>
          <a:lstStyle/>
          <a:p>
            <a:pPr algn="ctr"/>
            <a:r>
              <a:rPr lang="en-GB" sz="1200" dirty="0"/>
              <a:t>16</a:t>
            </a:r>
          </a:p>
        </p:txBody>
      </p:sp>
      <p:sp>
        <p:nvSpPr>
          <p:cNvPr id="74" name="TextovéPole 73"/>
          <p:cNvSpPr txBox="1"/>
          <p:nvPr/>
        </p:nvSpPr>
        <p:spPr>
          <a:xfrm>
            <a:off x="9180000" y="4798800"/>
            <a:ext cx="360000" cy="276999"/>
          </a:xfrm>
          <a:prstGeom prst="rect">
            <a:avLst/>
          </a:prstGeom>
          <a:solidFill>
            <a:schemeClr val="bg1"/>
          </a:solidFill>
        </p:spPr>
        <p:txBody>
          <a:bodyPr wrap="none" rtlCol="0" anchor="b" anchorCtr="1">
            <a:spAutoFit/>
          </a:bodyPr>
          <a:lstStyle/>
          <a:p>
            <a:pPr algn="ctr"/>
            <a:r>
              <a:rPr lang="en-GB" sz="1200" dirty="0"/>
              <a:t>12</a:t>
            </a:r>
          </a:p>
        </p:txBody>
      </p:sp>
      <p:sp>
        <p:nvSpPr>
          <p:cNvPr id="46" name="Obdélník 45"/>
          <p:cNvSpPr/>
          <p:nvPr/>
        </p:nvSpPr>
        <p:spPr>
          <a:xfrm>
            <a:off x="2700000" y="4572000"/>
            <a:ext cx="360000" cy="1368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bdélník 46"/>
          <p:cNvSpPr/>
          <p:nvPr/>
        </p:nvSpPr>
        <p:spPr>
          <a:xfrm>
            <a:off x="3780000" y="4500000"/>
            <a:ext cx="360000" cy="1440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bdélník 47"/>
          <p:cNvSpPr/>
          <p:nvPr/>
        </p:nvSpPr>
        <p:spPr>
          <a:xfrm>
            <a:off x="4860000" y="2556000"/>
            <a:ext cx="360000" cy="3384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bdélník 40"/>
          <p:cNvSpPr/>
          <p:nvPr/>
        </p:nvSpPr>
        <p:spPr>
          <a:xfrm>
            <a:off x="5940000" y="3636000"/>
            <a:ext cx="360000" cy="2304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ovéPole 77"/>
          <p:cNvSpPr txBox="1"/>
          <p:nvPr/>
        </p:nvSpPr>
        <p:spPr>
          <a:xfrm>
            <a:off x="7020000" y="4114800"/>
            <a:ext cx="360000" cy="276999"/>
          </a:xfrm>
          <a:prstGeom prst="rect">
            <a:avLst/>
          </a:prstGeom>
          <a:solidFill>
            <a:schemeClr val="bg1"/>
          </a:solidFill>
        </p:spPr>
        <p:txBody>
          <a:bodyPr wrap="none" rtlCol="0" anchor="b" anchorCtr="1">
            <a:spAutoFit/>
          </a:bodyPr>
          <a:lstStyle/>
          <a:p>
            <a:pPr algn="ctr"/>
            <a:r>
              <a:rPr lang="en-GB" sz="1200" dirty="0"/>
              <a:t>23</a:t>
            </a:r>
          </a:p>
        </p:txBody>
      </p:sp>
      <p:sp>
        <p:nvSpPr>
          <p:cNvPr id="38" name="Obdélník 37"/>
          <p:cNvSpPr/>
          <p:nvPr/>
        </p:nvSpPr>
        <p:spPr>
          <a:xfrm>
            <a:off x="7020000" y="4392000"/>
            <a:ext cx="360000" cy="1548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bdélník 38"/>
          <p:cNvSpPr/>
          <p:nvPr/>
        </p:nvSpPr>
        <p:spPr>
          <a:xfrm>
            <a:off x="8100000" y="4824000"/>
            <a:ext cx="360000" cy="1116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bdélník 44"/>
          <p:cNvSpPr/>
          <p:nvPr/>
        </p:nvSpPr>
        <p:spPr>
          <a:xfrm>
            <a:off x="9180000" y="5075801"/>
            <a:ext cx="360000" cy="864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4" name="TextovéPole 3"/>
              <p:cNvSpPr txBox="1"/>
              <p:nvPr/>
            </p:nvSpPr>
            <p:spPr>
              <a:xfrm>
                <a:off x="252000" y="1332000"/>
                <a:ext cx="10711276" cy="646331"/>
              </a:xfrm>
              <a:prstGeom prst="rect">
                <a:avLst/>
              </a:prstGeom>
              <a:noFill/>
            </p:spPr>
            <p:txBody>
              <a:bodyPr wrap="square" rtlCol="0">
                <a:spAutoFit/>
              </a:bodyPr>
              <a:lstStyle/>
              <a:p>
                <a:pPr>
                  <a:tabLst>
                    <a:tab pos="2152650" algn="l"/>
                    <a:tab pos="3943350" algn="l"/>
                    <a:tab pos="4848225" algn="l"/>
                    <a:tab pos="5743575" algn="l"/>
                    <a:tab pos="8610600" algn="l"/>
                  </a:tabLst>
                </a:pPr>
                <a:r>
                  <a:rPr lang="en-GB" dirty="0"/>
                  <a:t>Population mean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=3.686…</m:t>
                    </m:r>
                  </m:oMath>
                </a14:m>
                <a:r>
                  <a:rPr lang="en-GB" b="0" dirty="0"/>
                  <a:t>	Median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=3</m:t>
                    </m:r>
                  </m:oMath>
                </a14:m>
                <a:r>
                  <a:rPr lang="en-GB" b="0" dirty="0"/>
                  <a:t>	Population skewness:	    </a:t>
                </a:r>
                <a14:m>
                  <m:oMath xmlns:m="http://schemas.openxmlformats.org/officeDocument/2006/math">
                    <m:r>
                      <m:rPr>
                        <m:sty m:val="p"/>
                      </m:rPr>
                      <a:rPr lang="en-GB" b="0" i="0" smtClean="0">
                        <a:latin typeface="Cambria Math" panose="02040503050406030204" pitchFamily="18" charset="0"/>
                      </a:rPr>
                      <m:t>Skew</m:t>
                    </m:r>
                    <m:r>
                      <a:rPr lang="en-GB" b="0" i="1" smtClean="0">
                        <a:latin typeface="Cambria Math" panose="02040503050406030204" pitchFamily="18" charset="0"/>
                      </a:rPr>
                      <m:t>=   0.26…</m:t>
                    </m:r>
                  </m:oMath>
                </a14:m>
                <a:endParaRPr lang="en-GB" b="0" dirty="0"/>
              </a:p>
              <a:p>
                <a:pPr>
                  <a:tabLst>
                    <a:tab pos="2152650" algn="l"/>
                    <a:tab pos="3943350" algn="l"/>
                    <a:tab pos="4848225" algn="l"/>
                    <a:tab pos="5743575" algn="l"/>
                    <a:tab pos="8610600" algn="l"/>
                  </a:tabLst>
                </a:pPr>
                <a:r>
                  <a:rPr lang="en-GB" dirty="0"/>
                  <a:t>Population variation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=2.8188…</m:t>
                    </m:r>
                  </m:oMath>
                </a14:m>
                <a:r>
                  <a:rPr lang="en-GB" dirty="0"/>
                  <a:t>	Mode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=3</m:t>
                    </m:r>
                  </m:oMath>
                </a14:m>
                <a:r>
                  <a:rPr lang="en-GB" dirty="0"/>
                  <a:t>	Population excess kurtosis:	 </a:t>
                </a:r>
                <a14:m>
                  <m:oMath xmlns:m="http://schemas.openxmlformats.org/officeDocument/2006/math">
                    <m:r>
                      <m:rPr>
                        <m:sty m:val="p"/>
                      </m:rPr>
                      <a:rPr lang="en-GB" b="0" i="0" smtClean="0">
                        <a:latin typeface="Cambria Math" panose="02040503050406030204" pitchFamily="18" charset="0"/>
                      </a:rPr>
                      <m:t>Ex</m:t>
                    </m:r>
                    <m:r>
                      <m:rPr>
                        <m:sty m:val="p"/>
                      </m:rPr>
                      <a:rPr lang="en-GB" i="0" smtClean="0">
                        <a:latin typeface="Cambria Math" panose="02040503050406030204" pitchFamily="18" charset="0"/>
                      </a:rPr>
                      <m:t>Kurt</m:t>
                    </m:r>
                    <m:r>
                      <a:rPr lang="en-GB" i="1" smtClean="0">
                        <a:latin typeface="Cambria Math" panose="02040503050406030204" pitchFamily="18" charset="0"/>
                      </a:rPr>
                      <m:t>=</m:t>
                    </m:r>
                    <m:r>
                      <a:rPr lang="en-GB" b="0" i="1" smtClean="0">
                        <a:latin typeface="Cambria Math" panose="02040503050406030204" pitchFamily="18" charset="0"/>
                      </a:rPr>
                      <m:t>−0.66</m:t>
                    </m:r>
                    <m:r>
                      <a:rPr lang="en-GB" i="1" smtClean="0">
                        <a:latin typeface="Cambria Math" panose="02040503050406030204" pitchFamily="18" charset="0"/>
                      </a:rPr>
                      <m:t>…</m:t>
                    </m:r>
                  </m:oMath>
                </a14:m>
                <a:endParaRPr lang="en-GB"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252000" y="1332000"/>
                <a:ext cx="10711276" cy="646331"/>
              </a:xfrm>
              <a:prstGeom prst="rect">
                <a:avLst/>
              </a:prstGeom>
              <a:blipFill>
                <a:blip r:embed="rId2"/>
                <a:stretch>
                  <a:fillRect l="-455" t="-5660" b="-14151"/>
                </a:stretch>
              </a:blipFill>
            </p:spPr>
            <p:txBody>
              <a:bodyPr/>
              <a:lstStyle/>
              <a:p>
                <a:r>
                  <a:rPr lang="en-GB">
                    <a:noFill/>
                  </a:rPr>
                  <a:t> </a:t>
                </a:r>
              </a:p>
            </p:txBody>
          </p:sp>
        </mc:Fallback>
      </mc:AlternateContent>
    </p:spTree>
    <p:extLst>
      <p:ext uri="{BB962C8B-B14F-4D97-AF65-F5344CB8AC3E}">
        <p14:creationId xmlns:p14="http://schemas.microsoft.com/office/powerpoint/2010/main" val="275723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Methods to present data in a comprehensive form</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For </a:t>
                </a:r>
                <a:r>
                  <a:rPr lang="en-GB" b="1" dirty="0"/>
                  <a:t>quantitative </a:t>
                </a:r>
                <a:r>
                  <a:rPr lang="en-GB" dirty="0"/>
                  <a:t>(numerical) data items:</a:t>
                </a:r>
              </a:p>
              <a:p>
                <a:endParaRPr lang="en-GB" dirty="0"/>
              </a:p>
              <a:p>
                <a:pPr marL="342900" indent="-342900">
                  <a:buFont typeface="Arial" panose="020B0604020202020204" pitchFamily="34" charset="0"/>
                  <a:buChar char="•"/>
                </a:pPr>
                <a:r>
                  <a:rPr lang="en-GB" dirty="0"/>
                  <a:t>Histogram of frequencies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Mode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oMath>
                </a14:m>
                <a:r>
                  <a:rPr lang="en-GB" dirty="0"/>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Median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Sample mean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Sample standard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a:t>)  and sample standard deviation  (</a:t>
                </a:r>
                <a14:m>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e>
                    </m:rad>
                  </m:oMath>
                </a14:m>
                <a:r>
                  <a:rPr lang="en-GB" dirty="0"/>
                  <a:t>)</a:t>
                </a:r>
              </a:p>
              <a:p>
                <a:pPr marL="342900" indent="-342900">
                  <a:lnSpc>
                    <a:spcPct val="180000"/>
                  </a:lnSpc>
                  <a:buFont typeface="Arial" panose="020B0604020202020204" pitchFamily="34" charset="0"/>
                  <a:buChar char="•"/>
                </a:pPr>
                <a:r>
                  <a:rPr lang="en-GB" dirty="0"/>
                  <a:t>Sample coefficient of variation  (</a:t>
                </a:r>
                <a14:m>
                  <m:oMath xmlns:m="http://schemas.openxmlformats.org/officeDocument/2006/math">
                    <m:r>
                      <m:rPr>
                        <m:sty m:val="p"/>
                      </m:rPr>
                      <a:rPr lang="en-GB" b="0" i="0" smtClean="0">
                        <a:latin typeface="Cambria Math" panose="02040503050406030204" pitchFamily="18" charset="0"/>
                      </a:rPr>
                      <m:t>cv</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𝑠</m:t>
                        </m:r>
                      </m:num>
                      <m:den>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d>
                      </m:den>
                    </m:f>
                  </m:oMath>
                </a14:m>
                <a:r>
                  <a:rPr lang="en-GB" dirty="0"/>
                  <a:t>)</a:t>
                </a:r>
              </a:p>
              <a:p>
                <a:pPr marL="342900" indent="-342900">
                  <a:buFont typeface="Arial" panose="020B0604020202020204" pitchFamily="34" charset="0"/>
                  <a:buChar char="•"/>
                </a:pPr>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501"/>
                </a:stretch>
              </a:blipFill>
            </p:spPr>
            <p:txBody>
              <a:bodyPr/>
              <a:lstStyle/>
              <a:p>
                <a:r>
                  <a:rPr lang="en-GB">
                    <a:noFill/>
                  </a:rPr>
                  <a:t> </a:t>
                </a:r>
              </a:p>
            </p:txBody>
          </p:sp>
        </mc:Fallback>
      </mc:AlternateContent>
    </p:spTree>
    <p:extLst>
      <p:ext uri="{BB962C8B-B14F-4D97-AF65-F5344CB8AC3E}">
        <p14:creationId xmlns:p14="http://schemas.microsoft.com/office/powerpoint/2010/main" val="106561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Bar chart &amp; Histogram of frequencies</a:t>
            </a:r>
          </a:p>
        </p:txBody>
      </p:sp>
      <p:sp>
        <p:nvSpPr>
          <p:cNvPr id="3" name="Zástupný symbol pro text 2"/>
          <p:cNvSpPr>
            <a:spLocks noGrp="1"/>
          </p:cNvSpPr>
          <p:nvPr>
            <p:ph type="body" idx="1"/>
          </p:nvPr>
        </p:nvSpPr>
        <p:spPr/>
        <p:txBody>
          <a:bodyPr/>
          <a:lstStyle/>
          <a:p>
            <a:r>
              <a:rPr lang="en-GB" b="1" dirty="0"/>
              <a:t>Bar chart</a:t>
            </a:r>
            <a:endParaRPr lang="en-GB" dirty="0"/>
          </a:p>
          <a:p>
            <a:pPr marL="627063" indent="-627063"/>
            <a:endParaRPr lang="en-GB" dirty="0"/>
          </a:p>
          <a:p>
            <a:pPr marL="627063" indent="-627063">
              <a:lnSpc>
                <a:spcPct val="150000"/>
              </a:lnSpc>
            </a:pPr>
            <a:r>
              <a:rPr lang="en-GB" dirty="0"/>
              <a:t>  —	used for qualitative [categorical (nominal or ordinal)] data items</a:t>
            </a:r>
          </a:p>
          <a:p>
            <a:pPr marL="627063" indent="-627063">
              <a:lnSpc>
                <a:spcPct val="150000"/>
              </a:lnSpc>
            </a:pPr>
            <a:r>
              <a:rPr lang="en-GB" dirty="0"/>
              <a:t>  —  can also be used for discrete numerical data items</a:t>
            </a:r>
          </a:p>
          <a:p>
            <a:pPr marL="627063" indent="-627063">
              <a:lnSpc>
                <a:spcPct val="150000"/>
              </a:lnSpc>
            </a:pPr>
            <a:r>
              <a:rPr lang="en-GB" dirty="0"/>
              <a:t>  —  presents the frequencies of each category by the height of a rectangular bar </a:t>
            </a:r>
            <a:br>
              <a:rPr lang="en-GB" dirty="0"/>
            </a:br>
            <a:r>
              <a:rPr lang="en-GB" dirty="0"/>
              <a:t>(the height is proportional to the frequency)</a:t>
            </a:r>
          </a:p>
          <a:p>
            <a:pPr marL="627063" indent="-627063">
              <a:lnSpc>
                <a:spcPct val="150000"/>
              </a:lnSpc>
            </a:pPr>
            <a:r>
              <a:rPr lang="en-GB" dirty="0"/>
              <a:t>  —	there are gaps between the bars, i.e. the bars are not adjacent</a:t>
            </a:r>
          </a:p>
        </p:txBody>
      </p:sp>
    </p:spTree>
    <p:extLst>
      <p:ext uri="{BB962C8B-B14F-4D97-AF65-F5344CB8AC3E}">
        <p14:creationId xmlns:p14="http://schemas.microsoft.com/office/powerpoint/2010/main" val="1076372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Bar chart of frequencies for qualitative data items</a:t>
            </a:r>
          </a:p>
        </p:txBody>
      </p:sp>
      <p:sp>
        <p:nvSpPr>
          <p:cNvPr id="3" name="Zástupný symbol pro text 2"/>
          <p:cNvSpPr>
            <a:spLocks noGrp="1"/>
          </p:cNvSpPr>
          <p:nvPr>
            <p:ph type="body" idx="1"/>
          </p:nvPr>
        </p:nvSpPr>
        <p:spPr/>
        <p:txBody>
          <a:bodyPr/>
          <a:lstStyle/>
          <a:p>
            <a:r>
              <a:rPr lang="en-GB" dirty="0"/>
              <a:t>Example:  The dataset of the employees.</a:t>
            </a:r>
          </a:p>
          <a:p>
            <a:endParaRPr lang="en-GB" dirty="0"/>
          </a:p>
          <a:p>
            <a:r>
              <a:rPr lang="en-GB" dirty="0"/>
              <a:t>We examine now the nominal data item “Position”:</a:t>
            </a:r>
          </a:p>
          <a:p>
            <a:endParaRPr lang="en-GB" dirty="0"/>
          </a:p>
          <a:p>
            <a:r>
              <a:rPr lang="en-GB" dirty="0"/>
              <a:t>Table:</a:t>
            </a:r>
          </a:p>
        </p:txBody>
      </p:sp>
      <p:graphicFrame>
        <p:nvGraphicFramePr>
          <p:cNvPr id="4" name="Tabulka 3"/>
          <p:cNvGraphicFramePr>
            <a:graphicFrameLocks noGrp="1"/>
          </p:cNvGraphicFramePr>
          <p:nvPr>
            <p:extLst>
              <p:ext uri="{D42A27DB-BD31-4B8C-83A1-F6EECF244321}">
                <p14:modId xmlns:p14="http://schemas.microsoft.com/office/powerpoint/2010/main" val="2492335706"/>
              </p:ext>
            </p:extLst>
          </p:nvPr>
        </p:nvGraphicFramePr>
        <p:xfrm>
          <a:off x="1080000" y="3348000"/>
          <a:ext cx="9720000" cy="2345760"/>
        </p:xfrm>
        <a:graphic>
          <a:graphicData uri="http://schemas.openxmlformats.org/drawingml/2006/table">
            <a:tbl>
              <a:tblPr firstRow="1" lastRow="1">
                <a:tableStyleId>{5940675A-B579-460E-94D1-54222C63F5DA}</a:tableStyleId>
              </a:tblPr>
              <a:tblGrid>
                <a:gridCol w="3240000">
                  <a:extLst>
                    <a:ext uri="{9D8B030D-6E8A-4147-A177-3AD203B41FA5}">
                      <a16:colId xmlns:a16="http://schemas.microsoft.com/office/drawing/2014/main" val="4072174939"/>
                    </a:ext>
                  </a:extLst>
                </a:gridCol>
                <a:gridCol w="3240000">
                  <a:extLst>
                    <a:ext uri="{9D8B030D-6E8A-4147-A177-3AD203B41FA5}">
                      <a16:colId xmlns:a16="http://schemas.microsoft.com/office/drawing/2014/main" val="669653384"/>
                    </a:ext>
                  </a:extLst>
                </a:gridCol>
                <a:gridCol w="3240000">
                  <a:extLst>
                    <a:ext uri="{9D8B030D-6E8A-4147-A177-3AD203B41FA5}">
                      <a16:colId xmlns:a16="http://schemas.microsoft.com/office/drawing/2014/main" val="3653678132"/>
                    </a:ext>
                  </a:extLst>
                </a:gridCol>
              </a:tblGrid>
              <a:tr h="194366">
                <a:tc>
                  <a:txBody>
                    <a:bodyPr/>
                    <a:lstStyle/>
                    <a:p>
                      <a:pPr algn="ctr" fontAlgn="b"/>
                      <a:r>
                        <a:rPr lang="en-GB" sz="2400" b="1" u="none" strike="noStrike" noProof="0" dirty="0">
                          <a:solidFill>
                            <a:schemeClr val="bg1"/>
                          </a:solidFill>
                          <a:effectLst/>
                          <a:latin typeface="+mn-lt"/>
                        </a:rPr>
                        <a:t>Position</a:t>
                      </a:r>
                      <a:endParaRPr lang="en-GB" sz="2400" b="1" i="0" u="none" strike="noStrike" noProof="0" dirty="0">
                        <a:solidFill>
                          <a:schemeClr val="bg1"/>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2400" b="1" u="none" strike="noStrike" noProof="0" dirty="0">
                          <a:solidFill>
                            <a:schemeClr val="bg1"/>
                          </a:solidFill>
                          <a:effectLst/>
                          <a:latin typeface="+mn-lt"/>
                        </a:rPr>
                        <a:t>Frequency </a:t>
                      </a:r>
                      <a:r>
                        <a:rPr lang="en-GB" sz="2400" b="1" i="0" u="none" strike="noStrike" noProof="0" dirty="0">
                          <a:solidFill>
                            <a:schemeClr val="bg1"/>
                          </a:solidFill>
                          <a:effectLst/>
                          <a:latin typeface="+mn-lt"/>
                        </a:rPr>
                        <a:t>(number)</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r>
                        <a:rPr lang="en-GB" sz="2400" b="1" u="none" strike="noStrike" noProof="0" dirty="0">
                          <a:solidFill>
                            <a:schemeClr val="bg1"/>
                          </a:solidFill>
                          <a:effectLst/>
                          <a:latin typeface="+mn-lt"/>
                        </a:rPr>
                        <a:t>Relative frequency</a:t>
                      </a:r>
                      <a:endParaRPr lang="en-GB" sz="2400" b="1" i="0" u="none" strike="noStrike" noProof="0" dirty="0">
                        <a:solidFill>
                          <a:schemeClr val="bg1"/>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extLst>
                  <a:ext uri="{0D108BD9-81ED-4DB2-BD59-A6C34878D82A}">
                    <a16:rowId xmlns:a16="http://schemas.microsoft.com/office/drawing/2014/main" val="886946476"/>
                  </a:ext>
                </a:extLst>
              </a:tr>
              <a:tr h="194366">
                <a:tc>
                  <a:txBody>
                    <a:bodyPr/>
                    <a:lstStyle/>
                    <a:p>
                      <a:pPr algn="ctr" fontAlgn="b"/>
                      <a:r>
                        <a:rPr lang="en-GB" sz="2400" u="none" strike="noStrike" noProof="0" dirty="0">
                          <a:effectLst/>
                          <a:latin typeface="+mn-lt"/>
                        </a:rPr>
                        <a:t>manager</a:t>
                      </a:r>
                      <a:endParaRPr lang="en-GB" sz="24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2400" u="none" strike="noStrike" noProof="0" dirty="0">
                          <a:effectLst/>
                          <a:latin typeface="+mn-lt"/>
                        </a:rPr>
                        <a:t> 10</a:t>
                      </a:r>
                      <a:endParaRPr lang="en-GB" sz="24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2400" u="none" strike="noStrike" noProof="0" dirty="0">
                          <a:effectLst/>
                          <a:latin typeface="+mn-lt"/>
                        </a:rPr>
                        <a:t>  5.0 %</a:t>
                      </a:r>
                      <a:endParaRPr lang="en-GB" sz="24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194366">
                <a:tc>
                  <a:txBody>
                    <a:bodyPr/>
                    <a:lstStyle/>
                    <a:p>
                      <a:pPr algn="ctr" fontAlgn="b"/>
                      <a:r>
                        <a:rPr lang="en-GB" sz="2400" b="0" i="0" u="none" strike="noStrike" noProof="0" dirty="0">
                          <a:solidFill>
                            <a:srgbClr val="000000"/>
                          </a:solidFill>
                          <a:effectLst/>
                          <a:latin typeface="+mn-lt"/>
                        </a:rPr>
                        <a:t>administrative</a:t>
                      </a:r>
                      <a:r>
                        <a:rPr lang="en-GB" sz="2400" b="0" i="0" u="none" strike="noStrike" baseline="0" noProof="0" dirty="0">
                          <a:solidFill>
                            <a:srgbClr val="000000"/>
                          </a:solidFill>
                          <a:effectLst/>
                          <a:latin typeface="+mn-lt"/>
                        </a:rPr>
                        <a:t> officer</a:t>
                      </a:r>
                      <a:endParaRPr lang="en-GB" sz="24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2400" u="none" strike="noStrike" noProof="0" dirty="0">
                          <a:effectLst/>
                          <a:latin typeface="+mn-lt"/>
                        </a:rPr>
                        <a:t> 11</a:t>
                      </a:r>
                      <a:endParaRPr lang="en-GB" sz="24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2400" b="0" i="0" u="none" strike="noStrike" noProof="0" dirty="0">
                          <a:solidFill>
                            <a:schemeClr val="tx1"/>
                          </a:solidFill>
                          <a:effectLst/>
                          <a:latin typeface="+mn-lt"/>
                        </a:rPr>
                        <a:t>  5.5</a:t>
                      </a:r>
                      <a:r>
                        <a:rPr lang="en-GB" sz="2400" b="0" i="0" u="none" strike="noStrike" baseline="0" noProof="0" dirty="0">
                          <a:solidFill>
                            <a:schemeClr val="tx1"/>
                          </a:solidFill>
                          <a:effectLst/>
                          <a:latin typeface="+mn-lt"/>
                        </a:rPr>
                        <a:t> %</a:t>
                      </a:r>
                      <a:endParaRPr lang="en-GB" sz="24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r h="194366">
                <a:tc>
                  <a:txBody>
                    <a:bodyPr/>
                    <a:lstStyle/>
                    <a:p>
                      <a:pPr algn="ctr" fontAlgn="b"/>
                      <a:r>
                        <a:rPr lang="en-GB" sz="2400" u="none" strike="noStrike" noProof="0" dirty="0">
                          <a:effectLst/>
                          <a:latin typeface="+mn-lt"/>
                        </a:rPr>
                        <a:t>operator</a:t>
                      </a:r>
                      <a:endParaRPr lang="en-GB" sz="24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2400" u="none" strike="noStrike" noProof="0" dirty="0">
                          <a:effectLst/>
                          <a:latin typeface="+mn-lt"/>
                        </a:rPr>
                        <a:t> 29</a:t>
                      </a:r>
                      <a:endParaRPr lang="en-GB" sz="24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sz="2400" b="0" i="0" u="none" strike="noStrike" noProof="0" dirty="0">
                          <a:solidFill>
                            <a:srgbClr val="000000"/>
                          </a:solidFill>
                          <a:effectLst/>
                          <a:latin typeface="+mn-lt"/>
                        </a:rPr>
                        <a:t> 14.5</a:t>
                      </a:r>
                      <a:r>
                        <a:rPr lang="en-GB" sz="2400" b="0" i="0" u="none" strike="noStrike" baseline="0" noProof="0" dirty="0">
                          <a:solidFill>
                            <a:srgbClr val="000000"/>
                          </a:solidFill>
                          <a:effectLst/>
                          <a:latin typeface="+mn-lt"/>
                        </a:rPr>
                        <a:t> %</a:t>
                      </a:r>
                      <a:endParaRPr lang="en-GB" sz="24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44744361"/>
                  </a:ext>
                </a:extLst>
              </a:tr>
              <a:tr h="180451">
                <a:tc>
                  <a:txBody>
                    <a:bodyPr/>
                    <a:lstStyle/>
                    <a:p>
                      <a:pPr algn="ctr" fontAlgn="b"/>
                      <a:r>
                        <a:rPr lang="en-GB" sz="2400" u="none" strike="noStrike" noProof="0" dirty="0">
                          <a:effectLst/>
                          <a:latin typeface="+mn-lt"/>
                        </a:rPr>
                        <a:t>worker</a:t>
                      </a:r>
                      <a:endParaRPr lang="en-GB" sz="24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sz="2400" u="none" strike="noStrike" noProof="0" dirty="0">
                          <a:effectLst/>
                          <a:latin typeface="+mn-lt"/>
                        </a:rPr>
                        <a:t>150</a:t>
                      </a:r>
                      <a:endParaRPr lang="en-GB" sz="24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sz="2400" b="0" i="0" u="none" strike="noStrike" noProof="0" dirty="0">
                          <a:solidFill>
                            <a:schemeClr val="tx1"/>
                          </a:solidFill>
                          <a:effectLst/>
                          <a:latin typeface="+mn-lt"/>
                        </a:rPr>
                        <a:t> 75.0</a:t>
                      </a:r>
                      <a:r>
                        <a:rPr lang="en-GB" sz="2400" b="0" i="0" u="none" strike="noStrike" baseline="0" noProof="0" dirty="0">
                          <a:solidFill>
                            <a:schemeClr val="tx1"/>
                          </a:solidFill>
                          <a:effectLst/>
                          <a:latin typeface="+mn-lt"/>
                        </a:rPr>
                        <a:t> %</a:t>
                      </a:r>
                      <a:endParaRPr lang="en-GB" sz="24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extLst>
                  <a:ext uri="{0D108BD9-81ED-4DB2-BD59-A6C34878D82A}">
                    <a16:rowId xmlns:a16="http://schemas.microsoft.com/office/drawing/2014/main" val="366710855"/>
                  </a:ext>
                </a:extLst>
              </a:tr>
              <a:tr h="180451">
                <a:tc>
                  <a:txBody>
                    <a:bodyPr/>
                    <a:lstStyle/>
                    <a:p>
                      <a:pPr algn="ctr" fontAlgn="b"/>
                      <a:r>
                        <a:rPr lang="en-GB" sz="2400" b="0" i="0" u="none" strike="noStrike" noProof="0" dirty="0">
                          <a:solidFill>
                            <a:srgbClr val="000000"/>
                          </a:solidFill>
                          <a:effectLst/>
                          <a:latin typeface="+mn-lt"/>
                        </a:rPr>
                        <a:t>TOTAL</a:t>
                      </a: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sz="2400" b="0" i="0" u="none" strike="noStrike" noProof="0" dirty="0">
                          <a:solidFill>
                            <a:srgbClr val="000000"/>
                          </a:solidFill>
                          <a:effectLst/>
                          <a:latin typeface="+mn-lt"/>
                        </a:rPr>
                        <a:t>200</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sz="2400" b="0" i="0" u="none" strike="noStrike" noProof="0" dirty="0">
                          <a:solidFill>
                            <a:srgbClr val="000000"/>
                          </a:solidFill>
                          <a:effectLst/>
                          <a:latin typeface="+mn-lt"/>
                        </a:rPr>
                        <a:t>100.0 %</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tcPr>
                </a:tc>
                <a:extLst>
                  <a:ext uri="{0D108BD9-81ED-4DB2-BD59-A6C34878D82A}">
                    <a16:rowId xmlns:a16="http://schemas.microsoft.com/office/drawing/2014/main" val="1365531399"/>
                  </a:ext>
                </a:extLst>
              </a:tr>
            </a:tbl>
          </a:graphicData>
        </a:graphic>
      </p:graphicFrame>
    </p:spTree>
    <p:extLst>
      <p:ext uri="{BB962C8B-B14F-4D97-AF65-F5344CB8AC3E}">
        <p14:creationId xmlns:p14="http://schemas.microsoft.com/office/powerpoint/2010/main" val="16440241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zor.potx" id="{03D10032-7B47-4BC7-8D74-6E131F1ED24C}" vid="{FD6A47A2-2BEE-4AE2-8DFB-5A4C359AB07C}"/>
    </a:ext>
  </a:extLst>
</a:theme>
</file>

<file path=docProps/app.xml><?xml version="1.0" encoding="utf-8"?>
<Properties xmlns="http://schemas.openxmlformats.org/officeDocument/2006/extended-properties" xmlns:vt="http://schemas.openxmlformats.org/officeDocument/2006/docPropsVTypes">
  <Template>Vzor</Template>
  <TotalTime>7709</TotalTime>
  <Words>5212</Words>
  <Application>Microsoft Office PowerPoint</Application>
  <PresentationFormat>Širokoúhlá obrazovka</PresentationFormat>
  <Paragraphs>1303</Paragraphs>
  <Slides>69</Slides>
  <Notes>0</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69</vt:i4>
      </vt:variant>
    </vt:vector>
  </HeadingPairs>
  <TitlesOfParts>
    <vt:vector size="74" baseType="lpstr">
      <vt:lpstr>Arial</vt:lpstr>
      <vt:lpstr>Calibri</vt:lpstr>
      <vt:lpstr>Cambria Math</vt:lpstr>
      <vt:lpstr>Motiv Office</vt:lpstr>
      <vt:lpstr>Graf</vt:lpstr>
      <vt:lpstr>Statistics  Lecture 2</vt:lpstr>
      <vt:lpstr>Prezentace aplikace PowerPoint</vt:lpstr>
      <vt:lpstr>Statistics</vt:lpstr>
      <vt:lpstr>Data items = Variables</vt:lpstr>
      <vt:lpstr>Example:   Employees  (a sample of the Dataset)</vt:lpstr>
      <vt:lpstr>Methods to present data in a comprehensive form</vt:lpstr>
      <vt:lpstr>Methods to present data in a comprehensive form</vt:lpstr>
      <vt:lpstr>Bar chart &amp; Histogram of frequencies</vt:lpstr>
      <vt:lpstr>Bar chart of frequencies for qualitative data items</vt:lpstr>
      <vt:lpstr>Bar chart of frequencies for qualitative data items</vt:lpstr>
      <vt:lpstr>Bar chart for ordinal qualitative data items</vt:lpstr>
      <vt:lpstr>Bar chart of frequencies for qualitative data items</vt:lpstr>
      <vt:lpstr>Measures of central tendency of the data item</vt:lpstr>
      <vt:lpstr>Measures of central tendency of the data item</vt:lpstr>
      <vt:lpstr>Measures of central tendency of the data item</vt:lpstr>
      <vt:lpstr>Measures of central tendency of the data item</vt:lpstr>
      <vt:lpstr>Bar chart &amp; Histogram of frequencies</vt:lpstr>
      <vt:lpstr>Histogram of frequencies for quantitative data items</vt:lpstr>
      <vt:lpstr>Histogram of frequencies for continuous data items</vt:lpstr>
      <vt:lpstr>Histogram of frequencies for continuous data items</vt:lpstr>
      <vt:lpstr>Histogram of frequencies for continuous data items</vt:lpstr>
      <vt:lpstr>The suggested number of the intervals in the histogram</vt:lpstr>
      <vt:lpstr>Histogram of frequencies for quantitative data items</vt:lpstr>
      <vt:lpstr>Histogram of frequencies for quantitative data items</vt:lpstr>
      <vt:lpstr>Histogram of frequencies for quantitative data items</vt:lpstr>
      <vt:lpstr>Histogram of frequencies for continuous data items</vt:lpstr>
      <vt:lpstr>Measures of central tendency</vt:lpstr>
      <vt:lpstr>Population &amp; Sample</vt:lpstr>
      <vt:lpstr>Population &amp; Sample</vt:lpstr>
      <vt:lpstr>Population &amp; Sample</vt:lpstr>
      <vt:lpstr>Population &amp; Sample</vt:lpstr>
      <vt:lpstr>Arithmetic mean</vt:lpstr>
      <vt:lpstr>Arithmetic mean</vt:lpstr>
      <vt:lpstr>Arithmetic mean</vt:lpstr>
      <vt:lpstr>Median &amp; Mode</vt:lpstr>
      <vt:lpstr>Sample Mean / Median / Mode in Excel</vt:lpstr>
      <vt:lpstr>Example:   Employees  (a sample of the Dataset)</vt:lpstr>
      <vt:lpstr>Example:   Employees — data item “Age”</vt:lpstr>
      <vt:lpstr>The measures of the central tendency</vt:lpstr>
      <vt:lpstr>Measures of variability</vt:lpstr>
      <vt:lpstr>Measures of variability</vt:lpstr>
      <vt:lpstr>Range</vt:lpstr>
      <vt:lpstr>Variance (dispersion)</vt:lpstr>
      <vt:lpstr>Variance (dispersion)</vt:lpstr>
      <vt:lpstr>Variance (dispersion)</vt:lpstr>
      <vt:lpstr>Variance (dispersion)</vt:lpstr>
      <vt:lpstr>Variance (dispersion)</vt:lpstr>
      <vt:lpstr>Standard deviation</vt:lpstr>
      <vt:lpstr>Variance (dispersion) &amp; Standard deviation</vt:lpstr>
      <vt:lpstr>Coefficient of variation</vt:lpstr>
      <vt:lpstr>Example</vt:lpstr>
      <vt:lpstr>Example</vt:lpstr>
      <vt:lpstr>Sample Variance / Standard deviation</vt:lpstr>
      <vt:lpstr>Population Variance / Standard deviation</vt:lpstr>
      <vt:lpstr>Measures of data concentration</vt:lpstr>
      <vt:lpstr>Skewness:  Pearson’s moment coefficient of skewness</vt:lpstr>
      <vt:lpstr>Skewness:  Properties and interpretation</vt:lpstr>
      <vt:lpstr>Skewness:  Properties and interpretation</vt:lpstr>
      <vt:lpstr>Skewness:  Properties and interpretation</vt:lpstr>
      <vt:lpstr>Skewness in Excel</vt:lpstr>
      <vt:lpstr>Skewness in Excel</vt:lpstr>
      <vt:lpstr>Kurtosis:  Pearson’s moment coefficient of kurtosis</vt:lpstr>
      <vt:lpstr>Kurtosis:  Properties and interpretation</vt:lpstr>
      <vt:lpstr>Kurtosis:  Properties and interpretation</vt:lpstr>
      <vt:lpstr>Kurtosis:  Properties and interpretation</vt:lpstr>
      <vt:lpstr>Excess kurtosis</vt:lpstr>
      <vt:lpstr>Kurtosis in Excel</vt:lpstr>
      <vt:lpstr>Kurtosis in Excel</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Lecture 2</dc:title>
  <dc:creator>bar0245</dc:creator>
  <cp:lastModifiedBy>Radmila Krkošková</cp:lastModifiedBy>
  <cp:revision>165</cp:revision>
  <dcterms:created xsi:type="dcterms:W3CDTF">2019-10-24T09:08:15Z</dcterms:created>
  <dcterms:modified xsi:type="dcterms:W3CDTF">2024-01-23T13:28:16Z</dcterms:modified>
</cp:coreProperties>
</file>