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0" r:id="rId3"/>
    <p:sldId id="291" r:id="rId4"/>
    <p:sldId id="293" r:id="rId5"/>
    <p:sldId id="297" r:id="rId6"/>
    <p:sldId id="298" r:id="rId7"/>
    <p:sldId id="299" r:id="rId8"/>
    <p:sldId id="292" r:id="rId9"/>
    <p:sldId id="294" r:id="rId10"/>
    <p:sldId id="296" r:id="rId11"/>
    <p:sldId id="28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89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03.04.2022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6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6309" y="197675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0000"/>
                </a:solidFill>
              </a:rPr>
              <a:t>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89787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b="1" dirty="0" smtClean="0"/>
              <a:t>Příklad 3:</a:t>
            </a:r>
            <a:r>
              <a:rPr lang="cs-CZ" dirty="0" smtClean="0"/>
              <a:t> Zadání vybrané oblasti pomocí </a:t>
            </a:r>
            <a:r>
              <a:rPr lang="cs-CZ" dirty="0" err="1" smtClean="0"/>
              <a:t>inputboxu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Výsledek v kódu VBA: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/>
              <a:t>Sub </a:t>
            </a:r>
            <a:r>
              <a:rPr lang="cs-CZ" dirty="0" err="1"/>
              <a:t>Makro_absolutní</a:t>
            </a:r>
            <a:r>
              <a:rPr lang="cs-CZ" dirty="0" smtClean="0"/>
              <a:t>()	</a:t>
            </a:r>
            <a:endParaRPr lang="cs-CZ" dirty="0"/>
          </a:p>
          <a:p>
            <a:pPr algn="just"/>
            <a:r>
              <a:rPr lang="cs-CZ" dirty="0" err="1"/>
              <a:t>Dim</a:t>
            </a:r>
            <a:r>
              <a:rPr lang="cs-CZ" dirty="0"/>
              <a:t> a As </a:t>
            </a:r>
            <a:r>
              <a:rPr lang="cs-CZ" dirty="0" err="1" smtClean="0"/>
              <a:t>String</a:t>
            </a:r>
            <a:r>
              <a:rPr lang="cs-CZ" dirty="0" smtClean="0"/>
              <a:t> 			</a:t>
            </a:r>
            <a:r>
              <a:rPr lang="cs-CZ" dirty="0" smtClean="0">
                <a:solidFill>
                  <a:srgbClr val="00B050"/>
                </a:solidFill>
              </a:rPr>
              <a:t>„</a:t>
            </a:r>
            <a:r>
              <a:rPr lang="cs-CZ" dirty="0">
                <a:solidFill>
                  <a:srgbClr val="00B050"/>
                </a:solidFill>
              </a:rPr>
              <a:t>deklarace proměnných“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 = </a:t>
            </a:r>
            <a:r>
              <a:rPr lang="cs-CZ" dirty="0" err="1"/>
              <a:t>InputBox</a:t>
            </a:r>
            <a:r>
              <a:rPr lang="cs-CZ" dirty="0"/>
              <a:t>("Zadej oblast buněk</a:t>
            </a:r>
            <a:r>
              <a:rPr lang="cs-CZ" dirty="0" smtClean="0"/>
              <a:t>")	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smtClean="0">
                <a:solidFill>
                  <a:srgbClr val="00B050"/>
                </a:solidFill>
              </a:rPr>
              <a:t>„</a:t>
            </a:r>
            <a:r>
              <a:rPr lang="cs-CZ" dirty="0" err="1" smtClean="0">
                <a:solidFill>
                  <a:srgbClr val="00B050"/>
                </a:solidFill>
              </a:rPr>
              <a:t>inputbox</a:t>
            </a:r>
            <a:r>
              <a:rPr lang="cs-CZ" dirty="0" smtClean="0">
                <a:solidFill>
                  <a:srgbClr val="00B050"/>
                </a:solidFill>
              </a:rPr>
              <a:t>“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    </a:t>
            </a:r>
            <a:r>
              <a:rPr lang="cs-CZ" dirty="0" err="1"/>
              <a:t>Range</a:t>
            </a:r>
            <a:r>
              <a:rPr lang="cs-CZ" dirty="0"/>
              <a:t>(a).</a:t>
            </a:r>
            <a:r>
              <a:rPr lang="cs-CZ" dirty="0" err="1"/>
              <a:t>Select</a:t>
            </a:r>
            <a:endParaRPr lang="cs-CZ" dirty="0"/>
          </a:p>
          <a:p>
            <a:pPr algn="just"/>
            <a:r>
              <a:rPr lang="cs-CZ" dirty="0"/>
              <a:t>    </a:t>
            </a:r>
            <a:r>
              <a:rPr lang="cs-CZ" dirty="0" err="1"/>
              <a:t>Selection.ClearContents</a:t>
            </a:r>
            <a:endParaRPr lang="cs-CZ" dirty="0"/>
          </a:p>
          <a:p>
            <a:pPr algn="just"/>
            <a:r>
              <a:rPr lang="cs-CZ" dirty="0"/>
              <a:t>End Sub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697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Sedmé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76424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 smtClean="0"/>
          </a:p>
          <a:p>
            <a:pPr algn="ctr"/>
            <a:r>
              <a:rPr lang="cs-CZ" sz="3600" dirty="0" smtClean="0"/>
              <a:t>Práce s makry</a:t>
            </a:r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pPr lvl="0"/>
            <a:r>
              <a:rPr lang="cs-CZ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Pomocný soubor:</a:t>
            </a:r>
            <a:endParaRPr lang="cs-CZ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cs-CZ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Pomocny_7.xlsx</a:t>
            </a:r>
            <a:endParaRPr lang="cs-CZ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cs-CZ" sz="36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1478" y="97937"/>
            <a:ext cx="775310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7" y="902629"/>
            <a:ext cx="10653592" cy="614736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Makrem rozumíme předem definovanou činnost (procedura nebo funkce).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Jedná se o činnost, kterou jsme jednou vytvořili a následně ji můžeme opakovaně používat.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Výhoda spočívá v tom, že postup, který jsme vytvořili se zpravidla skládá v vícero kroků. Pokud jsme tento proces uložili (zapamatovali si) jako makro, můžeme ho nyní opakovaně používat vyvoláním jediného příkazu, kterým je námi vytvořené makro.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Technicky </a:t>
            </a:r>
            <a:r>
              <a:rPr lang="cs-CZ" sz="2800" dirty="0"/>
              <a:t>je makro aplikace napsaná v programovacím jazyce </a:t>
            </a:r>
            <a:r>
              <a:rPr lang="cs-CZ" sz="2800" b="1" dirty="0" err="1"/>
              <a:t>Visual</a:t>
            </a:r>
            <a:r>
              <a:rPr lang="cs-CZ" sz="2800" b="1" dirty="0"/>
              <a:t> Basic </a:t>
            </a:r>
            <a:r>
              <a:rPr lang="cs-CZ" sz="2800" b="1" dirty="0" err="1"/>
              <a:t>for</a:t>
            </a:r>
            <a:r>
              <a:rPr lang="cs-CZ" sz="2800" b="1" dirty="0"/>
              <a:t> </a:t>
            </a:r>
            <a:r>
              <a:rPr lang="cs-CZ" sz="2800" b="1" dirty="0" err="1"/>
              <a:t>Applications</a:t>
            </a:r>
            <a:r>
              <a:rPr lang="cs-CZ" sz="2800" b="1" dirty="0"/>
              <a:t> (</a:t>
            </a:r>
            <a:r>
              <a:rPr lang="cs-CZ" sz="2800" b="1" dirty="0" smtClean="0"/>
              <a:t>VBA)</a:t>
            </a:r>
            <a:r>
              <a:rPr lang="cs-CZ" sz="2800" dirty="0" smtClean="0"/>
              <a:t> - </a:t>
            </a:r>
            <a:r>
              <a:rPr lang="cs-CZ" sz="2800" dirty="0"/>
              <a:t>jazyk používaný </a:t>
            </a:r>
            <a:r>
              <a:rPr lang="cs-CZ" sz="2800" dirty="0" smtClean="0"/>
              <a:t>v </a:t>
            </a:r>
            <a:r>
              <a:rPr lang="cs-CZ" sz="2800" dirty="0"/>
              <a:t>MS Office</a:t>
            </a:r>
            <a:r>
              <a:rPr lang="cs-CZ" sz="28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Práce s makry je tedy analogická jako při použití ve Wordu. Rozdíl spočívá především v typech objektů a jejich vlastnostech, se kterými v jednotlivých aplikacích pracujeme.</a:t>
            </a:r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928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6309" y="197675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0000"/>
                </a:solidFill>
              </a:rPr>
              <a:t>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89787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Práci s makry podporuje karta „Vývojář“, kterou si aktivujeme přes nabídku Soubor – Možnosti – Přizpůsobit pás karet: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038" y="1702571"/>
            <a:ext cx="6622074" cy="482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6309" y="197675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0000"/>
                </a:solidFill>
              </a:rPr>
              <a:t>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89787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 </a:t>
            </a:r>
            <a:r>
              <a:rPr lang="cs-CZ" dirty="0" smtClean="0"/>
              <a:t>Karta Vývojář: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9" y="1366845"/>
            <a:ext cx="10639410" cy="1460544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8256479" y="1287341"/>
            <a:ext cx="1101970" cy="5351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69948" y="3527593"/>
            <a:ext cx="10285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Spuštění </a:t>
            </a:r>
            <a:r>
              <a:rPr lang="cs-CZ" dirty="0" err="1" smtClean="0"/>
              <a:t>Visual</a:t>
            </a:r>
            <a:r>
              <a:rPr lang="cs-CZ" dirty="0" smtClean="0"/>
              <a:t> Basic Editoru</a:t>
            </a:r>
            <a:endParaRPr lang="cs-CZ" dirty="0"/>
          </a:p>
        </p:txBody>
      </p:sp>
      <p:cxnSp>
        <p:nvCxnSpPr>
          <p:cNvPr id="8" name="Přímá spojnice se šipkou 7"/>
          <p:cNvCxnSpPr>
            <a:stCxn id="3" idx="0"/>
          </p:cNvCxnSpPr>
          <p:nvPr/>
        </p:nvCxnSpPr>
        <p:spPr>
          <a:xfrm flipV="1">
            <a:off x="684219" y="2554941"/>
            <a:ext cx="149499" cy="9726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425388" y="3579327"/>
            <a:ext cx="10285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Zobrazí seznam maker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1524000" y="2481531"/>
            <a:ext cx="254415" cy="10887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4212" y="3429000"/>
            <a:ext cx="4105275" cy="3524250"/>
          </a:xfrm>
          <a:prstGeom prst="rect">
            <a:avLst/>
          </a:prstGeom>
        </p:spPr>
      </p:pic>
      <p:cxnSp>
        <p:nvCxnSpPr>
          <p:cNvPr id="19" name="Přímá spojnice se šipkou 18"/>
          <p:cNvCxnSpPr/>
          <p:nvPr/>
        </p:nvCxnSpPr>
        <p:spPr>
          <a:xfrm>
            <a:off x="2453930" y="4127757"/>
            <a:ext cx="69028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2913773" y="1888982"/>
            <a:ext cx="3182227" cy="2951959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5963" y="2784993"/>
            <a:ext cx="1843002" cy="382611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7" name="Přímá spojnice se šipkou 26"/>
          <p:cNvCxnSpPr/>
          <p:nvPr/>
        </p:nvCxnSpPr>
        <p:spPr>
          <a:xfrm>
            <a:off x="3428044" y="2149975"/>
            <a:ext cx="4457919" cy="114638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370" y="239004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000000"/>
                </a:solidFill>
              </a:rPr>
              <a:t>Makra – záznam 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00332" y="1500996"/>
            <a:ext cx="11326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Na kartě Vývojář </a:t>
            </a:r>
            <a:r>
              <a:rPr lang="cs-CZ" sz="3200" dirty="0" smtClean="0"/>
              <a:t>/ skupina </a:t>
            </a:r>
            <a:r>
              <a:rPr lang="cs-CZ" sz="3200" dirty="0"/>
              <a:t>Kód </a:t>
            </a:r>
            <a:r>
              <a:rPr lang="cs-CZ" sz="3200" dirty="0" smtClean="0"/>
              <a:t>/ </a:t>
            </a:r>
            <a:r>
              <a:rPr lang="cs-CZ" sz="3200" dirty="0"/>
              <a:t>Zaznamenat makro</a:t>
            </a:r>
            <a:r>
              <a:rPr lang="cs-CZ" sz="3200" dirty="0" smtClean="0"/>
              <a:t>.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360" y="2085771"/>
            <a:ext cx="5226219" cy="150281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416" y="3862147"/>
            <a:ext cx="3267531" cy="274358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5969" y="4578684"/>
            <a:ext cx="4659929" cy="1123376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 flipH="1">
            <a:off x="2023353" y="2734574"/>
            <a:ext cx="2177712" cy="11275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4105102" y="5350213"/>
            <a:ext cx="2020867" cy="147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06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370" y="239004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000000"/>
                </a:solidFill>
              </a:rPr>
              <a:t>Makra – záznam 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00332" y="1004881"/>
            <a:ext cx="1153278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Po zadání údajů a nastavení parametrů v okně </a:t>
            </a:r>
            <a:r>
              <a:rPr lang="cs-CZ" sz="3200" b="1" dirty="0" smtClean="0"/>
              <a:t>Zaznamenat makro</a:t>
            </a:r>
            <a:r>
              <a:rPr lang="cs-CZ" sz="3200" dirty="0" smtClean="0"/>
              <a:t> se kliknutím na </a:t>
            </a:r>
            <a:r>
              <a:rPr lang="cs-CZ" sz="3200" b="1" dirty="0" smtClean="0"/>
              <a:t>OK</a:t>
            </a:r>
            <a:r>
              <a:rPr lang="cs-CZ" sz="3200" dirty="0" smtClean="0"/>
              <a:t> spustí záznam.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 smtClean="0"/>
              <a:t>V režimu </a:t>
            </a:r>
            <a:r>
              <a:rPr lang="cs-CZ" sz="3200" dirty="0"/>
              <a:t>záznamu </a:t>
            </a:r>
            <a:r>
              <a:rPr lang="cs-CZ" sz="3200" dirty="0" smtClean="0"/>
              <a:t>proveďte </a:t>
            </a:r>
            <a:r>
              <a:rPr lang="cs-CZ" sz="3200" dirty="0"/>
              <a:t>akce, které chcete zaznamenat</a:t>
            </a:r>
            <a:r>
              <a:rPr lang="cs-CZ" sz="3200" dirty="0" smtClean="0"/>
              <a:t>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/>
              <a:t>Na kartě </a:t>
            </a:r>
            <a:r>
              <a:rPr lang="cs-CZ" sz="3200" b="1" dirty="0"/>
              <a:t>Vývojář</a:t>
            </a:r>
            <a:r>
              <a:rPr lang="cs-CZ" sz="3200" dirty="0"/>
              <a:t> klikněte ve skupině </a:t>
            </a:r>
            <a:r>
              <a:rPr lang="cs-CZ" sz="3200" b="1" dirty="0"/>
              <a:t>Kód</a:t>
            </a:r>
            <a:r>
              <a:rPr lang="cs-CZ" sz="3200" dirty="0"/>
              <a:t> na </a:t>
            </a:r>
            <a:r>
              <a:rPr lang="cs-CZ" sz="3200" b="1" dirty="0"/>
              <a:t>Zastavit </a:t>
            </a:r>
            <a:r>
              <a:rPr lang="cs-CZ" sz="3200" b="1" dirty="0" smtClean="0"/>
              <a:t>nahrávání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 smtClean="0"/>
              <a:t>Zastavit nahrávání lze rovněž pomocí tlačítka       ve stavovém řádku.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dirty="0" smtClean="0"/>
              <a:t>Spouštění makra lze realizovat pomocí přiřazené klávesové zkratky nebo z nabídky: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Vývojář / Makra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Zobrazení / Zobrazit makra 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553" y="2739577"/>
            <a:ext cx="442182" cy="421126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932" y="3261411"/>
            <a:ext cx="442182" cy="42112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3480" y="4895398"/>
            <a:ext cx="6683086" cy="167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39004"/>
            <a:ext cx="8356477" cy="804692"/>
          </a:xfrm>
        </p:spPr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000000"/>
                </a:solidFill>
              </a:rPr>
              <a:t>Makra – Relativní a absolutní odkazy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00332" y="1004881"/>
            <a:ext cx="115327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Relativní a absolutní odkazy se zapínají / vypínají pomocí tlačítka </a:t>
            </a:r>
            <a:r>
              <a:rPr lang="cs-CZ" sz="3200" b="1" dirty="0" smtClean="0"/>
              <a:t>Použít relativní odkazy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224" y="2357278"/>
            <a:ext cx="7415986" cy="185399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32" y="2632457"/>
            <a:ext cx="3999305" cy="159308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2105" y="3319447"/>
            <a:ext cx="647790" cy="21910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2495" y="2082099"/>
            <a:ext cx="1627142" cy="550358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385549" y="5359941"/>
            <a:ext cx="10501651" cy="83099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Zapnuté</a:t>
            </a:r>
            <a:r>
              <a:rPr lang="cs-CZ" sz="2400" dirty="0" smtClean="0"/>
              <a:t> tlačítko </a:t>
            </a:r>
            <a:r>
              <a:rPr lang="cs-CZ" sz="2400" b="1" dirty="0" smtClean="0"/>
              <a:t>Použít relativní odkazy </a:t>
            </a:r>
            <a:r>
              <a:rPr lang="cs-CZ" sz="2400" dirty="0" smtClean="0"/>
              <a:t>– makro bude využívat relativní odkazy</a:t>
            </a:r>
          </a:p>
          <a:p>
            <a:pPr algn="ctr"/>
            <a:r>
              <a:rPr lang="cs-CZ" sz="2400" b="1" dirty="0" smtClean="0"/>
              <a:t>Vypnuté</a:t>
            </a:r>
            <a:r>
              <a:rPr lang="cs-CZ" sz="2400" dirty="0" smtClean="0"/>
              <a:t> tlačítko </a:t>
            </a:r>
            <a:r>
              <a:rPr lang="cs-CZ" sz="2400" b="1" dirty="0" smtClean="0"/>
              <a:t>Použít relativní odkazy </a:t>
            </a:r>
            <a:r>
              <a:rPr lang="cs-CZ" sz="2400" dirty="0" smtClean="0"/>
              <a:t>– makro bude využívat absolutní odkazy</a:t>
            </a:r>
            <a:endParaRPr lang="cs-CZ" sz="2400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 flipV="1">
            <a:off x="4173166" y="3428999"/>
            <a:ext cx="1529072" cy="1930942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9105089" y="4211275"/>
            <a:ext cx="1439694" cy="1148666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6309" y="197675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0000"/>
                </a:solidFill>
              </a:rPr>
              <a:t>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89787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b="1" dirty="0" smtClean="0"/>
              <a:t>Příklad 1:</a:t>
            </a:r>
            <a:r>
              <a:rPr lang="cs-CZ" dirty="0" smtClean="0"/>
              <a:t> (bez relativních odkazů) – „</a:t>
            </a:r>
            <a:r>
              <a:rPr lang="cs-CZ" b="1" dirty="0" smtClean="0"/>
              <a:t>absolutní makro</a:t>
            </a:r>
            <a:r>
              <a:rPr lang="cs-CZ" dirty="0" smtClean="0"/>
              <a:t>“ (Tlačítko </a:t>
            </a:r>
            <a:r>
              <a:rPr lang="cs-CZ" b="1" dirty="0" smtClean="0"/>
              <a:t>Použít relativní odkazy </a:t>
            </a:r>
            <a:r>
              <a:rPr lang="cs-CZ" dirty="0" smtClean="0"/>
              <a:t>je vypnuté)</a:t>
            </a:r>
          </a:p>
          <a:p>
            <a:pPr algn="just"/>
            <a:r>
              <a:rPr lang="cs-CZ" b="1" dirty="0" smtClean="0"/>
              <a:t>Zadání:</a:t>
            </a:r>
            <a:r>
              <a:rPr lang="cs-CZ" dirty="0" smtClean="0"/>
              <a:t> Od aktivně přepnuté buňky vymazat obsah 4 buněk (vpravo + 2 pod)</a:t>
            </a:r>
          </a:p>
          <a:p>
            <a:pPr algn="just"/>
            <a:r>
              <a:rPr lang="cs-CZ" b="1" dirty="0" smtClean="0"/>
              <a:t>Řešení:</a:t>
            </a:r>
            <a:r>
              <a:rPr lang="cs-CZ" dirty="0" smtClean="0"/>
              <a:t> Přepnout se na první buňku – Zaznamenat makro – vybrat 4 buňky – </a:t>
            </a:r>
            <a:r>
              <a:rPr lang="cs-CZ" dirty="0" err="1" smtClean="0"/>
              <a:t>Delete</a:t>
            </a:r>
            <a:r>
              <a:rPr lang="cs-CZ" dirty="0" smtClean="0"/>
              <a:t> – Zastavit záznam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Výsledek v kódu VBA:</a:t>
            </a:r>
          </a:p>
          <a:p>
            <a:pPr algn="just"/>
            <a:endParaRPr lang="cs-CZ" dirty="0"/>
          </a:p>
          <a:p>
            <a:pPr algn="just"/>
            <a:r>
              <a:rPr lang="en-US" dirty="0"/>
              <a:t>Sub Makro1</a:t>
            </a:r>
            <a:r>
              <a:rPr lang="en-US" dirty="0" smtClean="0"/>
              <a:t>()</a:t>
            </a:r>
            <a:endParaRPr lang="en-US" dirty="0"/>
          </a:p>
          <a:p>
            <a:pPr algn="just"/>
            <a:r>
              <a:rPr lang="en-US" dirty="0"/>
              <a:t>' Makro1 </a:t>
            </a:r>
            <a:r>
              <a:rPr lang="en-US" dirty="0" err="1" smtClean="0"/>
              <a:t>Makro</a:t>
            </a:r>
            <a:endParaRPr lang="en-US" dirty="0"/>
          </a:p>
          <a:p>
            <a:pPr algn="just"/>
            <a:r>
              <a:rPr lang="en-US" dirty="0" smtClean="0"/>
              <a:t>    </a:t>
            </a:r>
            <a:r>
              <a:rPr lang="en-US" dirty="0"/>
              <a:t>Range("I18:J19").Select</a:t>
            </a:r>
          </a:p>
          <a:p>
            <a:pPr algn="just"/>
            <a:r>
              <a:rPr lang="en-US" dirty="0"/>
              <a:t>    </a:t>
            </a:r>
            <a:r>
              <a:rPr lang="en-US" dirty="0" err="1"/>
              <a:t>Selection.ClearContents</a:t>
            </a:r>
            <a:endParaRPr lang="en-US" dirty="0"/>
          </a:p>
          <a:p>
            <a:pPr algn="just"/>
            <a:r>
              <a:rPr lang="en-US" dirty="0"/>
              <a:t>End </a:t>
            </a:r>
            <a:r>
              <a:rPr lang="en-US" dirty="0" smtClean="0"/>
              <a:t>Sub</a:t>
            </a:r>
            <a:endParaRPr lang="cs-CZ" dirty="0" smtClean="0"/>
          </a:p>
          <a:p>
            <a:pPr algn="just"/>
            <a:r>
              <a:rPr lang="cs-CZ" dirty="0"/>
              <a:t>Pozn.: Vždy se vymaže obsah při tvorbě makra vybraných buněk (I18:J19). </a:t>
            </a:r>
          </a:p>
        </p:txBody>
      </p:sp>
    </p:spTree>
    <p:extLst>
      <p:ext uri="{BB962C8B-B14F-4D97-AF65-F5344CB8AC3E}">
        <p14:creationId xmlns:p14="http://schemas.microsoft.com/office/powerpoint/2010/main" val="21867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6309" y="197675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0000"/>
                </a:solidFill>
              </a:rPr>
              <a:t>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89787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b="1" dirty="0" smtClean="0"/>
              <a:t>Příklad 1:</a:t>
            </a:r>
            <a:r>
              <a:rPr lang="cs-CZ" dirty="0" smtClean="0"/>
              <a:t> (s relativním odkazem) – „</a:t>
            </a:r>
            <a:r>
              <a:rPr lang="cs-CZ" b="1" dirty="0" smtClean="0"/>
              <a:t>relativní makro</a:t>
            </a:r>
            <a:r>
              <a:rPr lang="cs-CZ" dirty="0" smtClean="0"/>
              <a:t>“ (Tlačítko </a:t>
            </a:r>
            <a:r>
              <a:rPr lang="cs-CZ" b="1" dirty="0" smtClean="0"/>
              <a:t>Použít relativní odkazy </a:t>
            </a:r>
            <a:r>
              <a:rPr lang="cs-CZ" dirty="0" smtClean="0"/>
              <a:t>je zapnuté)</a:t>
            </a:r>
          </a:p>
          <a:p>
            <a:pPr algn="just"/>
            <a:r>
              <a:rPr lang="cs-CZ" dirty="0" smtClean="0"/>
              <a:t>Zadání: Od aktivně přepnuté buňky vymazat obsah 4 buněk (vpravo + 2 pod)</a:t>
            </a:r>
          </a:p>
          <a:p>
            <a:pPr algn="just"/>
            <a:r>
              <a:rPr lang="cs-CZ" dirty="0" smtClean="0"/>
              <a:t>Řešení: Přepnout se na první buňku – Zaznamenat makro – </a:t>
            </a:r>
            <a:r>
              <a:rPr lang="cs-CZ" b="1" dirty="0" smtClean="0"/>
              <a:t>Použít relativní odkazy </a:t>
            </a:r>
            <a:r>
              <a:rPr lang="cs-CZ" dirty="0" smtClean="0"/>
              <a:t>-Vybrat 4 buňky – </a:t>
            </a:r>
            <a:r>
              <a:rPr lang="cs-CZ" dirty="0" err="1" smtClean="0"/>
              <a:t>Delete</a:t>
            </a:r>
            <a:r>
              <a:rPr lang="cs-CZ" dirty="0" smtClean="0"/>
              <a:t> – Zastavit záznam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Výsledek v kódu VBA: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S</a:t>
            </a:r>
            <a:r>
              <a:rPr lang="en-US" dirty="0" err="1" smtClean="0"/>
              <a:t>ub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cs-CZ" dirty="0" smtClean="0"/>
              <a:t>2</a:t>
            </a:r>
            <a:r>
              <a:rPr lang="en-US" dirty="0" smtClean="0"/>
              <a:t>()</a:t>
            </a:r>
            <a:endParaRPr lang="en-US" dirty="0"/>
          </a:p>
          <a:p>
            <a:pPr algn="just"/>
            <a:r>
              <a:rPr lang="en-US" dirty="0"/>
              <a:t>' </a:t>
            </a:r>
            <a:r>
              <a:rPr lang="en-US" dirty="0" err="1" smtClean="0"/>
              <a:t>Makro</a:t>
            </a:r>
            <a:r>
              <a:rPr lang="cs-CZ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endParaRPr lang="en-US" dirty="0"/>
          </a:p>
          <a:p>
            <a:pPr algn="just"/>
            <a:r>
              <a:rPr lang="en-US" dirty="0"/>
              <a:t>    </a:t>
            </a:r>
            <a:r>
              <a:rPr lang="en-US" dirty="0" err="1"/>
              <a:t>ActiveCell.Range</a:t>
            </a:r>
            <a:r>
              <a:rPr lang="en-US" dirty="0"/>
              <a:t>("A1:B2").Select</a:t>
            </a:r>
          </a:p>
          <a:p>
            <a:pPr algn="just"/>
            <a:r>
              <a:rPr lang="en-US" dirty="0"/>
              <a:t>    </a:t>
            </a:r>
            <a:r>
              <a:rPr lang="en-US" dirty="0" err="1"/>
              <a:t>Selection.ClearContents</a:t>
            </a:r>
            <a:endParaRPr lang="en-US" dirty="0"/>
          </a:p>
          <a:p>
            <a:pPr algn="just"/>
            <a:r>
              <a:rPr lang="en-US" dirty="0"/>
              <a:t>End </a:t>
            </a:r>
            <a:r>
              <a:rPr lang="en-US" dirty="0" smtClean="0"/>
              <a:t>Sub</a:t>
            </a:r>
            <a:endParaRPr lang="cs-CZ" dirty="0" smtClean="0"/>
          </a:p>
          <a:p>
            <a:pPr algn="just"/>
            <a:r>
              <a:rPr lang="cs-CZ" dirty="0" smtClean="0"/>
              <a:t>Pozn.: Vymaže obsah buněk, na které jsem před spuštěním makra přepnut. 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1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554</Words>
  <Application>Microsoft Office PowerPoint</Application>
  <PresentationFormat>Širokoúhlá obrazovka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Makra</vt:lpstr>
      <vt:lpstr>Makra</vt:lpstr>
      <vt:lpstr>Makra</vt:lpstr>
      <vt:lpstr>Makra – záznam makra</vt:lpstr>
      <vt:lpstr>Makra – záznam makra</vt:lpstr>
      <vt:lpstr>Makra – Relativní a absolutní odkazy</vt:lpstr>
      <vt:lpstr>Makra</vt:lpstr>
      <vt:lpstr>Makra</vt:lpstr>
      <vt:lpstr>Makra</vt:lpstr>
      <vt:lpstr>Sedmé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Petr Suchánek</cp:lastModifiedBy>
  <cp:revision>102</cp:revision>
  <dcterms:created xsi:type="dcterms:W3CDTF">2016-03-15T07:39:58Z</dcterms:created>
  <dcterms:modified xsi:type="dcterms:W3CDTF">2022-04-03T06:51:14Z</dcterms:modified>
</cp:coreProperties>
</file>