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1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12.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</a:t>
            </a:r>
            <a:r>
              <a:rPr lang="cs-CZ" sz="2400" b="1" i="1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č</a:t>
            </a:r>
            <a:r>
              <a:rPr lang="cs-CZ" sz="2400" b="1" i="1" dirty="0" smtClean="0">
                <a:solidFill>
                  <a:srgbClr val="002060"/>
                </a:solidFill>
              </a:rPr>
              <a:t>asové řady,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l</a:t>
            </a:r>
            <a:r>
              <a:rPr lang="cs-CZ" sz="2400" b="1" i="1" dirty="0" smtClean="0">
                <a:solidFill>
                  <a:srgbClr val="002060"/>
                </a:solidFill>
              </a:rPr>
              <a:t>ineární trend,</a:t>
            </a:r>
          </a:p>
          <a:p>
            <a:pPr marL="457200" indent="-457200" algn="ctr"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k</a:t>
            </a:r>
            <a:r>
              <a:rPr lang="cs-CZ" sz="2400" b="1" i="1" dirty="0" smtClean="0">
                <a:solidFill>
                  <a:srgbClr val="002060"/>
                </a:solidFill>
              </a:rPr>
              <a:t>orelační analýza.</a:t>
            </a: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Korelační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1631" y="1840522"/>
            <a:ext cx="8557846" cy="458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Korelační koeficient: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Odhad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641293"/>
              </p:ext>
            </p:extLst>
          </p:nvPr>
        </p:nvGraphicFramePr>
        <p:xfrm>
          <a:off x="4460631" y="2397369"/>
          <a:ext cx="18938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ovnice" r:id="rId4" imgW="825500" imgH="292100" progId="Equation.3">
                  <p:embed/>
                </p:oleObj>
              </mc:Choice>
              <mc:Fallback>
                <p:oleObj name="Rovnice" r:id="rId4" imgW="825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631" y="2397369"/>
                        <a:ext cx="18938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486242"/>
              </p:ext>
            </p:extLst>
          </p:nvPr>
        </p:nvGraphicFramePr>
        <p:xfrm>
          <a:off x="2889738" y="3896883"/>
          <a:ext cx="532447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e" r:id="rId6" imgW="2590800" imgH="558800" progId="Equation.3">
                  <p:embed/>
                </p:oleObj>
              </mc:Choice>
              <mc:Fallback>
                <p:oleObj name="Rovnice" r:id="rId6" imgW="25908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738" y="3896883"/>
                        <a:ext cx="5324475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58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12789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Výsledky testů 10 studentů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1172796" y="1624990"/>
            <a:ext cx="8064500" cy="1439862"/>
            <a:chOff x="-3" y="-3"/>
            <a:chExt cx="3125" cy="966"/>
          </a:xfrm>
        </p:grpSpPr>
        <p:grpSp>
          <p:nvGrpSpPr>
            <p:cNvPr id="8" name="Group 74"/>
            <p:cNvGrpSpPr>
              <a:grpSpLocks/>
            </p:cNvGrpSpPr>
            <p:nvPr/>
          </p:nvGrpSpPr>
          <p:grpSpPr bwMode="auto">
            <a:xfrm>
              <a:off x="0" y="0"/>
              <a:ext cx="3119" cy="960"/>
              <a:chOff x="0" y="0"/>
              <a:chExt cx="3119" cy="960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0" y="0"/>
                <a:ext cx="1059" cy="480"/>
                <a:chOff x="0" y="0"/>
                <a:chExt cx="1059" cy="480"/>
              </a:xfrm>
            </p:grpSpPr>
            <p:sp>
              <p:nvSpPr>
                <p:cNvPr id="76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59" cy="480"/>
                </a:xfrm>
                <a:prstGeom prst="rect">
                  <a:avLst/>
                </a:pr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grpSp>
              <p:nvGrpSpPr>
                <p:cNvPr id="77" name="Group 2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59" cy="480"/>
                  <a:chOff x="0" y="0"/>
                  <a:chExt cx="1059" cy="480"/>
                </a:xfrm>
              </p:grpSpPr>
              <p:sp>
                <p:nvSpPr>
                  <p:cNvPr id="7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2" y="0"/>
                    <a:ext cx="1035" cy="480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en-US" altLang="cs-CZ" sz="1800" b="1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Počet</a:t>
                    </a:r>
                    <a:r>
                      <a:rPr kumimoji="1" lang="en-US" altLang="cs-CZ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 </a:t>
                    </a:r>
                    <a:r>
                      <a:rPr kumimoji="1" lang="en-US" altLang="cs-CZ" sz="1800" b="1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bodů</a:t>
                    </a:r>
                    <a:r>
                      <a:rPr kumimoji="1" lang="en-US" altLang="cs-CZ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 z </a:t>
                    </a:r>
                    <a:r>
                      <a:rPr kumimoji="1" lang="en-US" altLang="cs-CZ" sz="1800" b="1" i="0" u="none" strike="noStrike" kern="0" cap="none" spc="0" normalizeH="0" baseline="0" noProof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matematiky</a:t>
                    </a:r>
                    <a:endParaRPr kumimoji="1" lang="en-US" altLang="cs-CZ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altLang="cs-CZ" sz="2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59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altLang="cs-CZ" sz="2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CC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1059" y="0"/>
                <a:ext cx="206" cy="480"/>
                <a:chOff x="1059" y="0"/>
                <a:chExt cx="206" cy="480"/>
              </a:xfrm>
            </p:grpSpPr>
            <p:sp>
              <p:nvSpPr>
                <p:cNvPr id="74" name="Rectangle 5"/>
                <p:cNvSpPr>
                  <a:spLocks noChangeArrowheads="1"/>
                </p:cNvSpPr>
                <p:nvPr/>
              </p:nvSpPr>
              <p:spPr bwMode="auto">
                <a:xfrm>
                  <a:off x="1071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75" name="Rectangle 30"/>
                <p:cNvSpPr>
                  <a:spLocks noChangeArrowheads="1"/>
                </p:cNvSpPr>
                <p:nvPr/>
              </p:nvSpPr>
              <p:spPr bwMode="auto">
                <a:xfrm>
                  <a:off x="1059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1265" y="0"/>
                <a:ext cx="206" cy="480"/>
                <a:chOff x="1265" y="0"/>
                <a:chExt cx="206" cy="480"/>
              </a:xfrm>
            </p:grpSpPr>
            <p:sp>
              <p:nvSpPr>
                <p:cNvPr id="72" name="Rectangle 6"/>
                <p:cNvSpPr>
                  <a:spLocks noChangeArrowheads="1"/>
                </p:cNvSpPr>
                <p:nvPr/>
              </p:nvSpPr>
              <p:spPr bwMode="auto">
                <a:xfrm>
                  <a:off x="1277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79</a:t>
                  </a:r>
                  <a:endParaRPr kumimoji="1" lang="en-US" altLang="cs-CZ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73" name="Rectangle 32"/>
                <p:cNvSpPr>
                  <a:spLocks noChangeArrowheads="1"/>
                </p:cNvSpPr>
                <p:nvPr/>
              </p:nvSpPr>
              <p:spPr bwMode="auto">
                <a:xfrm>
                  <a:off x="1265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1471" y="0"/>
                <a:ext cx="206" cy="480"/>
                <a:chOff x="1471" y="0"/>
                <a:chExt cx="206" cy="480"/>
              </a:xfrm>
            </p:grpSpPr>
            <p:sp>
              <p:nvSpPr>
                <p:cNvPr id="70" name="Rectangle 7"/>
                <p:cNvSpPr>
                  <a:spLocks noChangeArrowheads="1"/>
                </p:cNvSpPr>
                <p:nvPr/>
              </p:nvSpPr>
              <p:spPr bwMode="auto">
                <a:xfrm>
                  <a:off x="1483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50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71" name="Rectangle 34"/>
                <p:cNvSpPr>
                  <a:spLocks noChangeArrowheads="1"/>
                </p:cNvSpPr>
                <p:nvPr/>
              </p:nvSpPr>
              <p:spPr bwMode="auto">
                <a:xfrm>
                  <a:off x="1471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1677" y="0"/>
                <a:ext cx="206" cy="480"/>
                <a:chOff x="1677" y="0"/>
                <a:chExt cx="206" cy="480"/>
              </a:xfrm>
            </p:grpSpPr>
            <p:sp>
              <p:nvSpPr>
                <p:cNvPr id="68" name="Rectangle 8"/>
                <p:cNvSpPr>
                  <a:spLocks noChangeArrowheads="1"/>
                </p:cNvSpPr>
                <p:nvPr/>
              </p:nvSpPr>
              <p:spPr bwMode="auto">
                <a:xfrm>
                  <a:off x="1689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84</a:t>
                  </a:r>
                  <a:endParaRPr kumimoji="1" lang="en-US" altLang="cs-CZ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>
                  <a:off x="1677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1883" y="0"/>
                <a:ext cx="206" cy="480"/>
                <a:chOff x="1883" y="0"/>
                <a:chExt cx="206" cy="480"/>
              </a:xfrm>
            </p:grpSpPr>
            <p:sp>
              <p:nvSpPr>
                <p:cNvPr id="66" name="Rectangle 9"/>
                <p:cNvSpPr>
                  <a:spLocks noChangeArrowheads="1"/>
                </p:cNvSpPr>
                <p:nvPr/>
              </p:nvSpPr>
              <p:spPr bwMode="auto">
                <a:xfrm>
                  <a:off x="1895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63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7" name="Rectangle 38"/>
                <p:cNvSpPr>
                  <a:spLocks noChangeArrowheads="1"/>
                </p:cNvSpPr>
                <p:nvPr/>
              </p:nvSpPr>
              <p:spPr bwMode="auto">
                <a:xfrm>
                  <a:off x="1883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2089" y="0"/>
                <a:ext cx="206" cy="480"/>
                <a:chOff x="2089" y="0"/>
                <a:chExt cx="206" cy="480"/>
              </a:xfrm>
            </p:grpSpPr>
            <p:sp>
              <p:nvSpPr>
                <p:cNvPr id="64" name="Rectangle 10"/>
                <p:cNvSpPr>
                  <a:spLocks noChangeArrowheads="1"/>
                </p:cNvSpPr>
                <p:nvPr/>
              </p:nvSpPr>
              <p:spPr bwMode="auto">
                <a:xfrm>
                  <a:off x="2101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91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5" name="Rectangle 40"/>
                <p:cNvSpPr>
                  <a:spLocks noChangeArrowheads="1"/>
                </p:cNvSpPr>
                <p:nvPr/>
              </p:nvSpPr>
              <p:spPr bwMode="auto">
                <a:xfrm>
                  <a:off x="2089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7" name="Group 43"/>
              <p:cNvGrpSpPr>
                <a:grpSpLocks/>
              </p:cNvGrpSpPr>
              <p:nvPr/>
            </p:nvGrpSpPr>
            <p:grpSpPr bwMode="auto">
              <a:xfrm>
                <a:off x="2295" y="0"/>
                <a:ext cx="206" cy="480"/>
                <a:chOff x="2295" y="0"/>
                <a:chExt cx="206" cy="480"/>
              </a:xfrm>
            </p:grpSpPr>
            <p:sp>
              <p:nvSpPr>
                <p:cNvPr id="62" name="Rectangle 11"/>
                <p:cNvSpPr>
                  <a:spLocks noChangeArrowheads="1"/>
                </p:cNvSpPr>
                <p:nvPr/>
              </p:nvSpPr>
              <p:spPr bwMode="auto">
                <a:xfrm>
                  <a:off x="2307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46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3" name="Rectangle 42"/>
                <p:cNvSpPr>
                  <a:spLocks noChangeArrowheads="1"/>
                </p:cNvSpPr>
                <p:nvPr/>
              </p:nvSpPr>
              <p:spPr bwMode="auto">
                <a:xfrm>
                  <a:off x="2295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8" name="Group 45"/>
              <p:cNvGrpSpPr>
                <a:grpSpLocks/>
              </p:cNvGrpSpPr>
              <p:nvPr/>
            </p:nvGrpSpPr>
            <p:grpSpPr bwMode="auto">
              <a:xfrm>
                <a:off x="2501" y="0"/>
                <a:ext cx="206" cy="480"/>
                <a:chOff x="2501" y="0"/>
                <a:chExt cx="206" cy="480"/>
              </a:xfrm>
            </p:grpSpPr>
            <p:sp>
              <p:nvSpPr>
                <p:cNvPr id="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13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61" name="Rectangle 44"/>
                <p:cNvSpPr>
                  <a:spLocks noChangeArrowheads="1"/>
                </p:cNvSpPr>
                <p:nvPr/>
              </p:nvSpPr>
              <p:spPr bwMode="auto">
                <a:xfrm>
                  <a:off x="2501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9" name="Group 47"/>
              <p:cNvGrpSpPr>
                <a:grpSpLocks/>
              </p:cNvGrpSpPr>
              <p:nvPr/>
            </p:nvGrpSpPr>
            <p:grpSpPr bwMode="auto">
              <a:xfrm>
                <a:off x="2707" y="0"/>
                <a:ext cx="206" cy="480"/>
                <a:chOff x="2707" y="0"/>
                <a:chExt cx="206" cy="480"/>
              </a:xfrm>
            </p:grpSpPr>
            <p:sp>
              <p:nvSpPr>
                <p:cNvPr id="58" name="Rectangle 13"/>
                <p:cNvSpPr>
                  <a:spLocks noChangeArrowheads="1"/>
                </p:cNvSpPr>
                <p:nvPr/>
              </p:nvSpPr>
              <p:spPr bwMode="auto">
                <a:xfrm>
                  <a:off x="2719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74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59" name="Rectangle 46"/>
                <p:cNvSpPr>
                  <a:spLocks noChangeArrowheads="1"/>
                </p:cNvSpPr>
                <p:nvPr/>
              </p:nvSpPr>
              <p:spPr bwMode="auto">
                <a:xfrm>
                  <a:off x="2707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0" name="Group 49"/>
              <p:cNvGrpSpPr>
                <a:grpSpLocks/>
              </p:cNvGrpSpPr>
              <p:nvPr/>
            </p:nvGrpSpPr>
            <p:grpSpPr bwMode="auto">
              <a:xfrm>
                <a:off x="2913" y="0"/>
                <a:ext cx="206" cy="480"/>
                <a:chOff x="2913" y="0"/>
                <a:chExt cx="206" cy="480"/>
              </a:xfrm>
            </p:grpSpPr>
            <p:sp>
              <p:nvSpPr>
                <p:cNvPr id="56" name="Rectangle 14"/>
                <p:cNvSpPr>
                  <a:spLocks noChangeArrowheads="1"/>
                </p:cNvSpPr>
                <p:nvPr/>
              </p:nvSpPr>
              <p:spPr bwMode="auto">
                <a:xfrm>
                  <a:off x="2925" y="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57" name="Rectangle 48"/>
                <p:cNvSpPr>
                  <a:spLocks noChangeArrowheads="1"/>
                </p:cNvSpPr>
                <p:nvPr/>
              </p:nvSpPr>
              <p:spPr bwMode="auto">
                <a:xfrm>
                  <a:off x="2913" y="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1" name="Group 53"/>
              <p:cNvGrpSpPr>
                <a:grpSpLocks/>
              </p:cNvGrpSpPr>
              <p:nvPr/>
            </p:nvGrpSpPr>
            <p:grpSpPr bwMode="auto">
              <a:xfrm>
                <a:off x="0" y="480"/>
                <a:ext cx="1059" cy="480"/>
                <a:chOff x="0" y="480"/>
                <a:chExt cx="1059" cy="480"/>
              </a:xfrm>
            </p:grpSpPr>
            <p:sp>
              <p:nvSpPr>
                <p:cNvPr id="52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059" cy="480"/>
                </a:xfrm>
                <a:prstGeom prst="rect">
                  <a:avLst/>
                </a:pr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grpSp>
              <p:nvGrpSpPr>
                <p:cNvPr id="53" name="Group 51"/>
                <p:cNvGrpSpPr>
                  <a:grpSpLocks/>
                </p:cNvGrpSpPr>
                <p:nvPr/>
              </p:nvGrpSpPr>
              <p:grpSpPr bwMode="auto">
                <a:xfrm>
                  <a:off x="0" y="480"/>
                  <a:ext cx="1059" cy="480"/>
                  <a:chOff x="0" y="480"/>
                  <a:chExt cx="1059" cy="480"/>
                </a:xfrm>
              </p:grpSpPr>
              <p:sp>
                <p:nvSpPr>
                  <p:cNvPr id="5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2" y="480"/>
                    <a:ext cx="1035" cy="480"/>
                  </a:xfrm>
                  <a:prstGeom prst="rect">
                    <a:avLst/>
                  </a:prstGeom>
                  <a:solidFill>
                    <a:srgbClr val="BFBFB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en-US" altLang="cs-CZ" sz="1800" b="1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rPr>
                      <a:t>Počet bodů z </a:t>
                    </a:r>
                    <a:r>
                      <a:rPr kumimoji="1" lang="cs-CZ" altLang="cs-CZ" sz="1800" b="1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</a:rPr>
                      <a:t>ekonomie</a:t>
                    </a:r>
                    <a:endPara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en-US" altLang="cs-CZ" sz="24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80"/>
                    <a:ext cx="1059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lnSpc>
                        <a:spcPct val="90000"/>
                      </a:lnSpc>
                      <a:spcBef>
                        <a:spcPct val="20000"/>
                      </a:spcBef>
                      <a:buClr>
                        <a:schemeClr val="tx2"/>
                      </a:buClr>
                      <a:buSzPct val="75000"/>
                      <a:buFont typeface="Wingdings" pitchFamily="2" charset="2"/>
                      <a:buChar char="l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00CCFF"/>
                      </a:buClr>
                      <a:buSzPct val="65000"/>
                      <a:buFont typeface="Wingdings" pitchFamily="2" charset="2"/>
                      <a:buChar char="l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tx1"/>
                      </a:buClr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cs-CZ" altLang="cs-CZ" sz="2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CC00"/>
                      </a:solidFill>
                      <a:effectLst/>
                      <a:uLnTx/>
                      <a:uFillTx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2" name="Group 55"/>
              <p:cNvGrpSpPr>
                <a:grpSpLocks/>
              </p:cNvGrpSpPr>
              <p:nvPr/>
            </p:nvGrpSpPr>
            <p:grpSpPr bwMode="auto">
              <a:xfrm>
                <a:off x="1059" y="480"/>
                <a:ext cx="206" cy="480"/>
                <a:chOff x="1059" y="480"/>
                <a:chExt cx="206" cy="480"/>
              </a:xfrm>
            </p:grpSpPr>
            <p:sp>
              <p:nvSpPr>
                <p:cNvPr id="50" name="Rectangle 16"/>
                <p:cNvSpPr>
                  <a:spLocks noChangeArrowheads="1"/>
                </p:cNvSpPr>
                <p:nvPr/>
              </p:nvSpPr>
              <p:spPr bwMode="auto">
                <a:xfrm>
                  <a:off x="1071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82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51" name="Rectangle 54"/>
                <p:cNvSpPr>
                  <a:spLocks noChangeArrowheads="1"/>
                </p:cNvSpPr>
                <p:nvPr/>
              </p:nvSpPr>
              <p:spPr bwMode="auto">
                <a:xfrm>
                  <a:off x="1059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3" name="Group 57"/>
              <p:cNvGrpSpPr>
                <a:grpSpLocks/>
              </p:cNvGrpSpPr>
              <p:nvPr/>
            </p:nvGrpSpPr>
            <p:grpSpPr bwMode="auto">
              <a:xfrm>
                <a:off x="1265" y="480"/>
                <a:ext cx="206" cy="480"/>
                <a:chOff x="1265" y="480"/>
                <a:chExt cx="206" cy="480"/>
              </a:xfrm>
            </p:grpSpPr>
            <p:sp>
              <p:nvSpPr>
                <p:cNvPr id="48" name="Rectangle 17"/>
                <p:cNvSpPr>
                  <a:spLocks noChangeArrowheads="1"/>
                </p:cNvSpPr>
                <p:nvPr/>
              </p:nvSpPr>
              <p:spPr bwMode="auto">
                <a:xfrm>
                  <a:off x="1277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9" name="Rectangle 56"/>
                <p:cNvSpPr>
                  <a:spLocks noChangeArrowheads="1"/>
                </p:cNvSpPr>
                <p:nvPr/>
              </p:nvSpPr>
              <p:spPr bwMode="auto">
                <a:xfrm>
                  <a:off x="1265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4" name="Group 59"/>
              <p:cNvGrpSpPr>
                <a:grpSpLocks/>
              </p:cNvGrpSpPr>
              <p:nvPr/>
            </p:nvGrpSpPr>
            <p:grpSpPr bwMode="auto">
              <a:xfrm>
                <a:off x="1471" y="480"/>
                <a:ext cx="206" cy="480"/>
                <a:chOff x="1471" y="480"/>
                <a:chExt cx="206" cy="480"/>
              </a:xfrm>
            </p:grpSpPr>
            <p:sp>
              <p:nvSpPr>
                <p:cNvPr id="46" name="Rectangle 18"/>
                <p:cNvSpPr>
                  <a:spLocks noChangeArrowheads="1"/>
                </p:cNvSpPr>
                <p:nvPr/>
              </p:nvSpPr>
              <p:spPr bwMode="auto">
                <a:xfrm>
                  <a:off x="1483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46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7" name="Rectangle 58"/>
                <p:cNvSpPr>
                  <a:spLocks noChangeArrowheads="1"/>
                </p:cNvSpPr>
                <p:nvPr/>
              </p:nvSpPr>
              <p:spPr bwMode="auto">
                <a:xfrm>
                  <a:off x="1471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5" name="Group 61"/>
              <p:cNvGrpSpPr>
                <a:grpSpLocks/>
              </p:cNvGrpSpPr>
              <p:nvPr/>
            </p:nvGrpSpPr>
            <p:grpSpPr bwMode="auto">
              <a:xfrm>
                <a:off x="1677" y="480"/>
                <a:ext cx="206" cy="480"/>
                <a:chOff x="1677" y="480"/>
                <a:chExt cx="206" cy="480"/>
              </a:xfrm>
            </p:grpSpPr>
            <p:sp>
              <p:nvSpPr>
                <p:cNvPr id="44" name="Rectangle 19"/>
                <p:cNvSpPr>
                  <a:spLocks noChangeArrowheads="1"/>
                </p:cNvSpPr>
                <p:nvPr/>
              </p:nvSpPr>
              <p:spPr bwMode="auto">
                <a:xfrm>
                  <a:off x="1689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79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5" name="Rectangle 60"/>
                <p:cNvSpPr>
                  <a:spLocks noChangeArrowheads="1"/>
                </p:cNvSpPr>
                <p:nvPr/>
              </p:nvSpPr>
              <p:spPr bwMode="auto">
                <a:xfrm>
                  <a:off x="1677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6" name="Group 63"/>
              <p:cNvGrpSpPr>
                <a:grpSpLocks/>
              </p:cNvGrpSpPr>
              <p:nvPr/>
            </p:nvGrpSpPr>
            <p:grpSpPr bwMode="auto">
              <a:xfrm>
                <a:off x="1883" y="480"/>
                <a:ext cx="206" cy="480"/>
                <a:chOff x="1883" y="480"/>
                <a:chExt cx="206" cy="480"/>
              </a:xfrm>
            </p:grpSpPr>
            <p:sp>
              <p:nvSpPr>
                <p:cNvPr id="42" name="Rectangle 20"/>
                <p:cNvSpPr>
                  <a:spLocks noChangeArrowheads="1"/>
                </p:cNvSpPr>
                <p:nvPr/>
              </p:nvSpPr>
              <p:spPr bwMode="auto">
                <a:xfrm>
                  <a:off x="1895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74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3" name="Rectangle 62"/>
                <p:cNvSpPr>
                  <a:spLocks noChangeArrowheads="1"/>
                </p:cNvSpPr>
                <p:nvPr/>
              </p:nvSpPr>
              <p:spPr bwMode="auto">
                <a:xfrm>
                  <a:off x="1883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7" name="Group 65"/>
              <p:cNvGrpSpPr>
                <a:grpSpLocks/>
              </p:cNvGrpSpPr>
              <p:nvPr/>
            </p:nvGrpSpPr>
            <p:grpSpPr bwMode="auto">
              <a:xfrm>
                <a:off x="2089" y="480"/>
                <a:ext cx="206" cy="480"/>
                <a:chOff x="2089" y="480"/>
                <a:chExt cx="206" cy="480"/>
              </a:xfrm>
            </p:grpSpPr>
            <p:sp>
              <p:nvSpPr>
                <p:cNvPr id="40" name="Rectangle 21"/>
                <p:cNvSpPr>
                  <a:spLocks noChangeArrowheads="1"/>
                </p:cNvSpPr>
                <p:nvPr/>
              </p:nvSpPr>
              <p:spPr bwMode="auto">
                <a:xfrm>
                  <a:off x="2101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83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41" name="Rectangle 64"/>
                <p:cNvSpPr>
                  <a:spLocks noChangeArrowheads="1"/>
                </p:cNvSpPr>
                <p:nvPr/>
              </p:nvSpPr>
              <p:spPr bwMode="auto">
                <a:xfrm>
                  <a:off x="2089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8" name="Group 67"/>
              <p:cNvGrpSpPr>
                <a:grpSpLocks/>
              </p:cNvGrpSpPr>
              <p:nvPr/>
            </p:nvGrpSpPr>
            <p:grpSpPr bwMode="auto">
              <a:xfrm>
                <a:off x="2295" y="480"/>
                <a:ext cx="206" cy="480"/>
                <a:chOff x="2295" y="480"/>
                <a:chExt cx="206" cy="480"/>
              </a:xfrm>
            </p:grpSpPr>
            <p:sp>
              <p:nvSpPr>
                <p:cNvPr id="38" name="Rectangle 22"/>
                <p:cNvSpPr>
                  <a:spLocks noChangeArrowheads="1"/>
                </p:cNvSpPr>
                <p:nvPr/>
              </p:nvSpPr>
              <p:spPr bwMode="auto">
                <a:xfrm>
                  <a:off x="2307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51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9" name="Rectangle 66"/>
                <p:cNvSpPr>
                  <a:spLocks noChangeArrowheads="1"/>
                </p:cNvSpPr>
                <p:nvPr/>
              </p:nvSpPr>
              <p:spPr bwMode="auto">
                <a:xfrm>
                  <a:off x="2295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9" name="Group 69"/>
              <p:cNvGrpSpPr>
                <a:grpSpLocks/>
              </p:cNvGrpSpPr>
              <p:nvPr/>
            </p:nvGrpSpPr>
            <p:grpSpPr bwMode="auto">
              <a:xfrm>
                <a:off x="2501" y="480"/>
                <a:ext cx="206" cy="480"/>
                <a:chOff x="2501" y="480"/>
                <a:chExt cx="206" cy="480"/>
              </a:xfrm>
            </p:grpSpPr>
            <p:sp>
              <p:nvSpPr>
                <p:cNvPr id="36" name="Rectangle 23"/>
                <p:cNvSpPr>
                  <a:spLocks noChangeArrowheads="1"/>
                </p:cNvSpPr>
                <p:nvPr/>
              </p:nvSpPr>
              <p:spPr bwMode="auto">
                <a:xfrm>
                  <a:off x="2513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63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7" name="Rectangle 68"/>
                <p:cNvSpPr>
                  <a:spLocks noChangeArrowheads="1"/>
                </p:cNvSpPr>
                <p:nvPr/>
              </p:nvSpPr>
              <p:spPr bwMode="auto">
                <a:xfrm>
                  <a:off x="2501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0" name="Group 71"/>
              <p:cNvGrpSpPr>
                <a:grpSpLocks/>
              </p:cNvGrpSpPr>
              <p:nvPr/>
            </p:nvGrpSpPr>
            <p:grpSpPr bwMode="auto">
              <a:xfrm>
                <a:off x="2707" y="480"/>
                <a:ext cx="206" cy="480"/>
                <a:chOff x="2707" y="480"/>
                <a:chExt cx="206" cy="480"/>
              </a:xfrm>
            </p:grpSpPr>
            <p:sp>
              <p:nvSpPr>
                <p:cNvPr id="3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19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75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5" name="Rectangle 70"/>
                <p:cNvSpPr>
                  <a:spLocks noChangeArrowheads="1"/>
                </p:cNvSpPr>
                <p:nvPr/>
              </p:nvSpPr>
              <p:spPr bwMode="auto">
                <a:xfrm>
                  <a:off x="2707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1" name="Group 73"/>
              <p:cNvGrpSpPr>
                <a:grpSpLocks/>
              </p:cNvGrpSpPr>
              <p:nvPr/>
            </p:nvGrpSpPr>
            <p:grpSpPr bwMode="auto">
              <a:xfrm>
                <a:off x="2913" y="480"/>
                <a:ext cx="206" cy="480"/>
                <a:chOff x="2913" y="480"/>
                <a:chExt cx="206" cy="480"/>
              </a:xfrm>
            </p:grpSpPr>
            <p:sp>
              <p:nvSpPr>
                <p:cNvPr id="32" name="Rectangle 25"/>
                <p:cNvSpPr>
                  <a:spLocks noChangeArrowheads="1"/>
                </p:cNvSpPr>
                <p:nvPr/>
              </p:nvSpPr>
              <p:spPr bwMode="auto">
                <a:xfrm>
                  <a:off x="2925" y="480"/>
                  <a:ext cx="18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cs-CZ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82</a:t>
                  </a:r>
                  <a:endParaRPr kumimoji="1" lang="en-US" alt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cs-CZ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33" name="Rectangle 72"/>
                <p:cNvSpPr>
                  <a:spLocks noChangeArrowheads="1"/>
                </p:cNvSpPr>
                <p:nvPr/>
              </p:nvSpPr>
              <p:spPr bwMode="auto">
                <a:xfrm>
                  <a:off x="2913" y="480"/>
                  <a:ext cx="20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itchFamily="2" charset="2"/>
                    <a:buChar char="l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00CCFF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altLang="cs-CZ" sz="2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CC00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9" name="Rectangle 75"/>
            <p:cNvSpPr>
              <a:spLocks noChangeArrowheads="1"/>
            </p:cNvSpPr>
            <p:nvPr/>
          </p:nvSpPr>
          <p:spPr bwMode="auto">
            <a:xfrm>
              <a:off x="-3" y="-3"/>
              <a:ext cx="3125" cy="96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FF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1453662" y="5017476"/>
            <a:ext cx="7510086" cy="100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&gt; 0,6 –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„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vysok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á“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hodnota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korelace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70192"/>
              </p:ext>
            </p:extLst>
          </p:nvPr>
        </p:nvGraphicFramePr>
        <p:xfrm>
          <a:off x="1577222" y="3645877"/>
          <a:ext cx="715168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Rovnice" r:id="rId4" imgW="3200400" imgH="469900" progId="Equation.3">
                  <p:embed/>
                </p:oleObj>
              </mc:Choice>
              <mc:Fallback>
                <p:oleObj name="Rovnice" r:id="rId4" imgW="3200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222" y="3645877"/>
                        <a:ext cx="715168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34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Trendová funkce v časové řadě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45007" y="2051538"/>
            <a:ext cx="8407886" cy="379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Hodnotami nezávisle proměnné jsou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ekvidistantní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(tj. stejně vzdálené)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časové okamžiky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</a:t>
            </a:r>
            <a:r>
              <a:rPr kumimoji="0" lang="cs-CZ" altLang="cs-CZ" sz="28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i=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1,2,…,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Situace je častá v ekonomických aplikacích, kdy máme k dispozici tzv.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časové řady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ekonomických veličin, např. tržby v jednotlivých měsících, HDP v jednotlivých za sebou jdoucích rocích apod.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5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Trendová funkce v časové řadě</a:t>
            </a:r>
            <a:endParaRPr lang="cs-CZ" sz="40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34490" y="2074985"/>
            <a:ext cx="8154987" cy="69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Lineární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trendová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(regresní)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funkce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057154"/>
              </p:ext>
            </p:extLst>
          </p:nvPr>
        </p:nvGraphicFramePr>
        <p:xfrm>
          <a:off x="3810000" y="3165231"/>
          <a:ext cx="231158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4" imgW="825500" imgH="203200" progId="Equation.3">
                  <p:embed/>
                </p:oleObj>
              </mc:Choice>
              <mc:Fallback>
                <p:oleObj name="Rovnice" r:id="rId4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65231"/>
                        <a:ext cx="231158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10299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Transformace časové osy v časové řadě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01444" y="1711568"/>
            <a:ext cx="9057664" cy="460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Zavedení nové časové proměnné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´ následujícím způsobem: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	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je-li počet členů časové řady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lichý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je-li počet členů časové řady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sudý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Jednodušší odhad regresních koeficientů – MNČ:</a:t>
            </a:r>
            <a:endParaRPr kumimoji="0" lang="cs-CZ" altLang="cs-CZ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059631"/>
              </p:ext>
            </p:extLst>
          </p:nvPr>
        </p:nvGraphicFramePr>
        <p:xfrm>
          <a:off x="1071972" y="2205771"/>
          <a:ext cx="1447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685800" imgH="215900" progId="Equation.3">
                  <p:embed/>
                </p:oleObj>
              </mc:Choice>
              <mc:Fallback>
                <p:oleObj r:id="rId4" imgW="685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972" y="2205771"/>
                        <a:ext cx="14478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50494"/>
              </p:ext>
            </p:extLst>
          </p:nvPr>
        </p:nvGraphicFramePr>
        <p:xfrm>
          <a:off x="1119554" y="2899019"/>
          <a:ext cx="12954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6" imgW="584454" imgH="393871" progId="Equation.3">
                  <p:embed/>
                </p:oleObj>
              </mc:Choice>
              <mc:Fallback>
                <p:oleObj r:id="rId6" imgW="584454" imgH="39387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554" y="2899019"/>
                        <a:ext cx="12954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531782"/>
              </p:ext>
            </p:extLst>
          </p:nvPr>
        </p:nvGraphicFramePr>
        <p:xfrm>
          <a:off x="5625919" y="3598985"/>
          <a:ext cx="1208088" cy="905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8" imgW="533169" imgH="431613" progId="Equation.3">
                  <p:embed/>
                </p:oleObj>
              </mc:Choice>
              <mc:Fallback>
                <p:oleObj name="Rovnice" r:id="rId8" imgW="53316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5919" y="3598985"/>
                        <a:ext cx="1208088" cy="905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302270"/>
              </p:ext>
            </p:extLst>
          </p:nvPr>
        </p:nvGraphicFramePr>
        <p:xfrm>
          <a:off x="3649156" y="3807983"/>
          <a:ext cx="16335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10" imgW="774364" imgH="203112" progId="Equation.3">
                  <p:embed/>
                </p:oleObj>
              </mc:Choice>
              <mc:Fallback>
                <p:oleObj r:id="rId10" imgW="77436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156" y="3807983"/>
                        <a:ext cx="16335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621796"/>
              </p:ext>
            </p:extLst>
          </p:nvPr>
        </p:nvGraphicFramePr>
        <p:xfrm>
          <a:off x="2409092" y="5052646"/>
          <a:ext cx="15240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12" imgW="685502" imgH="444307" progId="Equation.3">
                  <p:embed/>
                </p:oleObj>
              </mc:Choice>
              <mc:Fallback>
                <p:oleObj r:id="rId12" imgW="68550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092" y="5052646"/>
                        <a:ext cx="15240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296767"/>
              </p:ext>
            </p:extLst>
          </p:nvPr>
        </p:nvGraphicFramePr>
        <p:xfrm>
          <a:off x="4509660" y="5047027"/>
          <a:ext cx="18288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14" imgW="825500" imgH="533400" progId="Equation.3">
                  <p:embed/>
                </p:oleObj>
              </mc:Choice>
              <mc:Fallback>
                <p:oleObj r:id="rId14" imgW="8255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660" y="5047027"/>
                        <a:ext cx="18288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13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89812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časová řada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96326" y="1402080"/>
            <a:ext cx="8916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Výrobu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horských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kol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typu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Superba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tis.ks</a:t>
            </a:r>
            <a:r>
              <a:rPr kumimoji="1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udává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tabulka</a:t>
            </a:r>
            <a:r>
              <a:rPr kumimoji="1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1" lang="en-US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8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64697"/>
              </p:ext>
            </p:extLst>
          </p:nvPr>
        </p:nvGraphicFramePr>
        <p:xfrm>
          <a:off x="1835274" y="2090900"/>
          <a:ext cx="5905500" cy="904876"/>
        </p:xfrm>
        <a:graphic>
          <a:graphicData uri="http://schemas.openxmlformats.org/drawingml/2006/table">
            <a:tbl>
              <a:tblPr/>
              <a:tblGrid>
                <a:gridCol w="931862"/>
                <a:gridCol w="669925"/>
                <a:gridCol w="774700"/>
                <a:gridCol w="649288"/>
                <a:gridCol w="719137"/>
                <a:gridCol w="647700"/>
                <a:gridCol w="649288"/>
                <a:gridCol w="863600"/>
              </a:tblGrid>
              <a:tr h="335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1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69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Výroba</a:t>
                      </a: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22,0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22,3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???</a:t>
                      </a: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21,3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21,4</a:t>
                      </a: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21,1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05"/>
          <p:cNvSpPr>
            <a:spLocks noChangeArrowheads="1"/>
          </p:cNvSpPr>
          <p:nvPr/>
        </p:nvSpPr>
        <p:spPr bwMode="auto">
          <a:xfrm>
            <a:off x="1271465" y="3055860"/>
            <a:ext cx="7559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Chybějící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údaj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za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rok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200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doplňte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průměrem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hodnot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sousedních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roků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2007 a 2009 a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doplněnou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časovou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řadu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schématicky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načrtněte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cs-CZ" altLang="cs-CZ" sz="2400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  <a:defRPr/>
            </a:pPr>
            <a:endParaRPr kumimoji="1" lang="cs-CZ" alt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náčrtu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odhadněte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správný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model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trendu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této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časové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řady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pak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metodou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regresní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analýzy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vypočtěte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odhady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neznámých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regresních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koeficientů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1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0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12789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časová řada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105"/>
          <p:cNvSpPr>
            <a:spLocks noChangeArrowheads="1"/>
          </p:cNvSpPr>
          <p:nvPr/>
        </p:nvSpPr>
        <p:spPr bwMode="auto">
          <a:xfrm>
            <a:off x="1517650" y="2035952"/>
            <a:ext cx="75596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Pomocí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modelu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 b)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prognózujte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velikost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výroby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v r</a:t>
            </a:r>
            <a:r>
              <a:rPr kumimoji="1" lang="cs-CZ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oce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2012 a 2013. </a:t>
            </a:r>
            <a:endParaRPr kumimoji="1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228600" algn="l"/>
              </a:tabLst>
              <a:defRPr/>
            </a:pPr>
            <a:endParaRPr kumimoji="1" lang="cs-CZ" altLang="cs-CZ" sz="2400" kern="0" dirty="0">
              <a:solidFill>
                <a:srgbClr val="000000"/>
              </a:solidFill>
              <a:cs typeface="Times New Roman" pitchFamily="18" charset="0"/>
            </a:endParaRPr>
          </a:p>
          <a:p>
            <a:pPr marR="0" lvl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  <a:defRPr/>
            </a:pPr>
            <a:endParaRPr kumimoji="1" lang="cs-CZ" altLang="cs-CZ" sz="2400" kern="0" dirty="0">
              <a:solidFill>
                <a:srgbClr val="000000"/>
              </a:solidFill>
              <a:cs typeface="Times New Roman" pitchFamily="18" charset="0"/>
            </a:endParaRPr>
          </a:p>
          <a:p>
            <a:pPr marL="457200" marR="0" lvl="0" indent="-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228600" algn="l"/>
              </a:tabLst>
              <a:defRPr/>
            </a:pP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Vypočtěte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koeficient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determinace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jeho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základě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slovně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zhodnoťte„přiléhavost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dat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regresnímu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modelu</a:t>
            </a:r>
            <a:r>
              <a:rPr kumimoji="1" lang="en-US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en-US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0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>
                <a:solidFill>
                  <a:prstClr val="black"/>
                </a:solidFill>
              </a:rPr>
              <a:t>Příklad: časová </a:t>
            </a:r>
            <a:r>
              <a:rPr lang="cs-CZ" sz="4000" b="1" dirty="0" smtClean="0">
                <a:solidFill>
                  <a:prstClr val="black"/>
                </a:solidFill>
              </a:rPr>
              <a:t>řada - výpočty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73" y="1852246"/>
            <a:ext cx="7921625" cy="4639042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3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99190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Linearizované regresní funkce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773238"/>
            <a:ext cx="9104556" cy="45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lang="cs-CZ" altLang="cs-CZ" b="1" kern="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R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egresní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exponenciální funkce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cs-CZ" altLang="cs-CZ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Cobb-Douglasova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produkční funkce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):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Substituce: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MNČ vypočteme odhady: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Zpětná substituce: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(odhady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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94378"/>
              </p:ext>
            </p:extLst>
          </p:nvPr>
        </p:nvGraphicFramePr>
        <p:xfrm>
          <a:off x="8036169" y="2244969"/>
          <a:ext cx="1752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4" imgW="812447" imgH="228501" progId="Equation.3">
                  <p:embed/>
                </p:oleObj>
              </mc:Choice>
              <mc:Fallback>
                <p:oleObj r:id="rId4" imgW="8124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6169" y="2244969"/>
                        <a:ext cx="1752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124200" y="3124200"/>
          <a:ext cx="1371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6" imgW="558558" imgH="203112" progId="Equation.3">
                  <p:embed/>
                </p:oleObj>
              </mc:Choice>
              <mc:Fallback>
                <p:oleObj r:id="rId6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124200"/>
                        <a:ext cx="1371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876800" y="3124200"/>
          <a:ext cx="990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8" imgW="418918" imgH="165028" progId="Equation.3">
                  <p:embed/>
                </p:oleObj>
              </mc:Choice>
              <mc:Fallback>
                <p:oleObj r:id="rId8" imgW="418918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24200"/>
                        <a:ext cx="990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3200400" y="3657600"/>
          <a:ext cx="1295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10" imgW="609336" imgH="203112" progId="Equation.3">
                  <p:embed/>
                </p:oleObj>
              </mc:Choice>
              <mc:Fallback>
                <p:oleObj r:id="rId10" imgW="6093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1295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15038"/>
              </p:ext>
            </p:extLst>
          </p:nvPr>
        </p:nvGraphicFramePr>
        <p:xfrm>
          <a:off x="4648200" y="3657600"/>
          <a:ext cx="11477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12" imgW="596641" imgH="203112" progId="Equation.3">
                  <p:embed/>
                </p:oleObj>
              </mc:Choice>
              <mc:Fallback>
                <p:oleObj r:id="rId12" imgW="59664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657600"/>
                        <a:ext cx="11477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00633"/>
              </p:ext>
            </p:extLst>
          </p:nvPr>
        </p:nvGraphicFramePr>
        <p:xfrm>
          <a:off x="5029200" y="4419600"/>
          <a:ext cx="762000" cy="49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14" imgW="368140" imgH="203112" progId="Equation.3">
                  <p:embed/>
                </p:oleObj>
              </mc:Choice>
              <mc:Fallback>
                <p:oleObj r:id="rId14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762000" cy="492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3810000" y="5200650"/>
          <a:ext cx="1066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16" imgW="508000" imgH="228600" progId="Equation.3">
                  <p:embed/>
                </p:oleObj>
              </mc:Choice>
              <mc:Fallback>
                <p:oleObj r:id="rId16" imgW="508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00650"/>
                        <a:ext cx="1066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5105400" y="5210175"/>
          <a:ext cx="1066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18" imgW="495085" imgH="228501" progId="Equation.3">
                  <p:embed/>
                </p:oleObj>
              </mc:Choice>
              <mc:Fallback>
                <p:oleObj r:id="rId18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210175"/>
                        <a:ext cx="1066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71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Korelační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31631" y="1840522"/>
            <a:ext cx="9475862" cy="458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</a:t>
            </a:r>
            <a:r>
              <a:rPr kumimoji="0" lang="cs-CZ" altLang="cs-CZ" sz="2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korelační analýze </a:t>
            </a: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není </a:t>
            </a: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předem</a:t>
            </a:r>
            <a:r>
              <a:rPr kumimoji="0" lang="cs-CZ" altLang="cs-CZ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známo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které jsou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vysvětlující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 které vysvětlované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proměnné!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Z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ávislost tržeb za zboží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na tržbách zboží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Oboustranný vztah - 2 regresní přímky: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90045"/>
              </p:ext>
            </p:extLst>
          </p:nvPr>
        </p:nvGraphicFramePr>
        <p:xfrm>
          <a:off x="2285311" y="4683370"/>
          <a:ext cx="23399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ovnice" r:id="rId4" imgW="1028700" imgH="228600" progId="Equation.3">
                  <p:embed/>
                </p:oleObj>
              </mc:Choice>
              <mc:Fallback>
                <p:oleObj name="Rovnice" r:id="rId4" imgW="1028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311" y="4683370"/>
                        <a:ext cx="23399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29355"/>
              </p:ext>
            </p:extLst>
          </p:nvPr>
        </p:nvGraphicFramePr>
        <p:xfrm>
          <a:off x="5769562" y="4659922"/>
          <a:ext cx="23812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e" r:id="rId6" imgW="1054100" imgH="228600" progId="Equation.3">
                  <p:embed/>
                </p:oleObj>
              </mc:Choice>
              <mc:Fallback>
                <p:oleObj name="Rovnice" r:id="rId6" imgW="105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9562" y="4659922"/>
                        <a:ext cx="23812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8554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288</Words>
  <Application>Microsoft Office PowerPoint</Application>
  <PresentationFormat>Vlastní</PresentationFormat>
  <Paragraphs>106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Motiv Office</vt:lpstr>
      <vt:lpstr>Rovnice</vt:lpstr>
      <vt:lpstr>Equation.3</vt:lpstr>
      <vt:lpstr>Prezentace aplikace PowerPoint</vt:lpstr>
      <vt:lpstr>Trendová funkce v časové řadě</vt:lpstr>
      <vt:lpstr>Trendová funkce v časové řadě</vt:lpstr>
      <vt:lpstr>Transformace časové osy v časové řadě</vt:lpstr>
      <vt:lpstr>Příklad: časová řada</vt:lpstr>
      <vt:lpstr>Příklad: časová řada</vt:lpstr>
      <vt:lpstr>Příklad: časová řada - výpočty</vt:lpstr>
      <vt:lpstr>Linearizované regresní funkce </vt:lpstr>
      <vt:lpstr>Korelační analýza</vt:lpstr>
      <vt:lpstr>Korelační analýza</vt:lpstr>
      <vt:lpstr>Příklad: Výsledky testů 10 studentů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103</cp:revision>
  <dcterms:created xsi:type="dcterms:W3CDTF">2016-11-25T20:36:16Z</dcterms:created>
  <dcterms:modified xsi:type="dcterms:W3CDTF">2019-05-19T10:01:27Z</dcterms:modified>
</cp:coreProperties>
</file>