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9" r:id="rId1"/>
  </p:sldMasterIdLst>
  <p:notesMasterIdLst>
    <p:notesMasterId r:id="rId49"/>
  </p:notesMasterIdLst>
  <p:handoutMasterIdLst>
    <p:handoutMasterId r:id="rId50"/>
  </p:handoutMasterIdLst>
  <p:sldIdLst>
    <p:sldId id="256" r:id="rId2"/>
    <p:sldId id="262" r:id="rId3"/>
    <p:sldId id="371" r:id="rId4"/>
    <p:sldId id="398" r:id="rId5"/>
    <p:sldId id="388" r:id="rId6"/>
    <p:sldId id="389" r:id="rId7"/>
    <p:sldId id="390" r:id="rId8"/>
    <p:sldId id="391" r:id="rId9"/>
    <p:sldId id="392" r:id="rId10"/>
    <p:sldId id="418" r:id="rId11"/>
    <p:sldId id="410" r:id="rId12"/>
    <p:sldId id="419" r:id="rId13"/>
    <p:sldId id="420" r:id="rId14"/>
    <p:sldId id="412" r:id="rId15"/>
    <p:sldId id="393" r:id="rId16"/>
    <p:sldId id="394" r:id="rId17"/>
    <p:sldId id="395" r:id="rId18"/>
    <p:sldId id="397" r:id="rId19"/>
    <p:sldId id="381" r:id="rId20"/>
    <p:sldId id="382" r:id="rId21"/>
    <p:sldId id="384" r:id="rId22"/>
    <p:sldId id="385" r:id="rId23"/>
    <p:sldId id="386" r:id="rId24"/>
    <p:sldId id="387" r:id="rId25"/>
    <p:sldId id="306" r:id="rId26"/>
    <p:sldId id="413" r:id="rId27"/>
    <p:sldId id="414" r:id="rId28"/>
    <p:sldId id="415" r:id="rId29"/>
    <p:sldId id="416" r:id="rId30"/>
    <p:sldId id="307" r:id="rId31"/>
    <p:sldId id="308" r:id="rId32"/>
    <p:sldId id="339" r:id="rId33"/>
    <p:sldId id="340" r:id="rId34"/>
    <p:sldId id="343" r:id="rId35"/>
    <p:sldId id="321" r:id="rId36"/>
    <p:sldId id="421" r:id="rId37"/>
    <p:sldId id="322" r:id="rId38"/>
    <p:sldId id="422" r:id="rId39"/>
    <p:sldId id="424" r:id="rId40"/>
    <p:sldId id="423" r:id="rId41"/>
    <p:sldId id="427" r:id="rId42"/>
    <p:sldId id="428" r:id="rId43"/>
    <p:sldId id="429" r:id="rId44"/>
    <p:sldId id="430" r:id="rId45"/>
    <p:sldId id="425" r:id="rId46"/>
    <p:sldId id="426" r:id="rId47"/>
    <p:sldId id="257" r:id="rId4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3331E2C-43C2-48D4-90A6-8F1704CAF911}" type="datetimeFigureOut">
              <a:rPr lang="cs-CZ"/>
              <a:pPr>
                <a:defRPr/>
              </a:pPr>
              <a:t>06.04.2022</a:t>
            </a:fld>
            <a:endParaRPr lang="cs-CZ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A58883C-DBF1-4947-9DBE-B9E1AD5082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59400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63D9BA9-0950-4978-A28F-196E7AA056F7}" type="datetimeFigureOut">
              <a:rPr lang="cs-CZ"/>
              <a:pPr>
                <a:defRPr/>
              </a:pPr>
              <a:t>06.04.2022</a:t>
            </a:fld>
            <a:endParaRPr lang="cs-CZ"/>
          </a:p>
        </p:txBody>
      </p:sp>
      <p:sp>
        <p:nvSpPr>
          <p:cNvPr id="49156" name="Rectangl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cs-CZ" noProof="0" smtClean="0"/>
          </a:p>
        </p:txBody>
      </p:sp>
      <p:sp>
        <p:nvSpPr>
          <p:cNvPr id="5126" name="Rectangle 5"/>
          <p:cNvSpPr>
            <a:spLocks noGrp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8B09B74-2FDB-46F6-9B1A-5132FD27A1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775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4091341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0894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5956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6703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010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05527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9711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5121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1934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9652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878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5351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83139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213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58574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7925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6836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306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964687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7330816"/>
      </p:ext>
    </p:extLst>
  </p:cSld>
  <p:clrMapOvr>
    <a:masterClrMapping/>
  </p:clrMapOvr>
  <p:transition spd="slow">
    <p:push/>
  </p:transition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6977757"/>
      </p:ext>
    </p:extLst>
  </p:cSld>
  <p:clrMapOvr>
    <a:masterClrMapping/>
  </p:clrMapOvr>
  <p:transition spd="slow">
    <p:push/>
  </p:transition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Rectangle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2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6" name="Rectangle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316AF-F559-4807-A1BD-44F23042897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307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184581"/>
      </p:ext>
    </p:extLst>
  </p:cSld>
  <p:clrMapOvr>
    <a:masterClrMapping/>
  </p:clrMapOvr>
  <p:transition spd="slow">
    <p:push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6406696"/>
      </p:ext>
    </p:extLst>
  </p:cSld>
  <p:clrMapOvr>
    <a:masterClrMapping/>
  </p:clrMapOvr>
  <p:transition spd="slow">
    <p:push/>
  </p:transition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938987"/>
      </p:ext>
    </p:extLst>
  </p:cSld>
  <p:clrMapOvr>
    <a:masterClrMapping/>
  </p:clrMapOvr>
  <p:transition spd="slow">
    <p:push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2353029"/>
      </p:ext>
    </p:extLst>
  </p:cSld>
  <p:clrMapOvr>
    <a:masterClrMapping/>
  </p:clrMapOvr>
  <p:transition spd="slow">
    <p:push/>
  </p:transition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568398"/>
      </p:ext>
    </p:extLst>
  </p:cSld>
  <p:clrMapOvr>
    <a:masterClrMapping/>
  </p:clrMapOvr>
  <p:transition spd="slow">
    <p:push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4873160"/>
      </p:ext>
    </p:extLst>
  </p:cSld>
  <p:clrMapOvr>
    <a:masterClrMapping/>
  </p:clrMapOvr>
  <p:transition spd="slow">
    <p:push/>
  </p:transition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336734"/>
      </p:ext>
    </p:extLst>
  </p:cSld>
  <p:clrMapOvr>
    <a:masterClrMapping/>
  </p:clrMapOvr>
  <p:transition spd="slow">
    <p:push/>
  </p:transition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460879"/>
      </p:ext>
    </p:extLst>
  </p:cSld>
  <p:clrMapOvr>
    <a:masterClrMapping/>
  </p:clrMapOvr>
  <p:transition spd="slow">
    <p:push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cs-CZ" smtClean="0"/>
              <a:t>OPF Katedra Informatiky  Projektování informačních systémů</a:t>
            </a:r>
            <a:endParaRPr lang="cs-CZ" dirty="0"/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40429993-FAA9-433B-AED1-EFDDAA0D435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9" name="Group 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Shape 4098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027"/>
                <a:gd name="T19" fmla="*/ 0 h 2296"/>
                <a:gd name="T20" fmla="*/ 0 w 6027"/>
                <a:gd name="T21" fmla="*/ 0 h 229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11" name="Shape 4099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0" b="0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12" name="Group 6"/>
          <p:cNvGrpSpPr>
            <a:grpSpLocks/>
          </p:cNvGrpSpPr>
          <p:nvPr userDrawn="1"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3" name="Shape 4102"/>
            <p:cNvSpPr>
              <a:spLocks/>
            </p:cNvSpPr>
            <p:nvPr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0" b="0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grpSp>
          <p:nvGrpSpPr>
            <p:cNvPr id="1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6" name="Shape 4104"/>
              <p:cNvSpPr>
                <a:spLocks/>
              </p:cNvSpPr>
              <p:nvPr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w 996"/>
                  <a:gd name="T46" fmla="*/ 0 h 533"/>
                  <a:gd name="T47" fmla="*/ 0 w 996"/>
                  <a:gd name="T48" fmla="*/ 0 h 533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T45" t="T46" r="T47" b="T48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7" name="Shape 4105"/>
              <p:cNvSpPr>
                <a:spLocks/>
              </p:cNvSpPr>
              <p:nvPr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w 186"/>
                  <a:gd name="T49" fmla="*/ 0 h 353"/>
                  <a:gd name="T50" fmla="*/ 0 w 186"/>
                  <a:gd name="T51" fmla="*/ 0 h 353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T48" t="T49" r="T50" b="T51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8" name="Shape 4106"/>
              <p:cNvSpPr>
                <a:spLocks/>
              </p:cNvSpPr>
              <p:nvPr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378"/>
                  <a:gd name="T34" fmla="*/ 0 h 271"/>
                  <a:gd name="T35" fmla="*/ 0 w 378"/>
                  <a:gd name="T36" fmla="*/ 0 h 271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19" name="Shape 4107"/>
              <p:cNvSpPr>
                <a:spLocks/>
              </p:cNvSpPr>
              <p:nvPr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155"/>
                  <a:gd name="T40" fmla="*/ 0 h 66"/>
                  <a:gd name="T41" fmla="*/ 0 w 155"/>
                  <a:gd name="T42" fmla="*/ 0 h 6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1800">
                  <a:solidFill>
                    <a:srgbClr val="000000"/>
                  </a:solidFill>
                </a:endParaRPr>
              </a:p>
            </p:txBody>
          </p:sp>
          <p:sp>
            <p:nvSpPr>
              <p:cNvPr id="20" name="Shape 4108"/>
              <p:cNvSpPr>
                <a:spLocks/>
              </p:cNvSpPr>
              <p:nvPr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w 42"/>
                  <a:gd name="T40" fmla="*/ 0 h 72"/>
                  <a:gd name="T41" fmla="*/ 0 w 42"/>
                  <a:gd name="T42" fmla="*/ 0 h 72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T39" t="T40" r="T41" b="T42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18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15" name="Shape 4109"/>
            <p:cNvSpPr>
              <a:spLocks/>
            </p:cNvSpPr>
            <p:nvPr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0" b="0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</p:grpSp>
      <p:grpSp>
        <p:nvGrpSpPr>
          <p:cNvPr id="21" name="Group 15"/>
          <p:cNvGrpSpPr>
            <a:grpSpLocks/>
          </p:cNvGrpSpPr>
          <p:nvPr userDrawn="1"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2" name="Shape 4111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365"/>
                <a:gd name="T76" fmla="*/ 0 h 287"/>
                <a:gd name="T77" fmla="*/ 0 w 365"/>
                <a:gd name="T78" fmla="*/ 0 h 28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23" name="Shape 4112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033"/>
                <a:gd name="T67" fmla="*/ 0 h 499"/>
                <a:gd name="T68" fmla="*/ 0 w 2033"/>
                <a:gd name="T69" fmla="*/ 0 h 49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24" name="Shape 4113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71"/>
                <a:gd name="T67" fmla="*/ 0 h 60"/>
                <a:gd name="T68" fmla="*/ 0 w 71"/>
                <a:gd name="T69" fmla="*/ 0 h 60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25" name="Shape 4114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61"/>
                <a:gd name="T55" fmla="*/ 0 h 162"/>
                <a:gd name="T56" fmla="*/ 0 w 161"/>
                <a:gd name="T57" fmla="*/ 0 h 16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26" name="Shape 4115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60"/>
                <a:gd name="T41" fmla="*/ 0 w 59"/>
                <a:gd name="T42" fmla="*/ 0 h 60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  <p:sp>
          <p:nvSpPr>
            <p:cNvPr id="27" name="Shape 4116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45"/>
                <a:gd name="T79" fmla="*/ 0 h 204"/>
                <a:gd name="T80" fmla="*/ 0 w 245"/>
                <a:gd name="T81" fmla="*/ 0 h 204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18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50112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BQA_Fowchart1.vsd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Contract%20for%20Support%20of%20SW%20Product%20%2020020927.doc" TargetMode="External"/><Relationship Id="rId2" Type="http://schemas.openxmlformats.org/officeDocument/2006/relationships/hyperlink" Target="Smlouva%20o%20zhotoven&#237;%20SW%20Produktu%2020021211.doc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vtgsfawartung3.doc" TargetMode="External"/><Relationship Id="rId4" Type="http://schemas.openxmlformats.org/officeDocument/2006/relationships/hyperlink" Target="vtgsfasw3.doc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Analyse%20%20Navision.mpp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SFA.mpp" TargetMode="Externa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PO&#381;ADAVKY%20NA%20OIS%201.doc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hape 204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z="3600" smtClean="0"/>
              <a:t>Projektování informačních systémů 4</a:t>
            </a:r>
          </a:p>
        </p:txBody>
      </p:sp>
      <p:sp>
        <p:nvSpPr>
          <p:cNvPr id="2051" name="Shape 205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2764904"/>
            <a:ext cx="7010400" cy="1600200"/>
          </a:xfrm>
        </p:spPr>
        <p:txBody>
          <a:bodyPr/>
          <a:lstStyle/>
          <a:p>
            <a:pPr algn="ctr" defTabSz="914400" eaLnBrk="1" hangingPunct="1">
              <a:defRPr/>
            </a:pPr>
            <a:r>
              <a:rPr lang="cs-CZ" b="1" dirty="0" smtClean="0"/>
              <a:t>Příprava smlouvy, plánování  a řízení projektu IS</a:t>
            </a:r>
          </a:p>
          <a:p>
            <a:pPr defTabSz="914400" eaLnBrk="1" hangingPunct="1">
              <a:spcBef>
                <a:spcPts val="1200"/>
              </a:spcBef>
              <a:defRPr/>
            </a:pPr>
            <a:r>
              <a:rPr lang="cs-CZ" sz="2400" dirty="0" smtClean="0"/>
              <a:t>Doc. Mgr. Petr Suchánek, Ph.D.</a:t>
            </a:r>
          </a:p>
          <a:p>
            <a:pPr defTabSz="914400" eaLnBrk="1" hangingPunct="1">
              <a:defRPr/>
            </a:pPr>
            <a:r>
              <a:rPr lang="cs-CZ" sz="2400" dirty="0" smtClean="0"/>
              <a:t>Doc. </a:t>
            </a:r>
            <a:r>
              <a:rPr lang="cs-CZ" sz="2400" dirty="0" smtClean="0"/>
              <a:t>RNDr</a:t>
            </a:r>
            <a:r>
              <a:rPr lang="cs-CZ" sz="2400" dirty="0" smtClean="0"/>
              <a:t>. Ing. Roman Šperka, Ph.D.</a:t>
            </a:r>
          </a:p>
          <a:p>
            <a:pPr defTabSz="914400" eaLnBrk="1" hangingPunct="1">
              <a:defRPr/>
            </a:pPr>
            <a:endParaRPr lang="cs-CZ" sz="2400" dirty="0"/>
          </a:p>
          <a:p>
            <a:pPr defTabSz="914400" eaLnBrk="1" hangingPunct="1">
              <a:defRPr/>
            </a:pPr>
            <a:r>
              <a:rPr lang="cs-CZ" sz="2400" dirty="0" smtClean="0"/>
              <a:t>Převzato </a:t>
            </a:r>
            <a:r>
              <a:rPr lang="cs-CZ" sz="2400" dirty="0" smtClean="0"/>
              <a:t>a upraveno od</a:t>
            </a:r>
            <a:r>
              <a:rPr lang="cs-CZ" sz="2400" dirty="0" smtClean="0"/>
              <a:t>:</a:t>
            </a:r>
          </a:p>
          <a:p>
            <a:pPr defTabSz="914400" eaLnBrk="1" hangingPunct="1">
              <a:defRPr/>
            </a:pPr>
            <a:r>
              <a:rPr lang="cs-CZ" sz="2400" dirty="0" smtClean="0"/>
              <a:t>Ing. Dominik Vymětal, DrSc</a:t>
            </a:r>
          </a:p>
          <a:p>
            <a:pPr defTabSz="914400" eaLnBrk="1" hangingPunct="1">
              <a:defRPr/>
            </a:pPr>
            <a:endParaRPr lang="cs-CZ" sz="24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19944"/>
          </a:xfrm>
        </p:spPr>
        <p:txBody>
          <a:bodyPr/>
          <a:lstStyle/>
          <a:p>
            <a:r>
              <a:rPr lang="cs-CZ" sz="3600" dirty="0" smtClean="0"/>
              <a:t>Typy cen</a:t>
            </a:r>
            <a:endParaRPr lang="cs-CZ" sz="3600" dirty="0"/>
          </a:p>
        </p:txBody>
      </p:sp>
      <p:sp>
        <p:nvSpPr>
          <p:cNvPr id="17" name="Zástupný symbol pro číslo snímku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57224" y="2071678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Pevná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2428860" y="2143116"/>
            <a:ext cx="2500330" cy="428628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2500298" y="2143116"/>
            <a:ext cx="24288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Náklady dodavatele</a:t>
            </a:r>
            <a:endParaRPr lang="cs-CZ" sz="2000" dirty="0"/>
          </a:p>
        </p:txBody>
      </p:sp>
      <p:sp>
        <p:nvSpPr>
          <p:cNvPr id="7" name="Obdélník 6"/>
          <p:cNvSpPr/>
          <p:nvPr/>
        </p:nvSpPr>
        <p:spPr>
          <a:xfrm>
            <a:off x="4929190" y="2143116"/>
            <a:ext cx="1214446" cy="428628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4929190" y="2143116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HW+SW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215074" y="2143116"/>
            <a:ext cx="21431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Zisk dodavatele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928662" y="2857496"/>
            <a:ext cx="1845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Proměnná</a:t>
            </a:r>
            <a:endParaRPr lang="cs-CZ" sz="2800" dirty="0"/>
          </a:p>
        </p:txBody>
      </p:sp>
      <p:sp>
        <p:nvSpPr>
          <p:cNvPr id="11" name="Obdélník 10"/>
          <p:cNvSpPr/>
          <p:nvPr/>
        </p:nvSpPr>
        <p:spPr>
          <a:xfrm>
            <a:off x="2786050" y="2928934"/>
            <a:ext cx="1214446" cy="428628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857488" y="2957452"/>
            <a:ext cx="11753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HW+SW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000496" y="2928934"/>
            <a:ext cx="4929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Náklady + zisk dodavatele podle skutečné spotřeby času </a:t>
            </a:r>
            <a:endParaRPr lang="cs-CZ" sz="2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928662" y="4143380"/>
            <a:ext cx="33618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/>
              <a:t>S cenovým stropem</a:t>
            </a:r>
            <a:endParaRPr lang="cs-CZ" sz="2800" dirty="0"/>
          </a:p>
        </p:txBody>
      </p:sp>
      <p:sp>
        <p:nvSpPr>
          <p:cNvPr id="16" name="Obdélník 15"/>
          <p:cNvSpPr/>
          <p:nvPr/>
        </p:nvSpPr>
        <p:spPr>
          <a:xfrm>
            <a:off x="4357686" y="4143380"/>
            <a:ext cx="1214446" cy="428628"/>
          </a:xfrm>
          <a:prstGeom prst="rect">
            <a:avLst/>
          </a:prstGeom>
          <a:solidFill>
            <a:schemeClr val="accent1">
              <a:alpha val="4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4357686" y="4143380"/>
            <a:ext cx="117532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 smtClean="0"/>
              <a:t>HW+SW</a:t>
            </a:r>
            <a:endParaRPr lang="cs-CZ" sz="20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4357686" y="4714884"/>
            <a:ext cx="44291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Limitované náklady + zisk dodavatele </a:t>
            </a:r>
            <a:endParaRPr lang="cs-CZ" sz="20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BQA (</a:t>
            </a:r>
            <a:r>
              <a:rPr lang="en-US" sz="3600" dirty="0" smtClean="0"/>
              <a:t>Balanced Quotation Analysis</a:t>
            </a:r>
            <a:r>
              <a:rPr lang="cs-CZ" sz="3600" dirty="0" smtClean="0"/>
              <a:t>) - </a:t>
            </a:r>
            <a:r>
              <a:rPr lang="cs-CZ" sz="3600" dirty="0" smtClean="0">
                <a:hlinkClick r:id="rId2" action="ppaction://hlinkfile"/>
              </a:rPr>
              <a:t>kroky</a:t>
            </a:r>
            <a:endParaRPr lang="cs-CZ" sz="3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785786" y="1714488"/>
            <a:ext cx="6643702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28600" algn="l"/>
              </a:tabLst>
            </a:pPr>
            <a:r>
              <a:rPr lang="cs-CZ" altLang="ja-JP" sz="2800" dirty="0" smtClean="0">
                <a:latin typeface="+mn-lt"/>
                <a:ea typeface="MS Mincho" pitchFamily="49" charset="-128"/>
                <a:cs typeface="Times New Roman" pitchFamily="18" charset="0"/>
              </a:rPr>
              <a:t>V etapě přípravy výběrového řízení:</a:t>
            </a:r>
            <a:endParaRPr lang="cs-CZ" altLang="ja-JP" sz="2800" dirty="0" smtClean="0">
              <a:latin typeface="+mn-lt"/>
            </a:endParaRPr>
          </a:p>
          <a:p>
            <a:pPr marL="358775" indent="-358775" defTabSz="625475" eaLnBrk="0" hangingPunct="0">
              <a:buClr>
                <a:schemeClr val="accent2"/>
              </a:buClr>
              <a:buFont typeface="Arial" pitchFamily="34" charset="0"/>
              <a:buChar char="•"/>
              <a:tabLst>
                <a:tab pos="228600" algn="l"/>
              </a:tabLst>
            </a:pPr>
            <a:r>
              <a:rPr lang="cs-CZ" altLang="ja-JP" sz="2400" dirty="0" smtClean="0">
                <a:latin typeface="+mn-lt"/>
                <a:ea typeface="MS Mincho" pitchFamily="49" charset="-128"/>
                <a:cs typeface="Times New Roman" pitchFamily="18" charset="0"/>
              </a:rPr>
              <a:t>Definice požadovaných funkcí a jejich              důležitost (Nezbytné, Důležité, Opční) jejich ocenění na základě bodových hodnot (známek).</a:t>
            </a:r>
            <a:endParaRPr lang="cs-CZ" altLang="ja-JP" sz="2400" dirty="0" smtClean="0">
              <a:latin typeface="+mn-lt"/>
            </a:endParaRPr>
          </a:p>
          <a:p>
            <a:pPr marL="358775" lvl="0" indent="-358775" eaLnBrk="0" hangingPunct="0">
              <a:buClr>
                <a:schemeClr val="accent2"/>
              </a:buClr>
              <a:buFontTx/>
              <a:buChar char="•"/>
              <a:tabLst>
                <a:tab pos="228600" algn="l"/>
              </a:tabLst>
            </a:pPr>
            <a:r>
              <a:rPr lang="cs-CZ" altLang="ja-JP" sz="2400" dirty="0" smtClean="0">
                <a:latin typeface="+mn-lt"/>
                <a:ea typeface="MS Mincho" pitchFamily="49" charset="-128"/>
                <a:cs typeface="Times New Roman" pitchFamily="18" charset="0"/>
              </a:rPr>
              <a:t>Definice dalších kriterií a jejich ocenění.</a:t>
            </a:r>
            <a:endParaRPr lang="cs-CZ" altLang="ja-JP" sz="2400" dirty="0" smtClean="0">
              <a:latin typeface="+mn-lt"/>
            </a:endParaRPr>
          </a:p>
          <a:p>
            <a:pPr marL="358775" lvl="0" indent="-358775" eaLnBrk="0" hangingPunct="0">
              <a:buClr>
                <a:schemeClr val="accent2"/>
              </a:buClr>
              <a:buFontTx/>
              <a:buChar char="•"/>
              <a:tabLst>
                <a:tab pos="228600" algn="l"/>
              </a:tabLst>
            </a:pPr>
            <a:r>
              <a:rPr lang="cs-CZ" altLang="ja-JP" sz="2400" dirty="0" smtClean="0">
                <a:latin typeface="+mn-lt"/>
                <a:ea typeface="MS Mincho" pitchFamily="49" charset="-128"/>
                <a:cs typeface="Times New Roman" pitchFamily="18" charset="0"/>
              </a:rPr>
              <a:t>Definice vah požadovaných funkcí v hodnocení.</a:t>
            </a:r>
            <a:endParaRPr lang="cs-CZ" altLang="ja-JP" sz="2400" dirty="0" smtClean="0">
              <a:latin typeface="+mn-lt"/>
            </a:endParaRPr>
          </a:p>
          <a:p>
            <a:pPr marL="358775" lvl="0" indent="-358775" eaLnBrk="0" hangingPunct="0">
              <a:buClr>
                <a:schemeClr val="accent2"/>
              </a:buClr>
              <a:buFontTx/>
              <a:buChar char="•"/>
              <a:tabLst>
                <a:tab pos="228600" algn="l"/>
              </a:tabLst>
            </a:pPr>
            <a:r>
              <a:rPr lang="cs-CZ" altLang="ja-JP" sz="2400" dirty="0" smtClean="0">
                <a:latin typeface="+mn-lt"/>
                <a:ea typeface="MS Mincho" pitchFamily="49" charset="-128"/>
                <a:cs typeface="Times New Roman" pitchFamily="18" charset="0"/>
              </a:rPr>
              <a:t>Definice vah dalších kritérií v hodnocení.</a:t>
            </a:r>
            <a:endParaRPr lang="cs-CZ" altLang="ja-JP" sz="2400" dirty="0" smtClean="0">
              <a:latin typeface="+mn-lt"/>
            </a:endParaRPr>
          </a:p>
          <a:p>
            <a:pPr marL="358775" lvl="0" indent="-358775" eaLnBrk="0" hangingPunct="0">
              <a:buClr>
                <a:schemeClr val="accent2"/>
              </a:buClr>
              <a:buFontTx/>
              <a:buChar char="•"/>
              <a:tabLst>
                <a:tab pos="228600" algn="l"/>
              </a:tabLst>
            </a:pPr>
            <a:r>
              <a:rPr lang="cs-CZ" altLang="ja-JP" sz="2400" dirty="0" smtClean="0">
                <a:latin typeface="+mn-lt"/>
                <a:ea typeface="MS Mincho" pitchFamily="49" charset="-128"/>
                <a:cs typeface="Times New Roman" pitchFamily="18" charset="0"/>
              </a:rPr>
              <a:t>Zavedení kriterií a jejich hodnot do tabulky nastavení.</a:t>
            </a:r>
            <a:endParaRPr lang="cs-CZ" altLang="ja-JP" sz="2400" dirty="0" smtClean="0">
              <a:latin typeface="+mn-lt"/>
            </a:endParaRPr>
          </a:p>
          <a:p>
            <a:endParaRPr lang="cs-CZ" sz="16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Nastavení BQA vah</a:t>
            </a:r>
            <a:endParaRPr lang="cs-CZ" sz="36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428728" y="2143116"/>
          <a:ext cx="6457976" cy="3872159"/>
        </p:xfrm>
        <a:graphic>
          <a:graphicData uri="http://schemas.openxmlformats.org/drawingml/2006/table">
            <a:tbl>
              <a:tblPr/>
              <a:tblGrid>
                <a:gridCol w="1278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7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07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0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07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95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2584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Kategorie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Požadavek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Detaily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Plnění</a:t>
                      </a: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/>
                      </a:r>
                      <a:b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</a:br>
                      <a:r>
                        <a:rPr lang="en-US" sz="1200" b="1" dirty="0" err="1">
                          <a:latin typeface="Arial"/>
                          <a:ea typeface="MS Mincho"/>
                          <a:cs typeface="Times New Roman"/>
                        </a:rPr>
                        <a:t>F</a:t>
                      </a:r>
                      <a:r>
                        <a:rPr lang="en-US" sz="1200" b="1" baseline="-25000" dirty="0" err="1">
                          <a:latin typeface="Arial"/>
                          <a:ea typeface="MS Mincho"/>
                          <a:cs typeface="Times New Roman"/>
                        </a:rPr>
                        <a:t>j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Priorita</a:t>
                      </a: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/>
                      </a:r>
                      <a:b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</a:br>
                      <a:r>
                        <a:rPr lang="en-US" sz="1200" b="1" dirty="0" err="1">
                          <a:latin typeface="Arial"/>
                          <a:ea typeface="MS Mincho"/>
                          <a:cs typeface="Times New Roman"/>
                        </a:rPr>
                        <a:t>P</a:t>
                      </a:r>
                      <a:r>
                        <a:rPr lang="en-US" sz="1200" b="1" baseline="-25000" dirty="0" err="1">
                          <a:latin typeface="Arial"/>
                          <a:ea typeface="MS Mincho"/>
                          <a:cs typeface="Times New Roman"/>
                        </a:rPr>
                        <a:t>j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Ocenění</a:t>
                      </a: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/>
                      </a:r>
                      <a:b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</a:br>
                      <a:r>
                        <a:rPr lang="en-US" sz="1200" b="1" dirty="0" err="1">
                          <a:latin typeface="Arial"/>
                          <a:ea typeface="MS Mincho"/>
                          <a:cs typeface="Times New Roman"/>
                        </a:rPr>
                        <a:t>FV</a:t>
                      </a:r>
                      <a:r>
                        <a:rPr lang="en-US" sz="1200" b="1" baseline="-25000" dirty="0" err="1">
                          <a:latin typeface="Arial"/>
                          <a:ea typeface="MS Mincho"/>
                          <a:cs typeface="Times New Roman"/>
                        </a:rPr>
                        <a:t>i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5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 err="1" smtClean="0">
                          <a:latin typeface="Arial"/>
                          <a:ea typeface="MS Mincho"/>
                          <a:cs typeface="Times New Roman"/>
                        </a:rPr>
                        <a:t>Parametr</a:t>
                      </a: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: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NUTNÉ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            1,00 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cap="all" baseline="0" dirty="0" smtClean="0">
                          <a:latin typeface="Arial"/>
                          <a:ea typeface="MS Mincho"/>
                          <a:cs typeface="Times New Roman"/>
                        </a:rPr>
                        <a:t>důležité</a:t>
                      </a:r>
                      <a:endParaRPr lang="cs-CZ" sz="1200" b="1" cap="all" baseline="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            0,75 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8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cap="all" baseline="0" dirty="0" smtClean="0">
                          <a:latin typeface="Arial"/>
                          <a:ea typeface="MS Mincho"/>
                          <a:cs typeface="Times New Roman"/>
                        </a:rPr>
                        <a:t>volitelné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            0,25 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1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1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u="sng" dirty="0" smtClean="0">
                          <a:latin typeface="Arial"/>
                          <a:ea typeface="MS Mincho"/>
                          <a:cs typeface="Times New Roman"/>
                        </a:rPr>
                        <a:t>Vysvětlivky</a:t>
                      </a:r>
                      <a:r>
                        <a:rPr lang="en-US" sz="1200" b="1" u="sng" dirty="0" smtClean="0">
                          <a:latin typeface="Arial"/>
                          <a:ea typeface="MS Mincho"/>
                          <a:cs typeface="Times New Roman"/>
                        </a:rPr>
                        <a:t>: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Times New Roman"/>
                          <a:ea typeface="MS Mincho"/>
                          <a:cs typeface="Times New Roman"/>
                        </a:rPr>
                        <a:t>Rozsah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58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100%= </a:t>
                      </a: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optimálně splněno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7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 dirty="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 b="1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0% = </a:t>
                      </a: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nesplněno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811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b="1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Jsou možné všechny hodnoty mezi</a:t>
                      </a:r>
                      <a:r>
                        <a:rPr lang="en-US" sz="1200" b="1" dirty="0" smtClean="0">
                          <a:latin typeface="Arial"/>
                          <a:ea typeface="MS Mincho"/>
                          <a:cs typeface="Times New Roman"/>
                        </a:rPr>
                        <a:t>!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Nastaveno dle</a:t>
                      </a:r>
                      <a:r>
                        <a:rPr lang="cs-CZ" sz="1200" b="1" baseline="0" dirty="0" smtClean="0">
                          <a:latin typeface="Arial"/>
                          <a:ea typeface="MS Mincho"/>
                          <a:cs typeface="Times New Roman"/>
                        </a:rPr>
                        <a:t> priorit projektu</a:t>
                      </a:r>
                      <a:r>
                        <a:rPr lang="en-US" sz="1200" b="1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Times New Roman"/>
                          <a:ea typeface="MS Mincho"/>
                          <a:cs typeface="Times New Roman"/>
                        </a:rPr>
                        <a:t>Součin plnění a priority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531912"/>
          </a:xfrm>
        </p:spPr>
        <p:txBody>
          <a:bodyPr/>
          <a:lstStyle/>
          <a:p>
            <a:r>
              <a:rPr lang="cs-CZ" sz="3600" dirty="0" smtClean="0"/>
              <a:t>Nastavení BQA vah II</a:t>
            </a:r>
            <a:endParaRPr lang="cs-CZ" sz="36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28662" y="1071546"/>
          <a:ext cx="6929487" cy="4976500"/>
        </p:xfrm>
        <a:graphic>
          <a:graphicData uri="http://schemas.openxmlformats.org/drawingml/2006/table">
            <a:tbl>
              <a:tblPr/>
              <a:tblGrid>
                <a:gridCol w="13453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7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17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4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85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2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Kategorie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Detaily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Váha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Kategorie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Detaily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b="1" dirty="0" smtClean="0">
                          <a:latin typeface="Arial"/>
                          <a:ea typeface="MS Mincho"/>
                          <a:cs typeface="Times New Roman"/>
                        </a:rPr>
                        <a:t>Váha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1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Arial"/>
                          <a:ea typeface="MS Mincho"/>
                          <a:cs typeface="Times New Roman"/>
                        </a:rPr>
                        <a:t>1 = </a:t>
                      </a:r>
                      <a:r>
                        <a:rPr lang="cs-CZ" sz="800" b="1" dirty="0" smtClean="0">
                          <a:latin typeface="Arial"/>
                          <a:ea typeface="MS Mincho"/>
                          <a:cs typeface="Times New Roman"/>
                        </a:rPr>
                        <a:t>nízká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Arial"/>
                          <a:ea typeface="MS Mincho"/>
                          <a:cs typeface="Times New Roman"/>
                        </a:rPr>
                        <a:t>1 = </a:t>
                      </a:r>
                      <a:r>
                        <a:rPr lang="cs-CZ" sz="800" b="1" dirty="0" smtClean="0">
                          <a:latin typeface="Arial"/>
                          <a:ea typeface="MS Mincho"/>
                          <a:cs typeface="Times New Roman"/>
                        </a:rPr>
                        <a:t>nízká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Arial"/>
                          <a:ea typeface="MS Mincho"/>
                          <a:cs typeface="Times New Roman"/>
                        </a:rPr>
                        <a:t>10 = </a:t>
                      </a:r>
                      <a:r>
                        <a:rPr lang="en-US" sz="800" b="1" dirty="0" err="1" smtClean="0">
                          <a:latin typeface="Arial"/>
                          <a:ea typeface="MS Mincho"/>
                          <a:cs typeface="Times New Roman"/>
                        </a:rPr>
                        <a:t>i</a:t>
                      </a:r>
                      <a:r>
                        <a:rPr lang="cs-CZ" sz="800" b="1" dirty="0" smtClean="0">
                          <a:latin typeface="Arial"/>
                          <a:ea typeface="MS Mincho"/>
                          <a:cs typeface="Times New Roman"/>
                        </a:rPr>
                        <a:t>důležitá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Arial"/>
                          <a:ea typeface="MS Mincho"/>
                          <a:cs typeface="Times New Roman"/>
                        </a:rPr>
                        <a:t>10 = </a:t>
                      </a:r>
                      <a:r>
                        <a:rPr lang="cs-CZ" sz="800" b="1" dirty="0" smtClean="0">
                          <a:latin typeface="Arial"/>
                          <a:ea typeface="MS Mincho"/>
                          <a:cs typeface="Times New Roman"/>
                        </a:rPr>
                        <a:t>důležitá</a:t>
                      </a:r>
                      <a:endParaRPr lang="cs-CZ" sz="1200" b="1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2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Plnění funkčních požadavků</a:t>
                      </a: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.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Úroveň plnění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10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Navrhované náklady  HW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7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17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Reakce na RFP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Čas reakce,</a:t>
                      </a:r>
                      <a:r>
                        <a:rPr lang="cs-CZ" sz="1200" baseline="0" dirty="0" smtClean="0">
                          <a:latin typeface="Times New Roman"/>
                          <a:ea typeface="MS Mincho"/>
                          <a:cs typeface="Times New Roman"/>
                        </a:rPr>
                        <a:t> úroveň komunikace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Integrace  s web-</a:t>
                      </a:r>
                      <a:r>
                        <a:rPr lang="cs-CZ" sz="1200" dirty="0" err="1" smtClean="0">
                          <a:latin typeface="Times New Roman"/>
                          <a:ea typeface="MS Mincho"/>
                          <a:cs typeface="Times New Roman"/>
                        </a:rPr>
                        <a:t>shopem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Možnost integrace s navrženým SW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5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Časový plán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Míra přijetí požadovaného časového plánu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8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Akceptace koncernových pravidel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7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8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Penále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Akceptují penále při zdržení projektu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8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Cena</a:t>
                      </a: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10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07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Podmínky podpory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Podmínky podpory jsou OK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Náklady na údržbu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9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86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SW moduly k dispozici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Poměr standardních modulů k nutnému programování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Kvalita navrhovaného školení</a:t>
                      </a:r>
                      <a:r>
                        <a:rPr lang="en-US" sz="1200" dirty="0" smtClean="0">
                          <a:latin typeface="Arial"/>
                          <a:ea typeface="MS Mincho"/>
                          <a:cs typeface="Times New Roman"/>
                        </a:rPr>
                        <a:t> 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2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5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Arial"/>
                          <a:ea typeface="MS Mincho"/>
                          <a:cs typeface="Times New Roman"/>
                        </a:rPr>
                        <a:t>Počet</a:t>
                      </a:r>
                      <a:r>
                        <a:rPr lang="cs-CZ" sz="1200" baseline="0" dirty="0" smtClean="0">
                          <a:latin typeface="Arial"/>
                          <a:ea typeface="MS Mincho"/>
                          <a:cs typeface="Times New Roman"/>
                        </a:rPr>
                        <a:t> konzultantů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Arial"/>
                          <a:ea typeface="MS Mincho"/>
                          <a:cs typeface="Times New Roman"/>
                        </a:rPr>
                        <a:t>6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Koncept migrace dat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MS Mincho"/>
                          <a:cs typeface="Times New Roman"/>
                        </a:rPr>
                        <a:t> 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3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86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Reference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Známé společnosti, rozsah dodávky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5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57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200" dirty="0" smtClean="0">
                          <a:latin typeface="Times New Roman"/>
                          <a:ea typeface="MS Mincho"/>
                          <a:cs typeface="Times New Roman"/>
                        </a:rPr>
                        <a:t>Součet vah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Arial"/>
                          <a:ea typeface="MS Mincho"/>
                          <a:cs typeface="Times New Roman"/>
                        </a:rPr>
                        <a:t>W</a:t>
                      </a:r>
                      <a:endParaRPr lang="cs-CZ" sz="12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MS Mincho"/>
                          <a:cs typeface="Times New Roman"/>
                        </a:rPr>
                        <a:t>97</a:t>
                      </a:r>
                      <a:endParaRPr lang="cs-CZ" sz="1200" dirty="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116632"/>
            <a:ext cx="8001000" cy="531912"/>
          </a:xfrm>
        </p:spPr>
        <p:txBody>
          <a:bodyPr/>
          <a:lstStyle/>
          <a:p>
            <a:r>
              <a:rPr lang="cs-CZ" sz="3600" dirty="0" smtClean="0"/>
              <a:t>BQA – konkrétní výsledek</a:t>
            </a:r>
            <a:endParaRPr lang="cs-CZ" sz="360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811796"/>
              </p:ext>
            </p:extLst>
          </p:nvPr>
        </p:nvGraphicFramePr>
        <p:xfrm>
          <a:off x="683568" y="917707"/>
          <a:ext cx="7859889" cy="4887557"/>
        </p:xfrm>
        <a:graphic>
          <a:graphicData uri="http://schemas.openxmlformats.org/drawingml/2006/table">
            <a:tbl>
              <a:tblPr/>
              <a:tblGrid>
                <a:gridCol w="2664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86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7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7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62405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MS Mincho"/>
                        </a:rPr>
                        <a:t>Kritéria</a:t>
                      </a:r>
                      <a:endParaRPr lang="cs-CZ" sz="1400" dirty="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 dirty="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Nabídka 1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Nabídka 2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Nabídka 3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Nabídka 4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885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Plnění funkčních požadavků.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AF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10,07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9,95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10,00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9,97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992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Reakce na RFP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AO1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5,15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3,09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4,12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2,58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203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Časový plán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AO2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1,65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6,60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4,12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86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Penále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AO3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8,25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8,25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8,25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   -  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992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Podmínky podpory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AO4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0,62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3,71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0,62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992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SW moduly k dispozici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AO5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0,31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3,71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0,62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4885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Počet konzultantů v projektu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AO6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3,71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4,95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0,62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87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Přijetí koncernových zadání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AO7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0,14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4,33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5,77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3,61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203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Cena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AO8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5,15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6,19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8,25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5,15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603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Údržba – náklady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AO9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5,57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5,57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7,42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4,64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Kvalita školení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AO10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1,65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1,24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1,65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1,03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1203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Převod dat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AO11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2,78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1,86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2,47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1,55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203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Reference</a:t>
                      </a: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AO12</a:t>
                      </a: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3,09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</a:rPr>
                        <a:t>           2,06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2,58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</a:rPr>
                        <a:t>           2,06 </a:t>
                      </a: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5506">
                <a:tc>
                  <a:txBody>
                    <a:bodyPr/>
                    <a:lstStyle/>
                    <a:p>
                      <a:pPr marR="532765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Vyhodnocení celkem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ABA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         49,38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     58,62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MS Mincho"/>
                        </a:rPr>
                        <a:t>       71,96</a:t>
                      </a:r>
                      <a:endParaRPr lang="cs-CZ" sz="140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MS Mincho"/>
                        </a:rPr>
                        <a:t>       19,9 </a:t>
                      </a:r>
                      <a:endParaRPr lang="cs-CZ" sz="1400" dirty="0">
                        <a:latin typeface="Times New Roman"/>
                        <a:ea typeface="MS Mincho"/>
                      </a:endParaRPr>
                    </a:p>
                  </a:txBody>
                  <a:tcPr marL="40147" marR="40147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Smlouva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1412776"/>
            <a:ext cx="7010400" cy="1600200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cs-CZ" sz="2000" dirty="0" smtClean="0">
                <a:hlinkClick r:id="rId2" action="ppaction://hlinkfile"/>
              </a:rPr>
              <a:t>Smlouva</a:t>
            </a:r>
            <a:r>
              <a:rPr lang="cs-CZ" sz="2000" dirty="0" smtClean="0"/>
              <a:t> by </a:t>
            </a:r>
            <a:r>
              <a:rPr lang="cs-CZ" sz="2000" dirty="0" smtClean="0">
                <a:hlinkClick r:id="rId3" action="ppaction://hlinkfile"/>
              </a:rPr>
              <a:t>měla</a:t>
            </a:r>
            <a:r>
              <a:rPr lang="cs-CZ" sz="2000" dirty="0" smtClean="0"/>
              <a:t> obsahovat: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Specifikaci zadavatele a dodavatele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Předmět smlouvy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>
                <a:hlinkClick r:id="rId4" action="ppaction://hlinkfile"/>
              </a:rPr>
              <a:t>Rozsah prací</a:t>
            </a:r>
            <a:endParaRPr lang="cs-CZ" sz="1800" dirty="0" smtClean="0"/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Podmínky platnosti smlouvy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Typ ceny a celkovou cenu zakázky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Podmínky a možnosti uplatnění změn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Způsob a termíny plateb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>
                <a:hlinkClick r:id="rId5" action="ppaction://hlinkfile"/>
              </a:rPr>
              <a:t>Záruční podmínky a termín podpory a update </a:t>
            </a:r>
            <a:r>
              <a:rPr lang="cs-CZ" sz="1800" dirty="0" smtClean="0"/>
              <a:t>programového vybavení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Výši a podmínky  penalizace v případě nedodržení obsahu nebo termínů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Ujednání pro případ předčasného ukončení prací</a:t>
            </a:r>
          </a:p>
          <a:p>
            <a:pPr marL="990600" lvl="1" indent="-533400">
              <a:lnSpc>
                <a:spcPct val="80000"/>
              </a:lnSpc>
            </a:pPr>
            <a:r>
              <a:rPr lang="cs-CZ" sz="1800" dirty="0" smtClean="0"/>
              <a:t>Ujednání o utajování informací</a:t>
            </a:r>
          </a:p>
          <a:p>
            <a:pPr marL="609600" indent="-609600">
              <a:lnSpc>
                <a:spcPct val="80000"/>
              </a:lnSpc>
            </a:pPr>
            <a:r>
              <a:rPr lang="cs-CZ" sz="2000" dirty="0" smtClean="0"/>
              <a:t>Některé z těchto bodů mohou být specifikovány v přílohách</a:t>
            </a:r>
            <a:br>
              <a:rPr lang="cs-CZ" sz="2000" dirty="0" smtClean="0"/>
            </a:br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Plánování  v projektech IS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584" y="1340768"/>
            <a:ext cx="7010400" cy="1600200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Plán převádí výsledky z </a:t>
            </a:r>
            <a:r>
              <a:rPr lang="cs-CZ" sz="2400" dirty="0" err="1" smtClean="0"/>
              <a:t>předinvestiční</a:t>
            </a:r>
            <a:r>
              <a:rPr lang="cs-CZ" sz="2400" dirty="0" smtClean="0"/>
              <a:t> fáze (studie proveditelnosti) do formy vhodné pro realizaci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V oblasti IS je již zpravidla znám hlavní dodavatel,  který se podílí na konkrétním plánování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Podrobně se definuje Předmět projektu, který se dále konkretizuje do dílčích  plánů HW, SW, časových návazností a lidských zdrojů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endParaRPr lang="cs-CZ" sz="2400" dirty="0" smtClean="0"/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Výstupem je závazný Projektový prováděcí plán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Projektový plán obecně obsahuje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052736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Definiční část: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Čeho má být dosaženo a jakou formou (co, kdo)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Cílový stav projektu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Soupis hlavních funkcí cílového stavu a činností týmu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Stanovení organizačního systému projektu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Část popisná a přiřazovací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Jak dosáhneme cíle (jak, kdy, za kolik)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Časové plány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Matice zodpovědností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Časové plány nákladů a zdrojů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Plány rizik</a:t>
            </a:r>
          </a:p>
          <a:p>
            <a:pPr lvl="2">
              <a:lnSpc>
                <a:spcPct val="90000"/>
              </a:lnSpc>
            </a:pPr>
            <a:r>
              <a:rPr lang="cs-CZ" sz="1800" dirty="0" smtClean="0"/>
              <a:t>Plány kontrolních procedur a mechanizmů</a:t>
            </a:r>
          </a:p>
          <a:p>
            <a:pPr>
              <a:lnSpc>
                <a:spcPct val="90000"/>
              </a:lnSpc>
            </a:pPr>
            <a:r>
              <a:rPr lang="cs-CZ" sz="2600" dirty="0" smtClean="0"/>
              <a:t>V relevantních částech se neustále zpřesňuje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6632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Podrobná definice cíle projektu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908720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CO bude v projektu vytvořeno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 procesu plánování projektů IS se jedná o iterativní činnost paralelní s podrobným rozpisem funkcí.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Jak vzniká: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 </a:t>
            </a:r>
            <a:r>
              <a:rPr lang="cs-CZ" sz="2000" dirty="0" smtClean="0"/>
              <a:t>výstup z workshopů – požadavky uživatelů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 upřesnění cílů projektů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 stanovení  dalších cílů a omezení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K čemu slouží: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Základ pro návrh </a:t>
            </a:r>
            <a:r>
              <a:rPr lang="cs-CZ" sz="2000" dirty="0" err="1" smtClean="0"/>
              <a:t>kriterií</a:t>
            </a:r>
            <a:r>
              <a:rPr lang="cs-CZ" sz="2000" dirty="0" smtClean="0"/>
              <a:t> akceptace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Vodítko pro vytváření detailních rozpisů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Zdroj řízení kvality a provádění změnových řízení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Opěrný bod pro rozhodování a komunikaci v projektu</a:t>
            </a:r>
            <a:endParaRPr 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Časový plán projektu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980728"/>
            <a:ext cx="7010400" cy="1600200"/>
          </a:xfrm>
        </p:spPr>
        <p:txBody>
          <a:bodyPr/>
          <a:lstStyle/>
          <a:p>
            <a:r>
              <a:rPr lang="cs-CZ" sz="2000" dirty="0" smtClean="0"/>
              <a:t>Obsahuje:</a:t>
            </a:r>
          </a:p>
          <a:p>
            <a:pPr lvl="1"/>
            <a:r>
              <a:rPr lang="cs-CZ" sz="1800" dirty="0" smtClean="0"/>
              <a:t>Logické hierarchické struktury úloh a úkolů a jejich časových sledů</a:t>
            </a:r>
          </a:p>
          <a:p>
            <a:pPr lvl="1"/>
            <a:r>
              <a:rPr lang="cs-CZ" sz="1800" dirty="0" smtClean="0"/>
              <a:t>Údaje o předpokládané délce jednotlivých úloh</a:t>
            </a:r>
          </a:p>
          <a:p>
            <a:pPr lvl="1"/>
            <a:r>
              <a:rPr lang="cs-CZ" sz="1800" dirty="0" smtClean="0"/>
              <a:t>Milníky a důležité termíny projektu</a:t>
            </a:r>
          </a:p>
          <a:p>
            <a:pPr lvl="1"/>
            <a:r>
              <a:rPr lang="cs-CZ" sz="1800" dirty="0" smtClean="0"/>
              <a:t>Vazby a souslednosti mezi úlohami a úkoly, formulované tak aby zůstaly zachovány i při změnách v harmonogramu</a:t>
            </a:r>
          </a:p>
          <a:p>
            <a:pPr lvl="1"/>
            <a:r>
              <a:rPr lang="cs-CZ" sz="1800" dirty="0" smtClean="0"/>
              <a:t>(plán zdrojů nutných k řešení úkolů a úloh)</a:t>
            </a:r>
          </a:p>
          <a:p>
            <a:r>
              <a:rPr lang="cs-CZ" sz="2000" dirty="0" smtClean="0">
                <a:hlinkClick r:id="rId2" action="ppaction://hlinkfile"/>
              </a:rPr>
              <a:t>Forma</a:t>
            </a:r>
            <a:endParaRPr lang="cs-CZ" sz="2000" dirty="0" smtClean="0"/>
          </a:p>
          <a:p>
            <a:pPr lvl="1"/>
            <a:r>
              <a:rPr lang="cs-CZ" sz="1800" dirty="0" err="1" smtClean="0"/>
              <a:t>Gantovy</a:t>
            </a:r>
            <a:r>
              <a:rPr lang="cs-CZ" sz="1800" dirty="0" smtClean="0"/>
              <a:t> diagramy a diagramy milníků</a:t>
            </a:r>
          </a:p>
          <a:p>
            <a:pPr lvl="1"/>
            <a:r>
              <a:rPr lang="cs-CZ" sz="1800" dirty="0" smtClean="0"/>
              <a:t>Síťové diagramy</a:t>
            </a:r>
          </a:p>
          <a:p>
            <a:pPr lvl="2"/>
            <a:r>
              <a:rPr lang="cs-CZ" sz="1600" dirty="0" smtClean="0"/>
              <a:t>Diagramy PERT</a:t>
            </a:r>
          </a:p>
          <a:p>
            <a:pPr lvl="2"/>
            <a:r>
              <a:rPr lang="cs-CZ" sz="1600" dirty="0" smtClean="0"/>
              <a:t>Metoda kritické cesty</a:t>
            </a:r>
          </a:p>
          <a:p>
            <a:pPr lvl="2"/>
            <a:r>
              <a:rPr lang="cs-CZ" sz="1600" dirty="0" smtClean="0"/>
              <a:t>další</a:t>
            </a:r>
          </a:p>
          <a:p>
            <a:pPr lvl="1"/>
            <a:endParaRPr lang="cs-CZ" sz="1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smtClean="0"/>
              <a:t>Předpoklady zahájení projektu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Schválení konkrétních cílů projektu</a:t>
            </a:r>
          </a:p>
          <a:p>
            <a:r>
              <a:rPr lang="cs-CZ" sz="2400" dirty="0" smtClean="0"/>
              <a:t>Rozhodnutí o zajištění cílů (interně, </a:t>
            </a:r>
            <a:r>
              <a:rPr lang="cs-CZ" sz="2400" dirty="0" err="1" smtClean="0"/>
              <a:t>dodavatelsky</a:t>
            </a:r>
            <a:r>
              <a:rPr lang="cs-CZ" sz="2400" dirty="0" smtClean="0"/>
              <a:t>, smíšeně)</a:t>
            </a:r>
          </a:p>
          <a:p>
            <a:r>
              <a:rPr lang="cs-CZ" sz="2400" dirty="0" smtClean="0"/>
              <a:t>Stanovení podmínek a omezení projektu</a:t>
            </a:r>
          </a:p>
          <a:p>
            <a:r>
              <a:rPr lang="cs-CZ" sz="2400" dirty="0" smtClean="0"/>
              <a:t>Stanovení zodpovědností za zavedení, provozování a údržbu</a:t>
            </a:r>
          </a:p>
          <a:p>
            <a:r>
              <a:rPr lang="cs-CZ" sz="2400" dirty="0" smtClean="0"/>
              <a:t>Schválen časový a nákladový rámec  </a:t>
            </a:r>
          </a:p>
          <a:p>
            <a:r>
              <a:rPr lang="cs-CZ" sz="2400" dirty="0" smtClean="0"/>
              <a:t>Souhrnně: je schválena Studie proveditelnosti nebo odpovídající dokument </a:t>
            </a:r>
          </a:p>
          <a:p>
            <a:pPr>
              <a:buFontTx/>
              <a:buNone/>
            </a:pPr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Časový plán projektu II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r>
              <a:rPr lang="cs-CZ" sz="2800" smtClean="0"/>
              <a:t>Ganttův diagram</a:t>
            </a:r>
          </a:p>
          <a:p>
            <a:pPr>
              <a:buFontTx/>
              <a:buNone/>
            </a:pPr>
            <a:endParaRPr lang="cs-CZ" sz="280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  <p:graphicFrame>
        <p:nvGraphicFramePr>
          <p:cNvPr id="2050" name="Object 4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455831223"/>
              </p:ext>
            </p:extLst>
          </p:nvPr>
        </p:nvGraphicFramePr>
        <p:xfrm>
          <a:off x="323528" y="2564904"/>
          <a:ext cx="4038600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7" name="List" r:id="rId3" imgW="4895850" imgH="1914525" progId="Excel.Sheet.8">
                  <p:embed/>
                </p:oleObj>
              </mc:Choice>
              <mc:Fallback>
                <p:oleObj name="List" r:id="rId3" imgW="4895850" imgH="1914525" progId="Excel.Shee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2564904"/>
                        <a:ext cx="4038600" cy="157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085" name="Group 269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215103284"/>
              </p:ext>
            </p:extLst>
          </p:nvPr>
        </p:nvGraphicFramePr>
        <p:xfrm>
          <a:off x="4932040" y="2551896"/>
          <a:ext cx="3335337" cy="3901440"/>
        </p:xfrm>
        <a:graphic>
          <a:graphicData uri="http://schemas.openxmlformats.org/drawingml/2006/table">
            <a:tbl>
              <a:tblPr/>
              <a:tblGrid>
                <a:gridCol w="869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032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75520"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T1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T2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T3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T4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T5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520"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Úkol 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●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5520"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Úkol B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●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5520"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Úkol 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●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5520"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Úkol D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-13873163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FFCC"/>
                          </a:solidFill>
                          <a:effectLst/>
                          <a:latin typeface="Arial" charset="0"/>
                          <a:cs typeface="Arial" charset="0"/>
                        </a:rPr>
                        <a:t> ●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65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65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65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65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121" name="Text Box 254"/>
          <p:cNvSpPr txBox="1">
            <a:spLocks noChangeArrowheads="1"/>
          </p:cNvSpPr>
          <p:nvPr/>
        </p:nvSpPr>
        <p:spPr bwMode="auto">
          <a:xfrm>
            <a:off x="4767263" y="1524000"/>
            <a:ext cx="2759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800"/>
              <a:t>Diagram milníků</a:t>
            </a: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Princip propočtu síťových grafů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180728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000" dirty="0" smtClean="0"/>
              <a:t>Pojmy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Doba trvání činnosti  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Nejdříve možný začátek činnosti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Nejdříve možný konec činnosti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Nejpozději přípustný začátek činnost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Nejpozději přípustný konec činnosti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Kritická cesta : vede přes uzly jejichž </a:t>
            </a:r>
            <a:r>
              <a:rPr lang="cs-CZ" sz="2000" dirty="0" err="1" smtClean="0"/>
              <a:t>nejdřívější</a:t>
            </a:r>
            <a:r>
              <a:rPr lang="cs-CZ" sz="2000" dirty="0" smtClean="0"/>
              <a:t> a nejpozdější uzly jsou stejné (nulová časová rezerva).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Metody síťových analýz: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CPM – jsou-li doby trvání činností známy ( určeny)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PERT – (</a:t>
            </a:r>
            <a:r>
              <a:rPr lang="cs-CZ" sz="1800" dirty="0" err="1" smtClean="0"/>
              <a:t>Programm</a:t>
            </a:r>
            <a:r>
              <a:rPr lang="cs-CZ" sz="1800" dirty="0" smtClean="0"/>
              <a:t> </a:t>
            </a:r>
            <a:r>
              <a:rPr lang="cs-CZ" sz="1800" dirty="0" err="1" smtClean="0"/>
              <a:t>Evaluation</a:t>
            </a:r>
            <a:r>
              <a:rPr lang="cs-CZ" sz="1800" dirty="0" smtClean="0"/>
              <a:t> and Review </a:t>
            </a:r>
            <a:r>
              <a:rPr lang="cs-CZ" sz="1800" dirty="0" err="1" smtClean="0"/>
              <a:t>Technique</a:t>
            </a:r>
            <a:r>
              <a:rPr lang="cs-CZ" sz="1800" dirty="0" smtClean="0"/>
              <a:t>) – jsou-li doby činností považovány za náhodné veličiny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Znázornění síťového grafu: </a:t>
            </a:r>
            <a:r>
              <a:rPr lang="cs-CZ" sz="2000" dirty="0" err="1" smtClean="0"/>
              <a:t>Ganttův</a:t>
            </a:r>
            <a:r>
              <a:rPr lang="cs-CZ" sz="2000" dirty="0" smtClean="0"/>
              <a:t> diagram</a:t>
            </a:r>
          </a:p>
          <a:p>
            <a:pPr>
              <a:lnSpc>
                <a:spcPct val="90000"/>
              </a:lnSpc>
            </a:pPr>
            <a:r>
              <a:rPr lang="cs-CZ" sz="2000" dirty="0" smtClean="0"/>
              <a:t>Znázornění čerpání zdrojů - </a:t>
            </a:r>
            <a:r>
              <a:rPr lang="cs-CZ" sz="2000" dirty="0" smtClean="0">
                <a:hlinkClick r:id="rId2" action="ppaction://hlinkfile"/>
              </a:rPr>
              <a:t>Histogram</a:t>
            </a:r>
            <a:endParaRPr lang="cs-CZ" sz="2000" dirty="0" smtClean="0"/>
          </a:p>
          <a:p>
            <a:pPr lvl="1">
              <a:lnSpc>
                <a:spcPct val="90000"/>
              </a:lnSpc>
            </a:pPr>
            <a:endParaRPr lang="cs-CZ" sz="18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Plánování a alokace zdrojů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124744"/>
            <a:ext cx="7010400" cy="1600200"/>
          </a:xfrm>
        </p:spPr>
        <p:txBody>
          <a:bodyPr/>
          <a:lstStyle/>
          <a:p>
            <a:r>
              <a:rPr lang="cs-CZ" sz="2800" dirty="0" smtClean="0"/>
              <a:t>Plánování a alokace zdrojů vychází z:</a:t>
            </a:r>
          </a:p>
          <a:p>
            <a:pPr lvl="1"/>
            <a:r>
              <a:rPr lang="cs-CZ" sz="2400" dirty="0" smtClean="0"/>
              <a:t>Podrobného rozpisu prací</a:t>
            </a:r>
          </a:p>
          <a:p>
            <a:pPr lvl="1"/>
            <a:r>
              <a:rPr lang="cs-CZ" sz="2400" dirty="0" smtClean="0"/>
              <a:t>Harmonogramu projektu</a:t>
            </a:r>
          </a:p>
          <a:p>
            <a:pPr lvl="1"/>
            <a:r>
              <a:rPr lang="cs-CZ" sz="2400" dirty="0" smtClean="0"/>
              <a:t>Návrhu projektové organizace </a:t>
            </a:r>
          </a:p>
          <a:p>
            <a:pPr lvl="1"/>
            <a:r>
              <a:rPr lang="cs-CZ" sz="2400" dirty="0" smtClean="0"/>
              <a:t>Diskuze s liniovými manažéry a kandidáty na účast v projektu (dostupnost, kompetence..)</a:t>
            </a:r>
          </a:p>
          <a:p>
            <a:pPr lvl="1"/>
            <a:r>
              <a:rPr lang="cs-CZ" sz="2400" dirty="0" smtClean="0"/>
              <a:t>Závazku všech stran na způsob a rozsah účasti na projektu</a:t>
            </a:r>
          </a:p>
          <a:p>
            <a:pPr lvl="1"/>
            <a:r>
              <a:rPr lang="cs-CZ" sz="2400" dirty="0" smtClean="0"/>
              <a:t>Možných alternativních obsazení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Plánování a alokace zdrojů II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124744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 smtClean="0"/>
              <a:t>Histogramy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Grafické vyjádření kumulovaných spotřeb času v průběhu projektu (za osobu)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Umožňují: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Kompenzaci nadměrných kumulací u klíčových osob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Snížení zbytečných rozptylů činností mezi různé profese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Balancování členů týmu při použití nedostatkových technologií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Optimalizaci časových harmonogramů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Optimalizaci nákladů</a:t>
            </a:r>
          </a:p>
          <a:p>
            <a:pPr lvl="1">
              <a:lnSpc>
                <a:spcPct val="90000"/>
              </a:lnSpc>
            </a:pPr>
            <a:r>
              <a:rPr lang="cs-CZ" sz="2400" dirty="0" smtClean="0"/>
              <a:t>Bývají součástí všech dostupných SW pro plánování projektů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Plánování a alokace zdrojů  III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124744"/>
            <a:ext cx="70104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400" dirty="0" smtClean="0"/>
              <a:t>Zkušenosti z praxe: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Posledních 10% projektu často spotřebuji 30% zdrojů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Při obsazování se má začínat od nedostatkových zdrojů na činnosti na kritické cestě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Posunovat činnosti v harmonogramu tak, aby bylo dosaženo optimální využití kapacity specialistů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Pokud je využití zdrojů na určitý úsek menší než 50%, lze potřebnou dobu zkrátit na polovinu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Externí dodavatelé často plánují specialisty na více projektů ve stejném čase s cílem maximalizovat fakturaci – problém pro manažéra projektu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Hlavní dodavatelů často nemají kontrolu nad zdroji subdodavatelů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Linioví vedoucí s úspěchem prosazují realokaci jejich pracovníků pod záminkou ohrožení plnění úkolů.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Řízení</a:t>
            </a:r>
            <a:r>
              <a:rPr lang="cs-CZ" dirty="0" smtClean="0"/>
              <a:t> a koordinace projektu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124744"/>
            <a:ext cx="7010400" cy="1600200"/>
          </a:xfrm>
        </p:spPr>
        <p:txBody>
          <a:bodyPr/>
          <a:lstStyle/>
          <a:p>
            <a:r>
              <a:rPr lang="cs-CZ" sz="2400" dirty="0" smtClean="0"/>
              <a:t>Týmový management  projektu je součástí celkového řízení a koordinace projektu.</a:t>
            </a:r>
          </a:p>
          <a:p>
            <a:r>
              <a:rPr lang="cs-CZ" sz="2400" dirty="0" smtClean="0"/>
              <a:t>Do řízení a koordinace projektu patří:</a:t>
            </a:r>
          </a:p>
          <a:p>
            <a:pPr lvl="1"/>
            <a:r>
              <a:rPr lang="cs-CZ" sz="2000" dirty="0" smtClean="0"/>
              <a:t>Všechny aktivity zaměřené na provedení, časování a sladění prací definovaných v projektu</a:t>
            </a:r>
          </a:p>
          <a:p>
            <a:pPr lvl="1"/>
            <a:r>
              <a:rPr lang="cs-CZ" sz="2000" dirty="0" smtClean="0"/>
              <a:t>Motivace členů týmu</a:t>
            </a:r>
          </a:p>
          <a:p>
            <a:pPr lvl="1"/>
            <a:r>
              <a:rPr lang="cs-CZ" sz="2000" dirty="0" smtClean="0"/>
              <a:t>Komunikace v projektu</a:t>
            </a:r>
          </a:p>
          <a:p>
            <a:pPr lvl="1"/>
            <a:r>
              <a:rPr lang="cs-CZ" sz="2000" dirty="0" smtClean="0"/>
              <a:t>Řízení kvality</a:t>
            </a:r>
          </a:p>
          <a:p>
            <a:pPr lvl="1"/>
            <a:r>
              <a:rPr lang="cs-CZ" sz="2000" dirty="0" smtClean="0"/>
              <a:t>Marketing projektu</a:t>
            </a:r>
          </a:p>
          <a:p>
            <a:pPr lvl="1"/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19944"/>
          </a:xfrm>
        </p:spPr>
        <p:txBody>
          <a:bodyPr/>
          <a:lstStyle/>
          <a:p>
            <a:pPr marL="0" indent="0" defTabSz="914400" eaLnBrk="1" hangingPunct="1"/>
            <a:r>
              <a:rPr lang="cs-CZ" sz="3600" dirty="0" smtClean="0"/>
              <a:t>Řízení projektu z pohledu dodavatele</a:t>
            </a:r>
          </a:p>
        </p:txBody>
      </p:sp>
      <p:sp>
        <p:nvSpPr>
          <p:cNvPr id="14340" name="Shape 14339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001000" cy="4267200"/>
          </a:xfrm>
        </p:spPr>
        <p:txBody>
          <a:bodyPr/>
          <a:lstStyle/>
          <a:p>
            <a:pPr lvl="1"/>
            <a:r>
              <a:rPr lang="cs-CZ" sz="2400" dirty="0" smtClean="0"/>
              <a:t>Nastartování projektu (dodavatelský </a:t>
            </a:r>
            <a:r>
              <a:rPr lang="cs-CZ" sz="2400" dirty="0" err="1" smtClean="0"/>
              <a:t>kick</a:t>
            </a:r>
            <a:r>
              <a:rPr lang="cs-CZ" sz="2400" dirty="0" smtClean="0"/>
              <a:t> </a:t>
            </a:r>
            <a:r>
              <a:rPr lang="cs-CZ" sz="2400" dirty="0" err="1" smtClean="0"/>
              <a:t>off</a:t>
            </a:r>
            <a:r>
              <a:rPr lang="cs-CZ" sz="2400" dirty="0" smtClean="0"/>
              <a:t>)</a:t>
            </a:r>
          </a:p>
          <a:p>
            <a:pPr lvl="1"/>
            <a:r>
              <a:rPr lang="cs-CZ" sz="2400" dirty="0" smtClean="0"/>
              <a:t>Plán projektu</a:t>
            </a:r>
          </a:p>
          <a:p>
            <a:pPr lvl="2"/>
            <a:r>
              <a:rPr lang="cs-CZ" sz="2000" dirty="0" smtClean="0"/>
              <a:t>členění do základních funkcí</a:t>
            </a:r>
          </a:p>
          <a:p>
            <a:pPr lvl="2"/>
            <a:r>
              <a:rPr lang="cs-CZ" sz="2000" dirty="0" smtClean="0"/>
              <a:t>časový plán</a:t>
            </a:r>
          </a:p>
          <a:p>
            <a:pPr lvl="2"/>
            <a:r>
              <a:rPr lang="cs-CZ" sz="2000" dirty="0" smtClean="0"/>
              <a:t>plán odpovědností (dodavatel – odběratel)</a:t>
            </a:r>
          </a:p>
          <a:p>
            <a:pPr lvl="2"/>
            <a:r>
              <a:rPr lang="cs-CZ" sz="2000" dirty="0" smtClean="0"/>
              <a:t>finanční plán a plán zdrojů (řešitelský tým)</a:t>
            </a:r>
          </a:p>
          <a:p>
            <a:pPr lvl="1"/>
            <a:r>
              <a:rPr lang="cs-CZ" sz="2400" dirty="0" smtClean="0"/>
              <a:t>Dokumentace průběhu projektu</a:t>
            </a:r>
          </a:p>
          <a:p>
            <a:pPr lvl="2"/>
            <a:r>
              <a:rPr lang="cs-CZ" sz="2000" dirty="0" smtClean="0"/>
              <a:t>protokoly, smluvní vztahy, změnová řízení</a:t>
            </a:r>
          </a:p>
          <a:p>
            <a:pPr lvl="2"/>
            <a:r>
              <a:rPr lang="cs-CZ" sz="2000" dirty="0" smtClean="0"/>
              <a:t>archivace </a:t>
            </a:r>
          </a:p>
          <a:p>
            <a:pPr lvl="1"/>
            <a:r>
              <a:rPr lang="cs-CZ" sz="2400" dirty="0" smtClean="0"/>
              <a:t>Řízení práce s klientem</a:t>
            </a:r>
          </a:p>
          <a:p>
            <a:pPr lvl="1"/>
            <a:r>
              <a:rPr lang="cs-CZ" sz="2400" dirty="0" smtClean="0"/>
              <a:t>Průběžné hodnocení termínů, kvality a nákladů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747936"/>
          </a:xfrm>
        </p:spPr>
        <p:txBody>
          <a:bodyPr/>
          <a:lstStyle/>
          <a:p>
            <a:pPr marL="0" indent="0" defTabSz="914400" eaLnBrk="1" hangingPunct="1"/>
            <a:r>
              <a:rPr lang="cs-CZ" sz="3600" dirty="0" smtClean="0"/>
              <a:t>Řízení projektu z pohledu odběratele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611560" y="1412776"/>
            <a:ext cx="8001000" cy="4267200"/>
          </a:xfrm>
        </p:spPr>
        <p:txBody>
          <a:bodyPr/>
          <a:lstStyle/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Nastartování projektu (odběratelský </a:t>
            </a:r>
            <a:r>
              <a:rPr lang="cs-CZ" sz="2400" dirty="0" err="1" smtClean="0"/>
              <a:t>kick</a:t>
            </a:r>
            <a:r>
              <a:rPr lang="cs-CZ" sz="2400" dirty="0" smtClean="0"/>
              <a:t> </a:t>
            </a:r>
            <a:r>
              <a:rPr lang="cs-CZ" sz="2400" dirty="0" err="1" smtClean="0"/>
              <a:t>off</a:t>
            </a:r>
            <a:r>
              <a:rPr lang="cs-CZ" sz="2400" dirty="0" smtClean="0"/>
              <a:t>)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Plánování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časový plán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plán zdrojů a kapacit (projektový tým)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plán sledování kvality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Organizace projektu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řízení činnosti interních týmů 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řízení požadavků na změny</a:t>
            </a:r>
          </a:p>
          <a:p>
            <a:pPr lvl="1" defTabSz="914400" eaLnBrk="1" hangingPunct="1">
              <a:lnSpc>
                <a:spcPct val="90000"/>
              </a:lnSpc>
            </a:pPr>
            <a:r>
              <a:rPr lang="cs-CZ" sz="2000" dirty="0" smtClean="0"/>
              <a:t>řízení zaškolení uživatelů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Řízení práce s dodavatelem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Sledování kvality</a:t>
            </a:r>
          </a:p>
          <a:p>
            <a:pPr defTabSz="914400" eaLnBrk="1" hangingPunct="1">
              <a:lnSpc>
                <a:spcPct val="90000"/>
              </a:lnSpc>
            </a:pPr>
            <a:r>
              <a:rPr lang="cs-CZ" sz="2400" dirty="0" smtClean="0"/>
              <a:t>Řešení konfliktů a nenadálých situací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cs-CZ" sz="3600" dirty="0" smtClean="0"/>
              <a:t>Specifika řízení projektu IS z hlediska odběratele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/>
            <a:r>
              <a:rPr lang="cs-CZ" sz="2800" dirty="0" smtClean="0"/>
              <a:t>firemní strategie</a:t>
            </a:r>
          </a:p>
          <a:p>
            <a:pPr defTabSz="914400" eaLnBrk="1" hangingPunct="1"/>
            <a:r>
              <a:rPr lang="cs-CZ" sz="2800" dirty="0" smtClean="0"/>
              <a:t>vrcholové vedení a IS</a:t>
            </a:r>
          </a:p>
          <a:p>
            <a:pPr defTabSz="914400" eaLnBrk="1" hangingPunct="1"/>
            <a:r>
              <a:rPr lang="cs-CZ" sz="2800" dirty="0" smtClean="0"/>
              <a:t>připravenost na změny</a:t>
            </a:r>
          </a:p>
          <a:p>
            <a:pPr defTabSz="914400" eaLnBrk="1" hangingPunct="1"/>
            <a:r>
              <a:rPr lang="cs-CZ" sz="2800" dirty="0" smtClean="0"/>
              <a:t>zdroje</a:t>
            </a:r>
          </a:p>
          <a:p>
            <a:pPr defTabSz="914400" eaLnBrk="1" hangingPunct="1"/>
            <a:r>
              <a:rPr lang="cs-CZ" sz="2800" dirty="0" smtClean="0"/>
              <a:t>úroveň IT oddělení</a:t>
            </a:r>
          </a:p>
          <a:p>
            <a:pPr defTabSz="914400" eaLnBrk="1" hangingPunct="1"/>
            <a:r>
              <a:rPr lang="cs-CZ" sz="2800" dirty="0" smtClean="0"/>
              <a:t>bezpečnostní pravidla</a:t>
            </a:r>
          </a:p>
          <a:p>
            <a:pPr defTabSz="914400" eaLnBrk="1" hangingPunct="1"/>
            <a:r>
              <a:rPr lang="cs-CZ" sz="2800" dirty="0" smtClean="0"/>
              <a:t>kompetence v období projektu</a:t>
            </a:r>
          </a:p>
          <a:p>
            <a:pPr defTabSz="914400" eaLnBrk="1" hangingPunct="1"/>
            <a:endParaRPr lang="cs-CZ" sz="2400" dirty="0" smtClean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cs-CZ" sz="3600" smtClean="0"/>
              <a:t>Specifika řízení projektu IS z pohledu dodavatele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/>
            <a:r>
              <a:rPr lang="cs-CZ" sz="2800" dirty="0" smtClean="0"/>
              <a:t>vyplatí se to (vazba na přednášku 2)</a:t>
            </a:r>
          </a:p>
          <a:p>
            <a:pPr defTabSz="914400" eaLnBrk="1" hangingPunct="1"/>
            <a:r>
              <a:rPr lang="cs-CZ" sz="2800" dirty="0" smtClean="0"/>
              <a:t>zdroje</a:t>
            </a:r>
          </a:p>
          <a:p>
            <a:pPr defTabSz="914400" eaLnBrk="1" hangingPunct="1"/>
            <a:r>
              <a:rPr lang="cs-CZ" sz="2800" dirty="0" smtClean="0"/>
              <a:t>finance</a:t>
            </a:r>
          </a:p>
          <a:p>
            <a:pPr defTabSz="914400" eaLnBrk="1" hangingPunct="1"/>
            <a:r>
              <a:rPr lang="cs-CZ" sz="2800" dirty="0" smtClean="0"/>
              <a:t>subdodavatelé</a:t>
            </a:r>
          </a:p>
          <a:p>
            <a:pPr defTabSz="914400" eaLnBrk="1" hangingPunct="1"/>
            <a:r>
              <a:rPr lang="cs-CZ" sz="2800" dirty="0" smtClean="0"/>
              <a:t>specifika generální dodávky</a:t>
            </a:r>
          </a:p>
          <a:p>
            <a:pPr defTabSz="914400" eaLnBrk="1" hangingPunct="1"/>
            <a:r>
              <a:rPr lang="cs-CZ" sz="2800" dirty="0" smtClean="0"/>
              <a:t>metodologie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600" smtClean="0"/>
              <a:t>Etapy realizace projektu IS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400" smtClean="0"/>
              <a:t>Výběr dodavatele</a:t>
            </a:r>
          </a:p>
          <a:p>
            <a:r>
              <a:rPr lang="cs-CZ" sz="2400" smtClean="0"/>
              <a:t>Detailní analýza požadavků na nový systém</a:t>
            </a:r>
          </a:p>
          <a:p>
            <a:r>
              <a:rPr lang="cs-CZ" sz="2400" smtClean="0"/>
              <a:t>Zpracování konceptu řešení</a:t>
            </a:r>
          </a:p>
          <a:p>
            <a:r>
              <a:rPr lang="cs-CZ" sz="2400" smtClean="0"/>
              <a:t>Příprava nového řešení</a:t>
            </a:r>
          </a:p>
          <a:p>
            <a:r>
              <a:rPr lang="cs-CZ" sz="2400" smtClean="0"/>
              <a:t>Příprava převodu dat</a:t>
            </a:r>
          </a:p>
          <a:p>
            <a:r>
              <a:rPr lang="cs-CZ" sz="2400" smtClean="0"/>
              <a:t>Školení klíčových uživatelů</a:t>
            </a:r>
          </a:p>
          <a:p>
            <a:r>
              <a:rPr lang="cs-CZ" sz="2400" smtClean="0"/>
              <a:t>Akceptační /Integrační testy</a:t>
            </a:r>
          </a:p>
          <a:p>
            <a:r>
              <a:rPr lang="cs-CZ" sz="2400" smtClean="0"/>
              <a:t>Školení uživatelů</a:t>
            </a:r>
          </a:p>
          <a:p>
            <a:r>
              <a:rPr lang="cs-CZ" sz="2400" smtClean="0"/>
              <a:t>Převody dat</a:t>
            </a:r>
          </a:p>
          <a:p>
            <a:r>
              <a:rPr lang="cs-CZ" sz="2400" smtClean="0"/>
              <a:t>Náběh nového systému</a:t>
            </a:r>
            <a:endParaRPr lang="cs-CZ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600" smtClean="0"/>
              <a:t>Vstupy a výstupy procesu Řízení a koordinace </a:t>
            </a:r>
            <a:r>
              <a:rPr lang="cs-CZ" sz="2000" smtClean="0"/>
              <a:t>dle Svozilové (upraveno)</a:t>
            </a:r>
            <a:endParaRPr lang="cs-CZ" sz="360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  <p:graphicFrame>
        <p:nvGraphicFramePr>
          <p:cNvPr id="42068" name="Group 84"/>
          <p:cNvGraphicFramePr>
            <a:graphicFrameLocks noGrp="1"/>
          </p:cNvGraphicFramePr>
          <p:nvPr/>
        </p:nvGraphicFramePr>
        <p:xfrm>
          <a:off x="323850" y="1341438"/>
          <a:ext cx="8351838" cy="4693920"/>
        </p:xfrm>
        <a:graphic>
          <a:graphicData uri="http://schemas.openxmlformats.org/drawingml/2006/table">
            <a:tbl>
              <a:tblPr/>
              <a:tblGrid>
                <a:gridCol w="278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32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Podproces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Vstupy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Výstupy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Řízení a koordinace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Definice předmětu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Schválené změny, nápravné akce, preventivní akce, zprávy o opravách, výstupy dodávek/subdodávek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Výstupy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Požadované změny, 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Provedené změny, nápravné akce, preventivní akce, opravy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Hlášení o postupu prací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Výkon řízení kvality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řízení kvality,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Ukazatele kvality,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Hlášení o postupu prací,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Schválené změny,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Provedené změny, nápravné akce, preventivní akce, opravy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Hlášení o kvalitě,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Požadované změny,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Aktualizace Plánu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Požadavky na změny v podnikových procesech/funkcích 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Obsazení projektového týmu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projektu, disponibilní zdroje,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Podniková pravidla a metodiky (podniková kultura),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Organizační struktura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obsazeni, role a odpovědnosti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Pověření zdrojů,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Aktualizace požadavků na zdroje, 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Aktualizace Planu projektu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sz="3600" smtClean="0"/>
              <a:t>Vstupy a výstupy procesu Řízení a koordinace  II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  <p:graphicFrame>
        <p:nvGraphicFramePr>
          <p:cNvPr id="43076" name="Group 68"/>
          <p:cNvGraphicFramePr>
            <a:graphicFrameLocks noGrp="1"/>
          </p:cNvGraphicFramePr>
          <p:nvPr/>
        </p:nvGraphicFramePr>
        <p:xfrm>
          <a:off x="323850" y="1484313"/>
          <a:ext cx="8351838" cy="4334256"/>
        </p:xfrm>
        <a:graphic>
          <a:graphicData uri="http://schemas.openxmlformats.org/drawingml/2006/table">
            <a:tbl>
              <a:tblPr/>
              <a:tblGrid>
                <a:gridCol w="2784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9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4813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Podproces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Vstupy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Výstupy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endParaRPr kumimoji="0" lang="cs-CZ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8425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Koordinace projektového týmu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Definice předmětu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Organizace projektového týmu,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Změny (všechny formy a stavy),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Souhrnné zprávy o stavu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Schválené výstupy projektu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Souhrnné zprávy o projektu – aktualizace,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Pokyny k provedení prací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Distribuce informací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Plán řízení komunikace, firemní zvyklosti,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Organizační struktura projektu,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Schválené výstupy projektu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Souhrnné zprávy o projektu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Pokyny managementu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Informační zpětné vazby z firmy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Informační zpětné vazby z týmu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Informace o stavu projektu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Požadavky na změny informačních toků</a:t>
                      </a:r>
                    </a:p>
                    <a:p>
                      <a:pPr marL="0" marR="0" lvl="0" indent="0" algn="l" defTabSz="-138731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Char char="•"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Reakce na informační zpětné vazby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Řízení  rizik projektu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052736"/>
            <a:ext cx="7010400" cy="1600200"/>
          </a:xfrm>
        </p:spPr>
        <p:txBody>
          <a:bodyPr/>
          <a:lstStyle/>
          <a:p>
            <a:pPr>
              <a:buFontTx/>
              <a:buNone/>
            </a:pPr>
            <a:r>
              <a:rPr lang="cs-CZ" sz="2800" dirty="0" smtClean="0"/>
              <a:t>Hlavní věcná rizika projektů v oblasti IT</a:t>
            </a:r>
          </a:p>
          <a:p>
            <a:pPr lvl="1"/>
            <a:r>
              <a:rPr lang="cs-CZ" sz="2400" dirty="0" smtClean="0"/>
              <a:t>Špatná nebo neúplná definice cílů a požadovaných funkcí</a:t>
            </a:r>
          </a:p>
          <a:p>
            <a:pPr lvl="1"/>
            <a:r>
              <a:rPr lang="cs-CZ" sz="2400" dirty="0" smtClean="0"/>
              <a:t>Příliš optimistické časové plány</a:t>
            </a:r>
          </a:p>
          <a:p>
            <a:pPr lvl="1"/>
            <a:r>
              <a:rPr lang="cs-CZ" sz="2400" dirty="0" smtClean="0"/>
              <a:t>Podceněná etapa převodu dat</a:t>
            </a:r>
          </a:p>
          <a:p>
            <a:pPr lvl="1"/>
            <a:r>
              <a:rPr lang="cs-CZ" sz="2400" dirty="0" smtClean="0"/>
              <a:t>Podceněná výkonnost hardware (cena)</a:t>
            </a:r>
          </a:p>
          <a:p>
            <a:pPr lvl="1"/>
            <a:r>
              <a:rPr lang="cs-CZ" sz="2400" dirty="0" smtClean="0"/>
              <a:t>Podceněný vliv výkonnosti LAN / WAN</a:t>
            </a:r>
          </a:p>
          <a:p>
            <a:pPr lvl="1"/>
            <a:r>
              <a:rPr lang="cs-CZ" sz="2400" dirty="0" smtClean="0"/>
              <a:t>Zdroje a kompetence dodavatele</a:t>
            </a:r>
          </a:p>
          <a:p>
            <a:pPr lvl="1"/>
            <a:r>
              <a:rPr lang="cs-CZ" sz="2400" dirty="0" smtClean="0"/>
              <a:t>Malá podpora projektu ze strany vrcholového vedení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603920"/>
          </a:xfrm>
        </p:spPr>
        <p:txBody>
          <a:bodyPr/>
          <a:lstStyle/>
          <a:p>
            <a:pPr marL="0" indent="0" defTabSz="914400" eaLnBrk="1" hangingPunct="1"/>
            <a:r>
              <a:rPr lang="cs-CZ" sz="3600" dirty="0" smtClean="0"/>
              <a:t>Řízení rizik projektu II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>
          <a:xfrm>
            <a:off x="395288" y="1124744"/>
            <a:ext cx="8229600" cy="4495800"/>
          </a:xfrm>
        </p:spPr>
        <p:txBody>
          <a:bodyPr/>
          <a:lstStyle/>
          <a:p>
            <a:pPr defTabSz="914400" eaLnBrk="1" hangingPunct="1"/>
            <a:r>
              <a:rPr lang="cs-CZ" sz="2800" dirty="0" smtClean="0"/>
              <a:t>Příčiny:</a:t>
            </a:r>
          </a:p>
          <a:p>
            <a:pPr lvl="1" defTabSz="914400" eaLnBrk="1" hangingPunct="1"/>
            <a:r>
              <a:rPr lang="cs-CZ" sz="2000" dirty="0" smtClean="0"/>
              <a:t>předvídatelné (velikost projektu, firemní kultura, kompetence týmu, motivace, kvalita smlouva s dodavatelem)</a:t>
            </a:r>
          </a:p>
          <a:p>
            <a:pPr lvl="1" defTabSz="914400" eaLnBrk="1" hangingPunct="1"/>
            <a:r>
              <a:rPr lang="cs-CZ" sz="2000" dirty="0" smtClean="0"/>
              <a:t>neovlivnitelné (legislativa, omezení zdrojů, ..)</a:t>
            </a:r>
          </a:p>
          <a:p>
            <a:pPr defTabSz="914400" eaLnBrk="1" hangingPunct="1"/>
            <a:r>
              <a:rPr lang="cs-CZ" sz="2800" dirty="0" smtClean="0"/>
              <a:t>Cíle řízení rizika:</a:t>
            </a:r>
          </a:p>
          <a:p>
            <a:pPr lvl="1" defTabSz="914400" eaLnBrk="1" hangingPunct="1"/>
            <a:r>
              <a:rPr lang="cs-CZ" sz="2000" dirty="0" smtClean="0"/>
              <a:t>odstranění příčin vzniku možných rizik</a:t>
            </a:r>
          </a:p>
          <a:p>
            <a:pPr lvl="1" defTabSz="914400" eaLnBrk="1" hangingPunct="1"/>
            <a:r>
              <a:rPr lang="cs-CZ" sz="2000" dirty="0" smtClean="0"/>
              <a:t>omezení negativních důsledků rizik</a:t>
            </a:r>
          </a:p>
          <a:p>
            <a:pPr lvl="1" defTabSz="914400" eaLnBrk="1" hangingPunct="1"/>
            <a:r>
              <a:rPr lang="cs-CZ" sz="2000" dirty="0" smtClean="0"/>
              <a:t>příprava na možné důsledky rizikových událostí</a:t>
            </a:r>
          </a:p>
          <a:p>
            <a:pPr defTabSz="914400" eaLnBrk="1" hangingPunct="1"/>
            <a:r>
              <a:rPr lang="cs-CZ" sz="2800" dirty="0" smtClean="0"/>
              <a:t>Metody omezení rizik a jejich důsledků:</a:t>
            </a:r>
          </a:p>
          <a:p>
            <a:pPr lvl="1" defTabSz="914400" eaLnBrk="1" hangingPunct="1"/>
            <a:r>
              <a:rPr lang="cs-CZ" sz="2000" dirty="0" smtClean="0"/>
              <a:t>rizikový (katastrofický) scénář (pro IS naprostá nutnost)</a:t>
            </a:r>
          </a:p>
          <a:p>
            <a:pPr lvl="1" defTabSz="914400" eaLnBrk="1" hangingPunct="1"/>
            <a:r>
              <a:rPr lang="cs-CZ" sz="2000" dirty="0" smtClean="0"/>
              <a:t>pravidelná kontrola kvality projektu</a:t>
            </a:r>
          </a:p>
          <a:p>
            <a:pPr lvl="1" defTabSz="914400" eaLnBrk="1" hangingPunct="1"/>
            <a:r>
              <a:rPr lang="cs-CZ" sz="2000" dirty="0" smtClean="0"/>
              <a:t>komunikace s vedením podniku a pravdivá informace o stavu projektu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36104"/>
          </a:xfrm>
        </p:spPr>
        <p:txBody>
          <a:bodyPr/>
          <a:lstStyle/>
          <a:p>
            <a:r>
              <a:rPr lang="cs-CZ" sz="2800" dirty="0" smtClean="0"/>
              <a:t>Zodpovědnost v procesu kontroly projektu IS</a:t>
            </a:r>
            <a:endParaRPr lang="cs-CZ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C2E2-65F2-4924-B5C9-82CDB64352A5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4282"/>
              </p:ext>
            </p:extLst>
          </p:nvPr>
        </p:nvGraphicFramePr>
        <p:xfrm>
          <a:off x="755576" y="828616"/>
          <a:ext cx="7215240" cy="5840744"/>
        </p:xfrm>
        <a:graphic>
          <a:graphicData uri="http://schemas.openxmlformats.org/drawingml/2006/table">
            <a:tbl>
              <a:tblPr/>
              <a:tblGrid>
                <a:gridCol w="42569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40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0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40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40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4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882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0002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 dirty="0">
                        <a:latin typeface="Times New Roman"/>
                        <a:ea typeface="MS Mincho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Zodpovědnost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300" dirty="0">
                          <a:latin typeface="Times New Roman"/>
                          <a:ea typeface="MS Mincho"/>
                          <a:cs typeface="Times New Roman"/>
                        </a:rPr>
                        <a:t>Vlastník, Řídící výbor projektu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Vedoucí projektu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Člen projektového týmu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Projektový tým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Externí expert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Představitelé relevantního okolí</a:t>
                      </a:r>
                    </a:p>
                  </a:txBody>
                  <a:tcPr marL="62231" marR="62231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Plánování kontroly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Adaptace existujících kontrolních struktur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Analýza kontrolních struktur projektu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Příprava komunikace v kontrole projektu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Sběr údajů a srovnání plánu se skutečností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Analýza odchylek, příprava opatření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Podklady pro zprávy a změny projektu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Příprava jednání s tématem kontroly projektu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Kontrola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Distribuce materiálů účastníkům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Jednání o kontrole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Následné jednání o kontrole (follow up)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Příprava dokumentace, kontrolní zpráva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Příprava změny projektových ukazatelů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Rozhodnutí o závěrech kontroly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Marketing projektu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P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Distribuce kontrolní zprávy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I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7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Práce na projektu (probíhá dále paralelně)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MS Mincho"/>
                          <a:cs typeface="Times New Roman"/>
                        </a:rPr>
                        <a:t>V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cs-CZ" sz="1400"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MS Mincho"/>
                          <a:cs typeface="Times New Roman"/>
                        </a:rPr>
                        <a:t>V, S</a:t>
                      </a:r>
                    </a:p>
                  </a:txBody>
                  <a:tcPr marL="62231" marR="6223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cs-CZ" sz="3600" dirty="0" smtClean="0"/>
              <a:t>Vysvětlivky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/>
            <a:r>
              <a:rPr lang="cs-CZ" sz="2800" dirty="0" smtClean="0"/>
              <a:t>V – vykonává</a:t>
            </a:r>
          </a:p>
          <a:p>
            <a:pPr defTabSz="914400" eaLnBrk="1" hangingPunct="1"/>
            <a:r>
              <a:rPr lang="cs-CZ" sz="2800" dirty="0" smtClean="0"/>
              <a:t>S - spolupracuje</a:t>
            </a:r>
          </a:p>
          <a:p>
            <a:pPr defTabSz="914400" eaLnBrk="1" hangingPunct="1"/>
            <a:r>
              <a:rPr lang="cs-CZ" sz="2800" dirty="0" smtClean="0"/>
              <a:t>I – informován</a:t>
            </a:r>
          </a:p>
          <a:p>
            <a:pPr defTabSz="914400" eaLnBrk="1" hangingPunct="1"/>
            <a:r>
              <a:rPr lang="cs-CZ" sz="2800" dirty="0" smtClean="0"/>
              <a:t>P - plánuje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 defTabSz="914400" eaLnBrk="1" hangingPunct="1"/>
            <a:r>
              <a:rPr lang="cs-CZ" sz="3600" smtClean="0"/>
              <a:t>Zajištění kvality projektu</a:t>
            </a:r>
          </a:p>
        </p:txBody>
      </p:sp>
      <p:sp>
        <p:nvSpPr>
          <p:cNvPr id="3" name="Shap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14400" eaLnBrk="1" hangingPunct="1"/>
            <a:r>
              <a:rPr lang="cs-CZ" sz="2800" smtClean="0"/>
              <a:t>kvalita je jedním z rizikových faktorů (viz trojúhelník náklady – termíny – kvalita)</a:t>
            </a:r>
          </a:p>
          <a:p>
            <a:pPr defTabSz="914400" eaLnBrk="1" hangingPunct="1"/>
            <a:r>
              <a:rPr lang="cs-CZ" sz="2800" smtClean="0"/>
              <a:t>základním prvkem je smlouva s dodavatelem</a:t>
            </a:r>
          </a:p>
          <a:p>
            <a:pPr lvl="1" defTabSz="914400" eaLnBrk="1" hangingPunct="1"/>
            <a:r>
              <a:rPr lang="cs-CZ" smtClean="0"/>
              <a:t>požadované funkce a jejich specifikace</a:t>
            </a:r>
          </a:p>
          <a:p>
            <a:pPr lvl="1" defTabSz="914400" eaLnBrk="1" hangingPunct="1"/>
            <a:r>
              <a:rPr lang="cs-CZ" smtClean="0"/>
              <a:t>termíny</a:t>
            </a:r>
          </a:p>
          <a:p>
            <a:pPr lvl="1" defTabSz="914400" eaLnBrk="1" hangingPunct="1"/>
            <a:r>
              <a:rPr lang="cs-CZ" smtClean="0"/>
              <a:t>záruky</a:t>
            </a:r>
          </a:p>
          <a:p>
            <a:pPr lvl="1" defTabSz="914400" eaLnBrk="1" hangingPunct="1"/>
            <a:r>
              <a:rPr lang="cs-CZ" smtClean="0"/>
              <a:t>proces řízení změn v projektu</a:t>
            </a:r>
          </a:p>
          <a:p>
            <a:pPr lvl="1" defTabSz="914400" eaLnBrk="1" hangingPunct="1"/>
            <a:r>
              <a:rPr lang="cs-CZ" smtClean="0"/>
              <a:t>kriteria kontroly kvality</a:t>
            </a:r>
            <a:endParaRPr lang="cs-CZ" sz="2400" smtClean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96541-6744-4105-92CB-F88C32E0B9D3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24590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Metody řízení kvality projektu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pravidelný sběr informací  o stavu projektu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„ruční“ vyhodnocování je možné jen pro malé projekty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automatizované sledování (např. MS Project)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termíny a funkce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sledování kritické cesty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sledování vytíženosti zdrojů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taktiky jednání při zjištění problémů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konsensuální : je vždy výhodné pro udržení týmu</a:t>
            </a:r>
          </a:p>
          <a:p>
            <a:pPr lvl="1">
              <a:lnSpc>
                <a:spcPct val="90000"/>
              </a:lnSpc>
            </a:pPr>
            <a:r>
              <a:rPr lang="cs-CZ" sz="2400" smtClean="0"/>
              <a:t>konfliktní : v případě opakovaných problémů</a:t>
            </a:r>
          </a:p>
          <a:p>
            <a:pPr lvl="1">
              <a:lnSpc>
                <a:spcPct val="90000"/>
              </a:lnSpc>
            </a:pPr>
            <a:endParaRPr lang="cs-CZ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37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800" b="1" dirty="0"/>
              <a:t>Vodopádový model </a:t>
            </a:r>
            <a:r>
              <a:rPr lang="cs-CZ" sz="2800" dirty="0"/>
              <a:t>je sekvenční vývojový proces, ve kterém je vývoj nahlížen jako neustále se svažující tok (jako když teče vodopád) fázemi analýzy požadavků, návrhu, implementace, testování (validace), integrace a údržby.</a:t>
            </a:r>
            <a:endParaRPr lang="cs-CZ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93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39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1700808"/>
            <a:ext cx="6336704" cy="4872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111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5192"/>
            <a:ext cx="7772400" cy="1155576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Základní  otázky v souvislosti s projektem IS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1468760"/>
            <a:ext cx="8064896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Firemní nebo koncernová politika</a:t>
            </a:r>
          </a:p>
          <a:p>
            <a:pPr lvl="2">
              <a:lnSpc>
                <a:spcPct val="90000"/>
              </a:lnSpc>
            </a:pPr>
            <a:r>
              <a:rPr lang="cs-CZ" sz="2000" dirty="0" smtClean="0"/>
              <a:t>Centralizace zdrojů, údržby, změn, rozvoje</a:t>
            </a:r>
          </a:p>
          <a:p>
            <a:pPr lvl="2">
              <a:lnSpc>
                <a:spcPct val="90000"/>
              </a:lnSpc>
            </a:pPr>
            <a:r>
              <a:rPr lang="cs-CZ" sz="2000" dirty="0" err="1" smtClean="0"/>
              <a:t>Roll</a:t>
            </a:r>
            <a:r>
              <a:rPr lang="cs-CZ" sz="2000" dirty="0" smtClean="0"/>
              <a:t> </a:t>
            </a:r>
            <a:r>
              <a:rPr lang="cs-CZ" sz="2000" dirty="0" err="1" smtClean="0"/>
              <a:t>Out</a:t>
            </a:r>
            <a:endParaRPr lang="cs-CZ" sz="2000" dirty="0" smtClean="0"/>
          </a:p>
          <a:p>
            <a:pPr lvl="2">
              <a:lnSpc>
                <a:spcPct val="90000"/>
              </a:lnSpc>
            </a:pPr>
            <a:r>
              <a:rPr lang="cs-CZ" sz="2000" dirty="0" smtClean="0"/>
              <a:t>Outsourcing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Přizpůsobí se Organizace firmy dodanému SW nebo se SW  bude přizpůsobovat Organizaci firmy?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Měníme procesy a organizaci současně se zavedením IS?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Míra zapojení interních zdrojů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Způsoby zaškolení (</a:t>
            </a:r>
            <a:r>
              <a:rPr lang="cs-CZ" sz="2400" dirty="0" err="1" smtClean="0"/>
              <a:t>Train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trainer</a:t>
            </a:r>
            <a:r>
              <a:rPr lang="cs-CZ" sz="2400" dirty="0" smtClean="0"/>
              <a:t>, dodavatelské školení) </a:t>
            </a: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sz="2400" dirty="0" smtClean="0"/>
              <a:t>Priority  (Termín, Náklady, Kvalita)</a:t>
            </a:r>
          </a:p>
          <a:p>
            <a:pPr lvl="1">
              <a:lnSpc>
                <a:spcPct val="90000"/>
              </a:lnSpc>
            </a:pPr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Hlavními principy vodopádového </a:t>
            </a:r>
            <a:r>
              <a:rPr lang="cs-CZ" sz="2800" dirty="0" smtClean="0"/>
              <a:t>přístupu:</a:t>
            </a:r>
            <a:endParaRPr lang="cs-CZ" sz="2800" dirty="0"/>
          </a:p>
          <a:p>
            <a:pPr lvl="1"/>
            <a:r>
              <a:rPr lang="cs-CZ" sz="2100" dirty="0"/>
              <a:t>Projekt je rozdělen na fáze jdoucí postupně za sebou, přičemž některé se mohou překrývat.</a:t>
            </a:r>
          </a:p>
          <a:p>
            <a:pPr lvl="1"/>
            <a:r>
              <a:rPr lang="cs-CZ" sz="2100" dirty="0"/>
              <a:t>Důraz je kladen na plánování, časové rozvrhy, termíny, rozpočty a realizace celého systému najednou.</a:t>
            </a:r>
          </a:p>
          <a:p>
            <a:pPr lvl="1"/>
            <a:r>
              <a:rPr lang="cs-CZ" sz="2100" dirty="0"/>
              <a:t>Přísná kontrola je udržována po celou dobu životnosti projektu prostřednictvím využití rozsáhlých písemných dokumentů, jakož i prostřednictvím formálních revizí a schvalování uživatelem (</a:t>
            </a:r>
            <a:r>
              <a:rPr lang="cs-CZ" sz="2100" dirty="0" err="1"/>
              <a:t>signoff</a:t>
            </a:r>
            <a:r>
              <a:rPr lang="cs-CZ" sz="2100" dirty="0"/>
              <a:t>) a na konci většiny fází a vstupy od managementu informačních technologií před začátkem další fáze</a:t>
            </a:r>
            <a:r>
              <a:rPr lang="cs-CZ" sz="2000" dirty="0"/>
              <a:t>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65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Prototypový přístup:</a:t>
            </a:r>
          </a:p>
          <a:p>
            <a:pPr lvl="1"/>
            <a:r>
              <a:rPr lang="cs-CZ" sz="2400" dirty="0"/>
              <a:t>dochází k vývoji neúplných verzí software, tzv. </a:t>
            </a:r>
            <a:r>
              <a:rPr lang="cs-CZ" sz="2400" dirty="0" smtClean="0"/>
              <a:t>prototypů.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2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Základní </a:t>
            </a:r>
            <a:r>
              <a:rPr lang="cs-CZ" sz="2800" dirty="0"/>
              <a:t>principy prototypového </a:t>
            </a:r>
            <a:r>
              <a:rPr lang="cs-CZ" sz="2800" dirty="0" smtClean="0"/>
              <a:t>přístupu</a:t>
            </a:r>
          </a:p>
          <a:p>
            <a:pPr lvl="1"/>
            <a:r>
              <a:rPr lang="cs-CZ" sz="1700" dirty="0"/>
              <a:t>Není samostatným a kompletním přístupem metodiky vývoje, ale spíše přístup k jednotlivým částem větších tradičních metodik vývoje software (tj. přírůstková metoda, spirála, nebo RAD - Rapid </a:t>
            </a:r>
            <a:r>
              <a:rPr lang="cs-CZ" sz="1700" dirty="0" err="1"/>
              <a:t>Application</a:t>
            </a:r>
            <a:r>
              <a:rPr lang="cs-CZ" sz="1700" dirty="0"/>
              <a:t> </a:t>
            </a:r>
            <a:r>
              <a:rPr lang="cs-CZ" sz="1700" dirty="0" err="1"/>
              <a:t>Development</a:t>
            </a:r>
            <a:r>
              <a:rPr lang="cs-CZ" sz="1700" dirty="0"/>
              <a:t>).</a:t>
            </a:r>
          </a:p>
          <a:p>
            <a:pPr lvl="1"/>
            <a:r>
              <a:rPr lang="cs-CZ" sz="1700" dirty="0"/>
              <a:t>Snaha snížit nebezpečí projektových rizik rozdělením projektu na menší části a zjednodušit tak možnost změn v průběhu procesu vývoje.</a:t>
            </a:r>
          </a:p>
          <a:p>
            <a:pPr lvl="1"/>
            <a:r>
              <a:rPr lang="cs-CZ" sz="1700" dirty="0"/>
              <a:t>Uživatel je zapojen v celém procesu vývoje, což zvyšuje pravděpodobnost přijetí konečné implementace uživatelem.</a:t>
            </a:r>
          </a:p>
          <a:p>
            <a:pPr lvl="1"/>
            <a:r>
              <a:rPr lang="cs-CZ" sz="1700" dirty="0"/>
              <a:t>Malé ukázky systému jsou vyvíjeny iterativním procesem, dokud se prototyp nevyvine tak, že splňuje požadavky uživatele.</a:t>
            </a:r>
          </a:p>
          <a:p>
            <a:pPr lvl="1"/>
            <a:r>
              <a:rPr lang="cs-CZ" sz="1700" dirty="0"/>
              <a:t>Většina prototypů je sice vyvíjena s tím, že budou vyřazeny, ale v některých případech je možné pokročit od prototypu k funkčnímu systému.</a:t>
            </a:r>
          </a:p>
          <a:p>
            <a:pPr lvl="1"/>
            <a:r>
              <a:rPr lang="cs-CZ" sz="1700" dirty="0"/>
              <a:t>Aby se předešlo vývoji, který řeší jiný problém, než bylo zadáno, je třeba pochopit základní business problematiku.</a:t>
            </a:r>
          </a:p>
          <a:p>
            <a:endParaRPr lang="cs-CZ" sz="2400" dirty="0"/>
          </a:p>
          <a:p>
            <a:endParaRPr lang="cs-CZ" sz="24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5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Přírůstkový (inkrementální) přístup</a:t>
            </a:r>
          </a:p>
          <a:p>
            <a:r>
              <a:rPr lang="cs-CZ" sz="2400" dirty="0"/>
              <a:t>Inkrementální přístup je vhodný pro kombinaci sekvenčních a iteračních metodik softwarového </a:t>
            </a:r>
            <a:r>
              <a:rPr lang="cs-CZ" sz="2400" dirty="0" smtClean="0"/>
              <a:t>vývoje.</a:t>
            </a:r>
          </a:p>
          <a:p>
            <a:r>
              <a:rPr lang="cs-CZ" sz="2400" dirty="0" smtClean="0"/>
              <a:t>Cílem </a:t>
            </a:r>
            <a:r>
              <a:rPr lang="cs-CZ" sz="2400" dirty="0"/>
              <a:t>je omezit projektová rizika rozdělením projektu na menší segmenty a zjednodušuje možnost zavedení změn během procesu vývoje. </a:t>
            </a:r>
          </a:p>
          <a:p>
            <a:endParaRPr lang="cs-CZ" sz="24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9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/>
              <a:t>Základní principy inkrementálního </a:t>
            </a:r>
            <a:r>
              <a:rPr lang="cs-CZ" sz="2800" dirty="0" smtClean="0"/>
              <a:t>přístupu:</a:t>
            </a:r>
            <a:endParaRPr lang="cs-CZ" sz="2800" dirty="0"/>
          </a:p>
          <a:p>
            <a:pPr lvl="1"/>
            <a:r>
              <a:rPr lang="cs-CZ" sz="2100" dirty="0"/>
              <a:t>Jsou prováděny série malých vodopádů, kde každý vodopád je prováděn pro malou část systému a je dokončen před pokračováním na další přírůstek, nebo</a:t>
            </a:r>
          </a:p>
          <a:p>
            <a:pPr lvl="1"/>
            <a:r>
              <a:rPr lang="cs-CZ" sz="2100" dirty="0"/>
              <a:t>obecné požadavky jsou definovány dříve než se přikročí k evolučnímu vývoji pomocí malých vodopádů pro jednotlivé přírůstky systému, nebo</a:t>
            </a:r>
          </a:p>
          <a:p>
            <a:pPr lvl="1"/>
            <a:r>
              <a:rPr lang="cs-CZ" sz="2100" dirty="0"/>
              <a:t>Prvotní koncept, analýza požadavků, design architektury a systémové jádro jsou definovány vodopádovým přístupem, následuje iterativní prototypový přístup, který vrcholí instalací konečného prototypu jako funkčního systému.</a:t>
            </a:r>
          </a:p>
          <a:p>
            <a:endParaRPr lang="cs-CZ" sz="24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2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 smtClean="0"/>
              <a:t>Spirálový </a:t>
            </a:r>
            <a:r>
              <a:rPr lang="cs-CZ" sz="2400" b="1" dirty="0"/>
              <a:t>přístup </a:t>
            </a:r>
            <a:r>
              <a:rPr lang="cs-CZ" sz="2400" dirty="0"/>
              <a:t>je proces vývoje software, který kombinuje prvky designového přístupu a prototypového přístupu tak, aby zkombinoval výhody obou konceptů shora-dolů (prototypování) a zdola-nahoru (designování</a:t>
            </a:r>
            <a:r>
              <a:rPr lang="cs-CZ" sz="2400" dirty="0" smtClean="0"/>
              <a:t>).</a:t>
            </a:r>
          </a:p>
          <a:p>
            <a:r>
              <a:rPr lang="cs-CZ" sz="2400" dirty="0" smtClean="0"/>
              <a:t>Základní </a:t>
            </a:r>
            <a:r>
              <a:rPr lang="cs-CZ" sz="2400" dirty="0"/>
              <a:t>principy spirálového </a:t>
            </a:r>
            <a:r>
              <a:rPr lang="cs-CZ" sz="2400" dirty="0" smtClean="0"/>
              <a:t>přístupu:</a:t>
            </a:r>
            <a:endParaRPr lang="cs-CZ" sz="2400" dirty="0"/>
          </a:p>
          <a:p>
            <a:pPr lvl="1"/>
            <a:r>
              <a:rPr lang="cs-CZ" sz="2000" dirty="0"/>
              <a:t>Zaměřuje se na analýzu rizik a minimalizaci projektových rizik rozdělením projektu na menší segmenty a umožněním změn během procesu vývoje. V průběhu vývoje je také možné vyhodnocovat rizika a zvažovat další pokračování projektu v průběhu životního cyklu.</a:t>
            </a:r>
          </a:p>
          <a:p>
            <a:endParaRPr lang="cs-CZ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968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hape 696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Metody vývoje software</a:t>
            </a:r>
          </a:p>
        </p:txBody>
      </p:sp>
      <p:sp>
        <p:nvSpPr>
          <p:cNvPr id="69635" name="Shape 6963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sz="2000" dirty="0"/>
              <a:t>Každý cyklus spirály spouští stejný sled kroků pro každou část produktu a pro každou úroveň </a:t>
            </a:r>
            <a:r>
              <a:rPr lang="cs-CZ" sz="2000" dirty="0" err="1"/>
              <a:t>elaborace</a:t>
            </a:r>
            <a:r>
              <a:rPr lang="cs-CZ" sz="2000" dirty="0"/>
              <a:t> (od konceptuálních dokumentů až po programování jednotlivých programů).</a:t>
            </a:r>
          </a:p>
          <a:p>
            <a:endParaRPr lang="cs-CZ" sz="28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F316AF-F559-4807-A1BD-44F23042897E}" type="slidenum">
              <a:rPr lang="cs-CZ" smtClean="0"/>
              <a:pPr/>
              <a:t>46</a:t>
            </a:fld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3121075"/>
            <a:ext cx="3600400" cy="36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05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hape 819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marL="0" indent="0" defTabSz="914400" eaLnBrk="1" hangingPunct="1">
              <a:defRPr/>
            </a:pPr>
            <a:r>
              <a:rPr lang="cs-CZ" smtClean="0"/>
              <a:t>Otázky?</a:t>
            </a:r>
          </a:p>
        </p:txBody>
      </p:sp>
      <p:sp>
        <p:nvSpPr>
          <p:cNvPr id="8197" name="Shape 8196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576064"/>
          </a:xfrm>
        </p:spPr>
        <p:txBody>
          <a:bodyPr/>
          <a:lstStyle/>
          <a:p>
            <a:pPr defTabSz="914400" eaLnBrk="1" hangingPunct="1">
              <a:defRPr/>
            </a:pPr>
            <a:r>
              <a:rPr lang="cs-CZ" dirty="0" smtClean="0"/>
              <a:t>Děkuji za pozornost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47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Příprava kontraktu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340768"/>
            <a:ext cx="8229600" cy="3700463"/>
          </a:xfrm>
        </p:spPr>
        <p:txBody>
          <a:bodyPr/>
          <a:lstStyle/>
          <a:p>
            <a:r>
              <a:rPr lang="cs-CZ" sz="2400" dirty="0" smtClean="0"/>
              <a:t>V oblasti IS se často rozhoduje o dodavateli po schválení Úvodní studie proveditelnosti nebo po interním rozhodnutí o zahájení.</a:t>
            </a:r>
          </a:p>
          <a:p>
            <a:r>
              <a:rPr lang="cs-CZ" sz="2400" dirty="0" smtClean="0"/>
              <a:t>Druhy kontraktů</a:t>
            </a:r>
          </a:p>
          <a:p>
            <a:pPr lvl="1"/>
            <a:r>
              <a:rPr lang="cs-CZ" sz="2000" dirty="0" smtClean="0"/>
              <a:t>Vnitřní: definice  požadované práce, zodpovědností, zdrojů, řídí se pracovní smlouvou a pracovním právem</a:t>
            </a:r>
          </a:p>
          <a:p>
            <a:pPr lvl="1"/>
            <a:r>
              <a:rPr lang="cs-CZ" sz="2000" dirty="0" smtClean="0"/>
              <a:t>Vnější: popis produktu, služby, smluvních podmínek, řídí se obchodním právem</a:t>
            </a:r>
          </a:p>
          <a:p>
            <a:r>
              <a:rPr lang="cs-CZ" sz="2400" dirty="0" smtClean="0"/>
              <a:t>Většina projektů IS představuje kombinaci obou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Fáze života kontraktu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196752"/>
            <a:ext cx="7010400" cy="160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Plánování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Určení potřeb, návrh předmětu kontraktu, časových a finančních aspektů, plánování dalších podmínek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Upřesnění obecných cílů Studie proveditelnosti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Formování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Identifikaci potenciálních dodavatelů, jednání o podmínkách dodávek (výběrové řízení), definitivní výběr dodavatele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Administrace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Vlastní výkon kontraktu, kontrola provedení dodávek a služeb ( zpravidla na obou stranách)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Monitorování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Management  procesů souvisejících s výkonem kontraktu </a:t>
            </a:r>
          </a:p>
          <a:p>
            <a:pPr>
              <a:lnSpc>
                <a:spcPct val="90000"/>
              </a:lnSpc>
            </a:pPr>
            <a:endParaRPr lang="cs-CZ" sz="24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0648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Fáze přípravy kontraktu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17896067"/>
              </p:ext>
            </p:extLst>
          </p:nvPr>
        </p:nvGraphicFramePr>
        <p:xfrm>
          <a:off x="467544" y="1556792"/>
          <a:ext cx="8156575" cy="302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1" name="Project" r:id="rId3" imgW="5981760" imgH="2219400" progId="MSProject.Project.9">
                  <p:embed/>
                </p:oleObj>
              </mc:Choice>
              <mc:Fallback>
                <p:oleObj name="Project" r:id="rId3" imgW="5981760" imgH="2219400" progId="MSProject.Project.9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556792"/>
                        <a:ext cx="8156575" cy="302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8640"/>
            <a:ext cx="7772400" cy="638200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Vyhlášení soutěže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1124744"/>
            <a:ext cx="8229600" cy="4179887"/>
          </a:xfrm>
        </p:spPr>
        <p:txBody>
          <a:bodyPr/>
          <a:lstStyle/>
          <a:p>
            <a:r>
              <a:rPr lang="cs-CZ" sz="2400" dirty="0" smtClean="0"/>
              <a:t>Vyžádáním kalkulace</a:t>
            </a:r>
          </a:p>
          <a:p>
            <a:pPr lvl="1"/>
            <a:r>
              <a:rPr lang="cs-CZ" sz="2000" dirty="0" smtClean="0"/>
              <a:t>U menších finančních objemů</a:t>
            </a:r>
          </a:p>
          <a:p>
            <a:r>
              <a:rPr lang="cs-CZ" sz="2400" dirty="0" smtClean="0"/>
              <a:t>Žádost o nabídku</a:t>
            </a:r>
          </a:p>
          <a:p>
            <a:pPr lvl="1"/>
            <a:r>
              <a:rPr lang="cs-CZ" sz="2000" dirty="0" smtClean="0"/>
              <a:t>U větších finančních objemů</a:t>
            </a:r>
          </a:p>
          <a:p>
            <a:pPr lvl="1"/>
            <a:r>
              <a:rPr lang="cs-CZ" sz="2000" dirty="0" smtClean="0"/>
              <a:t>Nabídka bývá zpravidla předmětem upřesnění se všemi nabízejícími</a:t>
            </a:r>
          </a:p>
          <a:p>
            <a:pPr lvl="1"/>
            <a:r>
              <a:rPr lang="cs-CZ" sz="2000" dirty="0" smtClean="0"/>
              <a:t>U nabídek Generálního dodavatele souběžně běží nabídkové řízení u subdodavatelů(zodpovědnost Generálního dodavatele)</a:t>
            </a:r>
          </a:p>
          <a:p>
            <a:r>
              <a:rPr lang="cs-CZ" sz="2400" dirty="0" smtClean="0"/>
              <a:t>Výzva k nabídce</a:t>
            </a:r>
          </a:p>
          <a:p>
            <a:pPr lvl="1"/>
            <a:r>
              <a:rPr lang="cs-CZ" sz="2000" dirty="0" smtClean="0">
                <a:hlinkClick r:id="rId2" action="ppaction://hlinkfile"/>
              </a:rPr>
              <a:t>Jasný popis</a:t>
            </a:r>
            <a:r>
              <a:rPr lang="cs-CZ" sz="2000" dirty="0" smtClean="0"/>
              <a:t> požadované dodávky a služeb</a:t>
            </a:r>
          </a:p>
          <a:p>
            <a:pPr lvl="1"/>
            <a:r>
              <a:rPr lang="cs-CZ" sz="2000" dirty="0" smtClean="0"/>
              <a:t>Často u projektů IS</a:t>
            </a:r>
          </a:p>
          <a:p>
            <a:pPr lvl="1"/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8032" y="188640"/>
            <a:ext cx="7772400" cy="566192"/>
          </a:xfrm>
        </p:spPr>
        <p:txBody>
          <a:bodyPr/>
          <a:lstStyle/>
          <a:p>
            <a:pPr>
              <a:defRPr/>
            </a:pPr>
            <a:r>
              <a:rPr lang="cs-CZ" sz="3600" dirty="0" smtClean="0"/>
              <a:t>Výběr a vyjednávání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052736"/>
            <a:ext cx="8229600" cy="4495800"/>
          </a:xfrm>
        </p:spPr>
        <p:txBody>
          <a:bodyPr/>
          <a:lstStyle/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Hodnocení nabídek na základě předem připravených kriterií</a:t>
            </a:r>
          </a:p>
          <a:p>
            <a:pPr lvl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Výběr jednoho nebo více dodavatelů</a:t>
            </a:r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342900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sz="2400" dirty="0" smtClean="0"/>
              <a:t>Konečné vyjednávání : rozsah služeb, typ ceny, garance, termíny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sz="2400" dirty="0" smtClean="0"/>
          </a:p>
          <a:p>
            <a:pPr>
              <a:lnSpc>
                <a:spcPct val="80000"/>
              </a:lnSpc>
            </a:pPr>
            <a:r>
              <a:rPr lang="cs-CZ" sz="2400" dirty="0" smtClean="0"/>
              <a:t>Typ ceny: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Pevná – u IS je dodavateli odmítána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Proměnná – riziko nákladové exploze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Náklady + cílová částka se stanoveným stropem</a:t>
            </a:r>
          </a:p>
          <a:p>
            <a:pPr lvl="1">
              <a:lnSpc>
                <a:spcPct val="80000"/>
              </a:lnSpc>
            </a:pPr>
            <a:endParaRPr lang="cs-CZ" sz="2000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A2D39D-0E07-4DCF-9E15-316A281A6C33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524</TotalTime>
  <Words>2966</Words>
  <Application>Microsoft Office PowerPoint</Application>
  <PresentationFormat>Předvádění na obrazovce (4:3)</PresentationFormat>
  <Paragraphs>716</Paragraphs>
  <Slides>47</Slides>
  <Notes>18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47</vt:i4>
      </vt:variant>
    </vt:vector>
  </HeadingPairs>
  <TitlesOfParts>
    <vt:vector size="56" baseType="lpstr">
      <vt:lpstr>MS Mincho</vt:lpstr>
      <vt:lpstr>Arial</vt:lpstr>
      <vt:lpstr>Calibri</vt:lpstr>
      <vt:lpstr>Times New Roman</vt:lpstr>
      <vt:lpstr>Verdana</vt:lpstr>
      <vt:lpstr>Wingdings</vt:lpstr>
      <vt:lpstr>Motiv1</vt:lpstr>
      <vt:lpstr>Project</vt:lpstr>
      <vt:lpstr>List</vt:lpstr>
      <vt:lpstr>Projektování informačních systémů 4</vt:lpstr>
      <vt:lpstr>Předpoklady zahájení projektu</vt:lpstr>
      <vt:lpstr>Etapy realizace projektu IS</vt:lpstr>
      <vt:lpstr>Základní  otázky v souvislosti s projektem IS</vt:lpstr>
      <vt:lpstr>Příprava kontraktu</vt:lpstr>
      <vt:lpstr>Fáze života kontraktu</vt:lpstr>
      <vt:lpstr>Fáze přípravy kontraktu</vt:lpstr>
      <vt:lpstr>Vyhlášení soutěže</vt:lpstr>
      <vt:lpstr>Výběr a vyjednávání</vt:lpstr>
      <vt:lpstr>Typy cen</vt:lpstr>
      <vt:lpstr>BQA (Balanced Quotation Analysis) - kroky</vt:lpstr>
      <vt:lpstr>Nastavení BQA vah</vt:lpstr>
      <vt:lpstr>Nastavení BQA vah II</vt:lpstr>
      <vt:lpstr>BQA – konkrétní výsledek</vt:lpstr>
      <vt:lpstr>Smlouva</vt:lpstr>
      <vt:lpstr>Plánování  v projektech IS</vt:lpstr>
      <vt:lpstr>Projektový plán obecně obsahuje</vt:lpstr>
      <vt:lpstr>Podrobná definice cíle projektu</vt:lpstr>
      <vt:lpstr>Časový plán projektu</vt:lpstr>
      <vt:lpstr>Časový plán projektu II</vt:lpstr>
      <vt:lpstr>Princip propočtu síťových grafů</vt:lpstr>
      <vt:lpstr>Plánování a alokace zdrojů</vt:lpstr>
      <vt:lpstr>Plánování a alokace zdrojů II</vt:lpstr>
      <vt:lpstr>Plánování a alokace zdrojů  III</vt:lpstr>
      <vt:lpstr>Řízení a koordinace projektu</vt:lpstr>
      <vt:lpstr>Řízení projektu z pohledu dodavatele</vt:lpstr>
      <vt:lpstr>Řízení projektu z pohledu odběratele</vt:lpstr>
      <vt:lpstr>Specifika řízení projektu IS z hlediska odběratele</vt:lpstr>
      <vt:lpstr>Specifika řízení projektu IS z pohledu dodavatele</vt:lpstr>
      <vt:lpstr>Vstupy a výstupy procesu Řízení a koordinace dle Svozilové (upraveno)</vt:lpstr>
      <vt:lpstr>Vstupy a výstupy procesu Řízení a koordinace  II</vt:lpstr>
      <vt:lpstr>Řízení  rizik projektu</vt:lpstr>
      <vt:lpstr>Řízení rizik projektu II</vt:lpstr>
      <vt:lpstr>Zodpovědnost v procesu kontroly projektu IS</vt:lpstr>
      <vt:lpstr>Vysvětlivky</vt:lpstr>
      <vt:lpstr>Zajištění kvality projektu</vt:lpstr>
      <vt:lpstr>Metody řízení kvality projektu</vt:lpstr>
      <vt:lpstr>Metody vývoje software</vt:lpstr>
      <vt:lpstr>Metody vývoje software</vt:lpstr>
      <vt:lpstr>Metody vývoje software</vt:lpstr>
      <vt:lpstr>Metody vývoje software</vt:lpstr>
      <vt:lpstr>Metody vývoje software</vt:lpstr>
      <vt:lpstr>Metody vývoje software</vt:lpstr>
      <vt:lpstr>Metody vývoje software</vt:lpstr>
      <vt:lpstr>Metody vývoje software</vt:lpstr>
      <vt:lpstr>Metody vývoje software</vt:lpstr>
      <vt:lpstr>Otázky?</vt:lpstr>
    </vt:vector>
  </TitlesOfParts>
  <Company>OPF SU Karviná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Projektování informačních systémů 1</dc:title>
  <dc:creator>Ing. Dominik VYMĚTAL DrSc.</dc:creator>
  <cp:lastModifiedBy>Petr Suchánek</cp:lastModifiedBy>
  <cp:revision>157</cp:revision>
  <dcterms:created xsi:type="dcterms:W3CDTF">2006-12-01T12:12:29Z</dcterms:created>
  <dcterms:modified xsi:type="dcterms:W3CDTF">2022-04-06T19:22:00Z</dcterms:modified>
</cp:coreProperties>
</file>