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  <p:sldMasterId id="2147483737" r:id="rId2"/>
    <p:sldMasterId id="2147483752" r:id="rId3"/>
  </p:sldMasterIdLst>
  <p:notesMasterIdLst>
    <p:notesMasterId r:id="rId37"/>
  </p:notesMasterIdLst>
  <p:handoutMasterIdLst>
    <p:handoutMasterId r:id="rId38"/>
  </p:handoutMasterIdLst>
  <p:sldIdLst>
    <p:sldId id="256" r:id="rId4"/>
    <p:sldId id="346" r:id="rId5"/>
    <p:sldId id="419" r:id="rId6"/>
    <p:sldId id="422" r:id="rId7"/>
    <p:sldId id="421" r:id="rId8"/>
    <p:sldId id="420" r:id="rId9"/>
    <p:sldId id="418" r:id="rId10"/>
    <p:sldId id="417" r:id="rId11"/>
    <p:sldId id="416" r:id="rId12"/>
    <p:sldId id="415" r:id="rId13"/>
    <p:sldId id="414" r:id="rId14"/>
    <p:sldId id="413" r:id="rId15"/>
    <p:sldId id="412" r:id="rId16"/>
    <p:sldId id="411" r:id="rId17"/>
    <p:sldId id="410" r:id="rId18"/>
    <p:sldId id="409" r:id="rId19"/>
    <p:sldId id="408" r:id="rId20"/>
    <p:sldId id="407" r:id="rId21"/>
    <p:sldId id="406" r:id="rId22"/>
    <p:sldId id="405" r:id="rId23"/>
    <p:sldId id="404" r:id="rId24"/>
    <p:sldId id="403" r:id="rId25"/>
    <p:sldId id="402" r:id="rId26"/>
    <p:sldId id="401" r:id="rId27"/>
    <p:sldId id="400" r:id="rId28"/>
    <p:sldId id="399" r:id="rId29"/>
    <p:sldId id="398" r:id="rId30"/>
    <p:sldId id="397" r:id="rId31"/>
    <p:sldId id="396" r:id="rId32"/>
    <p:sldId id="395" r:id="rId33"/>
    <p:sldId id="393" r:id="rId34"/>
    <p:sldId id="394" r:id="rId35"/>
    <p:sldId id="392" r:id="rId3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0033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3" autoAdjust="0"/>
    <p:restoredTop sz="98046" autoAdjust="0"/>
  </p:normalViewPr>
  <p:slideViewPr>
    <p:cSldViewPr>
      <p:cViewPr varScale="1">
        <p:scale>
          <a:sx n="111" d="100"/>
          <a:sy n="111" d="100"/>
        </p:scale>
        <p:origin x="16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4F4663-8B68-4BA8-9A95-C6818140823E}" type="datetimeFigureOut">
              <a:rPr lang="cs-CZ"/>
              <a:pPr>
                <a:defRPr/>
              </a:pPr>
              <a:t>27.03.2023</a:t>
            </a:fld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920594A-B98C-46EB-A22A-0330DB9A7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334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4817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2DE72AA-5343-4DEA-B48D-44173E380413}" type="datetimeFigureOut">
              <a:rPr lang="cs-CZ"/>
              <a:pPr>
                <a:defRPr/>
              </a:pPr>
              <a:t>27.03.2023</a:t>
            </a:fld>
            <a:endParaRPr lang="cs-CZ"/>
          </a:p>
        </p:txBody>
      </p:sp>
      <p:sp>
        <p:nvSpPr>
          <p:cNvPr id="49156" name="Rectangle 34819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  <a:endParaRPr lang="cs-CZ" noProof="0"/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48134" name="Rectangle 34821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FDD1D4E-773E-4701-9867-C147C2DDC5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98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39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4D7C-F96E-4EDC-A45D-D519B379E8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ECEE-BE67-462E-BE16-DBC8829D56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673ED-658D-4F50-B746-943635A419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727075"/>
      </p:ext>
    </p:extLst>
  </p:cSld>
  <p:clrMapOvr>
    <a:masterClrMapping/>
  </p:clrMapOvr>
  <p:transition spd="slow">
    <p:push/>
  </p:transition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965873"/>
      </p:ext>
    </p:extLst>
  </p:cSld>
  <p:clrMapOvr>
    <a:masterClrMapping/>
  </p:clrMapOvr>
  <p:transition spd="slow">
    <p:push/>
  </p:transition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80700"/>
      </p:ext>
    </p:extLst>
  </p:cSld>
  <p:clrMapOvr>
    <a:masterClrMapping/>
  </p:clrMapOvr>
  <p:transition spd="slow">
    <p:push/>
  </p:transition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014723"/>
      </p:ext>
    </p:extLst>
  </p:cSld>
  <p:clrMapOvr>
    <a:masterClrMapping/>
  </p:clrMapOvr>
  <p:transition spd="slow">
    <p:push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341049"/>
      </p:ext>
    </p:extLst>
  </p:cSld>
  <p:clrMapOvr>
    <a:masterClrMapping/>
  </p:clrMapOvr>
  <p:transition spd="slow">
    <p:push/>
  </p:transition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174617"/>
      </p:ext>
    </p:extLst>
  </p:cSld>
  <p:clrMapOvr>
    <a:masterClrMapping/>
  </p:clrMapOvr>
  <p:transition spd="slow">
    <p:push/>
  </p:transition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337288"/>
      </p:ext>
    </p:extLst>
  </p:cSld>
  <p:clrMapOvr>
    <a:masterClrMapping/>
  </p:clrMapOvr>
  <p:transition spd="slow">
    <p:push/>
  </p:transition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175616"/>
      </p:ext>
    </p:extLst>
  </p:cSld>
  <p:clrMapOvr>
    <a:masterClrMapping/>
  </p:clrMapOvr>
  <p:transition spd="slow">
    <p:push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28FB-F393-426B-9D6B-D3F0169BA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11225"/>
      </p:ext>
    </p:extLst>
  </p:cSld>
  <p:clrMapOvr>
    <a:masterClrMapping/>
  </p:clrMapOvr>
  <p:transition spd="slow">
    <p:push/>
  </p:transition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35547"/>
      </p:ext>
    </p:extLst>
  </p:cSld>
  <p:clrMapOvr>
    <a:masterClrMapping/>
  </p:clrMapOvr>
  <p:transition spd="slow">
    <p:push/>
  </p:transition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007235"/>
      </p:ext>
    </p:extLst>
  </p:cSld>
  <p:clrMapOvr>
    <a:masterClrMapping/>
  </p:clrMapOvr>
  <p:transition spd="slow">
    <p:push/>
  </p:transition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5757-C20D-4307-BEB3-E1017FFFC9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53932"/>
      </p:ext>
    </p:extLst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ACA0-84ED-45AB-BFF4-C2793E04EA2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14053"/>
      </p:ext>
    </p:extLst>
  </p:cSld>
  <p:clrMapOvr>
    <a:masterClrMapping/>
  </p:clrMapOvr>
  <p:transition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3DBA-BD7A-43B9-857F-B371D9FDC2F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1431"/>
      </p:ext>
    </p:extLst>
  </p:cSld>
  <p:clrMapOvr>
    <a:masterClrMapping/>
  </p:clrMapOvr>
  <p:transition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6781-A518-4032-A85B-F45B10245E2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60982"/>
      </p:ext>
    </p:extLst>
  </p:cSld>
  <p:clrMapOvr>
    <a:masterClrMapping/>
  </p:clrMapOvr>
  <p:transition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E300-87D1-43B2-9DE5-0D0558C7DBD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27458"/>
      </p:ext>
    </p:extLst>
  </p:cSld>
  <p:clrMapOvr>
    <a:masterClrMapping/>
  </p:clrMapOvr>
  <p:transition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B23-14D5-42B5-B473-80E47309E8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1852"/>
      </p:ext>
    </p:extLst>
  </p:cSld>
  <p:clrMapOvr>
    <a:masterClrMapping/>
  </p:clrMapOvr>
  <p:transition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B32C3-21B0-4BCF-BCB9-213A8C5B9D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185965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A8823-0CD1-4405-A89D-79B1659BCF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9176-9D71-4E75-BC8D-D02FD627D43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211391"/>
      </p:ext>
    </p:extLst>
  </p:cSld>
  <p:clrMapOvr>
    <a:masterClrMapping/>
  </p:clrMapOvr>
  <p:transition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E033-2FCE-4CB8-B689-3A8E18B537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02021"/>
      </p:ext>
    </p:extLst>
  </p:cSld>
  <p:clrMapOvr>
    <a:masterClrMapping/>
  </p:clrMapOvr>
  <p:transition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6BDC-C2AF-44E0-9241-58D27F2230B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15452"/>
      </p:ext>
    </p:extLst>
  </p:cSld>
  <p:clrMapOvr>
    <a:masterClrMapping/>
  </p:clrMapOvr>
  <p:transition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CD1B5-C3CA-40D5-AD5D-E335EBB79B5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83680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42AB8-A862-4ED8-8507-4F3F7FA3F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8070-20AF-4D20-93B1-156D84288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32CB-C5DA-42DD-B80F-1A0C0AE53C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92E51-D962-4468-B004-92CE3A4583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5637D-E204-43CC-9063-D00173886C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093F0-6A10-4701-842F-A1A9EA3435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929D2A-8D7E-4B61-8B09-5C09CA059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9929D2A-8D7E-4B61-8B09-5C09CA05994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616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6163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6164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6165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6166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6167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6154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6155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6156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6157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6158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6159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23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F3310-DFC7-4B30-8101-C0C94DE7DB72}" type="slidenum">
              <a:rPr lang="cs-CZ">
                <a:solidFill>
                  <a:srgbClr val="000000"/>
                </a:solidFill>
                <a:latin typeface="Verdana" pitchFamily="34" charset="0"/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8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4800" dirty="0"/>
              <a:t>Projektování informačních </a:t>
            </a:r>
            <a:r>
              <a:rPr lang="cs-CZ" sz="4800"/>
              <a:t>systémů </a:t>
            </a:r>
            <a:r>
              <a:rPr lang="cs-CZ" dirty="0"/>
              <a:t>6</a:t>
            </a:r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965784" y="3429000"/>
            <a:ext cx="5212432" cy="1600200"/>
          </a:xfrm>
        </p:spPr>
        <p:txBody>
          <a:bodyPr/>
          <a:lstStyle/>
          <a:p>
            <a:pPr>
              <a:defRPr/>
            </a:pPr>
            <a:r>
              <a:rPr lang="cs-CZ" sz="3600" b="1" dirty="0"/>
              <a:t>Implementace projektu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838333" y="5229200"/>
            <a:ext cx="6694107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/>
              <a:t>Doc. Mgr. </a:t>
            </a:r>
            <a:r>
              <a:rPr lang="sk-SK" kern="0" dirty="0" err="1"/>
              <a:t>Petr</a:t>
            </a:r>
            <a:r>
              <a:rPr lang="sk-SK" kern="0" dirty="0"/>
              <a:t> Suchánek, </a:t>
            </a:r>
            <a:r>
              <a:rPr lang="sk-SK" kern="0" dirty="0" err="1"/>
              <a:t>Ph.D</a:t>
            </a:r>
            <a:r>
              <a:rPr lang="sk-SK" kern="0" dirty="0"/>
              <a:t>.</a:t>
            </a:r>
            <a:endParaRPr lang="cs-CZ" kern="0" dirty="0"/>
          </a:p>
          <a:p>
            <a:r>
              <a:rPr lang="cs-CZ" kern="0" dirty="0"/>
              <a:t>Doc. RNDr. Ing. Roman Šperka, Ph.D.</a:t>
            </a:r>
          </a:p>
          <a:p>
            <a:r>
              <a:rPr lang="cs-CZ" sz="1600" kern="0" dirty="0"/>
              <a:t>Převzato od: Ing. Dominik Vymětal, DrSc.</a:t>
            </a:r>
          </a:p>
          <a:p>
            <a:endParaRPr lang="cs-CZ" kern="0" dirty="0"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Tenký klient jako typ aplikace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dirty="0"/>
              <a:t>Volba typu klienta je důležitá pro návrh celé aplikace</a:t>
            </a:r>
          </a:p>
          <a:p>
            <a:r>
              <a:rPr lang="cs-CZ" sz="2400" dirty="0"/>
              <a:t>Tenký klient jako aplikace komunikuje s aplikačním serverem a dostává převážnou část logiky  z aplikačního software běžícího na  serveru někde v síti.</a:t>
            </a:r>
          </a:p>
          <a:p>
            <a:r>
              <a:rPr lang="cs-CZ" sz="2400" dirty="0"/>
              <a:t>Jiné dělení: kde vlastně běží aplikace – na HW klienta nebo na HW aplikačního serveru</a:t>
            </a:r>
          </a:p>
          <a:p>
            <a:r>
              <a:rPr lang="cs-CZ" sz="2400" dirty="0"/>
              <a:t>Příklady:</a:t>
            </a:r>
          </a:p>
          <a:p>
            <a:pPr lvl="1"/>
            <a:r>
              <a:rPr lang="cs-CZ" sz="2000" dirty="0"/>
              <a:t>MS Office na serveru a jejich instance na klientech</a:t>
            </a:r>
          </a:p>
          <a:p>
            <a:pPr lvl="1"/>
            <a:r>
              <a:rPr lang="cs-CZ" sz="2000" dirty="0"/>
              <a:t>Virtuální image OS na serveru, data  na serveru, vlastní výpočty na mobilních klientech přes VPN</a:t>
            </a:r>
          </a:p>
          <a:p>
            <a:pPr lvl="1"/>
            <a:r>
              <a:rPr lang="cs-CZ" sz="2000" dirty="0"/>
              <a:t>Přístup přes WEB k SAP nebo Navision</a:t>
            </a:r>
          </a:p>
        </p:txBody>
      </p:sp>
    </p:spTree>
    <p:extLst>
      <p:ext uri="{BB962C8B-B14F-4D97-AF65-F5344CB8AC3E}">
        <p14:creationId xmlns:p14="http://schemas.microsoft.com/office/powerpoint/2010/main" val="3643764053"/>
      </p:ext>
    </p:extLst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Srovnání typu klientů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Výhody tenkých klientů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Nižší náklady na administraci IT, jednodušší zabezpečení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Nižší náklady na hardware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Nižší spotřeba energie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Lepší využití zdrojů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Menší nároky na šířku pásma sítě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Nepoužitelné pro zloděje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Jednodušší upgrade a změny software</a:t>
            </a:r>
          </a:p>
          <a:p>
            <a:pPr>
              <a:lnSpc>
                <a:spcPct val="90000"/>
              </a:lnSpc>
            </a:pPr>
            <a:r>
              <a:rPr lang="cs-CZ" sz="2400"/>
              <a:t>Výhody tlustých klientů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Menší nároky na servery, úspora nákladů na pořízení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Menší nároky na síť v případě multimediálních aplikací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Vyšší pružnost, v případě Windows značně složité</a:t>
            </a:r>
          </a:p>
          <a:p>
            <a:pPr lvl="1">
              <a:lnSpc>
                <a:spcPct val="90000"/>
              </a:lnSpc>
            </a:pPr>
            <a:endParaRPr lang="cs-CZ" sz="2000"/>
          </a:p>
          <a:p>
            <a:pPr lvl="1">
              <a:lnSpc>
                <a:spcPct val="90000"/>
              </a:lnSpc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488853326"/>
      </p:ext>
    </p:extLst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228" y="304725"/>
            <a:ext cx="8001000" cy="1216025"/>
          </a:xfrm>
        </p:spPr>
        <p:txBody>
          <a:bodyPr/>
          <a:lstStyle/>
          <a:p>
            <a:r>
              <a:rPr lang="cs-CZ" sz="3600"/>
              <a:t>Vrstva v architektuře Client/Server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291" y="1752525"/>
            <a:ext cx="8001000" cy="4267200"/>
          </a:xfrm>
        </p:spPr>
        <p:txBody>
          <a:bodyPr/>
          <a:lstStyle/>
          <a:p>
            <a:r>
              <a:rPr lang="cs-CZ" sz="2400"/>
              <a:t>Dvě vrstvy (two-tier)</a:t>
            </a:r>
          </a:p>
          <a:p>
            <a:endParaRPr lang="cs-CZ" sz="2400"/>
          </a:p>
          <a:p>
            <a:endParaRPr lang="cs-CZ" sz="2400"/>
          </a:p>
          <a:p>
            <a:r>
              <a:rPr lang="cs-CZ" sz="2400"/>
              <a:t>Tři vrstvy (Three-tier)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716016" y="1700138"/>
            <a:ext cx="936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Klient 1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6011416" y="1773163"/>
            <a:ext cx="53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…..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716016" y="2349425"/>
            <a:ext cx="30241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Server</a:t>
            </a: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4642991" y="2924100"/>
            <a:ext cx="936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Klient 1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6732141" y="1700138"/>
            <a:ext cx="936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Klient n</a:t>
            </a: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5866953" y="29241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…..</a:t>
            </a:r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6659116" y="2997125"/>
            <a:ext cx="936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Klient n</a:t>
            </a: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4716016" y="3644825"/>
            <a:ext cx="30241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Aplikační Server</a:t>
            </a: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4716016" y="4221088"/>
            <a:ext cx="30241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DB Server</a:t>
            </a:r>
          </a:p>
        </p:txBody>
      </p:sp>
    </p:spTree>
    <p:extLst>
      <p:ext uri="{BB962C8B-B14F-4D97-AF65-F5344CB8AC3E}">
        <p14:creationId xmlns:p14="http://schemas.microsoft.com/office/powerpoint/2010/main" val="3410270347"/>
      </p:ext>
    </p:extLst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Třívrstvá architektura - důsledky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300" dirty="0"/>
              <a:t>Klient zajišťuje prezentaci aplikační logiky a dat</a:t>
            </a:r>
          </a:p>
          <a:p>
            <a:r>
              <a:rPr lang="cs-CZ" sz="2300" dirty="0"/>
              <a:t>Aplikační server je oddělen od uživatele i od databáze</a:t>
            </a:r>
          </a:p>
          <a:p>
            <a:r>
              <a:rPr lang="cs-CZ" sz="2300" dirty="0"/>
              <a:t>Aktivity přináležející určitému uživateli mohou být plně „privatizovány“ – důsledky v systému oprávnění</a:t>
            </a:r>
          </a:p>
          <a:p>
            <a:r>
              <a:rPr lang="cs-CZ" sz="2300" dirty="0"/>
              <a:t>Možnost „</a:t>
            </a:r>
            <a:r>
              <a:rPr lang="cs-CZ" sz="2300" dirty="0" err="1"/>
              <a:t>předpřípravy</a:t>
            </a:r>
            <a:r>
              <a:rPr lang="cs-CZ" sz="2300" dirty="0"/>
              <a:t>“ dat (</a:t>
            </a:r>
            <a:r>
              <a:rPr lang="cs-CZ" sz="2300" dirty="0" err="1"/>
              <a:t>application</a:t>
            </a:r>
            <a:r>
              <a:rPr lang="cs-CZ" sz="2300" dirty="0"/>
              <a:t> </a:t>
            </a:r>
            <a:r>
              <a:rPr lang="cs-CZ" sz="2300" dirty="0" err="1"/>
              <a:t>pre</a:t>
            </a:r>
            <a:r>
              <a:rPr lang="cs-CZ" sz="2300" dirty="0"/>
              <a:t>-processing)</a:t>
            </a:r>
          </a:p>
          <a:p>
            <a:r>
              <a:rPr lang="cs-CZ" sz="2300" dirty="0"/>
              <a:t>Celá logika aplikace může být oddělena  a spravována z jednoho místa (údržba a nové požadavky)</a:t>
            </a:r>
          </a:p>
          <a:p>
            <a:r>
              <a:rPr lang="cs-CZ" sz="2300" dirty="0"/>
              <a:t>Databázové servery mohou používat nezávislý software</a:t>
            </a:r>
          </a:p>
          <a:p>
            <a:r>
              <a:rPr lang="cs-CZ" sz="2300" dirty="0"/>
              <a:t>Může vzniknout z dvouvrstvé architektury</a:t>
            </a:r>
          </a:p>
        </p:txBody>
      </p:sp>
    </p:spTree>
    <p:extLst>
      <p:ext uri="{BB962C8B-B14F-4D97-AF65-F5344CB8AC3E}">
        <p14:creationId xmlns:p14="http://schemas.microsoft.com/office/powerpoint/2010/main" val="459602000"/>
      </p:ext>
    </p:extLst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200"/>
              <a:t>C/S architektura v případě MS Dynamics NAV</a:t>
            </a:r>
          </a:p>
        </p:txBody>
      </p:sp>
      <p:graphicFrame>
        <p:nvGraphicFramePr>
          <p:cNvPr id="3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677988" y="1752600"/>
          <a:ext cx="5776912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Visio" r:id="rId3" imgW="8227314" imgH="6077712" progId="Visio.Drawing.11">
                  <p:embed/>
                </p:oleObj>
              </mc:Choice>
              <mc:Fallback>
                <p:oleObj name="Visio" r:id="rId3" imgW="8227314" imgH="607771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7988" y="1752600"/>
                        <a:ext cx="5776912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9904551"/>
      </p:ext>
    </p:extLst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Důsledky C/S architektury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Procesní orientace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Hierarchická struktura funkcí nevyhovuje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Dialog je řízen člověkem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Práce je vedena stylem objekt - akce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OO přístupy se hodí lépe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Model uživatelských objektů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UO diagram tak jak je chápe uživatel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Uživatelské rozhraní: okna a akce nad nimi (tomu odpovídají akce nad databází)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Diagram pohybu mezi okny</a:t>
            </a:r>
            <a:br>
              <a:rPr lang="cs-CZ" sz="1800" dirty="0"/>
            </a:b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2000" dirty="0"/>
              <a:t>3 typy modelů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Procesní (diagram datových toků)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Datový (entity a vazby)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Entity a události ( diagram životního cyklu entit)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36029052"/>
      </p:ext>
    </p:extLst>
  </p:cSld>
  <p:clrMapOvr>
    <a:masterClrMapping/>
  </p:clrMapOvr>
  <p:transition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Programátorské důsledky C/S architektury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000"/>
              <a:t>Vysoká závislost na síti a její výkonnosti</a:t>
            </a:r>
          </a:p>
          <a:p>
            <a:pPr lvl="1"/>
            <a:r>
              <a:rPr lang="cs-CZ" sz="1800"/>
              <a:t>LAN – kabeláž min kat5  100Mbit/s (mezi servery min 1Gbit)</a:t>
            </a:r>
          </a:p>
          <a:p>
            <a:pPr lvl="1"/>
            <a:r>
              <a:rPr lang="cs-CZ" sz="1800"/>
              <a:t>WAN – min 2Mbit</a:t>
            </a:r>
          </a:p>
          <a:p>
            <a:r>
              <a:rPr lang="cs-CZ" sz="2000"/>
              <a:t>Nutná změna z procedurálního modelu na model řízený událostmi</a:t>
            </a:r>
          </a:p>
          <a:p>
            <a:r>
              <a:rPr lang="cs-CZ" sz="2000"/>
              <a:t>Změna způsobu přípravy uživatelského prostředí (na prvky jsou navěšeny triggery, lišty, ikony …)</a:t>
            </a:r>
          </a:p>
          <a:p>
            <a:r>
              <a:rPr lang="cs-CZ" sz="2000"/>
              <a:t>Programátor :</a:t>
            </a:r>
          </a:p>
          <a:p>
            <a:pPr lvl="1"/>
            <a:r>
              <a:rPr lang="cs-CZ" sz="1800"/>
              <a:t>Namaluje obrazovky</a:t>
            </a:r>
          </a:p>
          <a:p>
            <a:pPr lvl="1"/>
            <a:r>
              <a:rPr lang="cs-CZ" sz="1800"/>
              <a:t>Nastaví triggery a jejich atributy</a:t>
            </a:r>
          </a:p>
          <a:p>
            <a:pPr lvl="1"/>
            <a:r>
              <a:rPr lang="cs-CZ" sz="1800"/>
              <a:t>Zorganizuje externí i interní podprogramy</a:t>
            </a:r>
          </a:p>
          <a:p>
            <a:pPr lvl="1"/>
            <a:r>
              <a:rPr lang="cs-CZ" sz="1800"/>
              <a:t>Musí uvažovat s vícenásobnou použitelností (zejména webovské přístupy)</a:t>
            </a:r>
          </a:p>
        </p:txBody>
      </p:sp>
    </p:spTree>
    <p:extLst>
      <p:ext uri="{BB962C8B-B14F-4D97-AF65-F5344CB8AC3E}">
        <p14:creationId xmlns:p14="http://schemas.microsoft.com/office/powerpoint/2010/main" val="1501770748"/>
      </p:ext>
    </p:extLst>
  </p:cSld>
  <p:clrMapOvr>
    <a:masterClrMapping/>
  </p:clrMapOvr>
  <p:transition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200"/>
              <a:t>Problematika rozdělení na část klient a část server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Kontrola na relačnost a konzistenci datového modelu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Mohlo dojít k porušení během specifikace UO</a:t>
            </a:r>
          </a:p>
          <a:p>
            <a:pPr>
              <a:lnSpc>
                <a:spcPct val="90000"/>
              </a:lnSpc>
            </a:pPr>
            <a:r>
              <a:rPr lang="cs-CZ" sz="2000"/>
              <a:t>Specifikace ochrany dat a přístupů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V důsledku vícenásobné použitelností může dojít k problémům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Příklady  moduly HR a provizní systém, ceny pro přímý prodej a dealery atd.</a:t>
            </a:r>
          </a:p>
          <a:p>
            <a:pPr>
              <a:lnSpc>
                <a:spcPct val="90000"/>
              </a:lnSpc>
            </a:pPr>
            <a:r>
              <a:rPr lang="cs-CZ" sz="2000"/>
              <a:t>Problém více databázových strojů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Replikace, synchronizace,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Zvážení účelných duplicit a důsledků v reportingu</a:t>
            </a:r>
          </a:p>
          <a:p>
            <a:pPr>
              <a:lnSpc>
                <a:spcPct val="90000"/>
              </a:lnSpc>
            </a:pPr>
            <a:r>
              <a:rPr lang="cs-CZ" sz="2000"/>
              <a:t>Rychlost kritických aplikací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Rychlost DBMS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Rychlost infrastruktury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Způsob práce s okny (zdroje koncových strojů)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Kritické uživatelské úkoly ( filtry, počítaná pole, hledání, třídění)</a:t>
            </a:r>
          </a:p>
        </p:txBody>
      </p:sp>
    </p:spTree>
    <p:extLst>
      <p:ext uri="{BB962C8B-B14F-4D97-AF65-F5344CB8AC3E}">
        <p14:creationId xmlns:p14="http://schemas.microsoft.com/office/powerpoint/2010/main" val="3640504724"/>
      </p:ext>
    </p:extLst>
  </p:cSld>
  <p:clrMapOvr>
    <a:masterClrMapping/>
  </p:clrMapOvr>
  <p:transition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Některé nevýhody C/S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dirty="0"/>
              <a:t>Systém management (konzistence a aktuálnost ve velké síti)</a:t>
            </a:r>
          </a:p>
          <a:p>
            <a:r>
              <a:rPr lang="cs-CZ" sz="2400" dirty="0"/>
              <a:t>Závislost na síti – nebezpečí nákladů na duplicitní zařízení</a:t>
            </a:r>
          </a:p>
          <a:p>
            <a:r>
              <a:rPr lang="cs-CZ" sz="2400" dirty="0"/>
              <a:t>Nákladné financování spojení aplikačních serverů s klienty (MS Terminal Server, </a:t>
            </a:r>
            <a:r>
              <a:rPr lang="cs-CZ" sz="2400" dirty="0" err="1"/>
              <a:t>Citrix</a:t>
            </a:r>
            <a:r>
              <a:rPr lang="cs-CZ" sz="2400" dirty="0"/>
              <a:t>)</a:t>
            </a:r>
          </a:p>
          <a:p>
            <a:r>
              <a:rPr lang="cs-CZ" sz="2400" dirty="0"/>
              <a:t>Optimalizace a doladění DB serverů není jednoduché</a:t>
            </a:r>
          </a:p>
          <a:p>
            <a:r>
              <a:rPr lang="cs-CZ" sz="2400" dirty="0"/>
              <a:t>Současná tendence u aplikačních C/S architektur vede k webovským přístupům (</a:t>
            </a:r>
            <a:r>
              <a:rPr lang="cs-CZ" sz="2400" dirty="0" err="1"/>
              <a:t>cloudy</a:t>
            </a:r>
            <a:r>
              <a:rPr lang="cs-CZ" sz="2400" dirty="0"/>
              <a:t>)</a:t>
            </a:r>
          </a:p>
          <a:p>
            <a:pPr lvl="1"/>
            <a:r>
              <a:rPr lang="cs-CZ" sz="2000" dirty="0"/>
              <a:t>Bezpečnost, mobilita, oprávnění, demilitarizované zóny, otázky uvolněných portů, …</a:t>
            </a:r>
          </a:p>
        </p:txBody>
      </p:sp>
    </p:spTree>
    <p:extLst>
      <p:ext uri="{BB962C8B-B14F-4D97-AF65-F5344CB8AC3E}">
        <p14:creationId xmlns:p14="http://schemas.microsoft.com/office/powerpoint/2010/main" val="2830288448"/>
      </p:ext>
    </p:extLst>
  </p:cSld>
  <p:clrMapOvr>
    <a:masterClrMapping/>
  </p:clrMapOvr>
  <p:transition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Zpět k vlastnímu průběhu projektu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Zopakujme si </a:t>
            </a:r>
          </a:p>
          <a:p>
            <a:pPr lvl="1"/>
            <a:r>
              <a:rPr lang="cs-CZ" dirty="0"/>
              <a:t>Model vodopád</a:t>
            </a:r>
          </a:p>
          <a:p>
            <a:pPr lvl="1"/>
            <a:r>
              <a:rPr lang="cs-CZ" dirty="0"/>
              <a:t>Model spirála</a:t>
            </a:r>
          </a:p>
          <a:p>
            <a:pPr lvl="1"/>
            <a:r>
              <a:rPr lang="cs-CZ" dirty="0"/>
              <a:t>Prototypování</a:t>
            </a:r>
          </a:p>
          <a:p>
            <a:pPr lvl="1"/>
            <a:r>
              <a:rPr lang="cs-CZ" dirty="0"/>
              <a:t>Agilní metodiky</a:t>
            </a:r>
          </a:p>
          <a:p>
            <a:r>
              <a:rPr lang="cs-CZ" dirty="0"/>
              <a:t>Velké projekty stále využívají mix vodopádu, spirály a prototypování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176102"/>
      </p:ext>
    </p:extLst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9552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Zpracování cílového konceptu řešení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55576" y="1714500"/>
            <a:ext cx="7010400" cy="445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400" kern="0" dirty="0"/>
              <a:t>Cíl: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Návrh architektury systému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Obsahuje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podrobný popis funkcí systému (např. </a:t>
            </a:r>
            <a:r>
              <a:rPr lang="cs-CZ" sz="1800" kern="0" dirty="0">
                <a:solidFill>
                  <a:srgbClr val="0070C0"/>
                </a:solidFill>
              </a:rPr>
              <a:t>příklad procesní model</a:t>
            </a:r>
            <a:r>
              <a:rPr lang="cs-CZ" sz="1800" kern="0" dirty="0"/>
              <a:t>)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Architekturu datové základny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Návrh HW a infrastruktury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Návrh konverze dat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Aktualizaci spotřeby času a zdrojů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Údaje o množství (počty uživatelů, počty dokladů, charakteristika zákazníků, zboží , skladů, dodávek , hospodářských středisek, 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Bezpečnost systému, systémy oprávnění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Výstup: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Schválení architektury, časových plánů , plánu zdrojů, aktualizace harmonogramů a ceny.  </a:t>
            </a:r>
          </a:p>
        </p:txBody>
      </p:sp>
      <p:sp>
        <p:nvSpPr>
          <p:cNvPr id="9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406952" y="52578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64764" y="6323538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Příklady Konica Minolta</a:t>
            </a:r>
          </a:p>
        </p:txBody>
      </p:sp>
    </p:spTree>
    <p:extLst>
      <p:ext uri="{BB962C8B-B14F-4D97-AF65-F5344CB8AC3E}">
        <p14:creationId xmlns:p14="http://schemas.microsoft.com/office/powerpoint/2010/main" val="1262809579"/>
      </p:ext>
    </p:extLst>
  </p:cSld>
  <p:clrMapOvr>
    <a:masterClrMapping/>
  </p:clrMapOvr>
  <p:transition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4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Použití různých metod v různých etapách projektu</a:t>
            </a:r>
            <a:endParaRPr lang="en-US" dirty="0"/>
          </a:p>
        </p:txBody>
      </p:sp>
      <p:sp>
        <p:nvSpPr>
          <p:cNvPr id="3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pic>
        <p:nvPicPr>
          <p:cNvPr id="27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40255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9550829"/>
      </p:ext>
    </p:extLst>
  </p:cSld>
  <p:clrMapOvr>
    <a:masterClrMapping/>
  </p:clrMapOvr>
  <p:transition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 err="1"/>
              <a:t>Prototypování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000" dirty="0"/>
              <a:t>Princip:</a:t>
            </a:r>
          </a:p>
          <a:p>
            <a:pPr lvl="1"/>
            <a:r>
              <a:rPr lang="cs-CZ" sz="1600" dirty="0"/>
              <a:t>víceúrovňové prototypy, například prototypy GUI a poté prototypy hlavních funkcí reagujících na události v GUI</a:t>
            </a:r>
          </a:p>
          <a:p>
            <a:pPr lvl="1"/>
            <a:r>
              <a:rPr lang="cs-CZ" sz="1800" dirty="0"/>
              <a:t>opakované diskuze s uživateli a úpravy prototypů</a:t>
            </a:r>
          </a:p>
          <a:p>
            <a:r>
              <a:rPr lang="cs-CZ" sz="2000" dirty="0"/>
              <a:t>Výhody:</a:t>
            </a:r>
          </a:p>
          <a:p>
            <a:pPr lvl="1"/>
            <a:r>
              <a:rPr lang="cs-CZ" sz="1600" dirty="0"/>
              <a:t>včasné zapojení uživatelů do přípravy systému a získání jejich pozitivní motivace</a:t>
            </a:r>
          </a:p>
          <a:p>
            <a:pPr lvl="1"/>
            <a:r>
              <a:rPr lang="cs-CZ" sz="1600" dirty="0"/>
              <a:t>možnost dolaďovat systém tím, že se nejdříve testují hlavní funkce a podle připomínek uživatelů se jejich detailní funkce přizpůsobují uživatelským potřebám</a:t>
            </a:r>
          </a:p>
          <a:p>
            <a:pPr lvl="1"/>
            <a:r>
              <a:rPr lang="cs-CZ" sz="1600" dirty="0"/>
              <a:t>vedení projektu má větší přehled o postupu a plnění jednotlivých pracovních kroků</a:t>
            </a:r>
          </a:p>
          <a:p>
            <a:pPr lvl="1"/>
            <a:r>
              <a:rPr lang="cs-CZ" sz="1600" dirty="0"/>
              <a:t>uživatel dostává to co uviděl</a:t>
            </a:r>
          </a:p>
          <a:p>
            <a:pPr lvl="1"/>
            <a:r>
              <a:rPr lang="cs-CZ" sz="1600" dirty="0"/>
              <a:t>možný rozvoj řešení po etapách a iteracích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642022"/>
      </p:ext>
    </p:extLst>
  </p:cSld>
  <p:clrMapOvr>
    <a:masterClrMapping/>
  </p:clrMapOvr>
  <p:transition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Prototypování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1800" b="1" dirty="0"/>
              <a:t>Nevýhody</a:t>
            </a:r>
          </a:p>
          <a:p>
            <a:pPr lvl="1"/>
            <a:r>
              <a:rPr lang="cs-CZ" sz="1800" dirty="0"/>
              <a:t>nutnost kompetentního vedení projektu (nebezpečí zacyklení a ztráty času)</a:t>
            </a:r>
          </a:p>
          <a:p>
            <a:pPr lvl="1"/>
            <a:r>
              <a:rPr lang="cs-CZ" sz="1800" dirty="0"/>
              <a:t>při nedostatečném naplánování může dojít k neorganizovanému vývoji, kdy se požadavky uživatelů zavádějí bez vazeb na jiné části systému nebo se porušují již odzkoušené funkce</a:t>
            </a:r>
          </a:p>
          <a:p>
            <a:pPr lvl="1"/>
            <a:r>
              <a:rPr lang="cs-CZ" sz="1800" dirty="0"/>
              <a:t>tím mohou stejně jako později v etapě testování vznikat sekundární chyby</a:t>
            </a:r>
          </a:p>
          <a:p>
            <a:pPr lvl="1"/>
            <a:r>
              <a:rPr lang="cs-CZ" sz="1800" dirty="0"/>
              <a:t>uživatel může mylně dojít k závěru, že systém je již téměř hotov a podceňuje fázi testování</a:t>
            </a:r>
          </a:p>
          <a:p>
            <a:pPr lvl="1"/>
            <a:r>
              <a:rPr lang="cs-CZ" sz="1800" dirty="0"/>
              <a:t>často dochází k tomu, že je nedoceněna práce na dokumentaci</a:t>
            </a:r>
          </a:p>
          <a:p>
            <a:pPr lvl="1"/>
            <a:r>
              <a:rPr lang="cs-CZ" sz="1800" dirty="0"/>
              <a:t>je zde určité riziko, že uživatelé své připomínky k prototypům mohou považovat za chyby sytému</a:t>
            </a:r>
          </a:p>
          <a:p>
            <a:pPr lvl="1"/>
            <a:r>
              <a:rPr lang="cs-CZ" sz="1800" dirty="0"/>
              <a:t>tím může vzniknout negativní motivace</a:t>
            </a:r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084213"/>
      </p:ext>
    </p:extLst>
  </p:cSld>
  <p:clrMapOvr>
    <a:masterClrMapping/>
  </p:clrMapOvr>
  <p:transition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Agilní</a:t>
            </a:r>
            <a:r>
              <a:rPr lang="cs-CZ" dirty="0"/>
              <a:t> metodiky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Hlavní principy:</a:t>
            </a:r>
          </a:p>
          <a:p>
            <a:pPr lvl="1"/>
            <a:r>
              <a:rPr lang="cs-CZ" sz="2400" dirty="0"/>
              <a:t>Iterativní vývoj IS. Těchto iterací může být provedeno větší množství v co nejkratším čase.</a:t>
            </a:r>
          </a:p>
          <a:p>
            <a:pPr lvl="1"/>
            <a:r>
              <a:rPr lang="cs-CZ" sz="2400" dirty="0"/>
              <a:t>Předem připravené testy. Při každé iteraci je produkt podroben testování. Příprava testů musí být velice pečlivá, aby se zabránilo sekundárním chybám v již otestované předchozí verzi.</a:t>
            </a:r>
          </a:p>
          <a:p>
            <a:pPr lvl="1"/>
            <a:r>
              <a:rPr lang="cs-CZ" sz="2400" dirty="0"/>
              <a:t>Co nejširší komunikace vývojářů a budoucích uživatelů.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092"/>
      </p:ext>
    </p:extLst>
  </p:cSld>
  <p:clrMapOvr>
    <a:masterClrMapping/>
  </p:clrMapOvr>
  <p:transition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Některé agilní metodiky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628728"/>
          </a:xfrm>
        </p:spPr>
        <p:txBody>
          <a:bodyPr/>
          <a:lstStyle/>
          <a:p>
            <a:r>
              <a:rPr lang="cs-CZ" sz="2400" dirty="0"/>
              <a:t>Rodina Unified metodik: Unified process (též USDP), Rational Unified process (IBM)  iterace, </a:t>
            </a:r>
            <a:r>
              <a:rPr lang="cs-CZ" sz="2400" dirty="0" err="1"/>
              <a:t>OpenUP</a:t>
            </a:r>
            <a:endParaRPr lang="cs-CZ" sz="2400" dirty="0"/>
          </a:p>
          <a:p>
            <a:pPr lvl="1"/>
            <a:r>
              <a:rPr lang="cs-CZ" sz="2000" dirty="0" err="1"/>
              <a:t>Inception</a:t>
            </a:r>
            <a:r>
              <a:rPr lang="cs-CZ" sz="2000" dirty="0"/>
              <a:t> – </a:t>
            </a:r>
            <a:r>
              <a:rPr lang="cs-CZ" sz="2000" dirty="0" err="1"/>
              <a:t>elaboration</a:t>
            </a:r>
            <a:r>
              <a:rPr lang="cs-CZ" sz="2000" dirty="0"/>
              <a:t> – </a:t>
            </a:r>
            <a:r>
              <a:rPr lang="cs-CZ" sz="2000" dirty="0" err="1"/>
              <a:t>construction</a:t>
            </a:r>
            <a:r>
              <a:rPr lang="cs-CZ" sz="2000" dirty="0"/>
              <a:t> - </a:t>
            </a:r>
            <a:r>
              <a:rPr lang="cs-CZ" sz="2000" dirty="0" err="1"/>
              <a:t>transition</a:t>
            </a:r>
            <a:endParaRPr lang="cs-CZ" sz="2000" dirty="0"/>
          </a:p>
          <a:p>
            <a:r>
              <a:rPr lang="cs-CZ" sz="2400" dirty="0" err="1"/>
              <a:t>Lean</a:t>
            </a:r>
            <a:r>
              <a:rPr lang="cs-CZ" sz="2400" dirty="0"/>
              <a:t> software </a:t>
            </a:r>
            <a:r>
              <a:rPr lang="cs-CZ" sz="2400" dirty="0" err="1"/>
              <a:t>development</a:t>
            </a:r>
            <a:r>
              <a:rPr lang="cs-CZ" sz="2400" dirty="0"/>
              <a:t> </a:t>
            </a:r>
            <a:r>
              <a:rPr lang="cs-CZ" sz="2400" dirty="0" err="1"/>
              <a:t>process</a:t>
            </a:r>
            <a:r>
              <a:rPr lang="cs-CZ" sz="2400" dirty="0"/>
              <a:t>:</a:t>
            </a:r>
          </a:p>
          <a:p>
            <a:pPr lvl="1"/>
            <a:r>
              <a:rPr lang="cs-CZ" sz="2000" dirty="0"/>
              <a:t>„Vše co není k užitku zákazníkovi je odpad“</a:t>
            </a:r>
          </a:p>
          <a:p>
            <a:pPr lvl="1"/>
            <a:r>
              <a:rPr lang="cs-CZ" sz="2000" dirty="0"/>
              <a:t>Co nejvíce testů – rozhodnutí co nejpozději – dodej co nejrychleji – podporuj tým – zabuduj integritu – pohlížej na celek </a:t>
            </a:r>
          </a:p>
          <a:p>
            <a:r>
              <a:rPr lang="cs-CZ" sz="2400" dirty="0"/>
              <a:t>SCRUM  - mlýn: malé přehledné části, které se realizují ve „sprintech“</a:t>
            </a:r>
          </a:p>
          <a:p>
            <a:r>
              <a:rPr lang="cs-CZ" sz="2400" dirty="0"/>
              <a:t>Extrémní programování – dotažení známých metod „do extrému“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  <p:transition>
    <p:pu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Extrémní programování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000" dirty="0"/>
              <a:t>Aktivní účast zástupce uživatele. Požadavky uživatele se shromažďují do „User stories“.</a:t>
            </a:r>
          </a:p>
          <a:p>
            <a:r>
              <a:rPr lang="cs-CZ" sz="2000" dirty="0"/>
              <a:t>Iterativnost postupu.</a:t>
            </a:r>
          </a:p>
          <a:p>
            <a:r>
              <a:rPr lang="cs-CZ" sz="2000" dirty="0"/>
              <a:t>Neustálé využívání zpětné vazby, maximální komunikace v projektovém týmu, neustálé testování jednotlivých modulů a vlivu změn na celkový výsledek, komunikace s uživatelem.</a:t>
            </a:r>
          </a:p>
          <a:p>
            <a:r>
              <a:rPr lang="cs-CZ" sz="2000" dirty="0"/>
              <a:t>Maximální jednoduchost, programuje se jen to co je v daný moment potřebné, neustále se zkoumá, zda by mohla existovat ještě jednodušší varianta řešení.</a:t>
            </a:r>
          </a:p>
          <a:p>
            <a:r>
              <a:rPr lang="cs-CZ" sz="2000" dirty="0"/>
              <a:t>Začíná se programovat od jednotkových testů.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204426"/>
      </p:ext>
    </p:extLst>
  </p:cSld>
  <p:clrMapOvr>
    <a:masterClrMapping/>
  </p:clrMapOvr>
  <p:transition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844" y="124743"/>
            <a:ext cx="8001000" cy="1216025"/>
          </a:xfrm>
        </p:spPr>
        <p:txBody>
          <a:bodyPr/>
          <a:lstStyle/>
          <a:p>
            <a:r>
              <a:rPr lang="cs-CZ" sz="3600" dirty="0"/>
              <a:t>Extrémní programování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31941"/>
            <a:ext cx="8640960" cy="4495800"/>
          </a:xfrm>
        </p:spPr>
        <p:txBody>
          <a:bodyPr/>
          <a:lstStyle/>
          <a:p>
            <a:r>
              <a:rPr lang="cs-CZ" sz="1800" dirty="0"/>
              <a:t>Stejný modul programují dva programátoři, kteří sedí u jednoho počítače. Diskuzí dvojice nad tvořeným programem se vyloučí chyby a dosáhne zjednodušení kódů.</a:t>
            </a:r>
          </a:p>
          <a:p>
            <a:r>
              <a:rPr lang="cs-CZ" sz="1800" dirty="0"/>
              <a:t>Krátké iterace – provede se jedna změna v programu a ihned se ověřují výsledky.</a:t>
            </a:r>
          </a:p>
          <a:p>
            <a:r>
              <a:rPr lang="cs-CZ" sz="1800" dirty="0"/>
              <a:t>Zdrojové kódy jsou vlastnictvím všech zúčastněných programátorů, všichni jsou společně zodpovědní za výsledek.</a:t>
            </a:r>
          </a:p>
          <a:p>
            <a:r>
              <a:rPr lang="cs-CZ" sz="1800" dirty="0"/>
              <a:t>Neprovádí se žádná optimalizace, jestli má optimalizace proběhnout, pak se provede na konec.</a:t>
            </a:r>
          </a:p>
          <a:p>
            <a:r>
              <a:rPr lang="cs-CZ" sz="1800" dirty="0"/>
              <a:t>Integrace napsaných kódů do existujícího řešení provádí v jeden okamžik pouze jedna dvojice programátorů – tím se vyloučí diskuze, ze kterého kódu vznikla případná chyba. Integrace se  provádí co nejčastěji.</a:t>
            </a:r>
          </a:p>
          <a:p>
            <a:r>
              <a:rPr lang="cs-CZ" sz="1800" dirty="0"/>
              <a:t>Na počátku se nepíše zdrojový kód řešení, ale připravují se jednotkové testy modulů. </a:t>
            </a:r>
          </a:p>
          <a:p>
            <a:r>
              <a:rPr lang="cs-CZ" sz="1800" dirty="0"/>
              <a:t>Jednotliví programátoři ve dvojicích se obměňují.</a:t>
            </a:r>
          </a:p>
          <a:p>
            <a:endParaRPr lang="en-US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425314"/>
      </p:ext>
    </p:extLst>
  </p:cSld>
  <p:clrMapOvr>
    <a:masterClrMapping/>
  </p:clrMapOvr>
  <p:transition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Aspektové přístupy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52600"/>
            <a:ext cx="8712968" cy="4267200"/>
          </a:xfrm>
        </p:spPr>
        <p:txBody>
          <a:bodyPr/>
          <a:lstStyle/>
          <a:p>
            <a:r>
              <a:rPr lang="cs-CZ" sz="2400" dirty="0"/>
              <a:t>Od poloviny 90.let</a:t>
            </a:r>
          </a:p>
          <a:p>
            <a:r>
              <a:rPr lang="cs-CZ" sz="2000" dirty="0"/>
              <a:t>V zásadě využívají myšlenky objektového programování, bývají však označovány za „post objektové“ přístupy, což je dáno dobou jejich vzniku.</a:t>
            </a:r>
          </a:p>
          <a:p>
            <a:r>
              <a:rPr lang="cs-CZ" sz="2000" dirty="0"/>
              <a:t>Vznik aspektového programování byl vyvolán potřebou modularizovat často se opakující části programového kódu, které se nacházejí v různých místech aplikací.</a:t>
            </a:r>
          </a:p>
          <a:p>
            <a:r>
              <a:rPr lang="cs-CZ" sz="2000" dirty="0"/>
              <a:t>Tyto části se označují za „záležitosti“- anglicky concerns a jejich „rozptýlený“ výskyt v aplikacích vede k jejich označení „crosscutting concerns“ </a:t>
            </a:r>
          </a:p>
          <a:p>
            <a:r>
              <a:rPr lang="cs-CZ" sz="2000" dirty="0"/>
              <a:t>Oddělení jednotlivých „záležitostí“ do programových bloků (modulů), které lze vícenásobně a nezávisle použít v různých částech aplikací je základem aspektového programování,  moduly bývají označovány za „aspekty“.</a:t>
            </a:r>
          </a:p>
          <a:p>
            <a:endParaRPr lang="cs-CZ" sz="2400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272617"/>
      </p:ext>
    </p:extLst>
  </p:cSld>
  <p:clrMapOvr>
    <a:masterClrMapping/>
  </p:clrMapOvr>
  <p:transition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Aspektový přístup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52600"/>
            <a:ext cx="8784976" cy="4267200"/>
          </a:xfrm>
        </p:spPr>
        <p:txBody>
          <a:bodyPr/>
          <a:lstStyle/>
          <a:p>
            <a:r>
              <a:rPr lang="cs-CZ" sz="1900" dirty="0"/>
              <a:t>Nejdříve se vyhledají nezávislé „crosscutting concerns“ – například opakující se transakce nad databázemi, jejich logování, bezpečnostní procedury apod.</a:t>
            </a:r>
          </a:p>
          <a:p>
            <a:r>
              <a:rPr lang="cs-CZ" sz="1900" dirty="0"/>
              <a:t>Pak se naprogramují kódy jednotlivých aspektů a tyto kódy se připojí k odpovídajícím modulům technikou „weaving“ – spřádání. Teprve poté se provede případná kompilace.</a:t>
            </a:r>
          </a:p>
          <a:p>
            <a:r>
              <a:rPr lang="cs-CZ" sz="1900" dirty="0"/>
              <a:t>Vzniklý modul obsahuje jak obchodní logiku, tak programové kódy aspektů.</a:t>
            </a:r>
          </a:p>
          <a:p>
            <a:r>
              <a:rPr lang="cs-CZ" sz="1900" dirty="0"/>
              <a:t>Nejznámějším programovacím prostředkem pro realizaci aspektů je jazyk AspectJ, který vyvinul Georg Kiczales et al. ve vývojovém středisku firmy Xerox.</a:t>
            </a:r>
          </a:p>
          <a:p>
            <a:r>
              <a:rPr lang="cs-CZ" sz="1900" dirty="0"/>
              <a:t>Technika v případě AspectJ je založena na tom, že k běžícímu programu může být v určitém bodě připojena určitá modifikace „advice“ (filtr), která běh programu změní a vyvolá kód aspektu.</a:t>
            </a:r>
            <a:endParaRPr lang="en-US" sz="19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491436"/>
      </p:ext>
    </p:extLst>
  </p:cSld>
  <p:clrMapOvr>
    <a:masterClrMapping/>
  </p:clrMapOvr>
  <p:transition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8313" y="1889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Převody dat</a:t>
            </a:r>
            <a:endParaRPr lang="cs-CZ" sz="4000" ker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3470" y="1700808"/>
            <a:ext cx="8941018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lnSpc>
                <a:spcPct val="80000"/>
              </a:lnSpc>
            </a:pPr>
            <a:r>
              <a:rPr lang="cs-CZ" sz="2000" kern="0" dirty="0"/>
              <a:t>Změny struktur stávajících dat do struktur nového systému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Jiné struktury tabulek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Odstranění duplicit a chybných dat ze starého systému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Šance získat správná data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Doplnění chybějících polí nebo údajů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Zpravidla ručně – velké problémy se zdroji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Kdo provádí: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Koncoví uživatelé pod vedením klíčových uživatelů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Oddělení IT ( automatizace převodu)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Rizika: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Dodavatel nového systému nemá jasno o vztazích mezi daty (závažná chyba návrhu systému)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Oddělení IT má málo zdrojů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Koncoví uživatelů nemají čas na kontrolu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Nejsou jasné vazby na části IS, které nepodléhají změně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Důsledek: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Může dojít k odložení náběhu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194727"/>
      </p:ext>
    </p:extLst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Přechod k realizaci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Bez ohledu na typ metodologie se po zpracování návrhu nového řešení a následné alokaci zdrojů přechází </a:t>
            </a:r>
            <a:r>
              <a:rPr lang="cs-CZ"/>
              <a:t>k realizaci IS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909146"/>
      </p:ext>
    </p:extLst>
  </p:cSld>
  <p:clrMapOvr>
    <a:masterClrMapping/>
  </p:clrMapOvr>
  <p:transition>
    <p:push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16901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Akceptační /Integrační testy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700808"/>
            <a:ext cx="8229600" cy="489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000" kern="0" dirty="0"/>
              <a:t>Probíhají za účasti celého týmu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kern="0" dirty="0"/>
          </a:p>
          <a:p>
            <a:pPr>
              <a:lnSpc>
                <a:spcPct val="80000"/>
              </a:lnSpc>
            </a:pPr>
            <a:r>
              <a:rPr lang="cs-CZ" sz="2000" kern="0" dirty="0"/>
              <a:t>Účel: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Odzkoušet integritu systému (logistika a účetnictví, …)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Akceptace kritických funkcí a jejich vazeb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1600" kern="0" dirty="0"/>
          </a:p>
          <a:p>
            <a:pPr>
              <a:lnSpc>
                <a:spcPct val="80000"/>
              </a:lnSpc>
            </a:pPr>
            <a:r>
              <a:rPr lang="cs-CZ" sz="2000" kern="0" dirty="0"/>
              <a:t>Změnová past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Zpravidla teď se objeví další požadavky na funkcionalitu (úloha manažéra projektu)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Zavedení nových funkcí vyvolá chyby v již odzkoušených modulech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Oprava chyb vyvolá sekundární chyby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Dodavatel v dobré vůli provádí změny o své újmě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Nejsou k dispozici všichni klíčoví uživatelé k odzkoušení integrace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1600" kern="0" dirty="0"/>
          </a:p>
          <a:p>
            <a:pPr>
              <a:lnSpc>
                <a:spcPct val="80000"/>
              </a:lnSpc>
            </a:pPr>
            <a:r>
              <a:rPr lang="cs-CZ" sz="2000" kern="0" dirty="0"/>
              <a:t>Absolutní nutnost podrobně dokumentovat změny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kern="0" dirty="0"/>
          </a:p>
          <a:p>
            <a:pPr>
              <a:lnSpc>
                <a:spcPct val="80000"/>
              </a:lnSpc>
            </a:pPr>
            <a:r>
              <a:rPr lang="cs-CZ" sz="1800" kern="0" dirty="0"/>
              <a:t>Nutnost iterativních postupů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314011"/>
      </p:ext>
    </p:extLst>
  </p:cSld>
  <p:clrMapOvr>
    <a:masterClrMapping/>
  </p:clrMapOvr>
  <p:transition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47667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 dirty="0"/>
              <a:t>Školení uživatelů</a:t>
            </a:r>
            <a:br>
              <a:rPr lang="cs-CZ" sz="3200" kern="0" dirty="0"/>
            </a:br>
            <a:endParaRPr lang="cs-CZ" sz="3200" kern="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39552" y="1854450"/>
            <a:ext cx="8280920" cy="48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400" kern="0" dirty="0"/>
              <a:t>Dva typy školení:</a:t>
            </a:r>
          </a:p>
          <a:p>
            <a:pPr lvl="1">
              <a:lnSpc>
                <a:spcPct val="80000"/>
              </a:lnSpc>
            </a:pPr>
            <a:r>
              <a:rPr lang="cs-CZ" sz="1800" kern="0" dirty="0" err="1"/>
              <a:t>Train</a:t>
            </a:r>
            <a:r>
              <a:rPr lang="cs-CZ" sz="1800" kern="0" dirty="0"/>
              <a:t> </a:t>
            </a:r>
            <a:r>
              <a:rPr lang="cs-CZ" sz="1800" kern="0" dirty="0" err="1"/>
              <a:t>the</a:t>
            </a:r>
            <a:r>
              <a:rPr lang="cs-CZ" sz="1800" kern="0" dirty="0"/>
              <a:t> </a:t>
            </a:r>
            <a:r>
              <a:rPr lang="cs-CZ" sz="1800" kern="0" dirty="0" err="1"/>
              <a:t>trainer</a:t>
            </a:r>
            <a:r>
              <a:rPr lang="cs-CZ" sz="1800" kern="0" dirty="0"/>
              <a:t> – jsou zaškoleni klíčoví uživatelé, kteří školí zbytek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Plné školení - provádí dodavatel se svých prostorách nebo u odběratele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Změnová past: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I zde se projeví naplno požadavky konečných uživatelů na změny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Nutnost dokonalé komunikace a projektového marketingu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Nutnost oslovit pozitivně tvůrce veřejného mínění ve firmě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Dokumentace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Dodavatelská – zpravidla nestačí, doplňují klíčoví uživatelé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Vlastní – dodavatel dodá jen systémovou dokumentaci, zbytek je úkolem odběratele ( cenové dopady)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107905"/>
      </p:ext>
    </p:extLst>
  </p:cSld>
  <p:clrMapOvr>
    <a:masterClrMapping/>
  </p:clrMapOvr>
  <p:transition>
    <p:pu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-35974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Náběh nového systému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kern="0" dirty="0"/>
              <a:t>Dva typy náběhu:	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Vše naráz „big </a:t>
            </a:r>
            <a:r>
              <a:rPr lang="cs-CZ" sz="1800" kern="0" dirty="0" err="1"/>
              <a:t>bang</a:t>
            </a:r>
            <a:r>
              <a:rPr lang="cs-CZ" sz="1800" kern="0" dirty="0"/>
              <a:t>“ - zpravidla u změn IS, které jsou značně provázané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S duplicitou – vyžaduje značné zdroje, menší riziko problému</a:t>
            </a:r>
          </a:p>
          <a:p>
            <a:pPr>
              <a:lnSpc>
                <a:spcPct val="90000"/>
              </a:lnSpc>
            </a:pPr>
            <a:r>
              <a:rPr lang="cs-CZ" sz="2000" kern="0" dirty="0"/>
              <a:t>Rozhodnutí: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S dostatečným předstihem přijímá top management firmy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Nutnost stanovení „point of no return“</a:t>
            </a:r>
          </a:p>
          <a:p>
            <a:pPr>
              <a:lnSpc>
                <a:spcPct val="90000"/>
              </a:lnSpc>
            </a:pPr>
            <a:r>
              <a:rPr lang="cs-CZ" sz="2000" kern="0" dirty="0"/>
              <a:t>Termínová past: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Závažné změny se provádějí na konci finančního období (fixní termín)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Rizika:</a:t>
            </a:r>
          </a:p>
          <a:p>
            <a:pPr lvl="2">
              <a:lnSpc>
                <a:spcPct val="90000"/>
              </a:lnSpc>
            </a:pPr>
            <a:r>
              <a:rPr lang="cs-CZ" sz="1600" kern="0" dirty="0"/>
              <a:t>Uživatelé nejsou zaškoleni</a:t>
            </a:r>
          </a:p>
          <a:p>
            <a:pPr lvl="2">
              <a:lnSpc>
                <a:spcPct val="90000"/>
              </a:lnSpc>
            </a:pPr>
            <a:r>
              <a:rPr lang="cs-CZ" sz="1600" kern="0" dirty="0"/>
              <a:t>Data nejsou připravena</a:t>
            </a:r>
          </a:p>
          <a:p>
            <a:pPr lvl="2">
              <a:lnSpc>
                <a:spcPct val="90000"/>
              </a:lnSpc>
            </a:pPr>
            <a:r>
              <a:rPr lang="cs-CZ" sz="1600" kern="0" dirty="0"/>
              <a:t>Není dostatečně odzkoušena oblast kritických funkcí</a:t>
            </a:r>
          </a:p>
          <a:p>
            <a:pPr lvl="2">
              <a:lnSpc>
                <a:spcPct val="90000"/>
              </a:lnSpc>
            </a:pPr>
            <a:endParaRPr lang="cs-CZ" sz="1600" kern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980613"/>
      </p:ext>
    </p:extLst>
  </p:cSld>
  <p:clrMapOvr>
    <a:masterClrMapping/>
  </p:clrMapOvr>
  <p:transition>
    <p:pu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Děkuji za pozornost.</a:t>
            </a:r>
          </a:p>
          <a:p>
            <a:r>
              <a:rPr lang="cs-CZ" sz="32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842593451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Příprava nového řešení</a:t>
            </a:r>
            <a:br>
              <a:rPr lang="cs-CZ" sz="3200" kern="0"/>
            </a:br>
            <a:r>
              <a:rPr lang="cs-CZ" sz="3200" kern="0"/>
              <a:t>(Realizace)</a:t>
            </a:r>
            <a:endParaRPr lang="cs-CZ" sz="3200" kern="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831132"/>
            <a:ext cx="7010400" cy="44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400" kern="0" dirty="0"/>
              <a:t>Vychází z </a:t>
            </a:r>
            <a:r>
              <a:rPr lang="cs-CZ" sz="2400" kern="0" dirty="0">
                <a:solidFill>
                  <a:srgbClr val="0070C0"/>
                </a:solidFill>
              </a:rPr>
              <a:t>návrhu řešení vzor sales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Obsahuje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Návrh a instalaci HW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Instalaci a konfiguraci standardních modulů SW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Programování, instalaci, úpravu zákaznických modulů / programů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Iterativně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Vytvoření prototypů databází, obrazovek	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Prověření prototypů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Iterativně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Vytvoření prototypů funkcí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Prověření prototypů funkcí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Vytvoření základní dokumentace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Zpravidla přechází do etapy akceptace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34944" y="5374432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589778"/>
      </p:ext>
    </p:extLst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4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Architektury IS</a:t>
            </a:r>
            <a:endParaRPr lang="en-US" dirty="0"/>
          </a:p>
        </p:txBody>
      </p:sp>
      <p:sp>
        <p:nvSpPr>
          <p:cNvPr id="3" name="Zástupný symbol pro obsah 5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dirty="0"/>
              <a:t>Praktická příprava provedení vychází také z celkové architektury systému</a:t>
            </a:r>
          </a:p>
          <a:p>
            <a:r>
              <a:rPr lang="cs-CZ" sz="2800" dirty="0"/>
              <a:t>Různé softwarové balíky mají různou architekturu</a:t>
            </a:r>
          </a:p>
          <a:p>
            <a:r>
              <a:rPr lang="cs-CZ" sz="2800" dirty="0"/>
              <a:t>Client – Server – v současné době základní</a:t>
            </a:r>
          </a:p>
          <a:p>
            <a:r>
              <a:rPr lang="cs-CZ" sz="2800" dirty="0"/>
              <a:t>SOA –opakované volání služeb</a:t>
            </a:r>
          </a:p>
          <a:p>
            <a:r>
              <a:rPr lang="cs-CZ" sz="2800" dirty="0"/>
              <a:t>Agenti – nové paradigma</a:t>
            </a:r>
            <a:endParaRPr lang="en-US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75551"/>
      </p:ext>
    </p:extLst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C/S Něco z historie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000" dirty="0"/>
              <a:t>IBM System Application Architecture – metodika připojení terminálů (PC) k mainframe strojům</a:t>
            </a:r>
          </a:p>
          <a:p>
            <a:r>
              <a:rPr lang="cs-CZ" sz="2000" dirty="0"/>
              <a:t>Původní architektura Mainframe není S/C, uživatel pracuje ze stanice  pevně připojené k hlavnímu počítači a zasílá jednotlivé znaky nebo jejich sady přímo.</a:t>
            </a:r>
          </a:p>
          <a:p>
            <a:r>
              <a:rPr lang="cs-CZ" sz="2000" dirty="0"/>
              <a:t>S rozvojem GUI se tato architektura </a:t>
            </a:r>
            <a:r>
              <a:rPr lang="cs-CZ" sz="2000" dirty="0" smtClean="0"/>
              <a:t>přežila.</a:t>
            </a:r>
          </a:p>
          <a:p>
            <a:r>
              <a:rPr lang="cs-CZ" sz="2000" dirty="0" smtClean="0"/>
              <a:t>Na </a:t>
            </a:r>
            <a:r>
              <a:rPr lang="cs-CZ" sz="2000" dirty="0"/>
              <a:t>počátku 80. let jako označení připojení první PC do sítě</a:t>
            </a:r>
          </a:p>
          <a:p>
            <a:r>
              <a:rPr lang="cs-CZ" sz="2000" dirty="0"/>
              <a:t>V závěru 80. let se C/S začala prosazovat</a:t>
            </a:r>
          </a:p>
          <a:p>
            <a:r>
              <a:rPr lang="cs-CZ" sz="2000" dirty="0" err="1"/>
              <a:t>Mezistav</a:t>
            </a:r>
            <a:r>
              <a:rPr lang="cs-CZ" sz="2000" dirty="0"/>
              <a:t>: Sdílení souborů na serverech</a:t>
            </a:r>
          </a:p>
          <a:p>
            <a:r>
              <a:rPr lang="cs-CZ" sz="2000" dirty="0"/>
              <a:t>V průběhu  90. let v souvislosti s OO přístupem k tvorbě IS byla všeobecně přijata, a to i na velkých počítačích</a:t>
            </a:r>
          </a:p>
        </p:txBody>
      </p:sp>
    </p:spTree>
    <p:extLst>
      <p:ext uri="{BB962C8B-B14F-4D97-AF65-F5344CB8AC3E}">
        <p14:creationId xmlns:p14="http://schemas.microsoft.com/office/powerpoint/2010/main" val="1229555842"/>
      </p:ext>
    </p:extLst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C/S Definice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Obecná:</a:t>
            </a:r>
          </a:p>
          <a:p>
            <a:pPr lvl="1">
              <a:lnSpc>
                <a:spcPct val="90000"/>
              </a:lnSpc>
            </a:pPr>
            <a:r>
              <a:rPr lang="cs-CZ" sz="1800" dirty="0" err="1"/>
              <a:t>Client</a:t>
            </a:r>
            <a:r>
              <a:rPr lang="cs-CZ" sz="1800" dirty="0"/>
              <a:t> / Server je architektura založená na tom, že klient žádá servis od serveru.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Podrobnější: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Je to síťová architektura, která odděluje procesy serveru a klienta. Každá instance klienta  může na server zasílat požadavky.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Existují specifické typy serverů jako: webovské, aplikační, file servery, </a:t>
            </a:r>
            <a:r>
              <a:rPr lang="cs-CZ" sz="1800" dirty="0" err="1"/>
              <a:t>terminal</a:t>
            </a:r>
            <a:r>
              <a:rPr lang="cs-CZ" sz="1800" dirty="0"/>
              <a:t> servery</a:t>
            </a:r>
            <a:r>
              <a:rPr lang="cs-CZ" sz="1800"/>
              <a:t>, </a:t>
            </a:r>
            <a:r>
              <a:rPr lang="cs-CZ" sz="1800" smtClean="0"/>
              <a:t>e-mail </a:t>
            </a:r>
            <a:r>
              <a:rPr lang="cs-CZ" sz="1800" dirty="0" smtClean="0"/>
              <a:t>servery</a:t>
            </a:r>
            <a:r>
              <a:rPr lang="cs-CZ" sz="1800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Moderní software prakticky vždy umožňuje provoz dle architektury C/S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Další aspekty: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C/S obvykle znamená rozdíl mezi procesy a stroji. Zpravidla je to tak, že server a klient jsou rozdílné počítače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Na druhé straně je v této architektuře dáván důraz na procesy více než na hardware.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Některé typické C/S aplikace: e-mail, FTP, prohlížeče</a:t>
            </a:r>
          </a:p>
        </p:txBody>
      </p:sp>
    </p:spTree>
    <p:extLst>
      <p:ext uri="{BB962C8B-B14F-4D97-AF65-F5344CB8AC3E}">
        <p14:creationId xmlns:p14="http://schemas.microsoft.com/office/powerpoint/2010/main" val="3393032960"/>
      </p:ext>
    </p:extLst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C/S definice II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Charakteristiky Serverů: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Jsou „pasivní“ – (Slave)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Čekají na požadavky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Po obdržení požadavku jej zpracují a zašlou odpověď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Charakteristiky Klientů: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Jsou „aktivní“ – (Master)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Zasílají požadavky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Čekají na to až Server na požadavek odpoví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Peer to Peer Architektura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Každý uzel nebo běžící program je současně Serverem i Klientem a oba mají stejné úkoly.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Vztah k metodikám modelování systému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Tato architektura může mít problém s metodikou ERA, lépe se popisuje OO metodikou, vyžaduje specifické přístupy </a:t>
            </a:r>
          </a:p>
          <a:p>
            <a:pPr lvl="1">
              <a:lnSpc>
                <a:spcPct val="9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86108149"/>
      </p:ext>
    </p:extLst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Klient a jeho typy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dirty="0"/>
              <a:t>Klient je počítač, který dostává služby od jiného počítače pře síť</a:t>
            </a:r>
          </a:p>
          <a:p>
            <a:r>
              <a:rPr lang="cs-CZ" sz="2400" dirty="0"/>
              <a:t>Klient je i nadále široce využíván na internetu, u řady aplikací dnes dochází k využití prohlížečů jako standardních klientů</a:t>
            </a:r>
          </a:p>
          <a:p>
            <a:r>
              <a:rPr lang="cs-CZ" sz="2400" dirty="0"/>
              <a:t>Typy klientů:</a:t>
            </a:r>
          </a:p>
          <a:p>
            <a:pPr lvl="1"/>
            <a:r>
              <a:rPr lang="cs-CZ" sz="2000" dirty="0"/>
              <a:t>„tlustý“ (fat) klient – provádí zpracování převážné části dat sám</a:t>
            </a:r>
          </a:p>
          <a:p>
            <a:pPr lvl="1"/>
            <a:r>
              <a:rPr lang="cs-CZ" sz="2000" dirty="0"/>
              <a:t>„tenký“ (</a:t>
            </a:r>
            <a:r>
              <a:rPr lang="cs-CZ" sz="2000" dirty="0" err="1"/>
              <a:t>thin</a:t>
            </a:r>
            <a:r>
              <a:rPr lang="cs-CZ" sz="2000" dirty="0"/>
              <a:t>) minimalizovaný klient. Má většinou za úkol provádět pouze prezentaci dat dodaných aplikačním serverem, který zajišťuje většinu zpracování.</a:t>
            </a:r>
          </a:p>
          <a:p>
            <a:pPr lvl="1"/>
            <a:r>
              <a:rPr lang="cs-CZ" sz="2000" dirty="0"/>
              <a:t>Hybridní, např. provádí zpracování dat, ale vlastní data jsou na serveru. </a:t>
            </a:r>
          </a:p>
        </p:txBody>
      </p:sp>
    </p:spTree>
    <p:extLst>
      <p:ext uri="{BB962C8B-B14F-4D97-AF65-F5344CB8AC3E}">
        <p14:creationId xmlns:p14="http://schemas.microsoft.com/office/powerpoint/2010/main" val="714566691"/>
      </p:ext>
    </p:extLst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3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projektování</Template>
  <TotalTime>317</TotalTime>
  <Words>2408</Words>
  <Application>Microsoft Office PowerPoint</Application>
  <PresentationFormat>Předvádění na obrazovce (4:3)</PresentationFormat>
  <Paragraphs>315</Paragraphs>
  <Slides>33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2" baseType="lpstr">
      <vt:lpstr>Arial</vt:lpstr>
      <vt:lpstr>Calibri</vt:lpstr>
      <vt:lpstr>Times New Roman</vt:lpstr>
      <vt:lpstr>Verdana</vt:lpstr>
      <vt:lpstr>Wingdings</vt:lpstr>
      <vt:lpstr>Vlastní návrh</vt:lpstr>
      <vt:lpstr>Motiv1</vt:lpstr>
      <vt:lpstr>Profil</vt:lpstr>
      <vt:lpstr>Visio</vt:lpstr>
      <vt:lpstr>Projektování informačních systémů 6</vt:lpstr>
      <vt:lpstr>Prezentace aplikace PowerPoint</vt:lpstr>
      <vt:lpstr>Přechod k realizaci</vt:lpstr>
      <vt:lpstr>Prezentace aplikace PowerPoint</vt:lpstr>
      <vt:lpstr>Architektury IS</vt:lpstr>
      <vt:lpstr>C/S Něco z historie</vt:lpstr>
      <vt:lpstr>C/S Definice</vt:lpstr>
      <vt:lpstr>C/S definice II</vt:lpstr>
      <vt:lpstr>Klient a jeho typy</vt:lpstr>
      <vt:lpstr>Tenký klient jako typ aplikace</vt:lpstr>
      <vt:lpstr>Srovnání typu klientů</vt:lpstr>
      <vt:lpstr>Vrstva v architektuře Client/Server</vt:lpstr>
      <vt:lpstr>Třívrstvá architektura - důsledky</vt:lpstr>
      <vt:lpstr>C/S architektura v případě MS Dynamics NAV</vt:lpstr>
      <vt:lpstr>Důsledky C/S architektury</vt:lpstr>
      <vt:lpstr>Programátorské důsledky C/S architektury</vt:lpstr>
      <vt:lpstr>Problematika rozdělení na část klient a část server</vt:lpstr>
      <vt:lpstr>Některé nevýhody C/S</vt:lpstr>
      <vt:lpstr>Zpět k vlastnímu průběhu projektu</vt:lpstr>
      <vt:lpstr>Použití různých metod v různých etapách projektu</vt:lpstr>
      <vt:lpstr>Prototypování</vt:lpstr>
      <vt:lpstr>Prototypování</vt:lpstr>
      <vt:lpstr>Agilní metodiky</vt:lpstr>
      <vt:lpstr>Některé agilní metodiky</vt:lpstr>
      <vt:lpstr>Extrémní programování</vt:lpstr>
      <vt:lpstr>Extrémní programování </vt:lpstr>
      <vt:lpstr>Aspektové přístupy</vt:lpstr>
      <vt:lpstr>Aspektový přístup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Roman Šperka</dc:creator>
  <cp:lastModifiedBy>Petr Suchánek</cp:lastModifiedBy>
  <cp:revision>177</cp:revision>
  <cp:lastPrinted>2013-02-12T08:20:14Z</cp:lastPrinted>
  <dcterms:created xsi:type="dcterms:W3CDTF">2006-12-01T12:12:29Z</dcterms:created>
  <dcterms:modified xsi:type="dcterms:W3CDTF">2023-03-27T17:19:54Z</dcterms:modified>
</cp:coreProperties>
</file>