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71" r:id="rId3"/>
    <p:sldId id="298" r:id="rId4"/>
    <p:sldId id="300" r:id="rId5"/>
    <p:sldId id="301" r:id="rId6"/>
    <p:sldId id="277" r:id="rId7"/>
    <p:sldId id="278" r:id="rId8"/>
    <p:sldId id="279" r:id="rId9"/>
    <p:sldId id="280" r:id="rId10"/>
    <p:sldId id="283" r:id="rId11"/>
    <p:sldId id="284" r:id="rId12"/>
    <p:sldId id="304" r:id="rId13"/>
    <p:sldId id="310" r:id="rId14"/>
    <p:sldId id="285" r:id="rId15"/>
    <p:sldId id="286" r:id="rId16"/>
    <p:sldId id="306" r:id="rId17"/>
    <p:sldId id="315" r:id="rId18"/>
    <p:sldId id="316" r:id="rId19"/>
    <p:sldId id="317" r:id="rId20"/>
    <p:sldId id="318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1EED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00" autoAdjust="0"/>
  </p:normalViewPr>
  <p:slideViewPr>
    <p:cSldViewPr>
      <p:cViewPr varScale="1">
        <p:scale>
          <a:sx n="105" d="100"/>
          <a:sy n="105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88EC9-68C5-4143-84EA-59DAEA50E672}" type="datetimeFigureOut">
              <a:rPr lang="cs-CZ" smtClean="0"/>
              <a:pPr/>
              <a:t>02.03.2022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A075A-2977-4803-B960-0F4BBDFE05B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4265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A075A-2977-4803-B960-0F4BBDFE05B1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7354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A075A-2977-4803-B960-0F4BBDFE05B1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11122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A075A-2977-4803-B960-0F4BBDFE05B1}" type="slidenum">
              <a:rPr lang="cs-CZ" smtClean="0"/>
              <a:pPr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13108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A075A-2977-4803-B960-0F4BBDFE05B1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5705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A075A-2977-4803-B960-0F4BBDFE05B1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8776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A075A-2977-4803-B960-0F4BBDFE05B1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5489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A075A-2977-4803-B960-0F4BBDFE05B1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471063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A075A-2977-4803-B960-0F4BBDFE05B1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4168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A075A-2977-4803-B960-0F4BBDFE05B1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91741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A075A-2977-4803-B960-0F4BBDFE05B1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0651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A075A-2977-4803-B960-0F4BBDFE05B1}" type="slidenum">
              <a:rPr lang="cs-CZ" smtClean="0"/>
              <a:pPr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0901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A075A-2977-4803-B960-0F4BBDFE05B1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870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A075A-2977-4803-B960-0F4BBDFE05B1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3982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A075A-2977-4803-B960-0F4BBDFE05B1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65635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A075A-2977-4803-B960-0F4BBDFE05B1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44189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A075A-2977-4803-B960-0F4BBDFE05B1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1422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A075A-2977-4803-B960-0F4BBDFE05B1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5634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A075A-2977-4803-B960-0F4BBDFE05B1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0953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A075A-2977-4803-B960-0F4BBDFE05B1}" type="slidenum">
              <a:rPr lang="cs-CZ" smtClean="0"/>
              <a:pPr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1085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20C7-A984-498D-A071-B104271D6B69}" type="datetimeFigureOut">
              <a:rPr lang="cs-CZ" smtClean="0"/>
              <a:pPr/>
              <a:t>02.03.2022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321F-5AC1-4FA0-9E2D-F94D03BAB8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20C7-A984-498D-A071-B104271D6B69}" type="datetimeFigureOut">
              <a:rPr lang="cs-CZ" smtClean="0"/>
              <a:pPr/>
              <a:t>02.03.2022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321F-5AC1-4FA0-9E2D-F94D03BAB8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20C7-A984-498D-A071-B104271D6B69}" type="datetimeFigureOut">
              <a:rPr lang="cs-CZ" smtClean="0"/>
              <a:pPr/>
              <a:t>02.03.2022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321F-5AC1-4FA0-9E2D-F94D03BAB8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20C7-A984-498D-A071-B104271D6B69}" type="datetimeFigureOut">
              <a:rPr lang="cs-CZ" smtClean="0"/>
              <a:pPr/>
              <a:t>02.03.2022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321F-5AC1-4FA0-9E2D-F94D03BAB8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20C7-A984-498D-A071-B104271D6B69}" type="datetimeFigureOut">
              <a:rPr lang="cs-CZ" smtClean="0"/>
              <a:pPr/>
              <a:t>02.03.2022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321F-5AC1-4FA0-9E2D-F94D03BAB8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20C7-A984-498D-A071-B104271D6B69}" type="datetimeFigureOut">
              <a:rPr lang="cs-CZ" smtClean="0"/>
              <a:pPr/>
              <a:t>02.03.2022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321F-5AC1-4FA0-9E2D-F94D03BAB8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20C7-A984-498D-A071-B104271D6B69}" type="datetimeFigureOut">
              <a:rPr lang="cs-CZ" smtClean="0"/>
              <a:pPr/>
              <a:t>02.03.2022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321F-5AC1-4FA0-9E2D-F94D03BAB8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20C7-A984-498D-A071-B104271D6B69}" type="datetimeFigureOut">
              <a:rPr lang="cs-CZ" smtClean="0"/>
              <a:pPr/>
              <a:t>02.03.2022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321F-5AC1-4FA0-9E2D-F94D03BAB8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20C7-A984-498D-A071-B104271D6B69}" type="datetimeFigureOut">
              <a:rPr lang="cs-CZ" smtClean="0"/>
              <a:pPr/>
              <a:t>02.03.2022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321F-5AC1-4FA0-9E2D-F94D03BAB8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20C7-A984-498D-A071-B104271D6B69}" type="datetimeFigureOut">
              <a:rPr lang="cs-CZ" smtClean="0"/>
              <a:pPr/>
              <a:t>02.03.2022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321F-5AC1-4FA0-9E2D-F94D03BAB8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E20C7-A984-498D-A071-B104271D6B69}" type="datetimeFigureOut">
              <a:rPr lang="cs-CZ" smtClean="0"/>
              <a:pPr/>
              <a:t>02.03.2022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E321F-5AC1-4FA0-9E2D-F94D03BAB8E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E20C7-A984-498D-A071-B104271D6B69}" type="datetimeFigureOut">
              <a:rPr lang="cs-CZ" smtClean="0"/>
              <a:pPr/>
              <a:t>02.03.2022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E321F-5AC1-4FA0-9E2D-F94D03BAB8E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Grafika a multimedia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5033986"/>
            <a:ext cx="6400800" cy="1752600"/>
          </a:xfrm>
        </p:spPr>
        <p:txBody>
          <a:bodyPr>
            <a:normAutofit/>
          </a:bodyPr>
          <a:lstStyle/>
          <a:p>
            <a:r>
              <a:rPr lang="cs-CZ" sz="2400" dirty="0" smtClean="0">
                <a:solidFill>
                  <a:schemeClr val="tx1"/>
                </a:solidFill>
              </a:rPr>
              <a:t>Doc. Mgr. Petr Suchánek, </a:t>
            </a:r>
            <a:r>
              <a:rPr lang="cs-CZ" sz="2400" dirty="0" err="1" smtClean="0">
                <a:solidFill>
                  <a:schemeClr val="tx1"/>
                </a:solidFill>
              </a:rPr>
              <a:t>Ph.D</a:t>
            </a:r>
            <a:r>
              <a:rPr lang="cs-CZ" sz="2400" dirty="0" smtClean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cs-CZ" sz="2400" dirty="0" err="1" smtClean="0">
                <a:solidFill>
                  <a:schemeClr val="tx1"/>
                </a:solidFill>
              </a:rPr>
              <a:t>suchanek</a:t>
            </a:r>
            <a:r>
              <a:rPr lang="en-US" sz="2400" dirty="0" smtClean="0">
                <a:solidFill>
                  <a:schemeClr val="tx1"/>
                </a:solidFill>
              </a:rPr>
              <a:t>@</a:t>
            </a:r>
            <a:r>
              <a:rPr lang="cs-CZ" sz="2400" dirty="0" err="1" smtClean="0">
                <a:solidFill>
                  <a:schemeClr val="tx1"/>
                </a:solidFill>
              </a:rPr>
              <a:t>opf.slu.cz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Video 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715040"/>
          </a:xfrm>
        </p:spPr>
        <p:txBody>
          <a:bodyPr>
            <a:normAutofit/>
          </a:bodyPr>
          <a:lstStyle/>
          <a:p>
            <a:r>
              <a:rPr lang="cs-CZ" b="1" u="sng" dirty="0" smtClean="0"/>
              <a:t>Záznamové formáty videokamer</a:t>
            </a:r>
          </a:p>
          <a:p>
            <a:r>
              <a:rPr lang="cs-CZ" dirty="0" smtClean="0"/>
              <a:t>Formát 8 mm</a:t>
            </a:r>
          </a:p>
          <a:p>
            <a:pPr lvl="1"/>
            <a:r>
              <a:rPr lang="cs-CZ" dirty="0" smtClean="0"/>
              <a:t>kvalita záznamu srovnatelná se záznamem VHS využívaným u videokazet</a:t>
            </a:r>
          </a:p>
          <a:p>
            <a:r>
              <a:rPr lang="cs-CZ" dirty="0" smtClean="0"/>
              <a:t>Formát Hi8/S-VHS</a:t>
            </a:r>
          </a:p>
          <a:p>
            <a:pPr lvl="1"/>
            <a:r>
              <a:rPr lang="cs-CZ" dirty="0" smtClean="0"/>
              <a:t>Hi8 se vyznačuje dvojnásobnou kvalitou záznamu než formát 8 mm</a:t>
            </a:r>
          </a:p>
          <a:p>
            <a:r>
              <a:rPr lang="cs-CZ" dirty="0" smtClean="0"/>
              <a:t>Digital 8</a:t>
            </a:r>
          </a:p>
          <a:p>
            <a:pPr lvl="1"/>
            <a:r>
              <a:rPr lang="cs-CZ" dirty="0" smtClean="0"/>
              <a:t>kvalita je u tohoto formátu asi o 25 % vyšší než u kamer formátu Hi8</a:t>
            </a:r>
          </a:p>
          <a:p>
            <a:pPr lvl="1"/>
            <a:r>
              <a:rPr lang="cs-CZ" dirty="0" smtClean="0"/>
              <a:t>využívaly se i jako webové kamery</a:t>
            </a:r>
            <a:endParaRPr lang="cs-CZ" b="1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Video 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715040"/>
          </a:xfrm>
        </p:spPr>
        <p:txBody>
          <a:bodyPr>
            <a:normAutofit/>
          </a:bodyPr>
          <a:lstStyle/>
          <a:p>
            <a:r>
              <a:rPr lang="cs-CZ" b="1" u="sng" dirty="0" smtClean="0"/>
              <a:t>Záznamové formáty videokamer</a:t>
            </a:r>
          </a:p>
          <a:p>
            <a:r>
              <a:rPr lang="cs-CZ" dirty="0" smtClean="0"/>
              <a:t>DV/</a:t>
            </a:r>
            <a:r>
              <a:rPr lang="cs-CZ" dirty="0" err="1" smtClean="0"/>
              <a:t>Micro</a:t>
            </a:r>
            <a:r>
              <a:rPr lang="cs-CZ" dirty="0" smtClean="0"/>
              <a:t> MV</a:t>
            </a:r>
          </a:p>
          <a:p>
            <a:pPr lvl="1"/>
            <a:r>
              <a:rPr lang="cs-CZ" dirty="0" smtClean="0"/>
              <a:t>Nahrávání probíhá na DV kazety</a:t>
            </a:r>
          </a:p>
          <a:p>
            <a:pPr lvl="1"/>
            <a:r>
              <a:rPr lang="cs-CZ" dirty="0" smtClean="0"/>
              <a:t>digitální záznam</a:t>
            </a:r>
          </a:p>
          <a:p>
            <a:pPr lvl="1"/>
            <a:r>
              <a:rPr lang="cs-CZ" dirty="0" smtClean="0"/>
              <a:t>kamery umožňují jednoduchý přenos záznamu do PC</a:t>
            </a:r>
          </a:p>
          <a:p>
            <a:r>
              <a:rPr lang="cs-CZ" dirty="0" smtClean="0"/>
              <a:t>DVD Digital</a:t>
            </a:r>
          </a:p>
          <a:p>
            <a:pPr lvl="1"/>
            <a:r>
              <a:rPr lang="cs-CZ" dirty="0" smtClean="0"/>
              <a:t>Nahrávání u těchto typů videokamer probíhá přímo na DVD disky o průměru 8 cm</a:t>
            </a:r>
            <a:endParaRPr lang="cs-CZ" b="1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Video 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715040"/>
          </a:xfrm>
        </p:spPr>
        <p:txBody>
          <a:bodyPr>
            <a:normAutofit/>
          </a:bodyPr>
          <a:lstStyle/>
          <a:p>
            <a:r>
              <a:rPr lang="cs-CZ" b="1" u="sng" dirty="0" smtClean="0"/>
              <a:t>Záznamové formáty videokamer</a:t>
            </a:r>
          </a:p>
          <a:p>
            <a:r>
              <a:rPr lang="cs-CZ" dirty="0" smtClean="0"/>
              <a:t>HDD (Harddisk)</a:t>
            </a:r>
          </a:p>
          <a:p>
            <a:pPr lvl="1"/>
            <a:r>
              <a:rPr lang="cs-CZ" dirty="0" smtClean="0"/>
              <a:t>Záznamový formát je MPEG2 nebo novější AVCHD.</a:t>
            </a:r>
          </a:p>
          <a:p>
            <a:r>
              <a:rPr lang="cs-CZ" dirty="0" smtClean="0"/>
              <a:t>HDV (</a:t>
            </a:r>
            <a:r>
              <a:rPr lang="cs-CZ" dirty="0" err="1" smtClean="0"/>
              <a:t>High</a:t>
            </a:r>
            <a:r>
              <a:rPr lang="cs-CZ" dirty="0" smtClean="0"/>
              <a:t> </a:t>
            </a:r>
            <a:r>
              <a:rPr lang="cs-CZ" dirty="0" err="1" smtClean="0"/>
              <a:t>Definition</a:t>
            </a:r>
            <a:r>
              <a:rPr lang="cs-CZ" dirty="0" smtClean="0"/>
              <a:t> Video)</a:t>
            </a:r>
          </a:p>
          <a:p>
            <a:pPr lvl="1"/>
            <a:r>
              <a:rPr lang="cs-CZ" dirty="0" smtClean="0"/>
              <a:t>Nejnovější formát dodávaný na trh</a:t>
            </a:r>
          </a:p>
          <a:p>
            <a:pPr lvl="1"/>
            <a:r>
              <a:rPr lang="cs-CZ" dirty="0" smtClean="0"/>
              <a:t> Formát záznamu videa s vysokým rozlišením (HDTV) na kazety formátu DV</a:t>
            </a:r>
          </a:p>
          <a:p>
            <a:pPr lvl="1"/>
            <a:r>
              <a:rPr lang="cs-CZ" dirty="0" smtClean="0"/>
              <a:t>zaznamenává obraz s poměrem stran 16:9 v rozlišení 1280×720 nebo 1440×1080</a:t>
            </a:r>
          </a:p>
          <a:p>
            <a:pPr lvl="1"/>
            <a:r>
              <a:rPr lang="cs-CZ" dirty="0" smtClean="0"/>
              <a:t>datový tok 25 </a:t>
            </a:r>
            <a:r>
              <a:rPr lang="cs-CZ" dirty="0" err="1" smtClean="0"/>
              <a:t>Mbit</a:t>
            </a:r>
            <a:r>
              <a:rPr lang="cs-CZ" dirty="0" smtClean="0"/>
              <a:t>/s (tj. přibližně 3,5 MB/s)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Video </a:t>
            </a:r>
            <a:endParaRPr lang="cs-CZ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3929066"/>
            <a:ext cx="4071966" cy="288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142985"/>
            <a:ext cx="460137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1214422"/>
            <a:ext cx="3643338" cy="5400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Video 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715040"/>
          </a:xfrm>
        </p:spPr>
        <p:txBody>
          <a:bodyPr>
            <a:normAutofit lnSpcReduction="10000"/>
          </a:bodyPr>
          <a:lstStyle/>
          <a:p>
            <a:r>
              <a:rPr lang="cs-CZ" b="1" u="sng" dirty="0" smtClean="0"/>
              <a:t>Záznamové formáty videokamer</a:t>
            </a:r>
          </a:p>
          <a:p>
            <a:r>
              <a:rPr lang="cs-CZ" dirty="0" err="1" smtClean="0"/>
              <a:t>Betacam</a:t>
            </a:r>
            <a:r>
              <a:rPr lang="cs-CZ" dirty="0" smtClean="0"/>
              <a:t> </a:t>
            </a:r>
          </a:p>
          <a:p>
            <a:pPr lvl="1"/>
            <a:r>
              <a:rPr lang="cs-CZ" dirty="0" smtClean="0"/>
              <a:t>je profesionální analogový systém vyvinutý firmou SONY, posléze zdokonalený na BETACAM SP</a:t>
            </a:r>
          </a:p>
          <a:p>
            <a:r>
              <a:rPr lang="cs-CZ" dirty="0" err="1" smtClean="0"/>
              <a:t>Betacam</a:t>
            </a:r>
            <a:r>
              <a:rPr lang="cs-CZ" dirty="0" smtClean="0"/>
              <a:t> Digital</a:t>
            </a:r>
          </a:p>
          <a:p>
            <a:pPr lvl="1"/>
            <a:r>
              <a:rPr lang="cs-CZ" dirty="0" smtClean="0"/>
              <a:t>digitální nástupce analogového formátu BETACAM SP určený pro profesionální televizní systémy</a:t>
            </a:r>
          </a:p>
          <a:p>
            <a:r>
              <a:rPr lang="cs-CZ" dirty="0" smtClean="0"/>
              <a:t>BETACAM SX</a:t>
            </a:r>
          </a:p>
          <a:p>
            <a:pPr lvl="1"/>
            <a:r>
              <a:rPr lang="cs-CZ" dirty="0" smtClean="0"/>
              <a:t>současné označení profesionálního digitálního záznamového formátu pracuje přímo v kompresním standardu MPEG 2 a je používán například v ČT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Video 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715040"/>
          </a:xfrm>
        </p:spPr>
        <p:txBody>
          <a:bodyPr>
            <a:normAutofit/>
          </a:bodyPr>
          <a:lstStyle/>
          <a:p>
            <a:r>
              <a:rPr lang="cs-CZ" b="1" u="sng" dirty="0" smtClean="0"/>
              <a:t>Záznamové formáty videokamer</a:t>
            </a:r>
          </a:p>
          <a:p>
            <a:r>
              <a:rPr lang="cs-CZ" dirty="0" smtClean="0"/>
              <a:t>DVCAM</a:t>
            </a:r>
          </a:p>
          <a:p>
            <a:pPr lvl="1"/>
            <a:r>
              <a:rPr lang="cs-CZ" dirty="0" smtClean="0"/>
              <a:t>odvozený systém digitálního záznamu firmy Sony, určený pro poloprofesionální až profesionální použití</a:t>
            </a:r>
          </a:p>
          <a:p>
            <a:pPr lvl="1"/>
            <a:r>
              <a:rPr lang="cs-CZ" dirty="0" smtClean="0"/>
              <a:t>DVCAM používá o třetinu vyšší transportní rychlost pásku a širší záznamovou stopu</a:t>
            </a:r>
          </a:p>
          <a:p>
            <a:r>
              <a:rPr lang="cs-CZ" dirty="0" smtClean="0"/>
              <a:t>DVCPRO</a:t>
            </a:r>
          </a:p>
          <a:p>
            <a:pPr lvl="1"/>
            <a:r>
              <a:rPr lang="cs-CZ" dirty="0" smtClean="0"/>
              <a:t>konkurenční profesionální digitální systém záznamu firmy Panasonic určený především pro reportáže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Video 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0066"/>
          </a:xfrm>
        </p:spPr>
        <p:txBody>
          <a:bodyPr>
            <a:normAutofit lnSpcReduction="10000"/>
          </a:bodyPr>
          <a:lstStyle/>
          <a:p>
            <a:r>
              <a:rPr lang="cs-CZ" sz="2800" b="1" u="sng" dirty="0" smtClean="0"/>
              <a:t>Konektory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4686"/>
            <a:ext cx="2939304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ovéPole 5"/>
          <p:cNvSpPr txBox="1"/>
          <p:nvPr/>
        </p:nvSpPr>
        <p:spPr>
          <a:xfrm>
            <a:off x="214282" y="4572008"/>
            <a:ext cx="2214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MINI DIN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6" y="1157265"/>
            <a:ext cx="6069991" cy="555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Video 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715040"/>
          </a:xfrm>
        </p:spPr>
        <p:txBody>
          <a:bodyPr>
            <a:normAutofit/>
          </a:bodyPr>
          <a:lstStyle/>
          <a:p>
            <a:r>
              <a:rPr lang="cs-CZ" sz="2800" b="1" dirty="0" smtClean="0"/>
              <a:t>3D film</a:t>
            </a:r>
          </a:p>
          <a:p>
            <a:pPr lvl="1"/>
            <a:r>
              <a:rPr lang="cs-CZ" sz="2400" b="1" dirty="0" err="1" smtClean="0"/>
              <a:t>Anaglyph</a:t>
            </a:r>
            <a:r>
              <a:rPr lang="cs-CZ" sz="2400" dirty="0" smtClean="0"/>
              <a:t> - Snímek, který sledujeme, je tvořen oběma obrazy, které jsou však tvořeny pouze základní dvojicí barev. Každé oko, tak díky brýlím vidí pouze jeden obraz. Ve výsledku mozek složí získané obrazy dohromady a my máme pocit vjemu hloubky obrazu. Nevýhodou tohoto principu je ztráta barevné informace, která je bohužel dost citelnou vadou.</a:t>
            </a:r>
          </a:p>
          <a:p>
            <a:pPr lvl="1"/>
            <a:r>
              <a:rPr lang="cs-CZ" sz="2400" b="1" dirty="0" smtClean="0"/>
              <a:t>Pasivní 3D projekce </a:t>
            </a:r>
            <a:r>
              <a:rPr lang="cs-CZ" sz="2400" dirty="0" smtClean="0"/>
              <a:t>– určena pro promítání ve 3D kinech. Základem jsou brýle, kde jedna očnice je vybavena filtrem, který propouští pouze horizontálně kmitající světlo, druhá vertikálně. U této technologie je nutné speciální projektor a plátno, které nesmí měnit polarizaci světla.</a:t>
            </a:r>
          </a:p>
          <a:p>
            <a:pPr lvl="1">
              <a:buNone/>
            </a:pPr>
            <a:endParaRPr lang="cs-CZ" sz="2400" dirty="0" smtClean="0"/>
          </a:p>
          <a:p>
            <a:pPr lvl="1"/>
            <a:endParaRPr lang="cs-CZ" sz="2400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pPr lvl="1"/>
            <a:endParaRPr lang="cs-CZ" b="1" dirty="0" smtClean="0"/>
          </a:p>
          <a:p>
            <a:endParaRPr lang="cs-CZ" b="1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Video 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715040"/>
          </a:xfrm>
        </p:spPr>
        <p:txBody>
          <a:bodyPr>
            <a:normAutofit lnSpcReduction="10000"/>
          </a:bodyPr>
          <a:lstStyle/>
          <a:p>
            <a:r>
              <a:rPr lang="cs-CZ" sz="2800" b="1" dirty="0" smtClean="0"/>
              <a:t>3D film</a:t>
            </a:r>
          </a:p>
          <a:p>
            <a:pPr lvl="1"/>
            <a:r>
              <a:rPr lang="cs-CZ" sz="2400" b="1" dirty="0" smtClean="0"/>
              <a:t>Aktivní 3D projekce - </a:t>
            </a:r>
            <a:r>
              <a:rPr lang="cs-CZ" sz="2400" dirty="0" smtClean="0"/>
              <a:t>Jeden projektor či monitor. Střídavě jsou promítány obrazy pro levé a pravé oko. Frekvence střídání obrazů by měla dosahovat hodnoty 120Hz. Během jedné sekundy je tak promítnuto 60 obrazů pro každé oko. Jeden snímek je tedy zobrazen pouze 1/120 sekundy. Klíčem jsou opět speciální brýle. Ty jsou synchronizovány se zobrazovacím zařízením a střídavě zatmívají levé a pravé oko ve stejné frekvenci. Důsledkem je, že každé oko vždy uvidí jen obraz pro něj určený.</a:t>
            </a:r>
          </a:p>
          <a:p>
            <a:pPr lvl="1"/>
            <a:r>
              <a:rPr lang="cs-CZ" sz="2400" b="1" dirty="0" err="1" smtClean="0"/>
              <a:t>Autostereoskopické</a:t>
            </a:r>
            <a:r>
              <a:rPr lang="cs-CZ" sz="2400" b="1" dirty="0" smtClean="0"/>
              <a:t> displeje - </a:t>
            </a:r>
            <a:r>
              <a:rPr lang="cs-CZ" sz="2400" dirty="0" smtClean="0"/>
              <a:t>Zobrazovacím zařízením je typicky LCD monitor. Na jeho povrchu je umístěna speciální fólie, která je hlavní součástí celého systému. Fólie má tu vlastnost, že láme směr obrazu. Liché sloupce </a:t>
            </a:r>
            <a:r>
              <a:rPr lang="cs-CZ" sz="2400" dirty="0" err="1" smtClean="0"/>
              <a:t>pixelů</a:t>
            </a:r>
            <a:r>
              <a:rPr lang="cs-CZ" sz="2400" dirty="0" smtClean="0"/>
              <a:t> jsou lámány jedním směrem, sudé druhým směrem. Jedno oko tak získá liché sloupce obrazu, druhé sudé.</a:t>
            </a:r>
            <a:endParaRPr lang="cs-CZ" sz="2400" b="1" dirty="0" smtClean="0"/>
          </a:p>
          <a:p>
            <a:pPr lvl="1"/>
            <a:endParaRPr lang="cs-CZ" sz="2400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pPr lvl="1"/>
            <a:endParaRPr lang="cs-CZ" b="1" dirty="0" smtClean="0"/>
          </a:p>
          <a:p>
            <a:endParaRPr lang="cs-CZ" b="1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Video </a:t>
            </a:r>
            <a:endParaRPr lang="cs-CZ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23974"/>
            <a:ext cx="76200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Multimediální PC</a:t>
            </a:r>
            <a:endParaRPr lang="cs-CZ" b="1" dirty="0"/>
          </a:p>
        </p:txBody>
      </p:sp>
      <p:sp>
        <p:nvSpPr>
          <p:cNvPr id="23" name="Zástupný symbol pro obsah 2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cs-CZ" sz="2800" b="1" u="sng" dirty="0" smtClean="0"/>
              <a:t>Úroveň MPC1 – 1991</a:t>
            </a:r>
          </a:p>
          <a:p>
            <a:pPr lvl="0"/>
            <a:r>
              <a:rPr lang="cs-CZ" sz="2800" dirty="0" smtClean="0"/>
              <a:t>Procesor 386SX / 16 MHz,</a:t>
            </a:r>
          </a:p>
          <a:p>
            <a:pPr lvl="0"/>
            <a:r>
              <a:rPr lang="cs-CZ" sz="2800" dirty="0" smtClean="0"/>
              <a:t>MB RAM operační paměti,</a:t>
            </a:r>
          </a:p>
          <a:p>
            <a:pPr lvl="0"/>
            <a:r>
              <a:rPr lang="cs-CZ" sz="2800" dirty="0" smtClean="0"/>
              <a:t>pevný disk o velikosti 30 MB,</a:t>
            </a:r>
          </a:p>
          <a:p>
            <a:pPr lvl="0"/>
            <a:r>
              <a:rPr lang="cs-CZ" sz="2800" dirty="0" smtClean="0"/>
              <a:t>grafická karta VGA s rozlišením 640 x 480 bodů a 256 barvami,</a:t>
            </a:r>
          </a:p>
          <a:p>
            <a:pPr lvl="0"/>
            <a:r>
              <a:rPr lang="cs-CZ" sz="2800" dirty="0" smtClean="0"/>
              <a:t>1x CD-ROM mechanika s přenosovou rychlostí 150 KB/s, která zatěžuje procesor méně než 40 procenty,</a:t>
            </a:r>
          </a:p>
          <a:p>
            <a:pPr lvl="0"/>
            <a:r>
              <a:rPr lang="cs-CZ" sz="2800" dirty="0" smtClean="0"/>
              <a:t>8-bitová zvuková karta se schopností přehrávat stereo zvuk na frekvenci 22 kHz a nahrávat zvuk na frekvenci 11 kHz,</a:t>
            </a:r>
          </a:p>
          <a:p>
            <a:pPr lvl="0"/>
            <a:r>
              <a:rPr lang="cs-CZ" sz="2800" dirty="0" smtClean="0"/>
              <a:t>operační systém Windows 3.0 s multimediálním rozšířením.</a:t>
            </a:r>
            <a:br>
              <a:rPr lang="cs-CZ" sz="2800" dirty="0" smtClean="0"/>
            </a:br>
            <a:endParaRPr lang="cs-CZ" sz="2800" dirty="0" smtClean="0"/>
          </a:p>
          <a:p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Video </a:t>
            </a:r>
            <a:endParaRPr lang="cs-CZ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285992"/>
            <a:ext cx="45720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Multimediální PC</a:t>
            </a:r>
            <a:endParaRPr lang="cs-CZ" b="1" dirty="0"/>
          </a:p>
        </p:txBody>
      </p:sp>
      <p:sp>
        <p:nvSpPr>
          <p:cNvPr id="23" name="Zástupný symbol pro obsah 2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cs-CZ" sz="2800" b="1" u="sng" dirty="0" smtClean="0"/>
              <a:t>Úroveň MPC2 – 1993</a:t>
            </a:r>
          </a:p>
          <a:p>
            <a:pPr lvl="0"/>
            <a:r>
              <a:rPr lang="cs-CZ" sz="2800" dirty="0" smtClean="0"/>
              <a:t>Procesor 486SX / 25 MHz,</a:t>
            </a:r>
          </a:p>
          <a:p>
            <a:pPr lvl="0"/>
            <a:r>
              <a:rPr lang="cs-CZ" sz="2800" dirty="0" smtClean="0"/>
              <a:t>4 MB RAM operační paměti,</a:t>
            </a:r>
          </a:p>
          <a:p>
            <a:pPr lvl="0"/>
            <a:r>
              <a:rPr lang="cs-CZ" sz="2800" dirty="0" smtClean="0"/>
              <a:t>pevný disk o velikosti 160 MB,</a:t>
            </a:r>
          </a:p>
          <a:p>
            <a:pPr lvl="0"/>
            <a:r>
              <a:rPr lang="cs-CZ" sz="2800" dirty="0" smtClean="0"/>
              <a:t>grafická karta VGA s rozlišením 640 x 480 bodů a 65535 barvami,</a:t>
            </a:r>
          </a:p>
          <a:p>
            <a:pPr lvl="0"/>
            <a:r>
              <a:rPr lang="cs-CZ" sz="2800" dirty="0" smtClean="0"/>
              <a:t>2x CD-ROM mechanika s přenosovou rychlostí 300 KB/s, která zatěžuje procesor méně než 40 procenty,</a:t>
            </a:r>
          </a:p>
          <a:p>
            <a:pPr lvl="0"/>
            <a:r>
              <a:rPr lang="cs-CZ" sz="2800" dirty="0" smtClean="0"/>
              <a:t>16-bitová zvuková karta se schopností přehrávat stereo zvuk na frekvenci 44,1 kHz (v kvalitě CD),</a:t>
            </a:r>
          </a:p>
          <a:p>
            <a:r>
              <a:rPr lang="cs-CZ" sz="2800" dirty="0" smtClean="0"/>
              <a:t>operační systém Windows 3.0 s multimediálním rozšířením nebo Windows 3.1.</a:t>
            </a:r>
            <a:endParaRPr lang="cs-CZ" sz="2800" b="1" u="sng" dirty="0" smtClean="0"/>
          </a:p>
          <a:p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Multimediální PC</a:t>
            </a:r>
            <a:endParaRPr lang="cs-CZ" b="1" dirty="0"/>
          </a:p>
        </p:txBody>
      </p:sp>
      <p:sp>
        <p:nvSpPr>
          <p:cNvPr id="23" name="Zástupný symbol pro obsah 2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14354"/>
          </a:xfrm>
        </p:spPr>
        <p:txBody>
          <a:bodyPr>
            <a:normAutofit/>
          </a:bodyPr>
          <a:lstStyle/>
          <a:p>
            <a:r>
              <a:rPr lang="cs-CZ" sz="2800" b="1" u="sng" dirty="0" smtClean="0"/>
              <a:t>Vývoj taktovacích frekvencí procesorů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3" y="2353654"/>
            <a:ext cx="7962925" cy="414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Multimediální PC</a:t>
            </a:r>
            <a:endParaRPr lang="cs-CZ" b="1" dirty="0"/>
          </a:p>
        </p:txBody>
      </p:sp>
      <p:sp>
        <p:nvSpPr>
          <p:cNvPr id="23" name="Zástupný symbol pro obsah 2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715016"/>
          </a:xfrm>
        </p:spPr>
        <p:txBody>
          <a:bodyPr>
            <a:normAutofit/>
          </a:bodyPr>
          <a:lstStyle/>
          <a:p>
            <a:r>
              <a:rPr lang="cs-CZ" sz="2800" b="1" u="sng" dirty="0" smtClean="0"/>
              <a:t>Zákon Gorgona </a:t>
            </a:r>
            <a:r>
              <a:rPr lang="cs-CZ" sz="2800" b="1" u="sng" dirty="0" err="1" smtClean="0"/>
              <a:t>Moora</a:t>
            </a:r>
            <a:r>
              <a:rPr lang="cs-CZ" sz="2800" b="1" u="sng" dirty="0" smtClean="0"/>
              <a:t> </a:t>
            </a:r>
            <a:r>
              <a:rPr lang="cs-CZ" sz="2800" dirty="0" smtClean="0"/>
              <a:t>- počet tranzistorů na jednom čipu se každých zhruba 18 měsíců zdvojnásobí. </a:t>
            </a:r>
            <a:r>
              <a:rPr lang="cs-CZ" sz="2800" b="1" dirty="0" err="1" smtClean="0"/>
              <a:t>Gordon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Moor</a:t>
            </a:r>
            <a:r>
              <a:rPr lang="cs-CZ" sz="2800" dirty="0" smtClean="0"/>
              <a:t> – jeden ze spoluzakladatelů firmy Intel.</a:t>
            </a:r>
          </a:p>
          <a:p>
            <a:r>
              <a:rPr lang="cs-CZ" sz="2800" b="1" u="sng" dirty="0" smtClean="0"/>
              <a:t>Dnešní procesory</a:t>
            </a:r>
          </a:p>
          <a:p>
            <a:pPr lvl="1"/>
            <a:r>
              <a:rPr lang="cs-CZ" sz="2400" dirty="0" smtClean="0"/>
              <a:t>limit: Velký nárůst hustoty tepelného výkonu</a:t>
            </a:r>
          </a:p>
          <a:p>
            <a:r>
              <a:rPr lang="cs-CZ" sz="2800" b="1" u="sng" dirty="0" smtClean="0"/>
              <a:t>Řešení</a:t>
            </a:r>
          </a:p>
          <a:p>
            <a:pPr lvl="1"/>
            <a:r>
              <a:rPr lang="cs-CZ" sz="2400" dirty="0" smtClean="0"/>
              <a:t>Realizace </a:t>
            </a:r>
            <a:r>
              <a:rPr lang="cs-CZ" sz="2400" dirty="0" err="1" smtClean="0"/>
              <a:t>vícejádrových</a:t>
            </a:r>
            <a:r>
              <a:rPr lang="cs-CZ" sz="2400" dirty="0" smtClean="0"/>
              <a:t> procesorů</a:t>
            </a:r>
          </a:p>
          <a:p>
            <a:pPr lvl="1"/>
            <a:r>
              <a:rPr lang="cs-CZ" sz="2400" dirty="0" smtClean="0"/>
              <a:t>Snaha o přechod od měděných spojů k optickým</a:t>
            </a:r>
          </a:p>
          <a:p>
            <a:pPr lvl="1"/>
            <a:r>
              <a:rPr lang="cs-CZ" sz="2400" dirty="0" smtClean="0"/>
              <a:t>Vývoj nových technologií chlazení</a:t>
            </a:r>
          </a:p>
          <a:p>
            <a:endParaRPr lang="cs-CZ" sz="2800" dirty="0" smtClean="0"/>
          </a:p>
          <a:p>
            <a:endParaRPr lang="cs-CZ" sz="2800" dirty="0" smtClean="0"/>
          </a:p>
          <a:p>
            <a:endParaRPr lang="cs-CZ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Video 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cs-CZ" dirty="0" smtClean="0"/>
              <a:t>Pořízení záznamu</a:t>
            </a:r>
          </a:p>
          <a:p>
            <a:pPr lvl="1"/>
            <a:r>
              <a:rPr lang="cs-CZ" dirty="0" smtClean="0"/>
              <a:t>Kamera</a:t>
            </a:r>
          </a:p>
          <a:p>
            <a:pPr lvl="1"/>
            <a:r>
              <a:rPr lang="cs-CZ" dirty="0" smtClean="0"/>
              <a:t>Mobilní telefon</a:t>
            </a:r>
          </a:p>
          <a:p>
            <a:pPr lvl="1"/>
            <a:r>
              <a:rPr lang="cs-CZ" dirty="0" smtClean="0"/>
              <a:t>Počítačová animace</a:t>
            </a:r>
          </a:p>
          <a:p>
            <a:r>
              <a:rPr lang="cs-CZ" dirty="0" smtClean="0"/>
              <a:t>Převod do PC (u analogového záznamu digitalizace)</a:t>
            </a:r>
          </a:p>
          <a:p>
            <a:r>
              <a:rPr lang="cs-CZ" dirty="0" smtClean="0"/>
              <a:t> Zpracování záznamu (střih, audio, titulky)</a:t>
            </a:r>
          </a:p>
          <a:p>
            <a:r>
              <a:rPr lang="cs-CZ" dirty="0" smtClean="0"/>
              <a:t>Komprimace</a:t>
            </a:r>
          </a:p>
          <a:p>
            <a:r>
              <a:rPr lang="cs-CZ" dirty="0" smtClean="0"/>
              <a:t>Archivace</a:t>
            </a:r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Video </a:t>
            </a:r>
            <a:endParaRPr lang="cs-CZ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r>
              <a:rPr lang="cs-CZ" b="1" dirty="0" smtClean="0"/>
              <a:t>Analogový záznam</a:t>
            </a:r>
          </a:p>
          <a:p>
            <a:pPr lvl="1"/>
            <a:r>
              <a:rPr lang="cs-CZ" dirty="0" smtClean="0"/>
              <a:t>Jednoduchost a větší dynamické přenosové pásmo</a:t>
            </a:r>
          </a:p>
          <a:p>
            <a:pPr lvl="1"/>
            <a:r>
              <a:rPr lang="cs-CZ" dirty="0" smtClean="0"/>
              <a:t>Analogové zvukové záznamové systémy byly původně schopné nahrát </a:t>
            </a:r>
            <a:r>
              <a:rPr lang="cs-CZ" dirty="0" err="1" smtClean="0"/>
              <a:t>audiozáznam</a:t>
            </a:r>
            <a:r>
              <a:rPr lang="cs-CZ" dirty="0" smtClean="0"/>
              <a:t> s velkou dynamikou kvalitněji než systémy digitální (dnes už neplatí)</a:t>
            </a:r>
          </a:p>
          <a:p>
            <a:r>
              <a:rPr lang="cs-CZ" b="1" dirty="0" smtClean="0"/>
              <a:t>Digitální záznam</a:t>
            </a:r>
          </a:p>
          <a:p>
            <a:pPr lvl="1"/>
            <a:r>
              <a:rPr lang="cs-CZ" dirty="0" smtClean="0"/>
              <a:t>Trvanlivost a stabilita informací</a:t>
            </a:r>
          </a:p>
          <a:p>
            <a:pPr lvl="1"/>
            <a:r>
              <a:rPr lang="cs-CZ" dirty="0" smtClean="0"/>
              <a:t>Výhoda při kopírování</a:t>
            </a:r>
          </a:p>
          <a:p>
            <a:pPr lvl="1"/>
            <a:r>
              <a:rPr lang="cs-CZ" dirty="0" smtClean="0"/>
              <a:t>S čísly lze dále matematicky pracovat, což při dostatečně výkonném počítači znamená široké možnosti úpravy obrazu.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Video 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714348" y="1571612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Analogový záznam</a:t>
            </a:r>
            <a:endParaRPr lang="cs-CZ" sz="2800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4929190" y="1571612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Digitální záznam</a:t>
            </a:r>
            <a:endParaRPr lang="cs-CZ" sz="2800" b="1" dirty="0"/>
          </a:p>
        </p:txBody>
      </p:sp>
      <p:cxnSp>
        <p:nvCxnSpPr>
          <p:cNvPr id="11" name="Přímá spojovací šipka 10"/>
          <p:cNvCxnSpPr/>
          <p:nvPr/>
        </p:nvCxnSpPr>
        <p:spPr>
          <a:xfrm>
            <a:off x="3929058" y="1857364"/>
            <a:ext cx="1143008" cy="158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ovací šipka 12"/>
          <p:cNvCxnSpPr/>
          <p:nvPr/>
        </p:nvCxnSpPr>
        <p:spPr>
          <a:xfrm rot="5400000">
            <a:off x="3965571" y="2535231"/>
            <a:ext cx="1071570" cy="1588"/>
          </a:xfrm>
          <a:prstGeom prst="straightConnector1">
            <a:avLst/>
          </a:prstGeom>
          <a:ln w="50800">
            <a:solidFill>
              <a:srgbClr val="191EED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2857488" y="3143248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u="sng" dirty="0" smtClean="0"/>
              <a:t>Digitalizace</a:t>
            </a:r>
            <a:endParaRPr lang="cs-CZ" sz="2800" b="1" u="sng" dirty="0"/>
          </a:p>
        </p:txBody>
      </p:sp>
      <p:cxnSp>
        <p:nvCxnSpPr>
          <p:cNvPr id="18" name="Přímá spojovací šipka 17"/>
          <p:cNvCxnSpPr/>
          <p:nvPr/>
        </p:nvCxnSpPr>
        <p:spPr>
          <a:xfrm rot="5400000">
            <a:off x="4179885" y="4035429"/>
            <a:ext cx="642942" cy="1588"/>
          </a:xfrm>
          <a:prstGeom prst="straightConnector1">
            <a:avLst/>
          </a:prstGeom>
          <a:ln w="50800">
            <a:solidFill>
              <a:srgbClr val="191E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ovéPole 19"/>
          <p:cNvSpPr txBox="1"/>
          <p:nvPr/>
        </p:nvSpPr>
        <p:spPr>
          <a:xfrm>
            <a:off x="2571736" y="4429132"/>
            <a:ext cx="378621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Kvantování + Vzorkování</a:t>
            </a: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536724"/>
            <a:ext cx="3711600" cy="224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71439"/>
            <a:ext cx="3711293" cy="228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TextovéPole 15"/>
          <p:cNvSpPr txBox="1"/>
          <p:nvPr/>
        </p:nvSpPr>
        <p:spPr>
          <a:xfrm>
            <a:off x="642910" y="642918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Kvantování</a:t>
            </a:r>
            <a:endParaRPr lang="cs-CZ" sz="2800" b="1" dirty="0"/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6248" y="2332721"/>
            <a:ext cx="3711600" cy="223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ovéPole 18"/>
          <p:cNvSpPr txBox="1"/>
          <p:nvPr/>
        </p:nvSpPr>
        <p:spPr>
          <a:xfrm>
            <a:off x="642910" y="2928934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Vzorkování</a:t>
            </a:r>
            <a:endParaRPr lang="cs-CZ" sz="2800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642910" y="5263234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/>
              <a:t>Digitalizace</a:t>
            </a:r>
            <a:endParaRPr lang="cs-CZ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874</Words>
  <Application>Microsoft Office PowerPoint</Application>
  <PresentationFormat>Předvádění na obrazovce (4:3)</PresentationFormat>
  <Paragraphs>140</Paragraphs>
  <Slides>20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Times New Roman</vt:lpstr>
      <vt:lpstr>Motiv sady Office</vt:lpstr>
      <vt:lpstr>Grafika a multimedia</vt:lpstr>
      <vt:lpstr>Multimediální PC</vt:lpstr>
      <vt:lpstr>Multimediální PC</vt:lpstr>
      <vt:lpstr>Multimediální PC</vt:lpstr>
      <vt:lpstr>Multimediální PC</vt:lpstr>
      <vt:lpstr>Video </vt:lpstr>
      <vt:lpstr>Video </vt:lpstr>
      <vt:lpstr>Video </vt:lpstr>
      <vt:lpstr>Prezentace aplikace PowerPoint</vt:lpstr>
      <vt:lpstr>Video </vt:lpstr>
      <vt:lpstr>Video </vt:lpstr>
      <vt:lpstr>Video </vt:lpstr>
      <vt:lpstr>Video </vt:lpstr>
      <vt:lpstr>Video </vt:lpstr>
      <vt:lpstr>Video </vt:lpstr>
      <vt:lpstr>Video </vt:lpstr>
      <vt:lpstr>Video </vt:lpstr>
      <vt:lpstr>Video </vt:lpstr>
      <vt:lpstr>Video </vt:lpstr>
      <vt:lpstr>Video </vt:lpstr>
    </vt:vector>
  </TitlesOfParts>
  <Company>SU OPF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Grafický a multimediální software</dc:title>
  <dc:creator>PS</dc:creator>
  <cp:lastModifiedBy>Petr Suchánek</cp:lastModifiedBy>
  <cp:revision>132</cp:revision>
  <dcterms:created xsi:type="dcterms:W3CDTF">2009-04-06T14:02:50Z</dcterms:created>
  <dcterms:modified xsi:type="dcterms:W3CDTF">2022-03-02T20:31:19Z</dcterms:modified>
</cp:coreProperties>
</file>