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61" r:id="rId3"/>
    <p:sldId id="422" r:id="rId4"/>
    <p:sldId id="423" r:id="rId5"/>
    <p:sldId id="424" r:id="rId6"/>
    <p:sldId id="425" r:id="rId7"/>
    <p:sldId id="471" r:id="rId8"/>
    <p:sldId id="472" r:id="rId9"/>
    <p:sldId id="426" r:id="rId10"/>
    <p:sldId id="427" r:id="rId11"/>
    <p:sldId id="428" r:id="rId12"/>
    <p:sldId id="429" r:id="rId13"/>
    <p:sldId id="430" r:id="rId14"/>
    <p:sldId id="452" r:id="rId15"/>
    <p:sldId id="453" r:id="rId16"/>
    <p:sldId id="454" r:id="rId17"/>
    <p:sldId id="455" r:id="rId18"/>
    <p:sldId id="456" r:id="rId19"/>
    <p:sldId id="457" r:id="rId20"/>
    <p:sldId id="459" r:id="rId21"/>
    <p:sldId id="458" r:id="rId22"/>
    <p:sldId id="460" r:id="rId23"/>
    <p:sldId id="463" r:id="rId24"/>
    <p:sldId id="465" r:id="rId25"/>
    <p:sldId id="464" r:id="rId26"/>
    <p:sldId id="466" r:id="rId27"/>
    <p:sldId id="461" r:id="rId28"/>
    <p:sldId id="467" r:id="rId29"/>
    <p:sldId id="462" r:id="rId30"/>
    <p:sldId id="468" r:id="rId31"/>
    <p:sldId id="470" r:id="rId32"/>
    <p:sldId id="274" r:id="rId33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81E3A"/>
    <a:srgbClr val="307871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7" y="83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1A912-BC21-4286-9BD7-B92B2DB49A22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2D866-D22D-4042-B8E0-E9D703272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86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24.02.2021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4211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5076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2110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576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98273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8032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3467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88258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16535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34258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7447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51584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36799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87404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2220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2248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4265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72405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1214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22044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9734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0850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36307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2370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2985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325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5266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2792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2442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569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dp.org/content/undp/en/home/sustainable-development-goals/background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irtrade.net/standard/spo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</a:t>
            </a:r>
            <a:b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MANAGING GLOBALY</a:t>
            </a:r>
            <a:b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5940152" y="3723878"/>
            <a:ext cx="3032119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Pavel Adámek, Ph.D.</a:t>
            </a:r>
          </a:p>
          <a:p>
            <a:pPr algn="r"/>
            <a:r>
              <a:rPr lang="en-GB" altLang="cs-CZ" sz="1600" b="1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632848" cy="3884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Ford Motor Company, which was founded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1903. Although it enjoyed widespread success in the U.S. domestic market, it was not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until the 1960s that the company evolved from phase I to phase II by aggressively pursuing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expansion. 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1967, Ford of Europe was established, which eventually helped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Ford to enter phase III of corporate evolution, the multinational stage. 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IV of evolution, the global stage, emphasizes that firms need to understand their customers’ and other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stakeholders’ needs, quickly translate them into products and services on a least-cost basis,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market them effectively. Ford is attempting to accomplish this by selling off its luxury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brands (i.e., Jaguar, Land Rover, and Volvo) so that it can meet tougher carbon emission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guidelines in different countries. 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ability to diagnose customers’ and stakeholders’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needs, manage cross-cultural transactions, manage multinational teams, and form and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 effective global alliances is crucial to succeeding in the fourth phase. 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 </a:t>
            </a:r>
            <a:r>
              <a:rPr lang="cs-CZ" dirty="0" err="1"/>
              <a:t>Managing</a:t>
            </a:r>
            <a:r>
              <a:rPr lang="cs-CZ" dirty="0"/>
              <a:t> </a:t>
            </a:r>
            <a:r>
              <a:rPr lang="cs-CZ" dirty="0" err="1"/>
              <a:t>Globaly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27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4392488" cy="3884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global manager is a person who views markets, production, service, and opportunities globally and who seeks higher profits for the firm on a global basis. 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truly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manager is at home anywhere in the world. He or she is considered open to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ideas and free of prejudices or attachments to one community, country, or culture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awareness and understanding is acquired by observation, learning, participation, and involvement with people from many different countries and cultures.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 </a:t>
            </a:r>
            <a:r>
              <a:rPr lang="cs-CZ" dirty="0" err="1"/>
              <a:t>Managing</a:t>
            </a:r>
            <a:r>
              <a:rPr lang="cs-CZ" dirty="0"/>
              <a:t> </a:t>
            </a:r>
            <a:r>
              <a:rPr lang="cs-CZ" dirty="0" err="1"/>
              <a:t>Globaly</a:t>
            </a:r>
            <a:r>
              <a:rPr lang="cs-CZ" dirty="0"/>
              <a:t> – </a:t>
            </a:r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Manager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21DF704-DCE3-48DC-B1EF-D2CEEA1CC9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13" t="29001" r="12988" b="13671"/>
          <a:stretch/>
        </p:blipFill>
        <p:spPr>
          <a:xfrm>
            <a:off x="4536544" y="1210892"/>
            <a:ext cx="4572000" cy="234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3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632848" cy="3884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Managers operating in a globally shifting work environment will need a working knowledge of international relationships and foreign affairs, including global financial markets,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law, and exchange rate movements. 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global economies of scale,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ethics of employees, and host government policies and procedures will be required to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formulate feasible, fair, legal, and effective strategies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 </a:t>
            </a:r>
            <a:r>
              <a:rPr lang="cs-CZ" dirty="0" err="1"/>
              <a:t>Managing</a:t>
            </a:r>
            <a:r>
              <a:rPr lang="cs-CZ" dirty="0"/>
              <a:t> </a:t>
            </a:r>
            <a:r>
              <a:rPr lang="cs-CZ" dirty="0" err="1"/>
              <a:t>Globaly</a:t>
            </a:r>
            <a:r>
              <a:rPr lang="cs-CZ" dirty="0"/>
              <a:t> – </a:t>
            </a:r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Strategic</a:t>
            </a:r>
            <a:r>
              <a:rPr lang="cs-CZ" dirty="0"/>
              <a:t>  </a:t>
            </a:r>
            <a:r>
              <a:rPr lang="cs-CZ" dirty="0" err="1"/>
              <a:t>Skills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82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920880" cy="3884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Procter &amp; Gamble’s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liquid detergent failed in Europe when it was introduced because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European washing machines were not equipped for liquid detergent. Modifications to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detergent were made and sales subsequently improved.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Kellogg’s Corn Flakes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eaten primarily as a snack when introduced in Brazil. With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educational advertising, Corn Flakes gained acceptance as a breakfast food.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L’Oréal markets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hair care and cosmetic products in more than 100 countries. It has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adopted and implemented a strategy to produce local products adapted to local markets,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it reaps world economies of scale in research and development, raw materials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sourcing, and productivity balancing.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Nestlé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 tailored products to what the Chinese consumer wants and needs—instant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noodles, seasonings for Chinese cuisine, mineral water, and a popular live-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lactobacillu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 drink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</a:t>
            </a:r>
            <a:r>
              <a:rPr lang="en-US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ples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suggest that global success requires striking a balance between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capitalizing on resources and needs within a nation and capturing a vision of a globalizing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world.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requirements such as customer satisfaction must be met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sz="1800" dirty="0"/>
              <a:t> </a:t>
            </a:r>
            <a:r>
              <a:rPr lang="cs-CZ" sz="1800" dirty="0" err="1"/>
              <a:t>Managing</a:t>
            </a:r>
            <a:r>
              <a:rPr lang="cs-CZ" sz="1800" dirty="0"/>
              <a:t> </a:t>
            </a:r>
            <a:r>
              <a:rPr lang="cs-CZ" sz="1800" dirty="0" err="1"/>
              <a:t>Globaly</a:t>
            </a:r>
            <a:r>
              <a:rPr lang="cs-CZ" sz="1800" dirty="0"/>
              <a:t> – </a:t>
            </a:r>
            <a:r>
              <a:rPr lang="cs-CZ" sz="1800" dirty="0" err="1"/>
              <a:t>local</a:t>
            </a:r>
            <a:r>
              <a:rPr lang="cs-CZ" sz="1800" dirty="0"/>
              <a:t> </a:t>
            </a:r>
            <a:r>
              <a:rPr lang="cs-CZ" sz="1800" dirty="0" err="1"/>
              <a:t>preferences</a:t>
            </a:r>
            <a:r>
              <a:rPr lang="cs-CZ" sz="1800" dirty="0"/>
              <a:t> and </a:t>
            </a:r>
            <a:r>
              <a:rPr lang="cs-CZ" sz="1800" dirty="0" err="1"/>
              <a:t>global</a:t>
            </a:r>
            <a:r>
              <a:rPr lang="cs-CZ" sz="1800" dirty="0"/>
              <a:t> </a:t>
            </a:r>
            <a:r>
              <a:rPr lang="cs-CZ" sz="1800" dirty="0" err="1"/>
              <a:t>standardization</a:t>
            </a:r>
            <a:endParaRPr lang="en-US" sz="18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956376" y="51470"/>
            <a:ext cx="1008112" cy="10801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32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7774544" cy="3884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Demographic changes pose some of the most significant challenges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management in 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twenty-first century.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workforce in industrialized economies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ageing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proportion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population who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retired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employment is growing relative to the proportion of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population still in work.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ageing population is one consequence of people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living longer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having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fewer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children.</a:t>
            </a:r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990568" cy="507703"/>
          </a:xfrm>
        </p:spPr>
        <p:txBody>
          <a:bodyPr/>
          <a:lstStyle/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Analysing the organization’s Environment - demographics</a:t>
            </a:r>
            <a:endParaRPr lang="en-US" sz="2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956376" y="51470"/>
            <a:ext cx="1008112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96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7774544" cy="3884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990568" cy="507703"/>
          </a:xfrm>
        </p:spPr>
        <p:txBody>
          <a:bodyPr/>
          <a:lstStyle/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Analysing the organization’s Environment - demographics</a:t>
            </a:r>
            <a:endParaRPr lang="en-US" sz="2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956376" y="51470"/>
            <a:ext cx="1008112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0F6B1A1-57E4-4C55-A5F1-F678E465B2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51" t="19201" r="12614" b="27600"/>
          <a:stretch/>
        </p:blipFill>
        <p:spPr>
          <a:xfrm>
            <a:off x="754883" y="1113588"/>
            <a:ext cx="7634233" cy="291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59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7774544" cy="3884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Governments have been trying to raise retirement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ages in order to reduce the drain on welfare budgets and pension systems.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will organizations fill the gaps</a:t>
            </a:r>
            <a:r>
              <a:rPr lang="cs-CZ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boomers retire, taking their knowledge and experience with them, while the proportion</a:t>
            </a:r>
            <a:r>
              <a:rPr lang="cs-CZ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skilled youngsters in the workforce is shrinking?</a:t>
            </a:r>
            <a:endParaRPr lang="cs-CZ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older workers adapt to new technologies and working practices, and take management</a:t>
            </a:r>
            <a:r>
              <a:rPr lang="cs-CZ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orders from youngsters?</a:t>
            </a:r>
            <a:endParaRPr lang="cs-CZ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recent survey of over 1,000 managers found that most organizations had not yet developer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age management policies. Younger managers find it difficult to manage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older workers, who have different drives, and need flexibility (to care for elderly parents and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grandchildren, for example).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990568" cy="507703"/>
          </a:xfrm>
        </p:spPr>
        <p:txBody>
          <a:bodyPr/>
          <a:lstStyle/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Analysing the organization’s Environment - demographics</a:t>
            </a:r>
            <a:endParaRPr lang="en-US" sz="2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956376" y="51470"/>
            <a:ext cx="1008112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05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7774544" cy="3884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990568" cy="507703"/>
          </a:xfrm>
        </p:spPr>
        <p:txBody>
          <a:bodyPr/>
          <a:lstStyle/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Analysing the organization’s Environment - demographics</a:t>
            </a:r>
            <a:endParaRPr lang="en-US" sz="2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956376" y="51470"/>
            <a:ext cx="1008112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4D88CD5-E936-456F-8EA2-D77542ECE7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62" t="13671" r="24013" b="16401"/>
          <a:stretch/>
        </p:blipFill>
        <p:spPr>
          <a:xfrm>
            <a:off x="179512" y="555526"/>
            <a:ext cx="6732240" cy="4649727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65253A5-6AEF-4AE3-B7FE-0FEEF4E91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1752" y="555526"/>
            <a:ext cx="2232248" cy="447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17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7774544" cy="3884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demographic trends that will affect many organizations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migration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triggered in part by wars, improved communications and transport, and in Europe new rules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concerning harmonization and labour mobility.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contributes to a richer ethnic, cultural,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religious mix in a given workforce, and puts a premium on the ability to manage this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diversity of values, needs, and preferences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Further trends include the development of ‘the hourglass economy’, divided between educated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skilled knowledge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workers, who are in demand, and poorly educated, untrained and poorly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paid manual and clerical workers, for whom there are fewer job opportunities. 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Lifestyles and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values are changing, affecting the formation and composition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households, patterns of living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consumption, trends in leisure and education, and preferences in working patterns.</a:t>
            </a:r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990568" cy="507703"/>
          </a:xfrm>
        </p:spPr>
        <p:txBody>
          <a:bodyPr/>
          <a:lstStyle/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Analysing the organization’s Environment - demographics</a:t>
            </a:r>
            <a:endParaRPr lang="en-US" sz="2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956376" y="51470"/>
            <a:ext cx="1008112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64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990568" cy="507703"/>
          </a:xfrm>
        </p:spPr>
        <p:txBody>
          <a:bodyPr/>
          <a:lstStyle/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Analysing the organization’s Environment – PESTLE </a:t>
            </a:r>
            <a:r>
              <a:rPr 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analyis</a:t>
            </a:r>
            <a:endParaRPr lang="en-US" sz="2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956376" y="51470"/>
            <a:ext cx="1008112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D9D7983-8BF8-4BAF-AF5A-A2CE355275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88" t="16470" r="21651" b="10802"/>
          <a:stretch/>
        </p:blipFill>
        <p:spPr>
          <a:xfrm>
            <a:off x="179512" y="613055"/>
            <a:ext cx="6624736" cy="448319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F1873C87-A5D7-4A59-9F8F-F9F2FF1FC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41" y="658490"/>
            <a:ext cx="2339800" cy="447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624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2AE0B55C-816C-4F19-B7A6-FBC5976C821C}"/>
              </a:ext>
            </a:extLst>
          </p:cNvPr>
          <p:cNvSpPr txBox="1"/>
          <p:nvPr/>
        </p:nvSpPr>
        <p:spPr>
          <a:xfrm>
            <a:off x="7884368" y="123478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915566"/>
            <a:ext cx="72008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links between globalization, organizations and business</a:t>
            </a:r>
          </a:p>
          <a:p>
            <a:endParaRPr lang="en-GB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Managing </a:t>
            </a:r>
            <a:r>
              <a:rPr lang="en-GB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globaly</a:t>
            </a:r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local preferences and global standardization</a:t>
            </a:r>
          </a:p>
          <a:p>
            <a:endParaRPr lang="en-GB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role of multinational and global companies</a:t>
            </a:r>
          </a:p>
          <a:p>
            <a:endParaRPr lang="en-GB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Analysing the organization’s Environment – Ethical behaviour</a:t>
            </a:r>
          </a:p>
          <a:p>
            <a:endParaRPr lang="en-GB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680520" cy="507703"/>
          </a:xfrm>
        </p:spPr>
        <p:txBody>
          <a:bodyPr/>
          <a:lstStyle/>
          <a:p>
            <a:r>
              <a:rPr lang="en-GB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1817670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990568" cy="507703"/>
          </a:xfrm>
        </p:spPr>
        <p:txBody>
          <a:bodyPr/>
          <a:lstStyle/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Analysing the organization’s Environment – PESTLE </a:t>
            </a:r>
            <a:r>
              <a:rPr 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analyis</a:t>
            </a:r>
            <a:endParaRPr lang="en-US" sz="2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956376" y="51470"/>
            <a:ext cx="1008112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1873C87-A5D7-4A59-9F8F-F9F2FF1FC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1" y="658490"/>
            <a:ext cx="2339800" cy="447485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BC6B637-98EE-441D-A8F2-6CD47F094B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50" t="30400" r="14563" b="36000"/>
          <a:stretch/>
        </p:blipFill>
        <p:spPr>
          <a:xfrm>
            <a:off x="395536" y="1465072"/>
            <a:ext cx="6732289" cy="221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980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7774544" cy="3884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 and managers are expected to behave ethically. The emphasis on this aspect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organizational behaviour has increased in the twenty-first century, for two reasons. 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concerns a number of high-profile corporate scandals (Enron, </a:t>
            </a:r>
            <a:r>
              <a:rPr lang="en-GB" alt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Worldcom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concerns increasing media scrutiny of organization and management practices, focusing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environmental issues and the use of low-cost labour.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Video: UNDP – SDGs </a:t>
            </a:r>
            <a:r>
              <a:rPr lang="cs-CZ" alt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https://www.undp.org/content/undp/en/home/sustainable-development-goals/background.html</a:t>
            </a:r>
            <a:endParaRPr lang="cs-CZ" altLang="cs-CZ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990568" cy="507703"/>
          </a:xfrm>
        </p:spPr>
        <p:txBody>
          <a:bodyPr/>
          <a:lstStyle/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Analysing the organization’s Environment – </a:t>
            </a:r>
            <a:r>
              <a:rPr 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Ethical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behaviour</a:t>
            </a:r>
            <a:endParaRPr lang="en-US" sz="2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956376" y="51470"/>
            <a:ext cx="1008112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36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7774544" cy="3884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 and managers are expected to behave ethically. The emphasis on this aspect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organizational behaviour has increased in the twenty-first century, for two reasons. 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concerns a number of high-profile corporate scandals (Enron, </a:t>
            </a:r>
            <a:r>
              <a:rPr lang="en-GB" alt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Worldcom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concerns increasing media scrutiny of organization and management practices, focusing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environmental issues and the use of low-cost labour.</a:t>
            </a:r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990568" cy="507703"/>
          </a:xfrm>
        </p:spPr>
        <p:txBody>
          <a:bodyPr/>
          <a:lstStyle/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Analysing the organization’s Environment – </a:t>
            </a:r>
            <a:r>
              <a:rPr 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Ethical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behaviour</a:t>
            </a:r>
            <a:endParaRPr lang="en-US" sz="2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956376" y="51470"/>
            <a:ext cx="1008112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1DBDB6C-CD0F-4EDC-94FD-D515E4CC9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0" y="166516"/>
            <a:ext cx="9087619" cy="459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93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7774544" cy="3884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 and managers are expected to behave ethically. The emphasis on this aspect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organizational behaviour has increased in the twenty-first century, for two reasons. 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concerns a number of high-profile corporate scandals (Enron, </a:t>
            </a:r>
            <a:r>
              <a:rPr lang="en-GB" alt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Worldcom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concerns increasing media scrutiny of organization and management practices, focusing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environmental issues and the use of low-cost labour.</a:t>
            </a:r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990568" cy="507703"/>
          </a:xfrm>
        </p:spPr>
        <p:txBody>
          <a:bodyPr/>
          <a:lstStyle/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Analysing the organization’s Environment – </a:t>
            </a:r>
            <a:r>
              <a:rPr 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Ethical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behaviour</a:t>
            </a:r>
            <a:endParaRPr lang="en-US" sz="2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956376" y="51470"/>
            <a:ext cx="1008112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58CBC11-A9B5-42C6-83A6-51BA998E8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76" y="53388"/>
            <a:ext cx="7761600" cy="513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90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956376" y="51470"/>
            <a:ext cx="1008112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FA9C2C1-6862-494F-A081-711D8CC52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952" y="3814"/>
            <a:ext cx="8272488" cy="5143500"/>
          </a:xfrm>
          <a:prstGeom prst="rect">
            <a:avLst/>
          </a:prstGeom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id="{900F1D4E-5EE4-496C-8BF9-37D1A00D2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056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7774544" cy="3884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 and managers are expected to behave ethically. The emphasis on this aspect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organizational behaviour has increased in the twenty-first century, for two reasons. 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concerns a number of high-profile corporate scandals (Enron, </a:t>
            </a:r>
            <a:r>
              <a:rPr lang="en-GB" alt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Worldcom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concerns increasing media scrutiny of organization and management practices, focusing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environmental issues and the use of low-cost labour.</a:t>
            </a:r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990568" cy="507703"/>
          </a:xfrm>
        </p:spPr>
        <p:txBody>
          <a:bodyPr/>
          <a:lstStyle/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Analysing the organization’s Environment – </a:t>
            </a:r>
            <a:r>
              <a:rPr 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Ethical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behaviour</a:t>
            </a:r>
            <a:endParaRPr lang="en-US" sz="2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956376" y="51470"/>
            <a:ext cx="1008112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1507477-76D9-4998-9DEC-413D8D865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5485"/>
            <a:ext cx="9144000" cy="475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5831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7774544" cy="3884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 and managers are expected to behave ethically. The emphasis on this aspect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organizational behaviour has increased in the twenty-first century, for two reasons. 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concerns a number of high-profile corporate scandals (Enron, </a:t>
            </a:r>
            <a:r>
              <a:rPr lang="en-GB" alt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Worldcom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concerns increasing media scrutiny of organization and management practices, focusing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environmental issues and the use of low-cost labour.</a:t>
            </a:r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990568" cy="507703"/>
          </a:xfrm>
        </p:spPr>
        <p:txBody>
          <a:bodyPr/>
          <a:lstStyle/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Analysing the organization’s Environment – </a:t>
            </a:r>
            <a:r>
              <a:rPr 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Ethical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behaviour</a:t>
            </a:r>
            <a:endParaRPr lang="en-US" sz="2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956376" y="51470"/>
            <a:ext cx="1008112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56BDEA5-EFB6-4DB6-9AFB-C4F5AE6BEA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001"/>
          <a:stretch/>
        </p:blipFill>
        <p:spPr>
          <a:xfrm>
            <a:off x="179512" y="0"/>
            <a:ext cx="8776070" cy="509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052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6980136" cy="3884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alt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hree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-level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framework which includes the ethics of the individual manager, the organization’s ethical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stance, and the organization’s approach to corporate social responsibility.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 1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individual ethics, concerns the decisions and actions of individual managers, and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ethical principles behind their behaviour;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 2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organization’s ethical stance, concerns the extent to which the organization’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minimum obligations to stakeholders and to society at large will be exceeded;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 3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corporate social responsibility, focuses on how the organization puts its ethical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stance into practice, by addressing different stakeholder interests.</a:t>
            </a:r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990568" cy="507703"/>
          </a:xfrm>
        </p:spPr>
        <p:txBody>
          <a:bodyPr/>
          <a:lstStyle/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Analysing the organization’s Environment – </a:t>
            </a:r>
            <a:r>
              <a:rPr 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Ethical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behaviour</a:t>
            </a:r>
            <a:endParaRPr lang="en-US" sz="2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956376" y="51470"/>
            <a:ext cx="1008112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97B470A-8E3A-4415-A7AF-CE49040416F5}"/>
              </a:ext>
            </a:extLst>
          </p:cNvPr>
          <p:cNvSpPr/>
          <p:nvPr/>
        </p:nvSpPr>
        <p:spPr>
          <a:xfrm>
            <a:off x="7092280" y="847205"/>
            <a:ext cx="18967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/>
              <a:t>Ethics</a:t>
            </a:r>
            <a:r>
              <a:rPr lang="en-GB" sz="1200" dirty="0"/>
              <a:t> the moral</a:t>
            </a:r>
          </a:p>
          <a:p>
            <a:r>
              <a:rPr lang="en-GB" sz="1200" dirty="0"/>
              <a:t>principles, values, and</a:t>
            </a:r>
          </a:p>
          <a:p>
            <a:r>
              <a:rPr lang="en-GB" sz="1200" dirty="0"/>
              <a:t>rules that govern our</a:t>
            </a:r>
          </a:p>
          <a:p>
            <a:r>
              <a:rPr lang="en-GB" sz="1200" dirty="0"/>
              <a:t>decisions and actions</a:t>
            </a:r>
          </a:p>
          <a:p>
            <a:r>
              <a:rPr lang="en-GB" sz="1200" dirty="0"/>
              <a:t>with respect to what is</a:t>
            </a:r>
          </a:p>
          <a:p>
            <a:r>
              <a:rPr lang="en-GB" sz="1200" dirty="0"/>
              <a:t>right and wrong, good</a:t>
            </a:r>
          </a:p>
          <a:p>
            <a:r>
              <a:rPr lang="en-GB" sz="1200" dirty="0"/>
              <a:t>and bad.</a:t>
            </a:r>
          </a:p>
        </p:txBody>
      </p:sp>
    </p:spTree>
    <p:extLst>
      <p:ext uri="{BB962C8B-B14F-4D97-AF65-F5344CB8AC3E}">
        <p14:creationId xmlns:p14="http://schemas.microsoft.com/office/powerpoint/2010/main" val="131676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03190"/>
            <a:ext cx="6980136" cy="3884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Video: Fair Trade </a:t>
            </a:r>
            <a:r>
              <a:rPr lang="cs-CZ" alt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Fair Trade – video: </a:t>
            </a:r>
            <a:r>
              <a:rPr lang="en-GB" alt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https://www.fairtrade.net/standard/spo</a:t>
            </a:r>
            <a:endParaRPr lang="cs-CZ" alt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990568" cy="507703"/>
          </a:xfrm>
        </p:spPr>
        <p:txBody>
          <a:bodyPr/>
          <a:lstStyle/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Analysing the organization’s Environment – </a:t>
            </a:r>
            <a:r>
              <a:rPr 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Ethical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behaviour</a:t>
            </a:r>
            <a:endParaRPr lang="en-US" sz="2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956376" y="51470"/>
            <a:ext cx="1008112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0789057-EC89-4F20-ABDF-072DA836F5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1995686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6145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990568" cy="507703"/>
          </a:xfrm>
        </p:spPr>
        <p:txBody>
          <a:bodyPr/>
          <a:lstStyle/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ethical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decision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tree</a:t>
            </a:r>
            <a:endParaRPr lang="en-US" sz="2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956376" y="51470"/>
            <a:ext cx="1008112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0B4AC69-8E05-447E-9DAC-10C4A58993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88" t="13671" r="22706" b="10801"/>
          <a:stretch/>
        </p:blipFill>
        <p:spPr>
          <a:xfrm>
            <a:off x="3133344" y="51470"/>
            <a:ext cx="5335816" cy="499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97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2AE0B55C-816C-4F19-B7A6-FBC5976C821C}"/>
              </a:ext>
            </a:extLst>
          </p:cNvPr>
          <p:cNvSpPr txBox="1"/>
          <p:nvPr/>
        </p:nvSpPr>
        <p:spPr>
          <a:xfrm>
            <a:off x="7884368" y="123478"/>
            <a:ext cx="1080120" cy="936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703189"/>
            <a:ext cx="7848872" cy="3380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Outcomes</a:t>
            </a:r>
          </a:p>
          <a:p>
            <a:pPr marL="0" indent="0">
              <a:buNone/>
            </a:pPr>
            <a:endParaRPr lang="en-GB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Acquire competences and knowledge to analyse the global environment that shapes the organizational behaviour.</a:t>
            </a:r>
          </a:p>
          <a:p>
            <a:endParaRPr lang="en-GB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future managers you need to gain knowledge about current trends in ethic business and Corporate Social Responsibility approaches.</a:t>
            </a:r>
          </a:p>
          <a:p>
            <a:endParaRPr lang="en-GB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680520" cy="50770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56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956376" y="51470"/>
            <a:ext cx="1008112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7521C29-5B4F-45B3-9422-5F30A5937E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63" t="20601" r="10651" b="16400"/>
          <a:stretch/>
        </p:blipFill>
        <p:spPr>
          <a:xfrm>
            <a:off x="182520" y="783340"/>
            <a:ext cx="8238338" cy="3600400"/>
          </a:xfrm>
          <a:prstGeom prst="rect">
            <a:avLst/>
          </a:prstGeom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id="{08A1E49B-1ACD-4E15-BAA5-3CBCA7435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4587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D745F959-0C3F-41D3-B30A-974369724120}"/>
              </a:ext>
            </a:extLst>
          </p:cNvPr>
          <p:cNvSpPr txBox="1"/>
          <p:nvPr/>
        </p:nvSpPr>
        <p:spPr>
          <a:xfrm>
            <a:off x="7812360" y="123478"/>
            <a:ext cx="1224136" cy="936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703189"/>
            <a:ext cx="8496944" cy="38127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altLang="cs-CZ" sz="1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Managers operating in a globally shifting work environment will need a working knowledge of international relationships and foreign affairs, including global financial markets, international law, and exchange rate movements. 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 the concept of corporate social responsibility, and the practical and ethical implications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this concept for organizational behaviour.</a:t>
            </a:r>
          </a:p>
          <a:p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Businesses and their managers are expected to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 in responsible and ethical ways, contributing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social and environmental outcomes as well as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making profit.</a:t>
            </a:r>
          </a:p>
          <a:p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Responsible practices include, for example, the business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contribution to the community, the Sustainable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 resources, ethical behaviour in relationships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suppliers and customers, and the impact of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business on all stakeholders.</a:t>
            </a:r>
          </a:p>
          <a:p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Critics argue that it is government’s job to deal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social and environmental issues, that the role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business is to maximize profits while operating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 the law, and that managers who donate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company funds to ‘good causes’ give away shareholders’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money.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328592" cy="507703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87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05740" y="257176"/>
            <a:ext cx="6155055" cy="4612004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1259632" y="1347614"/>
            <a:ext cx="3833813" cy="161925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>
              <a:defRPr/>
            </a:pP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0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share our thoughts </a:t>
            </a: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 question</a:t>
            </a: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3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0" name="Podnadpis 2"/>
          <p:cNvSpPr txBox="1">
            <a:spLocks/>
          </p:cNvSpPr>
          <p:nvPr/>
        </p:nvSpPr>
        <p:spPr bwMode="auto">
          <a:xfrm>
            <a:off x="6444208" y="864820"/>
            <a:ext cx="2584968" cy="2138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Pavel Adámek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cs-CZ" altLang="cs-CZ" sz="1200" b="1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57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919289"/>
            <a:ext cx="7774544" cy="856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the globalization of business continues, organizations must be analyzed and managed in a new way.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Simply considering how office workers behave and perform at Appl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headquarters in Cupertino, California, and then attempting to generalize findings and conclusions and apply them to office workers at Lenovo Group (which purchased IBM’s PC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in 2005) in Beijing, China, is not sufficient. 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American office workers and Chinese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 workers definitely think and behave in different ways. Behavior, structure, and processes are all crucial to the successful operation of an enterprise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be no national products or technologies, no national corporations, no national industries.</a:t>
            </a:r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development of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is vital on a national level, it is certainly vital on an organizational level.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dirty="0"/>
              <a:t> Managing </a:t>
            </a:r>
            <a:r>
              <a:rPr lang="en-GB" dirty="0" err="1"/>
              <a:t>Globaly</a:t>
            </a:r>
            <a:endParaRPr lang="en-GB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956376" y="51470"/>
            <a:ext cx="1008112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28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919288"/>
            <a:ext cx="7774544" cy="3884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Today, however, economic and business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 includes global 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 alliances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worldwide production and distribution, and regional integration agreements such as the 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European Union, Asia-Pacific Economic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Cooperation, and North American Free Trade Agreement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multinational corporation</a:t>
            </a:r>
            <a:r>
              <a:rPr lang="en-US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conducts its business in various countries, adapting its products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practices to local conditions by </a:t>
            </a:r>
            <a:r>
              <a:rPr lang="en-US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customizing products </a:t>
            </a:r>
            <a:r>
              <a:rPr lang="en-US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specific markets. 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contrast,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corporation </a:t>
            </a:r>
            <a:r>
              <a:rPr lang="en-US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avoids the high relative costs of the multinational corporation by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offering universal standardized products for a homogeneous world market. 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 </a:t>
            </a:r>
            <a:r>
              <a:rPr lang="cs-CZ" dirty="0" err="1"/>
              <a:t>Managing</a:t>
            </a:r>
            <a:r>
              <a:rPr lang="cs-CZ" dirty="0"/>
              <a:t> </a:t>
            </a:r>
            <a:r>
              <a:rPr lang="cs-CZ" dirty="0" err="1"/>
              <a:t>Globaly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75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919288"/>
            <a:ext cx="7774544" cy="3884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Developing successful global strategies and approaches to managing diverse workers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become a 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requirement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managers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often the case that management practices in an organization </a:t>
            </a:r>
            <a:r>
              <a:rPr lang="en-US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relate to the nationality of its ownership </a:t>
            </a:r>
            <a:r>
              <a:rPr lang="en-US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rather than to the particular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locations of its facilities.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However, it is </a:t>
            </a:r>
            <a:r>
              <a:rPr lang="en-US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longer enough to simply assume </a:t>
            </a:r>
            <a:r>
              <a:rPr lang="en-US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a motivational approach, job design technique, or performance review system will have similar results for all workers in all settings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 </a:t>
            </a:r>
            <a:r>
              <a:rPr lang="cs-CZ" dirty="0" err="1"/>
              <a:t>Managing</a:t>
            </a:r>
            <a:r>
              <a:rPr lang="cs-CZ" dirty="0"/>
              <a:t> </a:t>
            </a:r>
            <a:r>
              <a:rPr lang="cs-CZ" dirty="0" err="1"/>
              <a:t>Globaly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84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632848" cy="3884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 managers who make no attempt to learn from and </a:t>
            </a:r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changes in the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environment find themselves </a:t>
            </a:r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reacting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rather than innovating, and their organizations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often become uncompetitive and </a:t>
            </a:r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fail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Five major challenges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 out for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managers in today’s world: 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building a competitive advantage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maintaining ethical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standards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managing a diverse workforc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utilizing new technologies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practicing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crisis management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56304" y="195486"/>
            <a:ext cx="7776864" cy="507703"/>
          </a:xfrm>
        </p:spPr>
        <p:txBody>
          <a:bodyPr/>
          <a:lstStyle/>
          <a:p>
            <a:r>
              <a:rPr lang="cs-CZ" sz="1800" dirty="0"/>
              <a:t> </a:t>
            </a:r>
            <a:r>
              <a:rPr lang="en-GB" sz="1800" dirty="0"/>
              <a:t>Challenges for Management in a Global Environment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956376" y="51470"/>
            <a:ext cx="1008112" cy="10801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81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632848" cy="3884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 managers who make no attempt to learn from and </a:t>
            </a:r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changes in the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environment find themselves </a:t>
            </a:r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reacting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rather than innovating, and their organizations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often become uncompetitive and </a:t>
            </a:r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fail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Five major challenges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 out for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managers in today’s world: 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building a competitive advantage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maintaining ethical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standards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managing a diverse workforc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utilizing new technologies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practicing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crisis management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56304" y="195486"/>
            <a:ext cx="7776864" cy="507703"/>
          </a:xfrm>
        </p:spPr>
        <p:txBody>
          <a:bodyPr/>
          <a:lstStyle/>
          <a:p>
            <a:r>
              <a:rPr lang="cs-CZ" sz="1800" dirty="0"/>
              <a:t> </a:t>
            </a:r>
            <a:r>
              <a:rPr lang="en-GB" sz="1800" dirty="0"/>
              <a:t>Challenges for Management in a Global Environment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956376" y="51470"/>
            <a:ext cx="1008112" cy="10801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F40DBDD-0499-4075-90FA-B8090D34ED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25" t="31871" r="16526" b="3801"/>
          <a:stretch/>
        </p:blipFill>
        <p:spPr>
          <a:xfrm>
            <a:off x="5868144" y="2317307"/>
            <a:ext cx="2952328" cy="224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1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8A663C8-AA4A-4332-AA6E-283D9532B7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17" t="17800" r="26121" b="6601"/>
          <a:stretch/>
        </p:blipFill>
        <p:spPr>
          <a:xfrm>
            <a:off x="2987824" y="34383"/>
            <a:ext cx="5976664" cy="5074733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92928745-4F0C-4EED-9945-46401D17EBEA}"/>
              </a:ext>
            </a:extLst>
          </p:cNvPr>
          <p:cNvSpPr/>
          <p:nvPr/>
        </p:nvSpPr>
        <p:spPr>
          <a:xfrm>
            <a:off x="971600" y="1812699"/>
            <a:ext cx="1894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Corporate and Cross-Cultural Evolution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0E65014-3B41-4F37-89CC-2307054A27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77586"/>
            <a:ext cx="2911468" cy="579170"/>
          </a:xfrm>
          <a:prstGeom prst="rect">
            <a:avLst/>
          </a:prstGeom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id="{66F18D18-EABA-4354-9737-6671BC0D8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329594C5-97E0-447C-AF1D-BFF60A8E7184}"/>
              </a:ext>
            </a:extLst>
          </p:cNvPr>
          <p:cNvSpPr/>
          <p:nvPr/>
        </p:nvSpPr>
        <p:spPr>
          <a:xfrm>
            <a:off x="179512" y="4371950"/>
            <a:ext cx="280831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8657179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24971</TotalTime>
  <Words>2256</Words>
  <Application>Microsoft Office PowerPoint</Application>
  <PresentationFormat>Předvádění na obrazovce (16:9)</PresentationFormat>
  <Paragraphs>242</Paragraphs>
  <Slides>32</Slides>
  <Notes>30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7" baseType="lpstr">
      <vt:lpstr>Arial</vt:lpstr>
      <vt:lpstr>Calibri</vt:lpstr>
      <vt:lpstr>Times New Roman</vt:lpstr>
      <vt:lpstr>Wingdings</vt:lpstr>
      <vt:lpstr>SLU</vt:lpstr>
      <vt:lpstr>TOPIC    MANAGING GLOBALY </vt:lpstr>
      <vt:lpstr>Content</vt:lpstr>
      <vt:lpstr>Prezentace aplikace PowerPoint</vt:lpstr>
      <vt:lpstr> Managing Globaly</vt:lpstr>
      <vt:lpstr> Managing Globaly</vt:lpstr>
      <vt:lpstr> Managing Globaly</vt:lpstr>
      <vt:lpstr> Challenges for Management in a Global Environment</vt:lpstr>
      <vt:lpstr> Challenges for Management in a Global Environment</vt:lpstr>
      <vt:lpstr>Prezentace aplikace PowerPoint</vt:lpstr>
      <vt:lpstr> Managing Globaly</vt:lpstr>
      <vt:lpstr> Managing Globaly – Global Manager</vt:lpstr>
      <vt:lpstr> Managing Globaly – Global Strategic  Skills</vt:lpstr>
      <vt:lpstr> Managing Globaly – local preferences and global standardization</vt:lpstr>
      <vt:lpstr>Analysing the organization’s Environment - demographics</vt:lpstr>
      <vt:lpstr>Analysing the organization’s Environment - demographics</vt:lpstr>
      <vt:lpstr>Analysing the organization’s Environment - demographics</vt:lpstr>
      <vt:lpstr>Analysing the organization’s Environment - demographics</vt:lpstr>
      <vt:lpstr>Analysing the organization’s Environment - demographics</vt:lpstr>
      <vt:lpstr>Analysing the organization’s Environment – PESTLE analyis</vt:lpstr>
      <vt:lpstr>Analysing the organization’s Environment – PESTLE analyis</vt:lpstr>
      <vt:lpstr>Analysing the organization’s Environment – Ethical behaviour</vt:lpstr>
      <vt:lpstr>Analysing the organization’s Environment – Ethical behaviour</vt:lpstr>
      <vt:lpstr>Analysing the organization’s Environment – Ethical behaviour</vt:lpstr>
      <vt:lpstr>Prezentace aplikace PowerPoint</vt:lpstr>
      <vt:lpstr>Analysing the organization’s Environment – Ethical behaviour</vt:lpstr>
      <vt:lpstr>Analysing the organization’s Environment – Ethical behaviour</vt:lpstr>
      <vt:lpstr>Analysing the organization’s Environment – Ethical behaviour</vt:lpstr>
      <vt:lpstr>Analysing the organization’s Environment – Ethical behaviour</vt:lpstr>
      <vt:lpstr>The ethical decision tree</vt:lpstr>
      <vt:lpstr>Prezentace aplikace PowerPoint</vt:lpstr>
      <vt:lpstr>RECAP</vt:lpstr>
      <vt:lpstr> We can share our thoughts and ask questions 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Pavel Adámek</cp:lastModifiedBy>
  <cp:revision>445</cp:revision>
  <cp:lastPrinted>2018-10-04T06:50:24Z</cp:lastPrinted>
  <dcterms:created xsi:type="dcterms:W3CDTF">2016-07-06T15:42:34Z</dcterms:created>
  <dcterms:modified xsi:type="dcterms:W3CDTF">2021-02-24T18:36:21Z</dcterms:modified>
</cp:coreProperties>
</file>