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61" r:id="rId3"/>
    <p:sldId id="422" r:id="rId4"/>
    <p:sldId id="421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71" r:id="rId13"/>
    <p:sldId id="472" r:id="rId14"/>
    <p:sldId id="473" r:id="rId15"/>
    <p:sldId id="474" r:id="rId16"/>
    <p:sldId id="475" r:id="rId17"/>
    <p:sldId id="442" r:id="rId18"/>
    <p:sldId id="443" r:id="rId19"/>
    <p:sldId id="476" r:id="rId20"/>
    <p:sldId id="444" r:id="rId21"/>
    <p:sldId id="447" r:id="rId22"/>
    <p:sldId id="445" r:id="rId23"/>
    <p:sldId id="448" r:id="rId24"/>
    <p:sldId id="449" r:id="rId25"/>
    <p:sldId id="450" r:id="rId26"/>
    <p:sldId id="432" r:id="rId27"/>
    <p:sldId id="451" r:id="rId28"/>
    <p:sldId id="469" r:id="rId29"/>
    <p:sldId id="470" r:id="rId30"/>
    <p:sldId id="274" r:id="rId31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211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417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725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768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483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268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161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519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627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71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12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158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565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391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865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763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542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40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023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488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37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8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4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450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247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878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536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67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exjobs.com/blog/post/fortune-500-companies-with-remote-job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wire.com/where-is-the-iphone-made-199950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ENVIRONMENT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13458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methods used to analyse the environment are known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environmental scanning techniques.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scanning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involves collecting information from a range of sources: government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statistics, newspapers and magazines, internet sites, specialist research and consulting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agencies, demographic analysis, market research, focus groups. 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major trends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affecting most organizations: </a:t>
            </a:r>
            <a:r>
              <a:rPr lang="en-GB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technology, globalization, and demographics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</a:t>
            </a:r>
            <a:r>
              <a:rPr 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echnology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affects organizational behaviour in many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ways, and on many levels. Technological developments influence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products and services, corporate strategies, modes of communications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information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exchange, and the day-to-day work of individuals.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Expertise in making technologically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sophisticated products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moved to developing countries with lower labour costs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raising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 that the developed economies which invented those products have become unnecessarily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 on their overseas manufacturers.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technology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0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innovation is one of the key features of contemporary society. It affects: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you communicate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email, mobile phone, smartphone, Twitter, Facebook, Skype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you buy and use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 computing, smart cash cards, e-commerce, internet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to news, information, films and music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you travel and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places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navigation, iPhone location services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you find and </a:t>
            </a:r>
            <a:r>
              <a:rPr lang="en-GB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jobs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LinkedIn; personality and skills assessment apps, online job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through your iPhone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you spend your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leisure time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iPod, iPad, Xbox, YouTube, Kindle, surfing, blogging,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gaming, iPhone apps, social networking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private you can be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CCTV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(Closed Circuit TV)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GPS in your smartphone, web history recording,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logging, data mining</a:t>
            </a: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technology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while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technologies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 better personal and corporate performance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productivity gains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not always achieved. Technology can liberate and empower, but it can also increase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workload and stress, and intensify surveillance and control.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technology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technology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technology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tools, machinery, and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 that can be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seen, touched, and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heard.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technology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methods which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the behaviour and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of people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systematic, purposive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through structures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coordination, control,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motivation, and reward.</a:t>
            </a: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technology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2DEE4D1-F08B-45F9-9613-DD4EA5731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0" t="33201" r="10625" b="37400"/>
          <a:stretch/>
        </p:blipFill>
        <p:spPr>
          <a:xfrm>
            <a:off x="1224788" y="3219822"/>
            <a:ext cx="5795484" cy="14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Jobs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GB" sz="1100" dirty="0">
                <a:hlinkClick r:id="rId3"/>
              </a:rPr>
              <a:t>https://www.flexjobs.com/blog/post/fortune-500-companies-with-remote-jobs/</a:t>
            </a:r>
            <a:endParaRPr lang="cs-CZ" sz="11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technology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9B9AA7-75BB-439A-BCDE-3C8767A7B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337207"/>
            <a:ext cx="3384376" cy="180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04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technology creates unemployment through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replacement effects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substitute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 for people, while increasing productivity.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supermarkets use </a:t>
            </a:r>
            <a:r>
              <a:rPr lang="en-GB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selfservice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checkout technology, reducing the number of checkout staff required.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example of how technology enables us to work in nonstandard ways, but without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nature of jobs, can be seen in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teleworking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are, several </a:t>
            </a:r>
            <a:r>
              <a:rPr lang="en-GB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teleworking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set-up costs (though hardware costs have fallen);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are not able to share equipment and other office facilities;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face-to-face social interaction, sharing of ideas, and team spirit;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can lose touch with organization culture and goals;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cannot easily monitor and control activity;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customers expect to contact a ‘conventional’ office.</a:t>
            </a: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technology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 management perspective,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appear to be five main and five subsidiary reasons for introducing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teleworking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reasons are: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response to requests from employees;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to reduce costs;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to cope with maternity;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to help reduce office overcrowding;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following relocation of offices, where some staff were unable to move.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subsidiary reasons are: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cope with illness or disability;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to fit the kind of work being done;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because staff live some distance from the office;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because it allows more undisturbed working time;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database connections are faster out of main working hours.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technology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8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technology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F656407-9A8A-46BC-995F-7B817D915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2" t="13671" r="24013" b="5201"/>
          <a:stretch/>
        </p:blipFill>
        <p:spPr>
          <a:xfrm>
            <a:off x="198536" y="43092"/>
            <a:ext cx="7560872" cy="50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76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feature of globalization is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death of distance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a term which means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geographical separation of countries and individuals is now unimportant.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means that the fate of a village in a developing country, dependent on export sales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 from a single cash crop, is decided by price movements in exchanges in New York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Frankfurt.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 means that decisions taken in Tokyo in Japan affect Employment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English Midlands, where Toyota has an assembly plant.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 means that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collapse of the investment bank Lehman Brothers in 2008, due to high-risk lending practices,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to a financial crisis affecting banks and economies around the world.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</a:t>
            </a:r>
            <a:r>
              <a:rPr 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2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iPhone Made?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https://www.lifewire.com/where-is-the-iphone-made-1999503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</a:t>
            </a:r>
            <a:r>
              <a:rPr 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4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E0B55C-816C-4F19-B7A6-FBC5976C821C}"/>
              </a:ext>
            </a:extLst>
          </p:cNvPr>
          <p:cNvSpPr txBox="1"/>
          <p:nvPr/>
        </p:nvSpPr>
        <p:spPr>
          <a:xfrm>
            <a:off x="7884368" y="123478"/>
            <a:ext cx="1080120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2008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and </a:t>
            </a:r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shaping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Organizational behaviour</a:t>
            </a: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Environment: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technology, </a:t>
            </a:r>
          </a:p>
          <a:p>
            <a:pPr lvl="1"/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demographics, </a:t>
            </a:r>
          </a:p>
          <a:p>
            <a:pPr lvl="1"/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behaviour.</a:t>
            </a: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 and THINK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globalization affect you personally?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what ways could globalization influence your working life and your career?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personal benefits and disadvantages?</a:t>
            </a:r>
            <a:endParaRPr lang="en-US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</a:t>
            </a:r>
            <a:r>
              <a:rPr 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990568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may involve holiday plans, working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abroad, the clothes that you wear, the food and drink that you consume, and the way in which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use the internet, phones, social networking sites, and different types 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technology.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probably have many direct and indirect encounters with other cultures, daily.</a:t>
            </a:r>
            <a:endParaRPr lang="en-US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</a:t>
            </a:r>
            <a:r>
              <a:rPr lang="cs-CZ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5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9B8406A-1209-4788-8E5E-1DE2AE9974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17801" r="28738" b="10801"/>
          <a:stretch/>
        </p:blipFill>
        <p:spPr>
          <a:xfrm>
            <a:off x="154736" y="28612"/>
            <a:ext cx="5961856" cy="4969098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D061439-BD1F-4FB4-A4CF-D9034A9F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E05B7B5-E0FE-4A16-A9E4-7E01D80237D6}"/>
              </a:ext>
            </a:extLst>
          </p:cNvPr>
          <p:cNvSpPr/>
          <p:nvPr/>
        </p:nvSpPr>
        <p:spPr>
          <a:xfrm>
            <a:off x="6116592" y="195486"/>
            <a:ext cx="2872672" cy="4802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246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061439-BD1F-4FB4-A4CF-D9034A9F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Globalization</a:t>
            </a:r>
            <a:r>
              <a:rPr lang="cs-CZ" dirty="0"/>
              <a:t> and Organizational </a:t>
            </a:r>
            <a:r>
              <a:rPr lang="cs-CZ" dirty="0" err="1"/>
              <a:t>change</a:t>
            </a:r>
            <a:endParaRPr lang="en-GB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E05B7B5-E0FE-4A16-A9E4-7E01D80237D6}"/>
              </a:ext>
            </a:extLst>
          </p:cNvPr>
          <p:cNvSpPr/>
          <p:nvPr/>
        </p:nvSpPr>
        <p:spPr>
          <a:xfrm>
            <a:off x="6116592" y="195486"/>
            <a:ext cx="2872672" cy="4802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1072E69-6E9C-46AD-B04B-D7CDF0D2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16471" r="24013" b="12200"/>
          <a:stretch/>
        </p:blipFill>
        <p:spPr>
          <a:xfrm>
            <a:off x="154736" y="538056"/>
            <a:ext cx="6415400" cy="46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38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061439-BD1F-4FB4-A4CF-D9034A9F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Globalization</a:t>
            </a:r>
            <a:r>
              <a:rPr lang="cs-CZ" dirty="0"/>
              <a:t> and Organizational </a:t>
            </a:r>
            <a:r>
              <a:rPr lang="cs-CZ" dirty="0" err="1"/>
              <a:t>change</a:t>
            </a:r>
            <a:endParaRPr lang="en-GB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E05B7B5-E0FE-4A16-A9E4-7E01D80237D6}"/>
              </a:ext>
            </a:extLst>
          </p:cNvPr>
          <p:cNvSpPr/>
          <p:nvPr/>
        </p:nvSpPr>
        <p:spPr>
          <a:xfrm>
            <a:off x="6116592" y="195486"/>
            <a:ext cx="2872672" cy="4802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3E61665-B603-48D5-8F2D-6B544FDACF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13671" r="27951" b="5201"/>
          <a:stretch/>
        </p:blipFill>
        <p:spPr>
          <a:xfrm>
            <a:off x="251520" y="11430"/>
            <a:ext cx="6145456" cy="504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73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061439-BD1F-4FB4-A4CF-D9034A9F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Globalization</a:t>
            </a:r>
            <a:r>
              <a:rPr lang="cs-CZ" dirty="0"/>
              <a:t> and Organizational </a:t>
            </a:r>
            <a:r>
              <a:rPr lang="cs-CZ" dirty="0" err="1"/>
              <a:t>change</a:t>
            </a:r>
            <a:endParaRPr lang="en-GB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E05B7B5-E0FE-4A16-A9E4-7E01D80237D6}"/>
              </a:ext>
            </a:extLst>
          </p:cNvPr>
          <p:cNvSpPr/>
          <p:nvPr/>
        </p:nvSpPr>
        <p:spPr>
          <a:xfrm>
            <a:off x="6116592" y="195486"/>
            <a:ext cx="2872672" cy="4802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B988E90-28A1-4399-8FE7-1041BEB00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13671" r="27951" b="6601"/>
          <a:stretch/>
        </p:blipFill>
        <p:spPr>
          <a:xfrm>
            <a:off x="154736" y="51470"/>
            <a:ext cx="6048672" cy="50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80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8134584" cy="85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Adams, an American, has worked for a multinational company headquartered in the United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for over seven years. Perceived as a fast-track manager destined for executive-level status,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Adams has performed well in a variety of domestic assignments. However, his supervisor has just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sked him to take a three-year expatriate assignment in a high-potential foreign subsidiary some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7,000 miles from headquarters.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Adams recognizes the importance of developing international language, cultural, and business skills, he has several concerns regarding this long-term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assignment: It could make him “out of sight, out of mind” with regard to promotions and politics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at headquarters; his children are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to enter high school and do not want to leave their peer groups. 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Adams solved this potential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dilemma by suggesting to his manager that he become a </a:t>
            </a: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expatriate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meaning he would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commute back and forth between the international subsidiary and headquarters. 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though he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away from home for several days each month, Adams and his family would not have to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 their house and relocate overseas. This way, he would be able to protect his career interests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headquarters while not disrupting his spouse’s career or children’s social development by relocating overseas. </a:t>
            </a: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712968" cy="507703"/>
          </a:xfrm>
        </p:spPr>
        <p:txBody>
          <a:bodyPr/>
          <a:lstStyle/>
          <a:p>
            <a:r>
              <a:rPr lang="cs-CZ" sz="1600" dirty="0"/>
              <a:t>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1600" dirty="0"/>
              <a:t>The </a:t>
            </a:r>
            <a:r>
              <a:rPr lang="cs-CZ" sz="1600" dirty="0" err="1"/>
              <a:t>Virtual</a:t>
            </a:r>
            <a:r>
              <a:rPr lang="cs-CZ" sz="1600" dirty="0"/>
              <a:t> </a:t>
            </a:r>
            <a:r>
              <a:rPr lang="cs-CZ" sz="1600" dirty="0" err="1"/>
              <a:t>Expatriate</a:t>
            </a:r>
            <a:endParaRPr lang="en-US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86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8134584" cy="85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Expatriate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Managers´Success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712968" cy="507703"/>
          </a:xfrm>
        </p:spPr>
        <p:txBody>
          <a:bodyPr/>
          <a:lstStyle/>
          <a:p>
            <a:r>
              <a:rPr lang="cs-CZ" sz="1600" dirty="0"/>
              <a:t>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1600" dirty="0"/>
              <a:t>The </a:t>
            </a:r>
            <a:r>
              <a:rPr lang="cs-CZ" sz="1600" dirty="0" err="1"/>
              <a:t>Virtual</a:t>
            </a:r>
            <a:r>
              <a:rPr lang="cs-CZ" sz="1600" dirty="0"/>
              <a:t> </a:t>
            </a:r>
            <a:r>
              <a:rPr lang="cs-CZ" sz="1600" dirty="0" err="1"/>
              <a:t>Expatriate</a:t>
            </a:r>
            <a:endParaRPr lang="en-US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9A4901F-A627-4CE2-91C4-C802564FB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1" t="22001" r="11039" b="17800"/>
          <a:stretch/>
        </p:blipFill>
        <p:spPr>
          <a:xfrm>
            <a:off x="1475656" y="1286467"/>
            <a:ext cx="5849744" cy="324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50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745F959-0C3F-41D3-B30A-974369724120}"/>
              </a:ext>
            </a:extLst>
          </p:cNvPr>
          <p:cNvSpPr txBox="1"/>
          <p:nvPr/>
        </p:nvSpPr>
        <p:spPr>
          <a:xfrm>
            <a:off x="7812360" y="123478"/>
            <a:ext cx="1224136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03189"/>
            <a:ext cx="8496944" cy="3812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mutual interdependence between</a:t>
            </a:r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organization and its environment.</a:t>
            </a:r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survive, organizations have to adapt their internal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structures, processes and behaviours to cope with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 and the pace of external change.</a:t>
            </a: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pressures on organizations come from the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 of business, developments in information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technology, and social and demographic trends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Appreciate the strengths and limitations of PESTLE</a:t>
            </a:r>
            <a:r>
              <a:rPr lang="cs-CZ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organizational environments.</a:t>
            </a: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PESTLE analysis provides a comprehensive framework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identifying and planning responses to external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can affect an organization.</a:t>
            </a: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PESTLE analysis generates vast amounts of information,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a time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consuming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problem, and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predictions based on this analysis can be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difficult.</a:t>
            </a: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8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745F959-0C3F-41D3-B30A-974369724120}"/>
              </a:ext>
            </a:extLst>
          </p:cNvPr>
          <p:cNvSpPr txBox="1"/>
          <p:nvPr/>
        </p:nvSpPr>
        <p:spPr>
          <a:xfrm>
            <a:off x="7812360" y="123478"/>
            <a:ext cx="1224136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03189"/>
            <a:ext cx="8496944" cy="3812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utilitarianism, the theory of rights, and</a:t>
            </a:r>
            <a:r>
              <a:rPr lang="cs-CZ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justice to assess whether or not</a:t>
            </a:r>
            <a:r>
              <a:rPr lang="cs-CZ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actions are ethical, and recognize</a:t>
            </a:r>
            <a:r>
              <a:rPr lang="cs-CZ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limitations of those criteria.</a:t>
            </a:r>
          </a:p>
          <a:p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utilitarian perspective argues that behaviour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ethical if it achieves the greatest good for the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greatest number.</a:t>
            </a:r>
            <a:endParaRPr lang="cs-CZ" altLang="cs-CZ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rights judges behaviour on the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extent to which individual rights are respected,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the right of free consent, the right to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privacy, the right to freedom of conscience, the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of free speech, and the right to due process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 impartial hearing.</a:t>
            </a:r>
          </a:p>
          <a:p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justice judges behaviour on whether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not the benefits and burdens flowing from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action are fairly, equitably, and impartially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distributed.</a:t>
            </a:r>
            <a:endParaRPr lang="cs-CZ" altLang="cs-CZ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concept of corporate social responsibility, and the practical and ethical implications</a:t>
            </a:r>
            <a:r>
              <a:rPr lang="cs-CZ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this concept for organizational behaviour.</a:t>
            </a:r>
          </a:p>
          <a:p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 and their managers are expected to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in responsible and ethical ways, contributing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social and environmental outcomes as well as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profit.</a:t>
            </a:r>
          </a:p>
          <a:p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Responsible practices include, for example, the business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to the community, the Sustainable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resources, ethical behaviour in relationships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suppliers and customers, and the impact of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business on all stakeholders.</a:t>
            </a:r>
          </a:p>
          <a:p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Critics argue that it is government’s job to deal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social and environmental issues, that the role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business is to maximize profits while operating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 law, and that managers who donate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funds to ‘good causes’ give away shareholders’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money.</a:t>
            </a:r>
            <a:endParaRPr lang="cs-CZ" altLang="cs-CZ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7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E0B55C-816C-4F19-B7A6-FBC5976C821C}"/>
              </a:ext>
            </a:extLst>
          </p:cNvPr>
          <p:cNvSpPr txBox="1"/>
          <p:nvPr/>
        </p:nvSpPr>
        <p:spPr>
          <a:xfrm>
            <a:off x="7884368" y="123478"/>
            <a:ext cx="1080120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03189"/>
            <a:ext cx="7848872" cy="3380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mutual interdependence between the organization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its environment.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Appreciate the strengths and limitations of PESTLE analysis 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environments.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contemporary organizational responses to environmental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turbulence.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13458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organization must interact with the outside world, with its environment. The operations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any organization – local café, city hospital, multinational car-producing company – can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described in terms of ‘import-transformation-export’ processes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issues,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trends, and events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 the boundaries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organization,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influence internal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 and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behaviours.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are involved in a constant series of exchanges with their suppliers, consumers,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 agencies, and other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including their employees.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car plant in 21st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century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hybrid and electric-powered vehicles is starting to erode sales of petrol-driven cars.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consolidation of the late 1990s saw many smaller manufacturers (Saab, Rover, Rolls-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Royce, Jaguar, Land Rover, Volvo) bought by larger companies (General Motors, BMW,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Ford, the Tata Group). </a:t>
            </a: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Competition encourages manufacturers to locate plants in low-wage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(Hungary, Brazil, Romania) generating resentment in traditional manufacturing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bases (America, Britain, Europe). </a:t>
            </a: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Japan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foreign pressure, led to restructuring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Toyota, Honda, and Nissan in the late 1990s.</a:t>
            </a: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13458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 of unpredictable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turbulence and change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political, economic,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social, technological,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legal, and ecological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in which an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operates.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rganizations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are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to adapt quickly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new pressures and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are likely to be more successful than those which are slow to respond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key concern for organizational behaviour, therefore, has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the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for ‘fit’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internal properties of the organization, and features of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external environment.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6060EB1-AF22-4266-9A63-3BD1051695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0" t="44400" r="16926" b="43000"/>
          <a:stretch/>
        </p:blipFill>
        <p:spPr>
          <a:xfrm>
            <a:off x="1656836" y="879562"/>
            <a:ext cx="518457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2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41741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what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happens outside an organization influence what happens inside?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Duncan defined uncertainty as the lack of adequate information to reach an unambiguous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decision, and argued that environmental uncertainty has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dimensions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these dimensions concerns the degree of simplicity or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complexity, and the other concerns the degree of stability or dynamism.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 dimension refers to issues such as the number of different issues faced, the number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different factors to consider, and the number of things to worry about.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dynamism dimension refers to the extent to which those issues are changing or stable, and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they are subject to slow movement or to abrupt shifts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57D9B9E-5258-4752-8794-D6D5E37A8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0" t="24472" r="11413" b="21729"/>
          <a:stretch/>
        </p:blipFill>
        <p:spPr>
          <a:xfrm>
            <a:off x="4203328" y="1478020"/>
            <a:ext cx="4921976" cy="233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13458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organization must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CD53744-E161-4B35-9831-F65926AB9F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22000" r="11039" b="5201"/>
          <a:stretch/>
        </p:blipFill>
        <p:spPr>
          <a:xfrm>
            <a:off x="0" y="21748"/>
            <a:ext cx="9144000" cy="507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13458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search for environment–organization ‘fit’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EB49264-756C-4C28-80A6-DC3D9A7A4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1" t="29000" r="11038" b="10800"/>
          <a:stretch/>
        </p:blipFill>
        <p:spPr>
          <a:xfrm>
            <a:off x="1009416" y="862067"/>
            <a:ext cx="6802944" cy="35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2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813458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scale, dynamism and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 of environmental stimuli appear to encourage a new adaptive, environmentally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responsive organizational ‘paradigm’, described as the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post-modern organization.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modernist consumption was premised on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forms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post-modernist consumption is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premised on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niches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modernist organization and jobs were highly differentiated,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demarcated and de-skilled, post-modernist organization and jobs are highly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de-differentiated,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de-demarcated and multiskilled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it is claimed that bureaucracy, macho managers, and boring jobs are being replaced in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post-modern world by flexible organizations with participative, supportive managers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interesting, multiskilled jobs.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Post-modern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networked,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information-rich,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de-layered, downsized,</a:t>
            </a:r>
          </a:p>
          <a:p>
            <a:pPr marL="0" indent="0" algn="ctr">
              <a:buNone/>
            </a:pP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boundaryless, high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employing highly skilled,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well-paid autonomous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workers.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24955</TotalTime>
  <Words>2315</Words>
  <Application>Microsoft Office PowerPoint</Application>
  <PresentationFormat>Předvádění na obrazovce (16:9)</PresentationFormat>
  <Paragraphs>277</Paragraphs>
  <Slides>30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SLU</vt:lpstr>
      <vt:lpstr>TOPIC    ORGANIZATIONAL ENVIRONMENT </vt:lpstr>
      <vt:lpstr>Content</vt:lpstr>
      <vt:lpstr>Prezentace aplikace PowerPoint</vt:lpstr>
      <vt:lpstr>Environment</vt:lpstr>
      <vt:lpstr>Environment</vt:lpstr>
      <vt:lpstr>Environment</vt:lpstr>
      <vt:lpstr>Environment</vt:lpstr>
      <vt:lpstr>The search for environment–organization ‘fit’</vt:lpstr>
      <vt:lpstr>Environment</vt:lpstr>
      <vt:lpstr>Analysing the organization’s environment</vt:lpstr>
      <vt:lpstr>Analysing the organization’s Environment - technology</vt:lpstr>
      <vt:lpstr>Analysing the organization’s Environment - technology</vt:lpstr>
      <vt:lpstr>Analysing the organization’s Environment - technology</vt:lpstr>
      <vt:lpstr>Analysing the organization’s Environment - technology</vt:lpstr>
      <vt:lpstr>Analysing the organization’s Environment - technology</vt:lpstr>
      <vt:lpstr>Analysing the organization’s Environment - technology</vt:lpstr>
      <vt:lpstr>Analysing the organization’s Environment - technology</vt:lpstr>
      <vt:lpstr>Analysing the organization’s Environment - globalization</vt:lpstr>
      <vt:lpstr>Analysing the organization’s Environment - globalization</vt:lpstr>
      <vt:lpstr>Analysing the organization’s Environment - globalization</vt:lpstr>
      <vt:lpstr>Analysing the organization’s Environment - globalization</vt:lpstr>
      <vt:lpstr>Prezentace aplikace PowerPoint</vt:lpstr>
      <vt:lpstr>Globalization and Organizational change</vt:lpstr>
      <vt:lpstr>Globalization and Organizational change</vt:lpstr>
      <vt:lpstr>Globalization and Organizational change</vt:lpstr>
      <vt:lpstr> Analysing the organization’s Environment – globalization - The Virtual Expatriate</vt:lpstr>
      <vt:lpstr> Analysing the organization’s Environment – globalization - The Virtual Expatriate</vt:lpstr>
      <vt:lpstr>RECAP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443</cp:revision>
  <cp:lastPrinted>2018-10-04T06:50:24Z</cp:lastPrinted>
  <dcterms:created xsi:type="dcterms:W3CDTF">2016-07-06T15:42:34Z</dcterms:created>
  <dcterms:modified xsi:type="dcterms:W3CDTF">2021-02-24T20:56:18Z</dcterms:modified>
</cp:coreProperties>
</file>