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15"/>
  </p:notesMasterIdLst>
  <p:handoutMasterIdLst>
    <p:handoutMasterId r:id="rId16"/>
  </p:handoutMasterIdLst>
  <p:sldIdLst>
    <p:sldId id="256" r:id="rId3"/>
    <p:sldId id="321" r:id="rId4"/>
    <p:sldId id="291" r:id="rId5"/>
    <p:sldId id="343" r:id="rId6"/>
    <p:sldId id="427" r:id="rId7"/>
    <p:sldId id="432" r:id="rId8"/>
    <p:sldId id="435" r:id="rId9"/>
    <p:sldId id="436" r:id="rId10"/>
    <p:sldId id="431" r:id="rId11"/>
    <p:sldId id="327" r:id="rId12"/>
    <p:sldId id="344" r:id="rId13"/>
    <p:sldId id="274" r:id="rId14"/>
  </p:sldIdLst>
  <p:sldSz cx="9144000" cy="5143500" type="screen16x9"/>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81E3A"/>
    <a:srgbClr val="307871"/>
    <a:srgbClr val="9F2B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Tmavý styl 2 – zvýraznění 1/zvýraznění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4660"/>
  </p:normalViewPr>
  <p:slideViewPr>
    <p:cSldViewPr>
      <p:cViewPr varScale="1">
        <p:scale>
          <a:sx n="79" d="100"/>
          <a:sy n="79" d="100"/>
        </p:scale>
        <p:origin x="90" y="115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6301A912-BC21-4286-9BD7-B92B2DB49A22}" type="datetimeFigureOut">
              <a:rPr lang="en-US" smtClean="0"/>
              <a:t>6/29/2023</a:t>
            </a:fld>
            <a:endParaRPr lang="en-US"/>
          </a:p>
        </p:txBody>
      </p:sp>
      <p:sp>
        <p:nvSpPr>
          <p:cNvPr id="4" name="Zástupný symbol pro zápatí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5" name="Zástupný symbol pro číslo snímku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8B72D866-D22D-4042-B8E0-E9D703272AB8}" type="slidenum">
              <a:rPr lang="en-US" smtClean="0"/>
              <a:t>‹#›</a:t>
            </a:fld>
            <a:endParaRPr lang="en-US"/>
          </a:p>
        </p:txBody>
      </p:sp>
    </p:spTree>
    <p:extLst>
      <p:ext uri="{BB962C8B-B14F-4D97-AF65-F5344CB8AC3E}">
        <p14:creationId xmlns:p14="http://schemas.microsoft.com/office/powerpoint/2010/main" val="3688286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6097986-0C26-47DE-8982-7AD2B6842259}" type="datetimeFigureOut">
              <a:rPr lang="cs-CZ" smtClean="0"/>
              <a:t>29.06.2023</a:t>
            </a:fld>
            <a:endParaRPr lang="cs-CZ"/>
          </a:p>
        </p:txBody>
      </p:sp>
      <p:sp>
        <p:nvSpPr>
          <p:cNvPr id="4" name="Zástupný symbol pro obrázek snímku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DD4000A-37E1-4D72-B31A-77993FD77D47}" type="slidenum">
              <a:rPr lang="cs-CZ" smtClean="0"/>
              <a:t>‹#›</a:t>
            </a:fld>
            <a:endParaRPr lang="cs-CZ"/>
          </a:p>
        </p:txBody>
      </p:sp>
    </p:spTree>
    <p:extLst>
      <p:ext uri="{BB962C8B-B14F-4D97-AF65-F5344CB8AC3E}">
        <p14:creationId xmlns:p14="http://schemas.microsoft.com/office/powerpoint/2010/main" val="2297445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2880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3E9BAEC6-A37A-4403-B919-4854A6448652}" type="datetimeFigureOut">
              <a:rPr lang="cs-CZ" smtClean="0"/>
              <a:t>29.06.2023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535023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sah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439347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29841" y="342900"/>
            <a:ext cx="2949178" cy="1200150"/>
          </a:xfrm>
        </p:spPr>
        <p:txBody>
          <a:bodyPr anchor="b"/>
          <a:lstStyle>
            <a:lvl1pPr>
              <a:defRPr sz="2400"/>
            </a:lvl1pPr>
          </a:lstStyle>
          <a:p>
            <a:r>
              <a:rPr lang="cs-CZ"/>
              <a:t>Kliknutím lze upravit styl.</a:t>
            </a:r>
          </a:p>
        </p:txBody>
      </p:sp>
      <p:sp>
        <p:nvSpPr>
          <p:cNvPr id="3" name="Zástupný symbol pro obrázek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cs-CZ"/>
          </a:p>
        </p:txBody>
      </p:sp>
      <p:sp>
        <p:nvSpPr>
          <p:cNvPr id="4" name="Zástupný symbol pro text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cs-CZ"/>
              <a:t>Upravte styly předlohy textu.</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903289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svislý text 2"/>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6678048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43675" y="273844"/>
            <a:ext cx="1971675" cy="4358879"/>
          </a:xfrm>
        </p:spPr>
        <p:txBody>
          <a:bodyPr vert="eaVert"/>
          <a:lstStyle/>
          <a:p>
            <a:r>
              <a:rPr lang="cs-CZ"/>
              <a:t>Kliknutím lze upravit styl.</a:t>
            </a:r>
          </a:p>
        </p:txBody>
      </p:sp>
      <p:sp>
        <p:nvSpPr>
          <p:cNvPr id="3" name="Zástupný symbol pro svislý text 2"/>
          <p:cNvSpPr>
            <a:spLocks noGrp="1"/>
          </p:cNvSpPr>
          <p:nvPr>
            <p:ph type="body" orient="vert" idx="1"/>
          </p:nvPr>
        </p:nvSpPr>
        <p:spPr>
          <a:xfrm>
            <a:off x="628650" y="273844"/>
            <a:ext cx="5800725" cy="4358879"/>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768734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ulní strana">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0395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ist - obecný">
    <p:spTree>
      <p:nvGrpSpPr>
        <p:cNvPr id="1" name=""/>
        <p:cNvGrpSpPr/>
        <p:nvPr/>
      </p:nvGrpSpPr>
      <p:grpSpPr>
        <a:xfrm>
          <a:off x="0" y="0"/>
          <a:ext cx="0" cy="0"/>
          <a:chOff x="0" y="0"/>
          <a:chExt cx="0" cy="0"/>
        </a:xfrm>
      </p:grpSpPr>
      <p:pic>
        <p:nvPicPr>
          <p:cNvPr id="10" name="Obráze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55996" y="226939"/>
            <a:ext cx="956040" cy="745712"/>
          </a:xfrm>
          <a:prstGeom prst="rect">
            <a:avLst/>
          </a:prstGeom>
        </p:spPr>
      </p:pic>
      <p:sp>
        <p:nvSpPr>
          <p:cNvPr id="7" name="Nadpis 1"/>
          <p:cNvSpPr>
            <a:spLocks noGrp="1"/>
          </p:cNvSpPr>
          <p:nvPr>
            <p:ph type="title"/>
          </p:nvPr>
        </p:nvSpPr>
        <p:spPr>
          <a:xfrm>
            <a:off x="251520" y="195486"/>
            <a:ext cx="4536504" cy="507703"/>
          </a:xfrm>
          <a:prstGeom prst="rect">
            <a:avLst/>
          </a:prstGeom>
          <a:noFill/>
          <a:ln>
            <a:noFill/>
          </a:ln>
        </p:spPr>
        <p:txBody>
          <a:bodyPr anchor="t">
            <a:noAutofit/>
          </a:bodyPr>
          <a:lstStyle>
            <a:lvl1pPr algn="l">
              <a:defRPr sz="2400"/>
            </a:lvl1pPr>
          </a:lstStyle>
          <a:p>
            <a:pPr algn="l"/>
            <a:r>
              <a:rPr lang="cs-CZ" sz="2400" dirty="0">
                <a:solidFill>
                  <a:srgbClr val="981E3A"/>
                </a:solidFill>
                <a:latin typeface="Times New Roman" panose="02020603050405020304" pitchFamily="18" charset="0"/>
                <a:cs typeface="Times New Roman" panose="02020603050405020304" pitchFamily="18" charset="0"/>
              </a:rPr>
              <a:t>Název listu</a:t>
            </a:r>
          </a:p>
        </p:txBody>
      </p:sp>
      <p:cxnSp>
        <p:nvCxnSpPr>
          <p:cNvPr id="9" name="Přímá spojnice 8"/>
          <p:cNvCxnSpPr/>
          <p:nvPr userDrawn="1"/>
        </p:nvCxnSpPr>
        <p:spPr>
          <a:xfrm>
            <a:off x="251520" y="699542"/>
            <a:ext cx="7416824"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cxnSp>
        <p:nvCxnSpPr>
          <p:cNvPr id="11" name="Přímá spojnice 10"/>
          <p:cNvCxnSpPr/>
          <p:nvPr userDrawn="1"/>
        </p:nvCxnSpPr>
        <p:spPr>
          <a:xfrm>
            <a:off x="251520" y="4731990"/>
            <a:ext cx="8660516" cy="0"/>
          </a:xfrm>
          <a:prstGeom prst="line">
            <a:avLst/>
          </a:prstGeom>
          <a:ln w="9525" cmpd="sng">
            <a:solidFill>
              <a:srgbClr val="307871"/>
            </a:solidFill>
            <a:prstDash val="sysDot"/>
          </a:ln>
        </p:spPr>
        <p:style>
          <a:lnRef idx="1">
            <a:schemeClr val="accent2"/>
          </a:lnRef>
          <a:fillRef idx="0">
            <a:schemeClr val="accent2"/>
          </a:fillRef>
          <a:effectRef idx="0">
            <a:schemeClr val="accent2"/>
          </a:effectRef>
          <a:fontRef idx="minor">
            <a:schemeClr val="tx1"/>
          </a:fontRef>
        </p:style>
      </p:cxnSp>
      <p:sp>
        <p:nvSpPr>
          <p:cNvPr id="19" name="Zástupný symbol pro zápatí 18"/>
          <p:cNvSpPr>
            <a:spLocks noGrp="1"/>
          </p:cNvSpPr>
          <p:nvPr>
            <p:ph type="ftr" sz="quarter" idx="11"/>
          </p:nvPr>
        </p:nvSpPr>
        <p:spPr>
          <a:xfrm>
            <a:off x="236240" y="4731990"/>
            <a:ext cx="2895600" cy="273844"/>
          </a:xfrm>
          <a:prstGeom prst="rect">
            <a:avLst/>
          </a:prstGeom>
        </p:spPr>
        <p:txBody>
          <a:bodyPr/>
          <a:lstStyle>
            <a:lvl1pPr algn="l">
              <a:defRPr sz="800">
                <a:solidFill>
                  <a:srgbClr val="307871"/>
                </a:solidFill>
              </a:defRPr>
            </a:lvl1pPr>
          </a:lstStyle>
          <a:p>
            <a:r>
              <a:rPr lang="cs-CZ" altLang="cs-CZ">
                <a:cs typeface="Times New Roman" panose="02020603050405020304" pitchFamily="18" charset="0"/>
              </a:rPr>
              <a:t>Prostor pro doplňující informace, poznámky</a:t>
            </a:r>
          </a:p>
        </p:txBody>
      </p:sp>
      <p:sp>
        <p:nvSpPr>
          <p:cNvPr id="20" name="Zástupný symbol pro číslo snímku 19"/>
          <p:cNvSpPr>
            <a:spLocks noGrp="1"/>
          </p:cNvSpPr>
          <p:nvPr>
            <p:ph type="sldNum" sz="quarter" idx="12"/>
          </p:nvPr>
        </p:nvSpPr>
        <p:spPr>
          <a:xfrm>
            <a:off x="7812360" y="4731990"/>
            <a:ext cx="1080120" cy="273844"/>
          </a:xfrm>
          <a:prstGeom prst="rect">
            <a:avLst/>
          </a:prstGeom>
        </p:spPr>
        <p:txBody>
          <a:bodyPr/>
          <a:lstStyle>
            <a:lvl1pPr algn="r">
              <a:defRPr/>
            </a:lvl1pPr>
          </a:lstStyle>
          <a:p>
            <a:fld id="{560808B9-4D1F-4069-9EB9-CD8802008F4E}" type="slidenum">
              <a:rPr lang="cs-CZ" smtClean="0"/>
              <a:pPr/>
              <a:t>‹#›</a:t>
            </a:fld>
            <a:endParaRPr lang="cs-CZ"/>
          </a:p>
        </p:txBody>
      </p:sp>
    </p:spTree>
    <p:extLst>
      <p:ext uri="{BB962C8B-B14F-4D97-AF65-F5344CB8AC3E}">
        <p14:creationId xmlns:p14="http://schemas.microsoft.com/office/powerpoint/2010/main" val="890602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ázdný lis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8204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841772"/>
            <a:ext cx="6858000" cy="1790700"/>
          </a:xfrm>
        </p:spPr>
        <p:txBody>
          <a:bodyPr anchor="b"/>
          <a:lstStyle>
            <a:lvl1pPr algn="ctr">
              <a:defRPr sz="4500"/>
            </a:lvl1pPr>
          </a:lstStyle>
          <a:p>
            <a:r>
              <a:rPr lang="cs-CZ"/>
              <a:t>Kliknutím lze upravit styl.</a:t>
            </a:r>
          </a:p>
        </p:txBody>
      </p:sp>
      <p:sp>
        <p:nvSpPr>
          <p:cNvPr id="3" name="Podnadpis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cs-CZ"/>
              <a:t>Kliknutím můžete upravit styl předlohy.</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496854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idx="1"/>
          </p:nvPr>
        </p:nvSpPr>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932315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282304"/>
            <a:ext cx="7886700" cy="2139553"/>
          </a:xfrm>
        </p:spPr>
        <p:txBody>
          <a:bodyPr anchor="b"/>
          <a:lstStyle>
            <a:lvl1pPr>
              <a:defRPr sz="4500"/>
            </a:lvl1pPr>
          </a:lstStyle>
          <a:p>
            <a:r>
              <a:rPr lang="cs-CZ"/>
              <a:t>Kliknutím lze upravit styl.</a:t>
            </a:r>
          </a:p>
        </p:txBody>
      </p:sp>
      <p:sp>
        <p:nvSpPr>
          <p:cNvPr id="3" name="Zástupný symbol pro text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cs-CZ"/>
              <a:t>Upravte styly předlohy textu.</a:t>
            </a:r>
          </a:p>
        </p:txBody>
      </p:sp>
      <p:sp>
        <p:nvSpPr>
          <p:cNvPr id="4" name="Zástupný symbol pro datum 3"/>
          <p:cNvSpPr>
            <a:spLocks noGrp="1"/>
          </p:cNvSpPr>
          <p:nvPr>
            <p:ph type="dt" sz="half" idx="10"/>
          </p:nvPr>
        </p:nvSpPr>
        <p:spPr/>
        <p:txBody>
          <a:body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2043548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obsah 2"/>
          <p:cNvSpPr>
            <a:spLocks noGrp="1"/>
          </p:cNvSpPr>
          <p:nvPr>
            <p:ph sz="half" idx="1"/>
          </p:nvPr>
        </p:nvSpPr>
        <p:spPr>
          <a:xfrm>
            <a:off x="6286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obsah 3"/>
          <p:cNvSpPr>
            <a:spLocks noGrp="1"/>
          </p:cNvSpPr>
          <p:nvPr>
            <p:ph sz="half" idx="2"/>
          </p:nvPr>
        </p:nvSpPr>
        <p:spPr>
          <a:xfrm>
            <a:off x="4629150" y="1369219"/>
            <a:ext cx="3886200" cy="3263504"/>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datum 4"/>
          <p:cNvSpPr>
            <a:spLocks noGrp="1"/>
          </p:cNvSpPr>
          <p:nvPr>
            <p:ph type="dt" sz="half" idx="10"/>
          </p:nvPr>
        </p:nvSpPr>
        <p:spPr/>
        <p:txBody>
          <a:bodyPr/>
          <a:lstStyle/>
          <a:p>
            <a:fld id="{3E9BAEC6-A37A-4403-B919-4854A6448652}" type="datetimeFigureOut">
              <a:rPr lang="cs-CZ" smtClean="0"/>
              <a:t>29.06.2023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163596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29841" y="273844"/>
            <a:ext cx="7886700" cy="994172"/>
          </a:xfrm>
        </p:spPr>
        <p:txBody>
          <a:bodyPr/>
          <a:lstStyle/>
          <a:p>
            <a:r>
              <a:rPr lang="cs-CZ"/>
              <a:t>Kliknutím lze upravit styl.</a:t>
            </a:r>
          </a:p>
        </p:txBody>
      </p:sp>
      <p:sp>
        <p:nvSpPr>
          <p:cNvPr id="3" name="Zástupný symbol pro text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4" name="Zástupný symbol pro obsah 3"/>
          <p:cNvSpPr>
            <a:spLocks noGrp="1"/>
          </p:cNvSpPr>
          <p:nvPr>
            <p:ph sz="half" idx="2"/>
          </p:nvPr>
        </p:nvSpPr>
        <p:spPr>
          <a:xfrm>
            <a:off x="629842" y="1878806"/>
            <a:ext cx="3868340"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text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cs-CZ"/>
              <a:t>Upravte styly předlohy textu.</a:t>
            </a:r>
          </a:p>
        </p:txBody>
      </p:sp>
      <p:sp>
        <p:nvSpPr>
          <p:cNvPr id="6" name="Zástupný symbol pro obsah 5"/>
          <p:cNvSpPr>
            <a:spLocks noGrp="1"/>
          </p:cNvSpPr>
          <p:nvPr>
            <p:ph sz="quarter" idx="4"/>
          </p:nvPr>
        </p:nvSpPr>
        <p:spPr>
          <a:xfrm>
            <a:off x="4629150" y="1878806"/>
            <a:ext cx="3887391" cy="2763441"/>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p:cNvSpPr>
            <a:spLocks noGrp="1"/>
          </p:cNvSpPr>
          <p:nvPr>
            <p:ph type="dt" sz="half" idx="10"/>
          </p:nvPr>
        </p:nvSpPr>
        <p:spPr/>
        <p:txBody>
          <a:bodyPr/>
          <a:lstStyle/>
          <a:p>
            <a:fld id="{3E9BAEC6-A37A-4403-B919-4854A6448652}" type="datetimeFigureOut">
              <a:rPr lang="cs-CZ" smtClean="0"/>
              <a:t>29.06.2023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3226960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p>
        </p:txBody>
      </p:sp>
      <p:sp>
        <p:nvSpPr>
          <p:cNvPr id="3" name="Zástupný symbol pro datum 2"/>
          <p:cNvSpPr>
            <a:spLocks noGrp="1"/>
          </p:cNvSpPr>
          <p:nvPr>
            <p:ph type="dt" sz="half" idx="10"/>
          </p:nvPr>
        </p:nvSpPr>
        <p:spPr/>
        <p:txBody>
          <a:bodyPr/>
          <a:lstStyle/>
          <a:p>
            <a:fld id="{3E9BAEC6-A37A-4403-B919-4854A6448652}" type="datetimeFigureOut">
              <a:rPr lang="cs-CZ" smtClean="0"/>
              <a:t>29.06.2023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2DA23C2D-3845-4F8C-9F64-DBE4B5B8108A}" type="slidenum">
              <a:rPr lang="cs-CZ" smtClean="0"/>
              <a:t>‹#›</a:t>
            </a:fld>
            <a:endParaRPr lang="cs-CZ"/>
          </a:p>
        </p:txBody>
      </p:sp>
    </p:spTree>
    <p:extLst>
      <p:ext uri="{BB962C8B-B14F-4D97-AF65-F5344CB8AC3E}">
        <p14:creationId xmlns:p14="http://schemas.microsoft.com/office/powerpoint/2010/main" val="9105618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8454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cs-CZ"/>
              <a:t>Kliknutím lze upravit styl.</a:t>
            </a:r>
          </a:p>
        </p:txBody>
      </p:sp>
      <p:sp>
        <p:nvSpPr>
          <p:cNvPr id="3" name="Zástupný symbol pro text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E9BAEC6-A37A-4403-B919-4854A6448652}" type="datetimeFigureOut">
              <a:rPr lang="cs-CZ" smtClean="0"/>
              <a:t>29.06.2023</a:t>
            </a:fld>
            <a:endParaRPr lang="cs-CZ"/>
          </a:p>
        </p:txBody>
      </p:sp>
      <p:sp>
        <p:nvSpPr>
          <p:cNvPr id="5" name="Zástupný symbol pro zápatí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DA23C2D-3845-4F8C-9F64-DBE4B5B8108A}" type="slidenum">
              <a:rPr lang="cs-CZ" smtClean="0"/>
              <a:t>‹#›</a:t>
            </a:fld>
            <a:endParaRPr lang="cs-CZ"/>
          </a:p>
        </p:txBody>
      </p:sp>
    </p:spTree>
    <p:extLst>
      <p:ext uri="{BB962C8B-B14F-4D97-AF65-F5344CB8AC3E}">
        <p14:creationId xmlns:p14="http://schemas.microsoft.com/office/powerpoint/2010/main" val="757021533"/>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hbr.org/2019/09/4-ways-to-manage-an-emotionally-needy-employee" TargetMode="External"/><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hyperlink" Target="https://www.insperity.com/blog/managing-emotional-employees/"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51520" y="267494"/>
            <a:ext cx="5616624" cy="4608512"/>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467544" y="699542"/>
            <a:ext cx="5112568" cy="3024336"/>
          </a:xfrm>
          <a:prstGeom prst="rect">
            <a:avLst/>
          </a:prstGeom>
        </p:spPr>
        <p:txBody>
          <a:bodyPr anchor="t">
            <a:normAutofit/>
          </a:bodyPr>
          <a:lstStyle/>
          <a:p>
            <a:r>
              <a:rPr lang="cs-CZ" sz="2400" b="1" dirty="0">
                <a:solidFill>
                  <a:schemeClr val="bg1"/>
                </a:solidFill>
                <a:latin typeface="Times New Roman" panose="02020603050405020304" pitchFamily="18" charset="0"/>
                <a:cs typeface="Times New Roman" panose="02020603050405020304" pitchFamily="18" charset="0"/>
              </a:rPr>
              <a:t>4. </a:t>
            </a:r>
            <a:r>
              <a:rPr lang="cs-CZ" sz="2400" b="1" dirty="0" err="1">
                <a:solidFill>
                  <a:schemeClr val="bg1"/>
                </a:solidFill>
                <a:latin typeface="Times New Roman" panose="02020603050405020304" pitchFamily="18" charset="0"/>
                <a:cs typeface="Times New Roman" panose="02020603050405020304" pitchFamily="18" charset="0"/>
              </a:rPr>
              <a:t>Topic</a:t>
            </a:r>
            <a:br>
              <a:rPr lang="cs-CZ" sz="2400" b="1" dirty="0">
                <a:solidFill>
                  <a:schemeClr val="bg1"/>
                </a:solidFill>
                <a:latin typeface="Times New Roman" panose="02020603050405020304" pitchFamily="18" charset="0"/>
                <a:cs typeface="Times New Roman" panose="02020603050405020304" pitchFamily="18" charset="0"/>
              </a:rPr>
            </a:br>
            <a:br>
              <a:rPr lang="cs-CZ" sz="2400" b="1" dirty="0">
                <a:solidFill>
                  <a:schemeClr val="bg1"/>
                </a:solidFill>
                <a:latin typeface="Times New Roman" panose="02020603050405020304" pitchFamily="18" charset="0"/>
                <a:cs typeface="Times New Roman" panose="02020603050405020304" pitchFamily="18" charset="0"/>
              </a:rPr>
            </a:br>
            <a:r>
              <a:rPr lang="cs-CZ" sz="2400" b="1" dirty="0">
                <a:solidFill>
                  <a:schemeClr val="bg1"/>
                </a:solidFill>
                <a:latin typeface="Times New Roman" panose="02020603050405020304" pitchFamily="18" charset="0"/>
                <a:cs typeface="Times New Roman" panose="02020603050405020304" pitchFamily="18" charset="0"/>
              </a:rPr>
              <a:t>MANAGIGN EMOTIONAL EMPLOYEE</a:t>
            </a:r>
            <a:endParaRPr lang="en-US" sz="2400" b="1" cap="all" dirty="0">
              <a:solidFill>
                <a:schemeClr val="bg1"/>
              </a:solidFill>
              <a:latin typeface="Times New Roman" panose="02020603050405020304" pitchFamily="18" charset="0"/>
              <a:cs typeface="Times New Roman" panose="02020603050405020304" pitchFamily="18" charset="0"/>
            </a:endParaRPr>
          </a:p>
        </p:txBody>
      </p:sp>
      <p:sp>
        <p:nvSpPr>
          <p:cNvPr id="9" name="Podnadpis 2"/>
          <p:cNvSpPr txBox="1">
            <a:spLocks/>
          </p:cNvSpPr>
          <p:nvPr/>
        </p:nvSpPr>
        <p:spPr>
          <a:xfrm>
            <a:off x="5940152" y="3723878"/>
            <a:ext cx="3032119" cy="115212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en-GB" altLang="cs-CZ" sz="1600" b="1" dirty="0">
                <a:solidFill>
                  <a:srgbClr val="307871"/>
                </a:solidFill>
                <a:latin typeface="Times New Roman" panose="02020603050405020304" pitchFamily="18" charset="0"/>
                <a:cs typeface="Times New Roman" panose="02020603050405020304" pitchFamily="18" charset="0"/>
              </a:rPr>
              <a:t>Ing. Pavel Adámek, Ph.D.</a:t>
            </a:r>
          </a:p>
          <a:p>
            <a:pPr algn="r"/>
            <a:r>
              <a:rPr lang="en-GB" altLang="cs-CZ" sz="1600" b="1" i="1" dirty="0">
                <a:solidFill>
                  <a:srgbClr val="307871"/>
                </a:solidFill>
                <a:latin typeface="Times New Roman" panose="02020603050405020304" pitchFamily="18" charset="0"/>
                <a:cs typeface="Times New Roman" panose="02020603050405020304" pitchFamily="18" charset="0"/>
              </a:rPr>
              <a:t>adamek@opf.slu.cz</a:t>
            </a:r>
          </a:p>
        </p:txBody>
      </p:sp>
    </p:spTree>
    <p:extLst>
      <p:ext uri="{BB962C8B-B14F-4D97-AF65-F5344CB8AC3E}">
        <p14:creationId xmlns:p14="http://schemas.microsoft.com/office/powerpoint/2010/main" val="280633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1" y="873640"/>
            <a:ext cx="4131900"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685800">
              <a:buNone/>
            </a:pPr>
            <a:r>
              <a:rPr lang="cs-CZ" altLang="cs-CZ" sz="3600" dirty="0" err="1">
                <a:solidFill>
                  <a:srgbClr val="002060"/>
                </a:solidFill>
                <a:latin typeface="Times New Roman" panose="02020603050405020304" pitchFamily="18" charset="0"/>
                <a:cs typeface="Times New Roman" panose="02020603050405020304" pitchFamily="18" charset="0"/>
              </a:rPr>
              <a:t>Vevox</a:t>
            </a:r>
            <a:r>
              <a:rPr lang="cs-CZ" altLang="cs-CZ" sz="3600" dirty="0">
                <a:solidFill>
                  <a:srgbClr val="002060"/>
                </a:solidFill>
                <a:latin typeface="Times New Roman" panose="02020603050405020304" pitchFamily="18" charset="0"/>
                <a:cs typeface="Times New Roman" panose="02020603050405020304" pitchFamily="18" charset="0"/>
              </a:rPr>
              <a:t> </a:t>
            </a:r>
            <a:r>
              <a:rPr lang="cs-CZ" altLang="cs-CZ" sz="3600" dirty="0" err="1">
                <a:solidFill>
                  <a:srgbClr val="002060"/>
                </a:solidFill>
                <a:latin typeface="Times New Roman" panose="02020603050405020304" pitchFamily="18" charset="0"/>
                <a:cs typeface="Times New Roman" panose="02020603050405020304" pitchFamily="18" charset="0"/>
              </a:rPr>
              <a:t>questions</a:t>
            </a:r>
            <a:endParaRPr lang="cs-CZ" altLang="cs-CZ" sz="3600" dirty="0">
              <a:solidFill>
                <a:srgbClr val="002060"/>
              </a:solidFill>
              <a:latin typeface="Times New Roman" panose="02020603050405020304" pitchFamily="18" charset="0"/>
              <a:cs typeface="Times New Roman" panose="02020603050405020304" pitchFamily="18" charset="0"/>
            </a:endParaRPr>
          </a:p>
          <a:p>
            <a:pPr marL="0" indent="0" defTabSz="685800">
              <a:buNone/>
            </a:pPr>
            <a:endParaRPr lang="cs-CZ" altLang="cs-CZ" sz="3600" dirty="0">
              <a:solidFill>
                <a:srgbClr val="002060"/>
              </a:solidFill>
              <a:latin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EEF485DE-41AC-41E2-B7FA-F7EA75AED675}"/>
              </a:ext>
            </a:extLst>
          </p:cNvPr>
          <p:cNvSpPr/>
          <p:nvPr/>
        </p:nvSpPr>
        <p:spPr>
          <a:xfrm>
            <a:off x="683568" y="4741837"/>
            <a:ext cx="4572000" cy="215444"/>
          </a:xfrm>
          <a:prstGeom prst="rect">
            <a:avLst/>
          </a:prstGeom>
        </p:spPr>
        <p:txBody>
          <a:bodyPr>
            <a:spAutoFit/>
          </a:bodyPr>
          <a:lstStyle/>
          <a:p>
            <a:r>
              <a:rPr lang="en-GB" sz="800" dirty="0"/>
              <a:t>https://silesianuniversity.vevox.com/#/meeting/450185/polls</a:t>
            </a:r>
          </a:p>
        </p:txBody>
      </p:sp>
      <p:pic>
        <p:nvPicPr>
          <p:cNvPr id="2" name="Picture 1">
            <a:extLst>
              <a:ext uri="{FF2B5EF4-FFF2-40B4-BE49-F238E27FC236}">
                <a16:creationId xmlns:a16="http://schemas.microsoft.com/office/drawing/2014/main" id="{92257969-B267-42E0-8822-5BD8561FAEF8}"/>
              </a:ext>
            </a:extLst>
          </p:cNvPr>
          <p:cNvPicPr>
            <a:picLocks noChangeAspect="1"/>
          </p:cNvPicPr>
          <p:nvPr/>
        </p:nvPicPr>
        <p:blipFill>
          <a:blip r:embed="rId3"/>
          <a:stretch>
            <a:fillRect/>
          </a:stretch>
        </p:blipFill>
        <p:spPr>
          <a:xfrm>
            <a:off x="611560" y="2066337"/>
            <a:ext cx="3131840" cy="1761660"/>
          </a:xfrm>
          <a:prstGeom prst="rect">
            <a:avLst/>
          </a:prstGeom>
        </p:spPr>
      </p:pic>
      <p:pic>
        <p:nvPicPr>
          <p:cNvPr id="4" name="Picture 3">
            <a:extLst>
              <a:ext uri="{FF2B5EF4-FFF2-40B4-BE49-F238E27FC236}">
                <a16:creationId xmlns:a16="http://schemas.microsoft.com/office/drawing/2014/main" id="{74E994E1-8BD4-40AB-82F0-731CBE12394A}"/>
              </a:ext>
            </a:extLst>
          </p:cNvPr>
          <p:cNvPicPr>
            <a:picLocks noChangeAspect="1"/>
          </p:cNvPicPr>
          <p:nvPr/>
        </p:nvPicPr>
        <p:blipFill>
          <a:blip r:embed="rId4"/>
          <a:stretch>
            <a:fillRect/>
          </a:stretch>
        </p:blipFill>
        <p:spPr>
          <a:xfrm>
            <a:off x="4320541" y="1419622"/>
            <a:ext cx="3675900" cy="2067694"/>
          </a:xfrm>
          <a:prstGeom prst="rect">
            <a:avLst/>
          </a:prstGeom>
        </p:spPr>
      </p:pic>
    </p:spTree>
    <p:extLst>
      <p:ext uri="{BB962C8B-B14F-4D97-AF65-F5344CB8AC3E}">
        <p14:creationId xmlns:p14="http://schemas.microsoft.com/office/powerpoint/2010/main" val="232610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188640" y="337003"/>
            <a:ext cx="3265638" cy="415498"/>
          </a:xfrm>
          <a:prstGeom prst="rect">
            <a:avLst/>
          </a:prstGeom>
        </p:spPr>
        <p:txBody>
          <a:bodyPr wrap="none">
            <a:spAutoFit/>
          </a:bodyPr>
          <a:lstStyle/>
          <a:p>
            <a:pPr defTabSz="685800">
              <a:defRPr/>
            </a:pPr>
            <a:r>
              <a:rPr lang="cs-CZ" sz="2100" kern="0" dirty="0">
                <a:solidFill>
                  <a:srgbClr val="002060"/>
                </a:solidFill>
                <a:latin typeface="Times New Roman"/>
              </a:rPr>
              <a:t>S</a:t>
            </a:r>
            <a:r>
              <a:rPr lang="en-GB" sz="2100" kern="0" dirty="0" err="1">
                <a:solidFill>
                  <a:srgbClr val="002060"/>
                </a:solidFill>
                <a:latin typeface="Times New Roman"/>
              </a:rPr>
              <a:t>ummary</a:t>
            </a:r>
            <a:r>
              <a:rPr lang="en-GB" sz="2100" kern="0" dirty="0">
                <a:solidFill>
                  <a:srgbClr val="002060"/>
                </a:solidFill>
                <a:latin typeface="Times New Roman"/>
              </a:rPr>
              <a:t> of today's seminar</a:t>
            </a:r>
          </a:p>
        </p:txBody>
      </p:sp>
      <p:sp>
        <p:nvSpPr>
          <p:cNvPr id="6" name="Zástupný symbol pro obsah 2">
            <a:extLst>
              <a:ext uri="{FF2B5EF4-FFF2-40B4-BE49-F238E27FC236}">
                <a16:creationId xmlns:a16="http://schemas.microsoft.com/office/drawing/2014/main" id="{A898333D-9017-4278-9E28-B8545AD1D724}"/>
              </a:ext>
            </a:extLst>
          </p:cNvPr>
          <p:cNvSpPr txBox="1">
            <a:spLocks/>
          </p:cNvSpPr>
          <p:nvPr/>
        </p:nvSpPr>
        <p:spPr>
          <a:xfrm>
            <a:off x="188640" y="1194710"/>
            <a:ext cx="7445397" cy="3802176"/>
          </a:xfrm>
          <a:prstGeom prst="rect">
            <a:avLst/>
          </a:prstGeom>
        </p:spPr>
        <p:txBody>
          <a:bodyPr vert="horz" lIns="68580" tIns="34290" rIns="68580" bIns="3429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have the skills to recognize an emotional employee.</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know how to help and approach them as a</a:t>
            </a:r>
            <a:r>
              <a:rPr lang="cs-CZ" altLang="cs-CZ" sz="2000" dirty="0">
                <a:solidFill>
                  <a:srgbClr val="002060"/>
                </a:solidFill>
                <a:latin typeface="Times New Roman" panose="02020603050405020304" pitchFamily="18" charset="0"/>
                <a:cs typeface="Times New Roman" panose="02020603050405020304" pitchFamily="18" charset="0"/>
              </a:rPr>
              <a:t> leader</a:t>
            </a:r>
            <a:r>
              <a:rPr lang="en-GB" altLang="cs-CZ" sz="2000" dirty="0">
                <a:solidFill>
                  <a:srgbClr val="002060"/>
                </a:solidFill>
                <a:latin typeface="Times New Roman" panose="02020603050405020304" pitchFamily="18" charset="0"/>
                <a:cs typeface="Times New Roman" panose="02020603050405020304" pitchFamily="18" charset="0"/>
              </a:rPr>
              <a:t>.</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endParaRPr lang="cs-CZ" altLang="cs-CZ" sz="2000" dirty="0">
              <a:solidFill>
                <a:srgbClr val="002060"/>
              </a:solidFill>
              <a:latin typeface="Times New Roman" panose="02020603050405020304" pitchFamily="18" charset="0"/>
              <a:cs typeface="Times New Roman" panose="02020603050405020304" pitchFamily="18" charset="0"/>
            </a:endParaRPr>
          </a:p>
          <a:p>
            <a:pPr marL="257175" indent="-257175" defTabSz="685800"/>
            <a:r>
              <a:rPr lang="en-GB" altLang="cs-CZ" sz="2000" dirty="0">
                <a:solidFill>
                  <a:srgbClr val="002060"/>
                </a:solidFill>
                <a:latin typeface="Times New Roman" panose="02020603050405020304" pitchFamily="18" charset="0"/>
                <a:cs typeface="Times New Roman" panose="02020603050405020304" pitchFamily="18" charset="0"/>
              </a:rPr>
              <a:t>You have completed the task "Managing emotional employee". </a:t>
            </a:r>
            <a:endParaRPr lang="en-GB" altLang="cs-CZ" sz="20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22160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délník 6"/>
          <p:cNvSpPr/>
          <p:nvPr/>
        </p:nvSpPr>
        <p:spPr>
          <a:xfrm>
            <a:off x="205740" y="257176"/>
            <a:ext cx="6155055" cy="4612004"/>
          </a:xfrm>
          <a:prstGeom prst="rect">
            <a:avLst/>
          </a:prstGeom>
          <a:solidFill>
            <a:srgbClr val="30787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cs-CZ" sz="1350" b="1">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2" name="Nadpis 1"/>
          <p:cNvSpPr>
            <a:spLocks noGrp="1"/>
          </p:cNvSpPr>
          <p:nvPr>
            <p:ph type="ctrTitle" idx="4294967295"/>
          </p:nvPr>
        </p:nvSpPr>
        <p:spPr>
          <a:xfrm>
            <a:off x="205740" y="1347614"/>
            <a:ext cx="5806420" cy="1619250"/>
          </a:xfrm>
          <a:prstGeom prst="rect">
            <a:avLst/>
          </a:prstGeom>
        </p:spPr>
        <p:txBody>
          <a:bodyPr anchor="t">
            <a:normAutofit fontScale="90000"/>
          </a:bodyPr>
          <a:lstStyle/>
          <a:p>
            <a:pPr>
              <a:defRPr/>
            </a:pPr>
            <a:br>
              <a:rPr lang="cs-CZ" sz="3000" b="1" dirty="0">
                <a:solidFill>
                  <a:schemeClr val="bg1"/>
                </a:solidFill>
                <a:latin typeface="Times New Roman" panose="02020603050405020304" pitchFamily="18" charset="0"/>
                <a:cs typeface="Times New Roman" panose="02020603050405020304" pitchFamily="18" charset="0"/>
              </a:rPr>
            </a:br>
            <a:r>
              <a:rPr lang="cs-CZ" sz="3000" b="1" dirty="0" err="1">
                <a:solidFill>
                  <a:schemeClr val="bg1"/>
                </a:solidFill>
                <a:latin typeface="Times New Roman" panose="02020603050405020304" pitchFamily="18" charset="0"/>
                <a:cs typeface="Times New Roman" panose="02020603050405020304" pitchFamily="18" charset="0"/>
              </a:rPr>
              <a:t>We</a:t>
            </a:r>
            <a:r>
              <a:rPr lang="cs-CZ" sz="3000" b="1" dirty="0">
                <a:solidFill>
                  <a:schemeClr val="bg1"/>
                </a:solidFill>
                <a:latin typeface="Times New Roman" panose="02020603050405020304" pitchFamily="18" charset="0"/>
                <a:cs typeface="Times New Roman" panose="02020603050405020304" pitchFamily="18" charset="0"/>
              </a:rPr>
              <a:t> </a:t>
            </a:r>
            <a:r>
              <a:rPr lang="en-US" sz="3000" b="1" dirty="0">
                <a:solidFill>
                  <a:schemeClr val="bg1"/>
                </a:solidFill>
                <a:latin typeface="Times New Roman" panose="02020603050405020304" pitchFamily="18" charset="0"/>
                <a:cs typeface="Times New Roman" panose="02020603050405020304" pitchFamily="18" charset="0"/>
              </a:rPr>
              <a:t>can share our thoughts </a:t>
            </a:r>
            <a:r>
              <a:rPr lang="cs-CZ" sz="3000" b="1" dirty="0">
                <a:solidFill>
                  <a:schemeClr val="bg1"/>
                </a:solidFill>
                <a:latin typeface="Times New Roman" panose="02020603050405020304" pitchFamily="18" charset="0"/>
                <a:cs typeface="Times New Roman" panose="02020603050405020304" pitchFamily="18" charset="0"/>
              </a:rPr>
              <a:t>and </a:t>
            </a:r>
            <a:r>
              <a:rPr lang="en-US" sz="3000" b="1" dirty="0">
                <a:solidFill>
                  <a:schemeClr val="bg1"/>
                </a:solidFill>
                <a:latin typeface="Times New Roman" panose="02020603050405020304" pitchFamily="18" charset="0"/>
                <a:cs typeface="Times New Roman" panose="02020603050405020304" pitchFamily="18" charset="0"/>
              </a:rPr>
              <a:t>ask question</a:t>
            </a:r>
            <a:r>
              <a:rPr lang="cs-CZ" sz="3000" b="1" dirty="0">
                <a:solidFill>
                  <a:schemeClr val="bg1"/>
                </a:solidFill>
                <a:latin typeface="Times New Roman" panose="02020603050405020304" pitchFamily="18" charset="0"/>
                <a:cs typeface="Times New Roman" panose="02020603050405020304" pitchFamily="18" charset="0"/>
              </a:rPr>
              <a:t>s</a:t>
            </a:r>
            <a:br>
              <a:rPr lang="cs-CZ" sz="3000" b="1" dirty="0">
                <a:solidFill>
                  <a:schemeClr val="bg1"/>
                </a:solidFill>
                <a:latin typeface="Times New Roman" panose="02020603050405020304" pitchFamily="18" charset="0"/>
                <a:cs typeface="Times New Roman" panose="02020603050405020304" pitchFamily="18" charset="0"/>
              </a:rPr>
            </a:br>
            <a:r>
              <a:rPr lang="cs-CZ" sz="3000" b="1" dirty="0">
                <a:solidFill>
                  <a:schemeClr val="bg1"/>
                </a:solidFill>
                <a:latin typeface="Times New Roman" panose="02020603050405020304" pitchFamily="18" charset="0"/>
                <a:cs typeface="Times New Roman" panose="02020603050405020304" pitchFamily="18" charset="0"/>
                <a:sym typeface="Wingdings" panose="05000000000000000000" pitchFamily="2" charset="2"/>
              </a:rPr>
              <a:t></a:t>
            </a:r>
            <a:br>
              <a:rPr lang="cs-CZ" sz="3000" b="1" dirty="0">
                <a:solidFill>
                  <a:schemeClr val="bg1"/>
                </a:solidFill>
                <a:latin typeface="Times New Roman" panose="02020603050405020304" pitchFamily="18" charset="0"/>
                <a:cs typeface="Times New Roman" panose="02020603050405020304" pitchFamily="18" charset="0"/>
              </a:rPr>
            </a:br>
            <a:br>
              <a:rPr lang="cs-CZ" sz="3000" b="1" dirty="0">
                <a:solidFill>
                  <a:schemeClr val="bg1"/>
                </a:solidFill>
                <a:latin typeface="Times New Roman" panose="02020603050405020304" pitchFamily="18" charset="0"/>
                <a:cs typeface="Times New Roman" panose="02020603050405020304" pitchFamily="18" charset="0"/>
              </a:rPr>
            </a:br>
            <a:br>
              <a:rPr lang="cs-CZ" sz="3000" b="1" dirty="0">
                <a:solidFill>
                  <a:schemeClr val="bg1"/>
                </a:solidFill>
                <a:latin typeface="Times New Roman" panose="02020603050405020304" pitchFamily="18" charset="0"/>
                <a:cs typeface="Times New Roman" panose="02020603050405020304" pitchFamily="18" charset="0"/>
              </a:rPr>
            </a:br>
            <a:endParaRPr lang="cs-CZ" sz="3000" b="1" dirty="0">
              <a:solidFill>
                <a:schemeClr val="bg1"/>
              </a:solidFill>
              <a:latin typeface="Times New Roman" panose="02020603050405020304" pitchFamily="18" charset="0"/>
              <a:cs typeface="Times New Roman" panose="02020603050405020304" pitchFamily="18" charset="0"/>
            </a:endParaRPr>
          </a:p>
        </p:txBody>
      </p:sp>
      <p:sp>
        <p:nvSpPr>
          <p:cNvPr id="16390" name="Podnadpis 2"/>
          <p:cNvSpPr txBox="1">
            <a:spLocks/>
          </p:cNvSpPr>
          <p:nvPr/>
        </p:nvSpPr>
        <p:spPr bwMode="auto">
          <a:xfrm>
            <a:off x="6444208" y="864820"/>
            <a:ext cx="2584968" cy="2138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r>
              <a:rPr lang="cs-CZ" altLang="cs-CZ" sz="1200" b="1" dirty="0">
                <a:solidFill>
                  <a:srgbClr val="307871"/>
                </a:solidFill>
                <a:latin typeface="Times New Roman" panose="02020603050405020304" pitchFamily="18" charset="0"/>
                <a:cs typeface="Times New Roman" panose="02020603050405020304" pitchFamily="18" charset="0"/>
              </a:rPr>
              <a:t>Pavel Adámek</a:t>
            </a:r>
          </a:p>
          <a:p>
            <a:pPr algn="ctr" eaLnBrk="1" hangingPunct="1">
              <a:buFont typeface="Arial" panose="020B0604020202020204" pitchFamily="34" charset="0"/>
              <a:buNone/>
            </a:pPr>
            <a:r>
              <a:rPr lang="cs-CZ" altLang="cs-CZ" sz="1200" b="1" i="1" dirty="0">
                <a:solidFill>
                  <a:srgbClr val="307871"/>
                </a:solidFill>
                <a:latin typeface="Times New Roman" panose="02020603050405020304" pitchFamily="18" charset="0"/>
                <a:cs typeface="Times New Roman" panose="02020603050405020304" pitchFamily="18" charset="0"/>
              </a:rPr>
              <a:t>adamek@opf.slu.cz</a:t>
            </a: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cs-CZ" altLang="cs-CZ" sz="12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057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en-GB" sz="4500" dirty="0">
              <a:solidFill>
                <a:prstClr val="black"/>
              </a:solidFill>
              <a:latin typeface="Calibri Light" panose="020F0302020204030204"/>
            </a:endParaRPr>
          </a:p>
        </p:txBody>
      </p:sp>
      <p:sp>
        <p:nvSpPr>
          <p:cNvPr id="5" name="Obdélník 4"/>
          <p:cNvSpPr/>
          <p:nvPr/>
        </p:nvSpPr>
        <p:spPr>
          <a:xfrm>
            <a:off x="215736" y="191010"/>
            <a:ext cx="1691968" cy="461665"/>
          </a:xfrm>
          <a:prstGeom prst="rect">
            <a:avLst/>
          </a:prstGeom>
        </p:spPr>
        <p:txBody>
          <a:bodyPr wrap="square">
            <a:spAutoFit/>
          </a:bodyPr>
          <a:lstStyle/>
          <a:p>
            <a:pPr defTabSz="685800">
              <a:defRPr/>
            </a:pPr>
            <a:r>
              <a:rPr lang="en-GB" sz="2400" b="1" kern="0" dirty="0">
                <a:solidFill>
                  <a:srgbClr val="002060"/>
                </a:solidFill>
                <a:latin typeface="Times New Roman"/>
              </a:rPr>
              <a:t>Contents</a:t>
            </a:r>
            <a:endParaRPr lang="en-GB" sz="2400" b="1" kern="0" dirty="0">
              <a:solidFill>
                <a:srgbClr val="002060"/>
              </a:solidFill>
              <a:latin typeface="Calibri" panose="020F0502020204030204"/>
            </a:endParaRPr>
          </a:p>
        </p:txBody>
      </p:sp>
      <p:sp>
        <p:nvSpPr>
          <p:cNvPr id="8" name="Zástupný symbol pro obsah 2"/>
          <p:cNvSpPr txBox="1">
            <a:spLocks/>
          </p:cNvSpPr>
          <p:nvPr/>
        </p:nvSpPr>
        <p:spPr>
          <a:xfrm>
            <a:off x="188640" y="748871"/>
            <a:ext cx="7271211" cy="439462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defTabSz="685800">
              <a:spcBef>
                <a:spcPts val="750"/>
              </a:spcBef>
              <a:buFont typeface="Arial" panose="020B0604020202020204" pitchFamily="34" charset="0"/>
              <a:buAutoNum type="arabicPeriod"/>
            </a:pPr>
            <a:r>
              <a:rPr lang="en-GB" altLang="cs-CZ" sz="1800" b="1" dirty="0">
                <a:solidFill>
                  <a:srgbClr val="002060"/>
                </a:solidFill>
                <a:latin typeface="Times New Roman" panose="02020603050405020304" pitchFamily="18" charset="0"/>
                <a:cs typeface="Times New Roman" panose="02020603050405020304" pitchFamily="18" charset="0"/>
              </a:rPr>
              <a:t>PART </a:t>
            </a:r>
            <a:r>
              <a:rPr lang="en-GB" altLang="cs-CZ" sz="1200" dirty="0">
                <a:solidFill>
                  <a:srgbClr val="002060"/>
                </a:solidFill>
                <a:latin typeface="Times New Roman" panose="02020603050405020304" pitchFamily="18" charset="0"/>
                <a:cs typeface="Times New Roman" panose="02020603050405020304" pitchFamily="18" charset="0"/>
              </a:rPr>
              <a:t>(10 min.)</a:t>
            </a: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Short introduction –  emotional employee.</a:t>
            </a:r>
          </a:p>
          <a:p>
            <a:pPr marL="171450" indent="-171450" defTabSz="685800">
              <a:spcBef>
                <a:spcPts val="750"/>
              </a:spcBef>
            </a:pPr>
            <a:endParaRPr lang="en-GB" altLang="cs-CZ" sz="1800" b="1"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r>
              <a:rPr lang="en-GB" altLang="cs-CZ" sz="1800" b="1" dirty="0">
                <a:solidFill>
                  <a:srgbClr val="002060"/>
                </a:solidFill>
                <a:latin typeface="Times New Roman" panose="02020603050405020304" pitchFamily="18" charset="0"/>
                <a:cs typeface="Times New Roman" panose="02020603050405020304" pitchFamily="18" charset="0"/>
              </a:rPr>
              <a:t>2. PART </a:t>
            </a:r>
            <a:r>
              <a:rPr lang="en-GB" altLang="cs-CZ" sz="1200" dirty="0">
                <a:solidFill>
                  <a:srgbClr val="002060"/>
                </a:solidFill>
                <a:latin typeface="Times New Roman" panose="02020603050405020304" pitchFamily="18" charset="0"/>
                <a:cs typeface="Times New Roman" panose="02020603050405020304" pitchFamily="18" charset="0"/>
              </a:rPr>
              <a:t>(15 min.)</a:t>
            </a:r>
            <a:endParaRPr lang="en-GB"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1800" dirty="0">
                <a:solidFill>
                  <a:srgbClr val="002060"/>
                </a:solidFill>
                <a:latin typeface="Times New Roman" panose="02020603050405020304" pitchFamily="18" charset="0"/>
                <a:cs typeface="Times New Roman" panose="02020603050405020304" pitchFamily="18" charset="0"/>
              </a:rPr>
              <a:t>Students brainstorm what are the manifestations of emotional employee, what are the possibilities of managing emotional employee using the whiteboard in MS Teams. In teams, students discuss how to approach and how to manage such an employee</a:t>
            </a:r>
            <a:r>
              <a:rPr lang="cs-CZ" altLang="cs-CZ" sz="1800" dirty="0">
                <a:solidFill>
                  <a:srgbClr val="002060"/>
                </a:solidFill>
                <a:latin typeface="Times New Roman" panose="02020603050405020304" pitchFamily="18" charset="0"/>
                <a:cs typeface="Times New Roman" panose="02020603050405020304" pitchFamily="18" charset="0"/>
              </a:rPr>
              <a:t>,</a:t>
            </a:r>
            <a:r>
              <a:rPr lang="en-GB" altLang="cs-CZ" sz="1800" dirty="0">
                <a:solidFill>
                  <a:srgbClr val="002060"/>
                </a:solidFill>
                <a:latin typeface="Times New Roman" panose="02020603050405020304" pitchFamily="18" charset="0"/>
                <a:cs typeface="Times New Roman" panose="02020603050405020304" pitchFamily="18" charset="0"/>
              </a:rPr>
              <a:t> then present their findings to the other</a:t>
            </a:r>
            <a:r>
              <a:rPr lang="cs-CZ" altLang="cs-CZ" sz="1800" dirty="0">
                <a:solidFill>
                  <a:srgbClr val="002060"/>
                </a:solidFill>
                <a:latin typeface="Times New Roman" panose="02020603050405020304" pitchFamily="18" charset="0"/>
                <a:cs typeface="Times New Roman" panose="02020603050405020304" pitchFamily="18" charset="0"/>
              </a:rPr>
              <a:t>.</a:t>
            </a:r>
            <a:r>
              <a:rPr lang="en-GB" altLang="cs-CZ" sz="1800" dirty="0">
                <a:solidFill>
                  <a:srgbClr val="002060"/>
                </a:solidFill>
                <a:latin typeface="Times New Roman" panose="02020603050405020304" pitchFamily="18" charset="0"/>
                <a:cs typeface="Times New Roman" panose="02020603050405020304" pitchFamily="18" charset="0"/>
              </a:rPr>
              <a:t> groups. </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r>
              <a:rPr lang="cs-CZ" altLang="cs-CZ" sz="1800" b="1" dirty="0">
                <a:solidFill>
                  <a:srgbClr val="002060"/>
                </a:solidFill>
                <a:latin typeface="Times New Roman" panose="02020603050405020304" pitchFamily="18" charset="0"/>
                <a:cs typeface="Times New Roman" panose="02020603050405020304" pitchFamily="18" charset="0"/>
              </a:rPr>
              <a:t>3. PART </a:t>
            </a:r>
            <a:r>
              <a:rPr lang="cs-CZ" altLang="cs-CZ" sz="1200" dirty="0">
                <a:solidFill>
                  <a:srgbClr val="002060"/>
                </a:solidFill>
                <a:latin typeface="Times New Roman" panose="02020603050405020304" pitchFamily="18" charset="0"/>
                <a:cs typeface="Times New Roman" panose="02020603050405020304" pitchFamily="18" charset="0"/>
              </a:rPr>
              <a:t>(20 min.)</a:t>
            </a:r>
            <a:endParaRPr lang="en-GB" altLang="cs-CZ" sz="12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cs-CZ" altLang="cs-CZ" sz="1800" dirty="0">
                <a:solidFill>
                  <a:srgbClr val="002060"/>
                </a:solidFill>
                <a:latin typeface="Times New Roman" panose="02020603050405020304" pitchFamily="18" charset="0"/>
                <a:cs typeface="Times New Roman" panose="02020603050405020304" pitchFamily="18" charset="0"/>
              </a:rPr>
              <a:t>E</a:t>
            </a:r>
            <a:r>
              <a:rPr lang="en-GB" altLang="cs-CZ" sz="1800" dirty="0">
                <a:solidFill>
                  <a:srgbClr val="002060"/>
                </a:solidFill>
                <a:latin typeface="Times New Roman" panose="02020603050405020304" pitchFamily="18" charset="0"/>
                <a:cs typeface="Times New Roman" panose="02020603050405020304" pitchFamily="18" charset="0"/>
              </a:rPr>
              <a:t>ach student develop a task for „Managing the Emotional Employee in the Work Setting</a:t>
            </a:r>
            <a:r>
              <a:rPr lang="cs-CZ" altLang="cs-CZ" sz="1800" dirty="0">
                <a:solidFill>
                  <a:srgbClr val="002060"/>
                </a:solidFill>
                <a:latin typeface="Times New Roman" panose="02020603050405020304" pitchFamily="18" charset="0"/>
                <a:cs typeface="Times New Roman" panose="02020603050405020304" pitchFamily="18" charset="0"/>
              </a:rPr>
              <a:t>“ </a:t>
            </a:r>
            <a:r>
              <a:rPr lang="en-GB" altLang="cs-CZ" sz="1800" dirty="0">
                <a:solidFill>
                  <a:srgbClr val="002060"/>
                </a:solidFill>
                <a:latin typeface="Times New Roman" panose="02020603050405020304" pitchFamily="18" charset="0"/>
                <a:cs typeface="Times New Roman" panose="02020603050405020304" pitchFamily="18" charset="0"/>
              </a:rPr>
              <a:t>and uploads it to the IS. </a:t>
            </a:r>
            <a:endParaRPr lang="cs-CZ"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8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0547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333536"/>
            <a:ext cx="3409908" cy="369332"/>
          </a:xfrm>
          <a:prstGeom prst="rect">
            <a:avLst/>
          </a:prstGeom>
        </p:spPr>
        <p:txBody>
          <a:bodyPr wrap="none">
            <a:spAutoFit/>
          </a:bodyPr>
          <a:lstStyle/>
          <a:p>
            <a:pPr defTabSz="685800">
              <a:defRPr/>
            </a:pPr>
            <a:r>
              <a:rPr lang="cs-CZ" b="1" dirty="0">
                <a:solidFill>
                  <a:srgbClr val="002060"/>
                </a:solidFill>
                <a:latin typeface="Times New Roman" panose="02020603050405020304" pitchFamily="18" charset="0"/>
                <a:cs typeface="Times New Roman" panose="02020603050405020304" pitchFamily="18" charset="0"/>
              </a:rPr>
              <a:t>Learning and </a:t>
            </a:r>
            <a:r>
              <a:rPr lang="cs-CZ" b="1" dirty="0" err="1">
                <a:solidFill>
                  <a:srgbClr val="002060"/>
                </a:solidFill>
                <a:latin typeface="Times New Roman" panose="02020603050405020304" pitchFamily="18" charset="0"/>
                <a:cs typeface="Times New Roman" panose="02020603050405020304" pitchFamily="18" charset="0"/>
              </a:rPr>
              <a:t>practice</a:t>
            </a:r>
            <a:r>
              <a:rPr lang="cs-CZ" b="1" dirty="0">
                <a:solidFill>
                  <a:srgbClr val="002060"/>
                </a:solidFill>
                <a:latin typeface="Times New Roman" panose="02020603050405020304" pitchFamily="18" charset="0"/>
                <a:cs typeface="Times New Roman" panose="02020603050405020304" pitchFamily="18" charset="0"/>
              </a:rPr>
              <a:t> o</a:t>
            </a:r>
            <a:r>
              <a:rPr lang="en-GB" b="1" dirty="0" err="1">
                <a:solidFill>
                  <a:srgbClr val="002060"/>
                </a:solidFill>
                <a:latin typeface="Times New Roman" panose="02020603050405020304" pitchFamily="18" charset="0"/>
                <a:cs typeface="Times New Roman" panose="02020603050405020304" pitchFamily="18" charset="0"/>
              </a:rPr>
              <a:t>bjectives</a:t>
            </a:r>
            <a:endParaRPr lang="en-GB" b="1" dirty="0">
              <a:solidFill>
                <a:srgbClr val="002060"/>
              </a:solidFill>
              <a:latin typeface="Times New Roman" panose="02020603050405020304" pitchFamily="18" charset="0"/>
              <a:cs typeface="Times New Roman" panose="02020603050405020304" pitchFamily="18" charset="0"/>
            </a:endParaRPr>
          </a:p>
        </p:txBody>
      </p:sp>
      <p:sp>
        <p:nvSpPr>
          <p:cNvPr id="8" name="Zástupný symbol pro obsah 2"/>
          <p:cNvSpPr txBox="1">
            <a:spLocks/>
          </p:cNvSpPr>
          <p:nvPr/>
        </p:nvSpPr>
        <p:spPr>
          <a:xfrm>
            <a:off x="296652" y="77671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Bef>
                <a:spcPts val="750"/>
              </a:spcBef>
              <a:buNone/>
            </a:pPr>
            <a:r>
              <a:rPr lang="cs-CZ" altLang="cs-CZ" sz="1800" dirty="0">
                <a:solidFill>
                  <a:srgbClr val="002060"/>
                </a:solidFill>
                <a:latin typeface="Times New Roman" panose="02020603050405020304" pitchFamily="18" charset="0"/>
                <a:cs typeface="Times New Roman" panose="02020603050405020304" pitchFamily="18" charset="0"/>
              </a:rPr>
              <a:t>Y</a:t>
            </a:r>
            <a:r>
              <a:rPr lang="en-US" altLang="cs-CZ" sz="1800" dirty="0" err="1">
                <a:solidFill>
                  <a:srgbClr val="002060"/>
                </a:solidFill>
                <a:latin typeface="Times New Roman" panose="02020603050405020304" pitchFamily="18" charset="0"/>
                <a:cs typeface="Times New Roman" panose="02020603050405020304" pitchFamily="18" charset="0"/>
              </a:rPr>
              <a:t>ou</a:t>
            </a:r>
            <a:r>
              <a:rPr lang="en-US" altLang="cs-CZ" sz="1800" dirty="0">
                <a:solidFill>
                  <a:srgbClr val="002060"/>
                </a:solidFill>
                <a:latin typeface="Times New Roman" panose="02020603050405020304" pitchFamily="18" charset="0"/>
                <a:cs typeface="Times New Roman" panose="02020603050405020304" pitchFamily="18" charset="0"/>
              </a:rPr>
              <a:t> should be able to:</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0" indent="0" defTabSz="685800">
              <a:spcBef>
                <a:spcPts val="750"/>
              </a:spcBef>
              <a:buNone/>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cs-CZ" altLang="cs-CZ" sz="1800" dirty="0">
                <a:solidFill>
                  <a:srgbClr val="002060"/>
                </a:solidFill>
                <a:latin typeface="Times New Roman" panose="02020603050405020304" pitchFamily="18" charset="0"/>
                <a:cs typeface="Times New Roman" panose="02020603050405020304" pitchFamily="18" charset="0"/>
              </a:rPr>
              <a:t>I</a:t>
            </a:r>
            <a:r>
              <a:rPr lang="en-GB" altLang="cs-CZ" sz="2000" dirty="0" err="1">
                <a:solidFill>
                  <a:srgbClr val="002060"/>
                </a:solidFill>
                <a:latin typeface="Times New Roman" panose="02020603050405020304" pitchFamily="18" charset="0"/>
                <a:cs typeface="Times New Roman" panose="02020603050405020304" pitchFamily="18" charset="0"/>
              </a:rPr>
              <a:t>dentify</a:t>
            </a:r>
            <a:r>
              <a:rPr lang="en-GB" altLang="cs-CZ" sz="2000" dirty="0">
                <a:solidFill>
                  <a:srgbClr val="002060"/>
                </a:solidFill>
                <a:latin typeface="Times New Roman" panose="02020603050405020304" pitchFamily="18" charset="0"/>
                <a:cs typeface="Times New Roman" panose="02020603050405020304" pitchFamily="18" charset="0"/>
              </a:rPr>
              <a:t> the manifestations of an emotional employee.</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171450" indent="-171450" defTabSz="685800">
              <a:spcBef>
                <a:spcPts val="750"/>
              </a:spcBef>
            </a:pPr>
            <a:r>
              <a:rPr lang="en-GB" altLang="cs-CZ" sz="2000" dirty="0">
                <a:solidFill>
                  <a:srgbClr val="002060"/>
                </a:solidFill>
                <a:latin typeface="Times New Roman" panose="02020603050405020304" pitchFamily="18" charset="0"/>
                <a:cs typeface="Times New Roman" panose="02020603050405020304" pitchFamily="18" charset="0"/>
              </a:rPr>
              <a:t>Consider and apply appropriate managerial approaches to managing the emotional employee.</a:t>
            </a:r>
            <a:endParaRPr lang="en-GB" altLang="cs-CZ" sz="20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0492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333536"/>
            <a:ext cx="3294492" cy="369332"/>
          </a:xfrm>
          <a:prstGeom prst="rect">
            <a:avLst/>
          </a:prstGeom>
        </p:spPr>
        <p:txBody>
          <a:bodyPr wrap="none">
            <a:spAutoFit/>
          </a:bodyPr>
          <a:lstStyle/>
          <a:p>
            <a:pPr defTabSz="685800">
              <a:defRPr/>
            </a:pPr>
            <a:r>
              <a:rPr lang="en-GB" dirty="0">
                <a:solidFill>
                  <a:srgbClr val="002060"/>
                </a:solidFill>
                <a:latin typeface="Times New Roman" panose="02020603050405020304" pitchFamily="18" charset="0"/>
                <a:cs typeface="Times New Roman" panose="02020603050405020304" pitchFamily="18" charset="0"/>
              </a:rPr>
              <a:t>What you are working with today</a:t>
            </a:r>
          </a:p>
        </p:txBody>
      </p:sp>
      <p:sp>
        <p:nvSpPr>
          <p:cNvPr id="8" name="Zástupný symbol pro obsah 2"/>
          <p:cNvSpPr txBox="1">
            <a:spLocks/>
          </p:cNvSpPr>
          <p:nvPr/>
        </p:nvSpPr>
        <p:spPr>
          <a:xfrm>
            <a:off x="296652" y="976217"/>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r>
              <a:rPr lang="cs-CZ" altLang="cs-CZ" sz="1800" dirty="0">
                <a:solidFill>
                  <a:srgbClr val="002060"/>
                </a:solidFill>
                <a:latin typeface="Times New Roman" panose="02020603050405020304" pitchFamily="18" charset="0"/>
                <a:cs typeface="Times New Roman" panose="02020603050405020304" pitchFamily="18" charset="0"/>
              </a:rPr>
              <a:t>Use the template for Case study (</a:t>
            </a:r>
            <a:r>
              <a:rPr lang="cs-CZ" altLang="cs-CZ" sz="1800" dirty="0" err="1">
                <a:solidFill>
                  <a:srgbClr val="002060"/>
                </a:solidFill>
                <a:latin typeface="Times New Roman" panose="02020603050405020304" pitchFamily="18" charset="0"/>
                <a:cs typeface="Times New Roman" panose="02020603050405020304" pitchFamily="18" charset="0"/>
              </a:rPr>
              <a:t>word</a:t>
            </a:r>
            <a:r>
              <a:rPr lang="cs-CZ" altLang="cs-CZ" sz="1800" dirty="0">
                <a:solidFill>
                  <a:srgbClr val="002060"/>
                </a:solidFill>
                <a:latin typeface="Times New Roman" panose="02020603050405020304" pitchFamily="18" charset="0"/>
                <a:cs typeface="Times New Roman" panose="02020603050405020304" pitchFamily="18" charset="0"/>
              </a:rPr>
              <a:t> </a:t>
            </a:r>
            <a:r>
              <a:rPr lang="cs-CZ" altLang="cs-CZ" sz="1800" dirty="0" err="1">
                <a:solidFill>
                  <a:srgbClr val="002060"/>
                </a:solidFill>
                <a:latin typeface="Times New Roman" panose="02020603050405020304" pitchFamily="18" charset="0"/>
                <a:cs typeface="Times New Roman" panose="02020603050405020304" pitchFamily="18" charset="0"/>
              </a:rPr>
              <a:t>file</a:t>
            </a:r>
            <a:r>
              <a:rPr lang="cs-CZ" altLang="cs-CZ" sz="1800" dirty="0">
                <a:solidFill>
                  <a:srgbClr val="002060"/>
                </a:solidFill>
                <a:latin typeface="Times New Roman" panose="02020603050405020304" pitchFamily="18" charset="0"/>
                <a:cs typeface="Times New Roman" panose="02020603050405020304" pitchFamily="18" charset="0"/>
              </a:rPr>
              <a:t>) in IS (</a:t>
            </a:r>
            <a:r>
              <a:rPr lang="en-GB" altLang="cs-CZ" sz="1800" dirty="0">
                <a:solidFill>
                  <a:srgbClr val="002060"/>
                </a:solidFill>
                <a:latin typeface="Times New Roman" panose="02020603050405020304" pitchFamily="18" charset="0"/>
                <a:cs typeface="Times New Roman" panose="02020603050405020304" pitchFamily="18" charset="0"/>
              </a:rPr>
              <a:t>Managing the Emotional Employee in the Work Setting</a:t>
            </a:r>
            <a:r>
              <a:rPr lang="cs-CZ" altLang="cs-CZ" sz="1800" dirty="0">
                <a:solidFill>
                  <a:srgbClr val="002060"/>
                </a:solidFill>
                <a:latin typeface="Times New Roman" panose="02020603050405020304" pitchFamily="18" charset="0"/>
                <a:cs typeface="Times New Roman" panose="02020603050405020304" pitchFamily="18" charset="0"/>
              </a:rPr>
              <a:t>).</a:t>
            </a:r>
          </a:p>
          <a:p>
            <a:pPr marL="514350" lvl="1" indent="-171450" defTabSz="685800">
              <a:spcBef>
                <a:spcPts val="375"/>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cs-CZ" altLang="cs-CZ" sz="1800" dirty="0" err="1">
                <a:solidFill>
                  <a:srgbClr val="002060"/>
                </a:solidFill>
                <a:latin typeface="Times New Roman" panose="02020603050405020304" pitchFamily="18" charset="0"/>
                <a:cs typeface="Times New Roman" panose="02020603050405020304" pitchFamily="18" charset="0"/>
              </a:rPr>
              <a:t>Read</a:t>
            </a:r>
            <a:r>
              <a:rPr lang="cs-CZ" altLang="cs-CZ" sz="1800" dirty="0">
                <a:solidFill>
                  <a:srgbClr val="002060"/>
                </a:solidFill>
                <a:latin typeface="Times New Roman" panose="02020603050405020304" pitchFamily="18" charset="0"/>
                <a:cs typeface="Times New Roman" panose="02020603050405020304" pitchFamily="18" charset="0"/>
              </a:rPr>
              <a:t> article: </a:t>
            </a:r>
            <a:r>
              <a:rPr lang="en-GB" altLang="cs-CZ" sz="1800" dirty="0">
                <a:solidFill>
                  <a:srgbClr val="002060"/>
                </a:solidFill>
                <a:latin typeface="Times New Roman" panose="02020603050405020304" pitchFamily="18" charset="0"/>
                <a:cs typeface="Times New Roman" panose="02020603050405020304" pitchFamily="18" charset="0"/>
              </a:rPr>
              <a:t>Harvard Business Review - </a:t>
            </a:r>
            <a:r>
              <a:rPr lang="en-GB" altLang="cs-CZ" sz="1800" i="1" dirty="0">
                <a:solidFill>
                  <a:srgbClr val="002060"/>
                </a:solidFill>
                <a:latin typeface="Times New Roman" panose="02020603050405020304" pitchFamily="18" charset="0"/>
                <a:cs typeface="Times New Roman" panose="02020603050405020304" pitchFamily="18" charset="0"/>
              </a:rPr>
              <a:t>4 Ways to Manage an Emotionally Needy Employee </a:t>
            </a:r>
            <a:r>
              <a:rPr lang="en-GB" altLang="cs-CZ" sz="1800" dirty="0">
                <a:solidFill>
                  <a:srgbClr val="002060"/>
                </a:solidFill>
                <a:latin typeface="Times New Roman" panose="02020603050405020304" pitchFamily="18" charset="0"/>
                <a:cs typeface="Times New Roman" panose="02020603050405020304" pitchFamily="18" charset="0"/>
                <a:hlinkClick r:id="rId3"/>
              </a:rPr>
              <a:t>https://hbr.org/2019/09/4-ways-to-manage-an-emotionally-needy-employee</a:t>
            </a:r>
            <a:r>
              <a:rPr lang="cs-CZ" altLang="cs-CZ" sz="1800" dirty="0">
                <a:solidFill>
                  <a:srgbClr val="002060"/>
                </a:solidFill>
                <a:latin typeface="Times New Roman" panose="02020603050405020304" pitchFamily="18" charset="0"/>
                <a:cs typeface="Times New Roman" panose="02020603050405020304" pitchFamily="18" charset="0"/>
              </a:rPr>
              <a:t> </a:t>
            </a:r>
          </a:p>
          <a:p>
            <a:pPr marL="514350" lvl="1" indent="-171450" defTabSz="685800">
              <a:spcBef>
                <a:spcPts val="375"/>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cs-CZ" altLang="cs-CZ" sz="1800" dirty="0" err="1">
                <a:solidFill>
                  <a:srgbClr val="002060"/>
                </a:solidFill>
                <a:latin typeface="Times New Roman" panose="02020603050405020304" pitchFamily="18" charset="0"/>
                <a:cs typeface="Times New Roman" panose="02020603050405020304" pitchFamily="18" charset="0"/>
              </a:rPr>
              <a:t>Read</a:t>
            </a:r>
            <a:r>
              <a:rPr lang="cs-CZ" altLang="cs-CZ" sz="1800" dirty="0">
                <a:solidFill>
                  <a:srgbClr val="002060"/>
                </a:solidFill>
                <a:latin typeface="Times New Roman" panose="02020603050405020304" pitchFamily="18" charset="0"/>
                <a:cs typeface="Times New Roman" panose="02020603050405020304" pitchFamily="18" charset="0"/>
              </a:rPr>
              <a:t> article: </a:t>
            </a:r>
            <a:r>
              <a:rPr lang="en-GB" altLang="cs-CZ" sz="1800" i="1" dirty="0">
                <a:solidFill>
                  <a:srgbClr val="002060"/>
                </a:solidFill>
                <a:latin typeface="Times New Roman" panose="02020603050405020304" pitchFamily="18" charset="0"/>
                <a:cs typeface="Times New Roman" panose="02020603050405020304" pitchFamily="18" charset="0"/>
              </a:rPr>
              <a:t>Managing emotional employees: 10 tips for keeping your cool</a:t>
            </a:r>
            <a:r>
              <a:rPr lang="cs-CZ" altLang="cs-CZ" sz="1800" i="1" dirty="0">
                <a:solidFill>
                  <a:srgbClr val="002060"/>
                </a:solidFill>
                <a:latin typeface="Times New Roman" panose="02020603050405020304" pitchFamily="18" charset="0"/>
                <a:cs typeface="Times New Roman" panose="02020603050405020304" pitchFamily="18" charset="0"/>
              </a:rPr>
              <a:t> </a:t>
            </a:r>
            <a:r>
              <a:rPr lang="cs-CZ" altLang="cs-CZ" sz="1800" dirty="0">
                <a:solidFill>
                  <a:srgbClr val="002060"/>
                </a:solidFill>
                <a:latin typeface="Times New Roman" panose="02020603050405020304" pitchFamily="18" charset="0"/>
                <a:cs typeface="Times New Roman" panose="02020603050405020304" pitchFamily="18" charset="0"/>
                <a:hlinkClick r:id="rId4"/>
              </a:rPr>
              <a:t>https://www.insperity.com/blog/managing-emotional-employees/</a:t>
            </a:r>
            <a:r>
              <a:rPr lang="cs-CZ" altLang="cs-CZ" sz="1800" dirty="0">
                <a:solidFill>
                  <a:srgbClr val="002060"/>
                </a:solidFill>
                <a:latin typeface="Times New Roman" panose="02020603050405020304" pitchFamily="18" charset="0"/>
                <a:cs typeface="Times New Roman" panose="02020603050405020304" pitchFamily="18" charset="0"/>
              </a:rPr>
              <a:t> </a:t>
            </a:r>
          </a:p>
          <a:p>
            <a:pPr marL="514350" lvl="1" indent="-171450" defTabSz="685800">
              <a:spcBef>
                <a:spcPts val="375"/>
              </a:spcBef>
            </a:pPr>
            <a:endParaRPr lang="cs-CZ" altLang="cs-CZ" sz="1800" b="1"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1800" dirty="0">
                <a:solidFill>
                  <a:srgbClr val="002060"/>
                </a:solidFill>
                <a:latin typeface="Times New Roman" panose="02020603050405020304" pitchFamily="18" charset="0"/>
                <a:cs typeface="Times New Roman" panose="02020603050405020304" pitchFamily="18" charset="0"/>
              </a:rPr>
              <a:t>All materials are available in the IS. </a:t>
            </a:r>
            <a:endParaRPr lang="cs-CZ" altLang="cs-CZ" sz="18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18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cs-CZ" altLang="cs-CZ" sz="15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7046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8" name="Zástupný symbol pro obsah 2"/>
          <p:cNvSpPr txBox="1">
            <a:spLocks/>
          </p:cNvSpPr>
          <p:nvPr/>
        </p:nvSpPr>
        <p:spPr>
          <a:xfrm>
            <a:off x="155136" y="177966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lang="cs-CZ" altLang="cs-CZ" sz="4000" dirty="0">
                <a:solidFill>
                  <a:srgbClr val="002060"/>
                </a:solidFill>
                <a:latin typeface="Times New Roman" panose="02020603050405020304" pitchFamily="18" charset="0"/>
                <a:cs typeface="Times New Roman" panose="02020603050405020304" pitchFamily="18" charset="0"/>
              </a:rPr>
              <a:t>W</a:t>
            </a:r>
            <a:r>
              <a:rPr lang="en-GB" altLang="cs-CZ" sz="4000" dirty="0">
                <a:solidFill>
                  <a:srgbClr val="002060"/>
                </a:solidFill>
                <a:latin typeface="Times New Roman" panose="02020603050405020304" pitchFamily="18" charset="0"/>
                <a:cs typeface="Times New Roman" panose="02020603050405020304" pitchFamily="18" charset="0"/>
              </a:rPr>
              <a:t>ho is an emotional employee, what are the manifestations?</a:t>
            </a: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10284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2927404" cy="461665"/>
          </a:xfrm>
          <a:prstGeom prst="rect">
            <a:avLst/>
          </a:prstGeom>
        </p:spPr>
        <p:txBody>
          <a:bodyPr wrap="none">
            <a:spAutoFit/>
          </a:bodyPr>
          <a:lstStyle/>
          <a:p>
            <a:pPr defTabSz="685800">
              <a:defRPr/>
            </a:pPr>
            <a:r>
              <a:rPr lang="cs-CZ" sz="2400" b="1" dirty="0" err="1">
                <a:solidFill>
                  <a:srgbClr val="002060"/>
                </a:solidFill>
                <a:latin typeface="Times New Roman" panose="02020603050405020304" pitchFamily="18" charset="0"/>
                <a:cs typeface="Times New Roman" panose="02020603050405020304" pitchFamily="18" charset="0"/>
              </a:rPr>
              <a:t>Emotional</a:t>
            </a:r>
            <a:r>
              <a:rPr lang="cs-CZ" sz="2400" b="1" dirty="0">
                <a:solidFill>
                  <a:srgbClr val="002060"/>
                </a:solidFill>
                <a:latin typeface="Times New Roman" panose="02020603050405020304" pitchFamily="18" charset="0"/>
                <a:cs typeface="Times New Roman" panose="02020603050405020304" pitchFamily="18" charset="0"/>
              </a:rPr>
              <a:t> </a:t>
            </a:r>
            <a:r>
              <a:rPr lang="cs-CZ" sz="2400" b="1" dirty="0" err="1">
                <a:solidFill>
                  <a:srgbClr val="002060"/>
                </a:solidFill>
                <a:latin typeface="Times New Roman" panose="02020603050405020304" pitchFamily="18" charset="0"/>
                <a:cs typeface="Times New Roman" panose="02020603050405020304" pitchFamily="18" charset="0"/>
              </a:rPr>
              <a:t>Employee</a:t>
            </a:r>
            <a:endParaRPr lang="en-GB" sz="2400" b="1" dirty="0">
              <a:solidFill>
                <a:srgbClr val="002060"/>
              </a:solidFill>
              <a:latin typeface="Times New Roman" panose="02020603050405020304" pitchFamily="18" charset="0"/>
              <a:cs typeface="Times New Roman" panose="02020603050405020304" pitchFamily="18" charset="0"/>
            </a:endParaRPr>
          </a:p>
        </p:txBody>
      </p:sp>
      <p:sp>
        <p:nvSpPr>
          <p:cNvPr id="8" name="Zástupný symbol pro obsah 2"/>
          <p:cNvSpPr txBox="1">
            <a:spLocks/>
          </p:cNvSpPr>
          <p:nvPr/>
        </p:nvSpPr>
        <p:spPr>
          <a:xfrm>
            <a:off x="296652" y="976217"/>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Employees’ emotional behaviour is a common challenge for any manager. </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It may be overt and easily detectable, or it can be subtle, because emotional workers (who fear forms of workplace rejection) often direct their subconscious turmoil inward to hide and deny its existence. </a:t>
            </a: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r>
              <a:rPr lang="en-GB" altLang="cs-CZ" sz="2000" dirty="0">
                <a:solidFill>
                  <a:srgbClr val="002060"/>
                </a:solidFill>
                <a:latin typeface="Times New Roman" panose="02020603050405020304" pitchFamily="18" charset="0"/>
                <a:cs typeface="Times New Roman" panose="02020603050405020304" pitchFamily="18" charset="0"/>
              </a:rPr>
              <a:t>Over time, emotionally fragile individuals are less able to hide their increasingly obvious psychological, behavioural and physical distress</a:t>
            </a:r>
            <a:r>
              <a:rPr lang="cs-CZ" altLang="cs-CZ" sz="2000" dirty="0">
                <a:solidFill>
                  <a:srgbClr val="002060"/>
                </a:solidFill>
                <a:latin typeface="Times New Roman" panose="02020603050405020304" pitchFamily="18" charset="0"/>
                <a:cs typeface="Times New Roman" panose="02020603050405020304" pitchFamily="18" charset="0"/>
              </a:rPr>
              <a:t>.</a:t>
            </a: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6118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2927404" cy="461665"/>
          </a:xfrm>
          <a:prstGeom prst="rect">
            <a:avLst/>
          </a:prstGeom>
        </p:spPr>
        <p:txBody>
          <a:bodyPr wrap="none">
            <a:spAutoFit/>
          </a:bodyPr>
          <a:lstStyle/>
          <a:p>
            <a:pPr defTabSz="685800">
              <a:defRPr/>
            </a:pPr>
            <a:r>
              <a:rPr lang="cs-CZ" sz="2400" b="1" dirty="0" err="1">
                <a:solidFill>
                  <a:srgbClr val="002060"/>
                </a:solidFill>
                <a:latin typeface="Times New Roman" panose="02020603050405020304" pitchFamily="18" charset="0"/>
                <a:cs typeface="Times New Roman" panose="02020603050405020304" pitchFamily="18" charset="0"/>
              </a:rPr>
              <a:t>Emotional</a:t>
            </a:r>
            <a:r>
              <a:rPr lang="cs-CZ" sz="2400" b="1" dirty="0">
                <a:solidFill>
                  <a:srgbClr val="002060"/>
                </a:solidFill>
                <a:latin typeface="Times New Roman" panose="02020603050405020304" pitchFamily="18" charset="0"/>
                <a:cs typeface="Times New Roman" panose="02020603050405020304" pitchFamily="18" charset="0"/>
              </a:rPr>
              <a:t> </a:t>
            </a:r>
            <a:r>
              <a:rPr lang="cs-CZ" sz="2400" b="1" dirty="0" err="1">
                <a:solidFill>
                  <a:srgbClr val="002060"/>
                </a:solidFill>
                <a:latin typeface="Times New Roman" panose="02020603050405020304" pitchFamily="18" charset="0"/>
                <a:cs typeface="Times New Roman" panose="02020603050405020304" pitchFamily="18" charset="0"/>
              </a:rPr>
              <a:t>Employee</a:t>
            </a:r>
            <a:endParaRPr lang="en-GB" sz="2400" b="1" dirty="0">
              <a:solidFill>
                <a:srgbClr val="002060"/>
              </a:solidFill>
              <a:latin typeface="Times New Roman" panose="02020603050405020304" pitchFamily="18" charset="0"/>
              <a:cs typeface="Times New Roman" panose="02020603050405020304" pitchFamily="18" charset="0"/>
            </a:endParaRPr>
          </a:p>
        </p:txBody>
      </p:sp>
      <p:sp>
        <p:nvSpPr>
          <p:cNvPr id="8" name="Zástupný symbol pro obsah 2"/>
          <p:cNvSpPr txBox="1">
            <a:spLocks/>
          </p:cNvSpPr>
          <p:nvPr/>
        </p:nvSpPr>
        <p:spPr>
          <a:xfrm>
            <a:off x="204688" y="51522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defTabSz="685800">
              <a:spcBef>
                <a:spcPts val="375"/>
              </a:spcBef>
              <a:buNone/>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342900" lvl="1" indent="0" defTabSz="685800">
              <a:spcBef>
                <a:spcPts val="375"/>
              </a:spcBef>
              <a:buNone/>
            </a:pPr>
            <a:r>
              <a:rPr lang="cs-CZ" altLang="cs-CZ" sz="1800" dirty="0">
                <a:solidFill>
                  <a:srgbClr val="002060"/>
                </a:solidFill>
                <a:latin typeface="Times New Roman" panose="02020603050405020304" pitchFamily="18" charset="0"/>
                <a:cs typeface="Times New Roman" panose="02020603050405020304" pitchFamily="18" charset="0"/>
              </a:rPr>
              <a:t>S</a:t>
            </a:r>
            <a:r>
              <a:rPr lang="en-GB" altLang="cs-CZ" sz="1800" dirty="0" err="1">
                <a:solidFill>
                  <a:srgbClr val="002060"/>
                </a:solidFill>
                <a:latin typeface="Times New Roman" panose="02020603050405020304" pitchFamily="18" charset="0"/>
                <a:cs typeface="Times New Roman" panose="02020603050405020304" pitchFamily="18" charset="0"/>
              </a:rPr>
              <a:t>ome</a:t>
            </a:r>
            <a:r>
              <a:rPr lang="en-GB" altLang="cs-CZ" sz="1800" dirty="0">
                <a:solidFill>
                  <a:srgbClr val="002060"/>
                </a:solidFill>
                <a:latin typeface="Times New Roman" panose="02020603050405020304" pitchFamily="18" charset="0"/>
                <a:cs typeface="Times New Roman" panose="02020603050405020304" pitchFamily="18" charset="0"/>
              </a:rPr>
              <a:t> combination of the symptoms: </a:t>
            </a:r>
            <a:r>
              <a:rPr lang="en-GB" altLang="cs-CZ" sz="1800" b="1" dirty="0">
                <a:solidFill>
                  <a:srgbClr val="002060"/>
                </a:solidFill>
                <a:latin typeface="Times New Roman" panose="02020603050405020304" pitchFamily="18" charset="0"/>
                <a:cs typeface="Times New Roman" panose="02020603050405020304" pitchFamily="18" charset="0"/>
              </a:rPr>
              <a:t>Indicators of emotional fragility</a:t>
            </a:r>
            <a:r>
              <a:rPr lang="cs-CZ" altLang="cs-CZ" sz="1800" b="1" dirty="0">
                <a:solidFill>
                  <a:srgbClr val="002060"/>
                </a:solidFill>
                <a:latin typeface="Times New Roman" panose="02020603050405020304" pitchFamily="18" charset="0"/>
                <a:cs typeface="Times New Roman" panose="02020603050405020304" pitchFamily="18" charset="0"/>
              </a:rPr>
              <a:t>:</a:t>
            </a:r>
          </a:p>
          <a:p>
            <a:pPr marL="800100" lvl="1" indent="-457200" defTabSz="685800">
              <a:spcBef>
                <a:spcPts val="375"/>
              </a:spcBef>
              <a:buFont typeface="+mj-lt"/>
              <a:buAutoNum type="arabicPeriod"/>
            </a:pPr>
            <a:r>
              <a:rPr lang="en-GB" altLang="cs-CZ" sz="1800" dirty="0">
                <a:solidFill>
                  <a:srgbClr val="002060"/>
                </a:solidFill>
                <a:latin typeface="Times New Roman" panose="02020603050405020304" pitchFamily="18" charset="0"/>
                <a:cs typeface="Times New Roman" panose="02020603050405020304" pitchFamily="18" charset="0"/>
              </a:rPr>
              <a:t>Mood disorders: persistent hopelessness, despair or sadness (flat or unresponsive affect).</a:t>
            </a:r>
          </a:p>
          <a:p>
            <a:pPr marL="800100" lvl="1" indent="-457200" defTabSz="685800">
              <a:spcBef>
                <a:spcPts val="375"/>
              </a:spcBef>
              <a:buFont typeface="+mj-lt"/>
              <a:buAutoNum type="arabicPeriod"/>
            </a:pPr>
            <a:r>
              <a:rPr lang="en-GB" altLang="cs-CZ" sz="1800" dirty="0">
                <a:solidFill>
                  <a:srgbClr val="002060"/>
                </a:solidFill>
                <a:latin typeface="Times New Roman" panose="02020603050405020304" pitchFamily="18" charset="0"/>
                <a:cs typeface="Times New Roman" panose="02020603050405020304" pitchFamily="18" charset="0"/>
              </a:rPr>
              <a:t>Personality change: listlessness, withdrawal from pleasant activities and relationships, </a:t>
            </a:r>
            <a:r>
              <a:rPr lang="en-GB" altLang="cs-CZ" sz="1800" dirty="0" err="1">
                <a:solidFill>
                  <a:srgbClr val="002060"/>
                </a:solidFill>
                <a:latin typeface="Times New Roman" panose="02020603050405020304" pitchFamily="18" charset="0"/>
                <a:cs typeface="Times New Roman" panose="02020603050405020304" pitchFamily="18" charset="0"/>
              </a:rPr>
              <a:t>selfimposed</a:t>
            </a:r>
            <a:r>
              <a:rPr lang="en-GB" altLang="cs-CZ" sz="1800" dirty="0">
                <a:solidFill>
                  <a:srgbClr val="002060"/>
                </a:solidFill>
                <a:latin typeface="Times New Roman" panose="02020603050405020304" pitchFamily="18" charset="0"/>
                <a:cs typeface="Times New Roman" panose="02020603050405020304" pitchFamily="18" charset="0"/>
              </a:rPr>
              <a:t> isolation, avoidance of others (furtiveness), inability to listen or sit still.</a:t>
            </a:r>
          </a:p>
          <a:p>
            <a:pPr marL="800100" lvl="1" indent="-457200" defTabSz="685800">
              <a:spcBef>
                <a:spcPts val="375"/>
              </a:spcBef>
              <a:buFont typeface="+mj-lt"/>
              <a:buAutoNum type="arabicPeriod"/>
            </a:pPr>
            <a:r>
              <a:rPr lang="en-GB" altLang="cs-CZ" sz="1800" dirty="0">
                <a:solidFill>
                  <a:srgbClr val="002060"/>
                </a:solidFill>
                <a:latin typeface="Times New Roman" panose="02020603050405020304" pitchFamily="18" charset="0"/>
                <a:cs typeface="Times New Roman" panose="02020603050405020304" pitchFamily="18" charset="0"/>
              </a:rPr>
              <a:t>Deterioration of performance: missed deadlines, tardiness, absenteeism, low morale, missed key meetings, irritability, ineffective or inappropriate delegation of responsibility, undue sensitivity to criticism and performance feedback.</a:t>
            </a:r>
          </a:p>
          <a:p>
            <a:pPr marL="800100" lvl="1" indent="-457200" defTabSz="685800">
              <a:spcBef>
                <a:spcPts val="375"/>
              </a:spcBef>
              <a:buFont typeface="+mj-lt"/>
              <a:buAutoNum type="arabicPeriod"/>
            </a:pPr>
            <a:r>
              <a:rPr lang="en-GB" altLang="cs-CZ" sz="1800" dirty="0">
                <a:solidFill>
                  <a:srgbClr val="002060"/>
                </a:solidFill>
                <a:latin typeface="Times New Roman" panose="02020603050405020304" pitchFamily="18" charset="0"/>
                <a:cs typeface="Times New Roman" panose="02020603050405020304" pitchFamily="18" charset="0"/>
              </a:rPr>
              <a:t>Deterioration of appearance: weight gain or loss, poor grooming, dirty and dishevelled appearance.</a:t>
            </a:r>
          </a:p>
          <a:p>
            <a:pPr marL="800100" lvl="1" indent="-457200" defTabSz="685800">
              <a:spcBef>
                <a:spcPts val="375"/>
              </a:spcBef>
              <a:buFont typeface="+mj-lt"/>
              <a:buAutoNum type="arabicPeriod"/>
            </a:pPr>
            <a:r>
              <a:rPr lang="en-GB" altLang="cs-CZ" sz="1800" dirty="0">
                <a:solidFill>
                  <a:srgbClr val="002060"/>
                </a:solidFill>
                <a:latin typeface="Times New Roman" panose="02020603050405020304" pitchFamily="18" charset="0"/>
                <a:cs typeface="Times New Roman" panose="02020603050405020304" pitchFamily="18" charset="0"/>
              </a:rPr>
              <a:t>Substance abuse: drinking or using drugs at work or during lunch breaks, addiction to alcohol, painkillers or anti-anxiety drugs.</a:t>
            </a:r>
          </a:p>
          <a:p>
            <a:pPr marL="514350" lvl="1" indent="-171450" defTabSz="685800">
              <a:spcBef>
                <a:spcPts val="375"/>
              </a:spcBef>
            </a:pPr>
            <a:endParaRPr lang="cs-CZ" altLang="cs-CZ" sz="18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15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8776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5" name="Obdélník 4"/>
          <p:cNvSpPr/>
          <p:nvPr/>
        </p:nvSpPr>
        <p:spPr>
          <a:xfrm>
            <a:off x="296652" y="169125"/>
            <a:ext cx="2927404" cy="461665"/>
          </a:xfrm>
          <a:prstGeom prst="rect">
            <a:avLst/>
          </a:prstGeom>
        </p:spPr>
        <p:txBody>
          <a:bodyPr wrap="none">
            <a:spAutoFit/>
          </a:bodyPr>
          <a:lstStyle/>
          <a:p>
            <a:pPr defTabSz="685800">
              <a:defRPr/>
            </a:pPr>
            <a:r>
              <a:rPr lang="cs-CZ" sz="2400" b="1" dirty="0" err="1">
                <a:solidFill>
                  <a:srgbClr val="002060"/>
                </a:solidFill>
                <a:latin typeface="Times New Roman" panose="02020603050405020304" pitchFamily="18" charset="0"/>
                <a:cs typeface="Times New Roman" panose="02020603050405020304" pitchFamily="18" charset="0"/>
              </a:rPr>
              <a:t>Emotional</a:t>
            </a:r>
            <a:r>
              <a:rPr lang="cs-CZ" sz="2400" b="1" dirty="0">
                <a:solidFill>
                  <a:srgbClr val="002060"/>
                </a:solidFill>
                <a:latin typeface="Times New Roman" panose="02020603050405020304" pitchFamily="18" charset="0"/>
                <a:cs typeface="Times New Roman" panose="02020603050405020304" pitchFamily="18" charset="0"/>
              </a:rPr>
              <a:t> </a:t>
            </a:r>
            <a:r>
              <a:rPr lang="cs-CZ" sz="2400" b="1" dirty="0" err="1">
                <a:solidFill>
                  <a:srgbClr val="002060"/>
                </a:solidFill>
                <a:latin typeface="Times New Roman" panose="02020603050405020304" pitchFamily="18" charset="0"/>
                <a:cs typeface="Times New Roman" panose="02020603050405020304" pitchFamily="18" charset="0"/>
              </a:rPr>
              <a:t>Employee</a:t>
            </a:r>
            <a:endParaRPr lang="en-GB" sz="2400" b="1" dirty="0">
              <a:solidFill>
                <a:srgbClr val="002060"/>
              </a:solidFill>
              <a:latin typeface="Times New Roman" panose="02020603050405020304" pitchFamily="18" charset="0"/>
              <a:cs typeface="Times New Roman" panose="02020603050405020304" pitchFamily="18" charset="0"/>
            </a:endParaRPr>
          </a:p>
        </p:txBody>
      </p:sp>
      <p:sp>
        <p:nvSpPr>
          <p:cNvPr id="8" name="Zástupný symbol pro obsah 2"/>
          <p:cNvSpPr txBox="1">
            <a:spLocks/>
          </p:cNvSpPr>
          <p:nvPr/>
        </p:nvSpPr>
        <p:spPr>
          <a:xfrm>
            <a:off x="204688" y="515222"/>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defTabSz="685800">
              <a:spcBef>
                <a:spcPts val="375"/>
              </a:spcBef>
              <a:buNone/>
            </a:pPr>
            <a:endParaRPr lang="cs-CZ" altLang="cs-CZ" sz="2000" dirty="0">
              <a:solidFill>
                <a:srgbClr val="002060"/>
              </a:solidFill>
              <a:latin typeface="Times New Roman" panose="02020603050405020304" pitchFamily="18" charset="0"/>
              <a:cs typeface="Times New Roman" panose="02020603050405020304" pitchFamily="18" charset="0"/>
            </a:endParaRP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Here are 10 tips for managing emotional employees:</a:t>
            </a:r>
          </a:p>
          <a:p>
            <a:pPr marL="342900" lvl="1" indent="0" defTabSz="685800">
              <a:spcBef>
                <a:spcPts val="375"/>
              </a:spcBef>
              <a:buNone/>
            </a:pPr>
            <a:endParaRPr lang="en-GB" altLang="cs-CZ" sz="1800" dirty="0">
              <a:solidFill>
                <a:srgbClr val="002060"/>
              </a:solidFill>
              <a:latin typeface="Times New Roman" panose="02020603050405020304" pitchFamily="18" charset="0"/>
              <a:cs typeface="Times New Roman" panose="02020603050405020304" pitchFamily="18" charset="0"/>
            </a:endParaRP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1. De-escalate the situation</a:t>
            </a: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2. Don’t take it personally</a:t>
            </a: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3. Plan ahead</a:t>
            </a: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4. Start with a positive</a:t>
            </a: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5. T.H.I.N.K.</a:t>
            </a: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6. Focus on performance</a:t>
            </a: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7. Acknowledge and listen</a:t>
            </a: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8. Pay attention</a:t>
            </a: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9. Consider a re-do</a:t>
            </a:r>
          </a:p>
          <a:p>
            <a:pPr marL="342900" lvl="1" indent="0" defTabSz="685800">
              <a:spcBef>
                <a:spcPts val="375"/>
              </a:spcBef>
              <a:buNone/>
            </a:pPr>
            <a:r>
              <a:rPr lang="en-GB" altLang="cs-CZ" sz="1800" dirty="0">
                <a:solidFill>
                  <a:srgbClr val="002060"/>
                </a:solidFill>
                <a:latin typeface="Times New Roman" panose="02020603050405020304" pitchFamily="18" charset="0"/>
                <a:cs typeface="Times New Roman" panose="02020603050405020304" pitchFamily="18" charset="0"/>
              </a:rPr>
              <a:t>10. Refer</a:t>
            </a:r>
          </a:p>
          <a:p>
            <a:pPr marL="342900" lvl="1" indent="0" defTabSz="685800">
              <a:spcBef>
                <a:spcPts val="375"/>
              </a:spcBef>
              <a:buNone/>
            </a:pPr>
            <a:endParaRPr lang="en-GB" altLang="cs-CZ" sz="1800" dirty="0">
              <a:solidFill>
                <a:srgbClr val="002060"/>
              </a:solidFill>
              <a:latin typeface="Times New Roman" panose="02020603050405020304" pitchFamily="18" charset="0"/>
              <a:cs typeface="Times New Roman" panose="02020603050405020304" pitchFamily="18" charset="0"/>
            </a:endParaRPr>
          </a:p>
          <a:p>
            <a:pPr marL="514350" lvl="1" indent="-171450" defTabSz="685800">
              <a:spcBef>
                <a:spcPts val="375"/>
              </a:spcBef>
            </a:pPr>
            <a:endParaRPr lang="cs-CZ" altLang="cs-CZ" sz="1500" b="1" dirty="0">
              <a:solidFill>
                <a:srgbClr val="307871"/>
              </a:solidFill>
              <a:latin typeface="Times New Roman" panose="02020603050405020304" pitchFamily="18" charset="0"/>
              <a:cs typeface="Times New Roman" panose="02020603050405020304" pitchFamily="18" charset="0"/>
            </a:endParaRP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pic>
        <p:nvPicPr>
          <p:cNvPr id="2" name="Picture 1">
            <a:extLst>
              <a:ext uri="{FF2B5EF4-FFF2-40B4-BE49-F238E27FC236}">
                <a16:creationId xmlns:a16="http://schemas.microsoft.com/office/drawing/2014/main" id="{165A3954-DBD6-41EA-881C-5F4F1C35C2A9}"/>
              </a:ext>
            </a:extLst>
          </p:cNvPr>
          <p:cNvPicPr>
            <a:picLocks noChangeAspect="1"/>
          </p:cNvPicPr>
          <p:nvPr/>
        </p:nvPicPr>
        <p:blipFill>
          <a:blip r:embed="rId3"/>
          <a:stretch>
            <a:fillRect/>
          </a:stretch>
        </p:blipFill>
        <p:spPr>
          <a:xfrm>
            <a:off x="3559378" y="1419622"/>
            <a:ext cx="2790271" cy="1465982"/>
          </a:xfrm>
          <a:prstGeom prst="rect">
            <a:avLst/>
          </a:prstGeom>
        </p:spPr>
      </p:pic>
      <p:pic>
        <p:nvPicPr>
          <p:cNvPr id="3" name="Picture 2">
            <a:extLst>
              <a:ext uri="{FF2B5EF4-FFF2-40B4-BE49-F238E27FC236}">
                <a16:creationId xmlns:a16="http://schemas.microsoft.com/office/drawing/2014/main" id="{70A5F2D0-236B-479B-8AA0-576A1DF54CA5}"/>
              </a:ext>
            </a:extLst>
          </p:cNvPr>
          <p:cNvPicPr>
            <a:picLocks noChangeAspect="1"/>
          </p:cNvPicPr>
          <p:nvPr/>
        </p:nvPicPr>
        <p:blipFill>
          <a:blip r:embed="rId4"/>
          <a:stretch>
            <a:fillRect/>
          </a:stretch>
        </p:blipFill>
        <p:spPr>
          <a:xfrm>
            <a:off x="5940152" y="2977734"/>
            <a:ext cx="2857500" cy="1600200"/>
          </a:xfrm>
          <a:prstGeom prst="rect">
            <a:avLst/>
          </a:prstGeom>
        </p:spPr>
      </p:pic>
    </p:spTree>
    <p:extLst>
      <p:ext uri="{BB962C8B-B14F-4D97-AF65-F5344CB8AC3E}">
        <p14:creationId xmlns:p14="http://schemas.microsoft.com/office/powerpoint/2010/main" val="1321668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Nadpis 1"/>
          <p:cNvSpPr txBox="1">
            <a:spLocks/>
          </p:cNvSpPr>
          <p:nvPr/>
        </p:nvSpPr>
        <p:spPr>
          <a:xfrm>
            <a:off x="188640" y="146615"/>
            <a:ext cx="3402378" cy="380777"/>
          </a:xfrm>
          <a:prstGeom prst="rect">
            <a:avLst/>
          </a:prstGeom>
        </p:spPr>
        <p:txBody>
          <a:bodyPr vert="horz" lIns="68580" tIns="34290" rIns="68580" bIns="34290" rtlCol="0" anchor="b">
            <a:normAutofit fontScale="5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defTabSz="685800"/>
            <a:endParaRPr lang="cs-CZ" sz="4500" dirty="0">
              <a:solidFill>
                <a:prstClr val="black"/>
              </a:solidFill>
              <a:latin typeface="Calibri Light" panose="020F0302020204030204"/>
            </a:endParaRPr>
          </a:p>
        </p:txBody>
      </p:sp>
      <p:sp>
        <p:nvSpPr>
          <p:cNvPr id="8" name="Zástupný symbol pro obsah 2"/>
          <p:cNvSpPr txBox="1">
            <a:spLocks/>
          </p:cNvSpPr>
          <p:nvPr/>
        </p:nvSpPr>
        <p:spPr>
          <a:xfrm>
            <a:off x="611560" y="1923678"/>
            <a:ext cx="7384308" cy="3590076"/>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0" algn="ctr" defTabSz="685800">
              <a:spcBef>
                <a:spcPts val="375"/>
              </a:spcBef>
              <a:buNone/>
            </a:pPr>
            <a:r>
              <a:rPr lang="en-GB" altLang="cs-CZ" sz="4000" dirty="0">
                <a:solidFill>
                  <a:srgbClr val="002060"/>
                </a:solidFill>
                <a:latin typeface="Times New Roman" panose="02020603050405020304" pitchFamily="18" charset="0"/>
                <a:cs typeface="Times New Roman" panose="02020603050405020304" pitchFamily="18" charset="0"/>
              </a:rPr>
              <a:t>Start working on a case study!</a:t>
            </a:r>
          </a:p>
          <a:p>
            <a:pPr marL="171450" indent="-171450" defTabSz="685800">
              <a:spcBef>
                <a:spcPts val="750"/>
              </a:spcBef>
            </a:pPr>
            <a:endParaRPr lang="en-GB" altLang="cs-CZ" sz="1500" b="1" dirty="0">
              <a:solidFill>
                <a:srgbClr val="30787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8572784"/>
      </p:ext>
    </p:extLst>
  </p:cSld>
  <p:clrMapOvr>
    <a:masterClrMapping/>
  </p:clrMapOvr>
</p:sld>
</file>

<file path=ppt/theme/theme1.xml><?xml version="1.0" encoding="utf-8"?>
<a:theme xmlns:a="http://schemas.openxmlformats.org/drawingml/2006/main" name="SLU">
  <a:themeElements>
    <a:clrScheme name="OPF">
      <a:dk1>
        <a:srgbClr val="307871"/>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LU-pismo_Times">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Motiv Office">
  <a:themeElements>
    <a:clrScheme name="Kancelář">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22503</TotalTime>
  <Words>607</Words>
  <Application>Microsoft Office PowerPoint</Application>
  <PresentationFormat>On-screen Show (16:9)</PresentationFormat>
  <Paragraphs>86</Paragraphs>
  <Slides>12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Calibri Light</vt:lpstr>
      <vt:lpstr>Times New Roman</vt:lpstr>
      <vt:lpstr>Wingdings</vt:lpstr>
      <vt:lpstr>SLU</vt:lpstr>
      <vt:lpstr>Motiv Office</vt:lpstr>
      <vt:lpstr>4. Topic  MANAGIGN EMOTIONAL EMPLOYEE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We can share our thoughts and ask questions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Název prezentace</dc:title>
  <dc:creator>Václav Minařík</dc:creator>
  <cp:lastModifiedBy>Pavel Adámek</cp:lastModifiedBy>
  <cp:revision>425</cp:revision>
  <cp:lastPrinted>2018-10-04T06:50:24Z</cp:lastPrinted>
  <dcterms:created xsi:type="dcterms:W3CDTF">2016-07-06T15:42:34Z</dcterms:created>
  <dcterms:modified xsi:type="dcterms:W3CDTF">2023-06-29T14:21:51Z</dcterms:modified>
</cp:coreProperties>
</file>