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7" r:id="rId4"/>
    <p:sldId id="280" r:id="rId5"/>
    <p:sldId id="294" r:id="rId6"/>
    <p:sldId id="296" r:id="rId7"/>
    <p:sldId id="297" r:id="rId8"/>
    <p:sldId id="282" r:id="rId9"/>
    <p:sldId id="299" r:id="rId10"/>
    <p:sldId id="300" r:id="rId11"/>
    <p:sldId id="304" r:id="rId12"/>
    <p:sldId id="301" r:id="rId13"/>
    <p:sldId id="302" r:id="rId14"/>
    <p:sldId id="303" r:id="rId15"/>
    <p:sldId id="305" r:id="rId16"/>
    <p:sldId id="306" r:id="rId17"/>
    <p:sldId id="263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EA2C9D-B9AD-4FA8-9A71-FC8EDC1C1545}" type="doc">
      <dgm:prSet loTypeId="urn:microsoft.com/office/officeart/2005/8/layout/hProcess9" loCatId="process" qsTypeId="urn:microsoft.com/office/officeart/2005/8/quickstyle/3d2" qsCatId="3D" csTypeId="urn:microsoft.com/office/officeart/2005/8/colors/accent2_1" csCatId="accent2"/>
      <dgm:spPr/>
      <dgm:t>
        <a:bodyPr/>
        <a:lstStyle/>
        <a:p>
          <a:endParaRPr lang="cs-CZ"/>
        </a:p>
      </dgm:t>
    </dgm:pt>
    <dgm:pt modelId="{CD415308-1D33-4623-A721-9A6757591F0D}">
      <dgm:prSet/>
      <dgm:spPr/>
      <dgm:t>
        <a:bodyPr/>
        <a:lstStyle/>
        <a:p>
          <a:pPr rtl="0"/>
          <a:r>
            <a:rPr lang="cs-CZ" dirty="0"/>
            <a:t>SYSTÉM</a:t>
          </a:r>
        </a:p>
      </dgm:t>
    </dgm:pt>
    <dgm:pt modelId="{7C1E343F-68AE-422C-9855-808EB07DDE70}" type="parTrans" cxnId="{1DB47477-7152-4EB0-A138-475D97E72787}">
      <dgm:prSet/>
      <dgm:spPr/>
      <dgm:t>
        <a:bodyPr/>
        <a:lstStyle/>
        <a:p>
          <a:endParaRPr lang="cs-CZ"/>
        </a:p>
      </dgm:t>
    </dgm:pt>
    <dgm:pt modelId="{C1F6BC7D-3777-43D1-868D-48E8FC12A097}" type="sibTrans" cxnId="{1DB47477-7152-4EB0-A138-475D97E72787}">
      <dgm:prSet/>
      <dgm:spPr/>
      <dgm:t>
        <a:bodyPr/>
        <a:lstStyle/>
        <a:p>
          <a:endParaRPr lang="cs-CZ"/>
        </a:p>
      </dgm:t>
    </dgm:pt>
    <dgm:pt modelId="{0900856B-0203-4432-92A3-47DE8D532BC2}">
      <dgm:prSet/>
      <dgm:spPr/>
      <dgm:t>
        <a:bodyPr/>
        <a:lstStyle/>
        <a:p>
          <a:pPr rtl="0"/>
          <a:r>
            <a:rPr lang="cs-CZ" dirty="0"/>
            <a:t>INFORMAČNÍ SYSTÉM</a:t>
          </a:r>
        </a:p>
      </dgm:t>
    </dgm:pt>
    <dgm:pt modelId="{C47A6DD3-969C-41CC-A235-D4E38FB33C97}" type="parTrans" cxnId="{E177097D-D215-4D81-B81E-CB9CB01800AD}">
      <dgm:prSet/>
      <dgm:spPr/>
      <dgm:t>
        <a:bodyPr/>
        <a:lstStyle/>
        <a:p>
          <a:endParaRPr lang="cs-CZ"/>
        </a:p>
      </dgm:t>
    </dgm:pt>
    <dgm:pt modelId="{B5D74059-1F4F-4C7E-B4F9-49EC3C65B325}" type="sibTrans" cxnId="{E177097D-D215-4D81-B81E-CB9CB01800AD}">
      <dgm:prSet/>
      <dgm:spPr/>
      <dgm:t>
        <a:bodyPr/>
        <a:lstStyle/>
        <a:p>
          <a:endParaRPr lang="cs-CZ"/>
        </a:p>
      </dgm:t>
    </dgm:pt>
    <dgm:pt modelId="{3B8FB78B-0562-41DF-AE00-380172AAFAF9}">
      <dgm:prSet/>
      <dgm:spPr/>
      <dgm:t>
        <a:bodyPr/>
        <a:lstStyle/>
        <a:p>
          <a:pPr rtl="0"/>
          <a:r>
            <a:rPr lang="cs-CZ" dirty="0"/>
            <a:t>INFORMAČNÍ SYSTÉM FIRMY</a:t>
          </a:r>
        </a:p>
      </dgm:t>
    </dgm:pt>
    <dgm:pt modelId="{FEC17278-120F-4150-BA35-23543DF9C1C3}" type="parTrans" cxnId="{56C69BD5-8422-4204-B5A3-803610802BEE}">
      <dgm:prSet/>
      <dgm:spPr/>
      <dgm:t>
        <a:bodyPr/>
        <a:lstStyle/>
        <a:p>
          <a:endParaRPr lang="cs-CZ"/>
        </a:p>
      </dgm:t>
    </dgm:pt>
    <dgm:pt modelId="{268E5C3F-D709-49BC-BF35-6963CC8322DA}" type="sibTrans" cxnId="{56C69BD5-8422-4204-B5A3-803610802BEE}">
      <dgm:prSet/>
      <dgm:spPr/>
      <dgm:t>
        <a:bodyPr/>
        <a:lstStyle/>
        <a:p>
          <a:endParaRPr lang="cs-CZ"/>
        </a:p>
      </dgm:t>
    </dgm:pt>
    <dgm:pt modelId="{3A7DB8E8-ED4B-4D77-8DFA-B687764BBF77}" type="pres">
      <dgm:prSet presAssocID="{B6EA2C9D-B9AD-4FA8-9A71-FC8EDC1C1545}" presName="CompostProcess" presStyleCnt="0">
        <dgm:presLayoutVars>
          <dgm:dir/>
          <dgm:resizeHandles val="exact"/>
        </dgm:presLayoutVars>
      </dgm:prSet>
      <dgm:spPr/>
    </dgm:pt>
    <dgm:pt modelId="{5BED816A-6E6E-4EB1-B377-9444420A2DE7}" type="pres">
      <dgm:prSet presAssocID="{B6EA2C9D-B9AD-4FA8-9A71-FC8EDC1C1545}" presName="arrow" presStyleLbl="bgShp" presStyleIdx="0" presStyleCnt="1"/>
      <dgm:spPr/>
    </dgm:pt>
    <dgm:pt modelId="{6C22B371-1B72-47C8-8503-EA16EAF866AC}" type="pres">
      <dgm:prSet presAssocID="{B6EA2C9D-B9AD-4FA8-9A71-FC8EDC1C1545}" presName="linearProcess" presStyleCnt="0"/>
      <dgm:spPr/>
    </dgm:pt>
    <dgm:pt modelId="{7CF42D6C-F2F3-45B6-AF52-87D5C1D852EF}" type="pres">
      <dgm:prSet presAssocID="{CD415308-1D33-4623-A721-9A6757591F0D}" presName="textNode" presStyleLbl="node1" presStyleIdx="0" presStyleCnt="3">
        <dgm:presLayoutVars>
          <dgm:bulletEnabled val="1"/>
        </dgm:presLayoutVars>
      </dgm:prSet>
      <dgm:spPr/>
    </dgm:pt>
    <dgm:pt modelId="{D92B9581-B0FA-458B-9D26-D31544AD20F3}" type="pres">
      <dgm:prSet presAssocID="{C1F6BC7D-3777-43D1-868D-48E8FC12A097}" presName="sibTrans" presStyleCnt="0"/>
      <dgm:spPr/>
    </dgm:pt>
    <dgm:pt modelId="{01212249-E137-468F-A7CD-5273FA79B52E}" type="pres">
      <dgm:prSet presAssocID="{0900856B-0203-4432-92A3-47DE8D532BC2}" presName="textNode" presStyleLbl="node1" presStyleIdx="1" presStyleCnt="3">
        <dgm:presLayoutVars>
          <dgm:bulletEnabled val="1"/>
        </dgm:presLayoutVars>
      </dgm:prSet>
      <dgm:spPr/>
    </dgm:pt>
    <dgm:pt modelId="{887644C2-7DAF-47BC-962F-53F0597613F4}" type="pres">
      <dgm:prSet presAssocID="{B5D74059-1F4F-4C7E-B4F9-49EC3C65B325}" presName="sibTrans" presStyleCnt="0"/>
      <dgm:spPr/>
    </dgm:pt>
    <dgm:pt modelId="{B3AB486E-937A-4C29-A3D1-4994842B4DF1}" type="pres">
      <dgm:prSet presAssocID="{3B8FB78B-0562-41DF-AE00-380172AAFAF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1FC7F1C-4FD8-46BB-BDD0-2B2780CF7B60}" type="presOf" srcId="{3B8FB78B-0562-41DF-AE00-380172AAFAF9}" destId="{B3AB486E-937A-4C29-A3D1-4994842B4DF1}" srcOrd="0" destOrd="0" presId="urn:microsoft.com/office/officeart/2005/8/layout/hProcess9"/>
    <dgm:cxn modelId="{FFEAB220-18F7-4CDD-A4D4-95ACB92460A0}" type="presOf" srcId="{CD415308-1D33-4623-A721-9A6757591F0D}" destId="{7CF42D6C-F2F3-45B6-AF52-87D5C1D852EF}" srcOrd="0" destOrd="0" presId="urn:microsoft.com/office/officeart/2005/8/layout/hProcess9"/>
    <dgm:cxn modelId="{2360E374-4829-41CF-8ABA-015E07689E92}" type="presOf" srcId="{0900856B-0203-4432-92A3-47DE8D532BC2}" destId="{01212249-E137-468F-A7CD-5273FA79B52E}" srcOrd="0" destOrd="0" presId="urn:microsoft.com/office/officeart/2005/8/layout/hProcess9"/>
    <dgm:cxn modelId="{1DB47477-7152-4EB0-A138-475D97E72787}" srcId="{B6EA2C9D-B9AD-4FA8-9A71-FC8EDC1C1545}" destId="{CD415308-1D33-4623-A721-9A6757591F0D}" srcOrd="0" destOrd="0" parTransId="{7C1E343F-68AE-422C-9855-808EB07DDE70}" sibTransId="{C1F6BC7D-3777-43D1-868D-48E8FC12A097}"/>
    <dgm:cxn modelId="{E177097D-D215-4D81-B81E-CB9CB01800AD}" srcId="{B6EA2C9D-B9AD-4FA8-9A71-FC8EDC1C1545}" destId="{0900856B-0203-4432-92A3-47DE8D532BC2}" srcOrd="1" destOrd="0" parTransId="{C47A6DD3-969C-41CC-A235-D4E38FB33C97}" sibTransId="{B5D74059-1F4F-4C7E-B4F9-49EC3C65B325}"/>
    <dgm:cxn modelId="{56C69BD5-8422-4204-B5A3-803610802BEE}" srcId="{B6EA2C9D-B9AD-4FA8-9A71-FC8EDC1C1545}" destId="{3B8FB78B-0562-41DF-AE00-380172AAFAF9}" srcOrd="2" destOrd="0" parTransId="{FEC17278-120F-4150-BA35-23543DF9C1C3}" sibTransId="{268E5C3F-D709-49BC-BF35-6963CC8322DA}"/>
    <dgm:cxn modelId="{72B862E0-750A-42B4-A2D4-ECD1395D555A}" type="presOf" srcId="{B6EA2C9D-B9AD-4FA8-9A71-FC8EDC1C1545}" destId="{3A7DB8E8-ED4B-4D77-8DFA-B687764BBF77}" srcOrd="0" destOrd="0" presId="urn:microsoft.com/office/officeart/2005/8/layout/hProcess9"/>
    <dgm:cxn modelId="{480B9FA9-324A-43F8-838E-96FBD5F73C1E}" type="presParOf" srcId="{3A7DB8E8-ED4B-4D77-8DFA-B687764BBF77}" destId="{5BED816A-6E6E-4EB1-B377-9444420A2DE7}" srcOrd="0" destOrd="0" presId="urn:microsoft.com/office/officeart/2005/8/layout/hProcess9"/>
    <dgm:cxn modelId="{0AE46B19-A026-4781-84E2-3D65E628F563}" type="presParOf" srcId="{3A7DB8E8-ED4B-4D77-8DFA-B687764BBF77}" destId="{6C22B371-1B72-47C8-8503-EA16EAF866AC}" srcOrd="1" destOrd="0" presId="urn:microsoft.com/office/officeart/2005/8/layout/hProcess9"/>
    <dgm:cxn modelId="{DB633110-B526-431A-A4A9-F91D4DCBF98B}" type="presParOf" srcId="{6C22B371-1B72-47C8-8503-EA16EAF866AC}" destId="{7CF42D6C-F2F3-45B6-AF52-87D5C1D852EF}" srcOrd="0" destOrd="0" presId="urn:microsoft.com/office/officeart/2005/8/layout/hProcess9"/>
    <dgm:cxn modelId="{90B8E2F1-35C8-44E9-A24E-32A66D810B82}" type="presParOf" srcId="{6C22B371-1B72-47C8-8503-EA16EAF866AC}" destId="{D92B9581-B0FA-458B-9D26-D31544AD20F3}" srcOrd="1" destOrd="0" presId="urn:microsoft.com/office/officeart/2005/8/layout/hProcess9"/>
    <dgm:cxn modelId="{E7DAC5A6-D267-4BA4-8B09-0D9939B1AC64}" type="presParOf" srcId="{6C22B371-1B72-47C8-8503-EA16EAF866AC}" destId="{01212249-E137-468F-A7CD-5273FA79B52E}" srcOrd="2" destOrd="0" presId="urn:microsoft.com/office/officeart/2005/8/layout/hProcess9"/>
    <dgm:cxn modelId="{365D0DBC-6E3C-45C6-8870-389789C87A2B}" type="presParOf" srcId="{6C22B371-1B72-47C8-8503-EA16EAF866AC}" destId="{887644C2-7DAF-47BC-962F-53F0597613F4}" srcOrd="3" destOrd="0" presId="urn:microsoft.com/office/officeart/2005/8/layout/hProcess9"/>
    <dgm:cxn modelId="{0F138A9D-740A-4A5E-8BD2-487668F4C182}" type="presParOf" srcId="{6C22B371-1B72-47C8-8503-EA16EAF866AC}" destId="{B3AB486E-937A-4C29-A3D1-4994842B4DF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D816A-6E6E-4EB1-B377-9444420A2DE7}">
      <dsp:nvSpPr>
        <dsp:cNvPr id="0" name=""/>
        <dsp:cNvSpPr/>
      </dsp:nvSpPr>
      <dsp:spPr>
        <a:xfrm>
          <a:off x="525779" y="0"/>
          <a:ext cx="5958840" cy="2104256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CF42D6C-F2F3-45B6-AF52-87D5C1D852EF}">
      <dsp:nvSpPr>
        <dsp:cNvPr id="0" name=""/>
        <dsp:cNvSpPr/>
      </dsp:nvSpPr>
      <dsp:spPr>
        <a:xfrm>
          <a:off x="3765" y="631276"/>
          <a:ext cx="2256472" cy="84170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SYSTÉM</a:t>
          </a:r>
        </a:p>
      </dsp:txBody>
      <dsp:txXfrm>
        <a:off x="44854" y="672365"/>
        <a:ext cx="2174294" cy="759524"/>
      </dsp:txXfrm>
    </dsp:sp>
    <dsp:sp modelId="{01212249-E137-468F-A7CD-5273FA79B52E}">
      <dsp:nvSpPr>
        <dsp:cNvPr id="0" name=""/>
        <dsp:cNvSpPr/>
      </dsp:nvSpPr>
      <dsp:spPr>
        <a:xfrm>
          <a:off x="2376963" y="631276"/>
          <a:ext cx="2256472" cy="84170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INFORMAČNÍ SYSTÉM</a:t>
          </a:r>
        </a:p>
      </dsp:txBody>
      <dsp:txXfrm>
        <a:off x="2418052" y="672365"/>
        <a:ext cx="2174294" cy="759524"/>
      </dsp:txXfrm>
    </dsp:sp>
    <dsp:sp modelId="{B3AB486E-937A-4C29-A3D1-4994842B4DF1}">
      <dsp:nvSpPr>
        <dsp:cNvPr id="0" name=""/>
        <dsp:cNvSpPr/>
      </dsp:nvSpPr>
      <dsp:spPr>
        <a:xfrm>
          <a:off x="4750162" y="631276"/>
          <a:ext cx="2256472" cy="84170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INFORMAČNÍ SYSTÉM FIRMY</a:t>
          </a:r>
        </a:p>
      </dsp:txBody>
      <dsp:txXfrm>
        <a:off x="4791251" y="672365"/>
        <a:ext cx="2174294" cy="759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3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96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91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07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4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663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89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672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441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69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504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209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9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firmy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Informační systém firmy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84202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Provoz IS je dnes pro chod podniku naprosto nezbytným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Je nutné zabezpečit, aby kritické části IS byly neustále funkční a případné výpadky byly vyřešeny v dostatečně krátkém čase.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 IS podniku jsou uchovávány i citlivé informace, které se nesmí dostat mimo organizaci.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Informační systém podniku by měl být tvořen řadou integrovaných součástí. 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cs-CZ" sz="2400" dirty="0">
                <a:solidFill>
                  <a:srgbClr val="002060"/>
                </a:solidFill>
              </a:rPr>
            </a:b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0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Informační systém firmy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8815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Řízení obchodních, výrobních a jiných procesů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Podpora řídících procesů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Informační podpora při vytyčování firemní strategie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Pokrytí dominantních oblastí řízení od operativní až po strategickou ve struktuře i čase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Rozhodování v různých časových horizontech</a:t>
            </a:r>
            <a:br>
              <a:rPr lang="cs-CZ" sz="2400" dirty="0">
                <a:solidFill>
                  <a:srgbClr val="002060"/>
                </a:solidFill>
              </a:rPr>
            </a:b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56247" y="703189"/>
            <a:ext cx="38815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Podpora procesu realizace aktivit organizace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Zjednodušení a zefektivnění průběhu rutinních činností operativy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Zvýšení konkurenceschopnosti provozovatele systému a stability jeho pozice na trhu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Modularita systému s možností vysoké integrace jednotlivých modulů</a:t>
            </a:r>
            <a:br>
              <a:rPr lang="cs-CZ" sz="2400" dirty="0">
                <a:solidFill>
                  <a:srgbClr val="002060"/>
                </a:solidFill>
              </a:rPr>
            </a:b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49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996300" cy="5071498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5343" y="359158"/>
            <a:ext cx="6805613" cy="433863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369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Požadavky na IS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84202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solidFill>
                  <a:srgbClr val="002060"/>
                </a:solidFill>
              </a:rPr>
              <a:t>Nároky na IS jsou ovlivňovány celou řadou faktorů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velikost organizace</a:t>
            </a:r>
          </a:p>
          <a:p>
            <a:pPr lvl="2"/>
            <a:r>
              <a:rPr lang="cs-CZ" sz="2200" dirty="0">
                <a:solidFill>
                  <a:srgbClr val="002060"/>
                </a:solidFill>
              </a:rPr>
              <a:t>tím i větší objemem dat a informací</a:t>
            </a:r>
          </a:p>
          <a:p>
            <a:pPr lvl="2"/>
            <a:r>
              <a:rPr lang="cs-CZ" sz="2200" dirty="0">
                <a:solidFill>
                  <a:srgbClr val="002060"/>
                </a:solidFill>
              </a:rPr>
              <a:t>větší počet paralelních přístupů</a:t>
            </a:r>
            <a:endParaRPr lang="cs-CZ" dirty="0">
              <a:solidFill>
                <a:srgbClr val="002060"/>
              </a:solidFill>
            </a:endParaRP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různé geografické členění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různé hierarchické úrovně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celá řada vztahů a souvislostí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cs-CZ" sz="2400" dirty="0">
                <a:solidFill>
                  <a:srgbClr val="002060"/>
                </a:solidFill>
              </a:rPr>
            </a:b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15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Požadavky na IS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4097604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Integrovanost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Pružnost a otevřenost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Konzistentnost a nezávislost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Adaptabilita</a:t>
            </a:r>
          </a:p>
          <a:p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Parametrizovatelnost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0" y="728346"/>
            <a:ext cx="4097604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a stabilita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Komplexnost</a:t>
            </a:r>
          </a:p>
          <a:p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Distribuovanost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Dlouhá životnost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Jednoduchost a ergonomičnost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Dynamičnost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731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Informační strategie a její účel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84202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představuje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základní tezi dlouhodobého rozvoje společnosti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sjednocuje firemní filozofii a je základnou pro stanovení hierarchie cílů pro nižší úroveň řízení.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Účelem informační strategie je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Provázat plánování IS a IT na podnikové plánování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mechanismus kontroly implementace těchto plánů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architekturu jako rámec pro další analýzu, návrh a integraci jednotlivých aplikací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74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Zodpovědnost za vytvoření a implementaci informační strategie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84202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Střední a nejvyšší management podniku</a:t>
            </a:r>
          </a:p>
          <a:p>
            <a:r>
              <a:rPr lang="cs-CZ" sz="2400" dirty="0">
                <a:solidFill>
                  <a:srgbClr val="002060"/>
                </a:solidFill>
              </a:rPr>
              <a:t>Je nutné respektovat podnikatelský pohled a celopodnikové informační potřeby</a:t>
            </a:r>
          </a:p>
          <a:p>
            <a:r>
              <a:rPr lang="cs-CZ" sz="2400" dirty="0">
                <a:solidFill>
                  <a:srgbClr val="002060"/>
                </a:solidFill>
              </a:rPr>
              <a:t>Informace jsou cenným podnikovým zdrojem</a:t>
            </a:r>
          </a:p>
          <a:p>
            <a:r>
              <a:rPr lang="cs-CZ" sz="2400" dirty="0">
                <a:solidFill>
                  <a:srgbClr val="002060"/>
                </a:solidFill>
              </a:rPr>
              <a:t>Podniková informační strategie musí sledovat celopodnikové zájmy</a:t>
            </a:r>
          </a:p>
          <a:p>
            <a:r>
              <a:rPr lang="cs-CZ" sz="2400" dirty="0">
                <a:solidFill>
                  <a:srgbClr val="002060"/>
                </a:solidFill>
              </a:rPr>
              <a:t>Musí úzce navazovat na podnikové záměry</a:t>
            </a:r>
          </a:p>
          <a:p>
            <a:r>
              <a:rPr lang="cs-CZ" sz="2400" dirty="0">
                <a:solidFill>
                  <a:srgbClr val="002060"/>
                </a:solidFill>
              </a:rPr>
              <a:t>Musí být konzistentní s dalšími systémovými strategiemi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86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pojmu systém a základní pojmy s ním spojené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informačního systému a jeho komponent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a účel IS firmy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firemní IS</a:t>
            </a:r>
          </a:p>
          <a:p>
            <a:r>
              <a:rPr 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strategie a její účel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/>
              <a:t>Od systému k informačnímu systému firmy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78193818"/>
              </p:ext>
            </p:extLst>
          </p:nvPr>
        </p:nvGraphicFramePr>
        <p:xfrm>
          <a:off x="1066800" y="1518017"/>
          <a:ext cx="7010400" cy="21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4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Systém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komplexem vzájemně spjatých prvků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 mezi prvky může být definována jedním parametrem (jednoparametrická vazba)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 mezi prvky může být definována více parametry (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víceparametrická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vazba)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 vazba představuje spojení mezi výstupem a vstupem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Vyjadřuje vazbu s okolím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Okolí definujeme jako účelově množinu prvků, které nejsou prvky daného systému, ale vykazují s ním určité vazby, které jsou pro daný účel významné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Vstup, výstup, rozhraní a hranice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prvkem systému vyššího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Subsystém, dílčí systém, rozlišovací úroveň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Prvek systému může být současně systémem nižšího řádu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996300" cy="514350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520" y="875771"/>
            <a:ext cx="8457395" cy="339195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6920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Otevřený a uzavřený systém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Uzavřený systém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Nemá vstupy a výstupy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systémy dosahují jako finální stav statickou rovnováhu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Otevřený systém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Přejímá podněty z vnějšího prostředí, přetváří je ve svém vnitřním prostředí a vrací je přetvořené do vnějšího prostředí</a:t>
            </a:r>
          </a:p>
          <a:p>
            <a:pPr lvl="2">
              <a:lnSpc>
                <a:spcPct val="90000"/>
              </a:lnSpc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Podnět – stav veličin množiny vstupních proměnných vyvolaných určitým podnětem</a:t>
            </a:r>
          </a:p>
          <a:p>
            <a:pPr lvl="2">
              <a:lnSpc>
                <a:spcPct val="90000"/>
              </a:lnSpc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Odezva – stav veličin množiny výstupních proměnných vyvolaných určitým podnětem</a:t>
            </a:r>
          </a:p>
          <a:p>
            <a:pPr lvl="2">
              <a:lnSpc>
                <a:spcPct val="90000"/>
              </a:lnSpc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odezvy – čas, který uplyne mezi podnětem a k němu příslušející odezvou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0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Druhy systémů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8815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 systému k času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Statické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 se v čase nemění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Dynamické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 se v čase mění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těchto systémů mluvíme o tzv. trajektorii času, což je posloupnost stavů systémů v čase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Stacionární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 se může měnit, ale ne v závislosti na čase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 systému může být funkcí více proměnných, nikoli však času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067944" y="761295"/>
            <a:ext cx="403244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 mezi chováním systému a jeho stavy a podněty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Deterministické systémy</a:t>
            </a: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Chování systému je určeno jejich stavem a podněty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Stochastické systémy (pravděpodobnostní)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Chování může mít při stejných stavech a stejných podnětech různé varianty s různou pravděpodobností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6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Informační systém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84202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cs-CZ" sz="2800" b="1" dirty="0">
                <a:solidFill>
                  <a:srgbClr val="002060"/>
                </a:solidFill>
              </a:rPr>
              <a:t>IS </a:t>
            </a:r>
            <a:r>
              <a:rPr lang="cs-CZ" sz="2800" dirty="0">
                <a:solidFill>
                  <a:srgbClr val="002060"/>
                </a:solidFill>
              </a:rPr>
              <a:t>budeme chápat jako komplex </a:t>
            </a:r>
            <a:r>
              <a:rPr lang="cs-CZ" sz="2800" b="1" dirty="0">
                <a:solidFill>
                  <a:srgbClr val="002060"/>
                </a:solidFill>
              </a:rPr>
              <a:t>lidí, informací, systému řízení chodu IS</a:t>
            </a:r>
            <a:r>
              <a:rPr lang="cs-CZ" sz="2800" dirty="0">
                <a:solidFill>
                  <a:srgbClr val="002060"/>
                </a:solidFill>
              </a:rPr>
              <a:t>, který zabezpečuje těsné a logické propojení na prostředí, systému organizace práce spojeného s provozem a využitím IS, technických prostředků a metod zabezpečujících </a:t>
            </a:r>
            <a:r>
              <a:rPr lang="cs-CZ" sz="2800" b="1" dirty="0">
                <a:solidFill>
                  <a:srgbClr val="002060"/>
                </a:solidFill>
              </a:rPr>
              <a:t>sběr, přenos, aktualizaci, uchování a další zpracování dat pro tvorbu a prezentaci informací</a:t>
            </a:r>
            <a:r>
              <a:rPr lang="cs-CZ" sz="2800" dirty="0">
                <a:solidFill>
                  <a:srgbClr val="002060"/>
                </a:solidFill>
              </a:rPr>
              <a:t> pro potřeby uživatelů a použité informační technologie.</a:t>
            </a:r>
            <a:br>
              <a:rPr lang="cs-CZ" sz="2400" dirty="0">
                <a:solidFill>
                  <a:srgbClr val="002060"/>
                </a:solidFill>
              </a:rPr>
            </a:b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0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Komponenty IS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2" y="775197"/>
            <a:ext cx="4540999" cy="3884785"/>
          </a:xfrm>
          <a:prstGeom prst="rect">
            <a:avLst/>
          </a:prstGeom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139952" y="787775"/>
            <a:ext cx="38815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Operační a databázové systémy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Lidé, aktivní součást IS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zdroje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Hardwarové vybavení včetně síťových a komunikačních prostředků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Zakomponování IS do podnikového systému řízení a jeho konzistence s podnikovými procesy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Reálný svět (informační zdroje, legislativa, normy) – kontext informačního systému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systém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671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4668</TotalTime>
  <Words>918</Words>
  <Application>Microsoft Office PowerPoint</Application>
  <PresentationFormat>Předvádění na obrazovce (16:9)</PresentationFormat>
  <Paragraphs>179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Od systému k informačnímu systému firmy</vt:lpstr>
      <vt:lpstr>Systém</vt:lpstr>
      <vt:lpstr>Prezentace aplikace PowerPoint</vt:lpstr>
      <vt:lpstr>Otevřený a uzavřený systém</vt:lpstr>
      <vt:lpstr>Druhy systémů</vt:lpstr>
      <vt:lpstr>Informační systém</vt:lpstr>
      <vt:lpstr>Komponenty IS</vt:lpstr>
      <vt:lpstr>Informační systém firmy I</vt:lpstr>
      <vt:lpstr>Informační systém firmy II</vt:lpstr>
      <vt:lpstr>Prezentace aplikace PowerPoint</vt:lpstr>
      <vt:lpstr>Požadavky na IS I</vt:lpstr>
      <vt:lpstr>Požadavky na IS II</vt:lpstr>
      <vt:lpstr>Informační strategie a její účel</vt:lpstr>
      <vt:lpstr>Zodpovědnost za vytvoření a implementaci informační strategie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82</cp:revision>
  <dcterms:created xsi:type="dcterms:W3CDTF">2016-07-06T15:42:34Z</dcterms:created>
  <dcterms:modified xsi:type="dcterms:W3CDTF">2022-02-28T23:51:41Z</dcterms:modified>
</cp:coreProperties>
</file>