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2"/>
  </p:notesMasterIdLst>
  <p:sldIdLst>
    <p:sldId id="263" r:id="rId5"/>
    <p:sldId id="312" r:id="rId6"/>
    <p:sldId id="314" r:id="rId7"/>
    <p:sldId id="316" r:id="rId8"/>
    <p:sldId id="315" r:id="rId9"/>
    <p:sldId id="346" r:id="rId10"/>
    <p:sldId id="366" r:id="rId11"/>
    <p:sldId id="352" r:id="rId12"/>
    <p:sldId id="353" r:id="rId13"/>
    <p:sldId id="359" r:id="rId14"/>
    <p:sldId id="360" r:id="rId15"/>
    <p:sldId id="369" r:id="rId16"/>
    <p:sldId id="367" r:id="rId17"/>
    <p:sldId id="370" r:id="rId18"/>
    <p:sldId id="371" r:id="rId19"/>
    <p:sldId id="378" r:id="rId20"/>
    <p:sldId id="372" r:id="rId21"/>
    <p:sldId id="373" r:id="rId22"/>
    <p:sldId id="374" r:id="rId23"/>
    <p:sldId id="375" r:id="rId24"/>
    <p:sldId id="376" r:id="rId25"/>
    <p:sldId id="377" r:id="rId26"/>
    <p:sldId id="256" r:id="rId27"/>
    <p:sldId id="379" r:id="rId28"/>
    <p:sldId id="380" r:id="rId29"/>
    <p:sldId id="317" r:id="rId30"/>
    <p:sldId id="318" r:id="rId31"/>
    <p:sldId id="321" r:id="rId32"/>
    <p:sldId id="319" r:id="rId33"/>
    <p:sldId id="320" r:id="rId34"/>
    <p:sldId id="322" r:id="rId35"/>
    <p:sldId id="323" r:id="rId36"/>
    <p:sldId id="327" r:id="rId37"/>
    <p:sldId id="324" r:id="rId38"/>
    <p:sldId id="325" r:id="rId39"/>
    <p:sldId id="326" r:id="rId40"/>
    <p:sldId id="381" r:id="rId4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2925" autoAdjust="0"/>
  </p:normalViewPr>
  <p:slideViewPr>
    <p:cSldViewPr snapToGrid="0">
      <p:cViewPr varScale="1">
        <p:scale>
          <a:sx n="158" d="100"/>
          <a:sy n="158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621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232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29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991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471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231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96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15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019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67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21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98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75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940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33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19.04.2024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999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94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lvl="0"/>
            <a:endParaRPr lang="cs-CZ" sz="3600" b="1" cap="all" dirty="0">
              <a:solidFill>
                <a:schemeClr val="bg1"/>
              </a:solidFill>
            </a:endParaRPr>
          </a:p>
          <a:p>
            <a:pPr lvl="0"/>
            <a:r>
              <a:rPr lang="cs-CZ" sz="3100" b="1" dirty="0">
                <a:solidFill>
                  <a:schemeClr val="bg1"/>
                </a:solidFill>
              </a:rPr>
              <a:t>Logistika</a:t>
            </a:r>
          </a:p>
          <a:p>
            <a:pPr lvl="0"/>
            <a:r>
              <a:rPr lang="cs-CZ" sz="3100" b="1" dirty="0">
                <a:solidFill>
                  <a:schemeClr val="bg1"/>
                </a:solidFill>
              </a:rPr>
              <a:t>-</a:t>
            </a:r>
          </a:p>
          <a:p>
            <a:pPr lvl="0"/>
            <a:r>
              <a:rPr lang="cs-CZ" sz="3100" b="1" dirty="0">
                <a:solidFill>
                  <a:schemeClr val="bg1"/>
                </a:solidFill>
              </a:rPr>
              <a:t>Zákaznický servis</a:t>
            </a:r>
          </a:p>
          <a:p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62F8D94-0CE2-00D3-9E7B-4485A71ED34C}"/>
              </a:ext>
            </a:extLst>
          </p:cNvPr>
          <p:cNvSpPr txBox="1"/>
          <p:nvPr/>
        </p:nvSpPr>
        <p:spPr>
          <a:xfrm>
            <a:off x="4274368" y="36743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altLang="cs-CZ" sz="18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Tomáš Pražák</a:t>
            </a:r>
            <a:endParaRPr lang="cs-CZ" altLang="cs-CZ" sz="1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předmětu a přednášející </a:t>
            </a:r>
            <a:endParaRPr lang="en-GB" altLang="cs-CZ" sz="1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F1F2008-DBCF-4206-B987-1C3D44B0C82D}"/>
              </a:ext>
            </a:extLst>
          </p:cNvPr>
          <p:cNvSpPr/>
          <p:nvPr/>
        </p:nvSpPr>
        <p:spPr>
          <a:xfrm>
            <a:off x="392260" y="527392"/>
            <a:ext cx="7488360" cy="3590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</a:pPr>
            <a:r>
              <a:rPr lang="cs-CZ" sz="2400" b="1" cap="all" dirty="0" bmk="_Toc374514537">
                <a:solidFill>
                  <a:srgbClr val="307871"/>
                </a:solidFill>
              </a:rPr>
              <a:t>Audit ZS</a:t>
            </a:r>
          </a:p>
          <a:p>
            <a:pPr>
              <a:spcBef>
                <a:spcPts val="430"/>
              </a:spcBef>
            </a:pPr>
            <a:endParaRPr lang="cs-CZ" sz="1600" dirty="0"/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prostředek hodnocení současné úrovně služeb ZS, které podnik poskytuje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poskytuje určité měřítko srovnání pro vyhodnocení dopadů změn ve strategii ZS 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cíl: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identifikovat kritické složky ZS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identifikovat, jak je kontrolován výkon těchto složek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ohodnotit kvalitu a schopnosti interního IS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3802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F3CEE8C-85BB-4019-A11B-F1CE2775FB3E}"/>
              </a:ext>
            </a:extLst>
          </p:cNvPr>
          <p:cNvSpPr/>
          <p:nvPr/>
        </p:nvSpPr>
        <p:spPr>
          <a:xfrm>
            <a:off x="698325" y="703172"/>
            <a:ext cx="713080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Fáze auditu ZS:</a:t>
            </a:r>
          </a:p>
          <a:p>
            <a:pPr>
              <a:spcBef>
                <a:spcPts val="430"/>
              </a:spcBef>
            </a:pPr>
            <a:endParaRPr lang="cs-CZ" sz="1400" b="1" dirty="0"/>
          </a:p>
          <a:p>
            <a:pPr marL="457200" indent="-457200">
              <a:spcBef>
                <a:spcPts val="430"/>
              </a:spcBef>
              <a:buFont typeface="+mj-lt"/>
              <a:buAutoNum type="arabicPeriod"/>
            </a:pPr>
            <a:r>
              <a:rPr lang="cs-CZ" sz="2200" dirty="0"/>
              <a:t>Externí audit ZS</a:t>
            </a:r>
          </a:p>
          <a:p>
            <a:pPr marL="457200" indent="-457200">
              <a:spcBef>
                <a:spcPts val="430"/>
              </a:spcBef>
              <a:buFont typeface="+mj-lt"/>
              <a:buAutoNum type="arabicPeriod"/>
            </a:pPr>
            <a:r>
              <a:rPr lang="cs-CZ" sz="2200" dirty="0"/>
              <a:t>Interní audit ZS</a:t>
            </a:r>
          </a:p>
          <a:p>
            <a:pPr marL="457200" indent="-457200">
              <a:spcBef>
                <a:spcPts val="430"/>
              </a:spcBef>
              <a:buFont typeface="+mj-lt"/>
              <a:buAutoNum type="arabicPeriod"/>
            </a:pPr>
            <a:r>
              <a:rPr lang="cs-CZ" sz="2200" dirty="0"/>
              <a:t>Identifikace příležitostí a metod zlepšení</a:t>
            </a:r>
          </a:p>
          <a:p>
            <a:pPr marL="457200" indent="-457200">
              <a:spcBef>
                <a:spcPts val="430"/>
              </a:spcBef>
              <a:buFont typeface="+mj-lt"/>
              <a:buAutoNum type="arabicPeriod"/>
            </a:pPr>
            <a:r>
              <a:rPr lang="cs-CZ" sz="2200" dirty="0"/>
              <a:t>Zavedení standardů v oblasti ZS</a:t>
            </a:r>
          </a:p>
          <a:p>
            <a:pPr>
              <a:spcBef>
                <a:spcPts val="430"/>
              </a:spcBef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71147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F3CEE8C-85BB-4019-A11B-F1CE2775FB3E}"/>
              </a:ext>
            </a:extLst>
          </p:cNvPr>
          <p:cNvSpPr/>
          <p:nvPr/>
        </p:nvSpPr>
        <p:spPr>
          <a:xfrm>
            <a:off x="493800" y="214734"/>
            <a:ext cx="713080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Logistika a zákaznický servis:</a:t>
            </a:r>
          </a:p>
          <a:p>
            <a:pPr>
              <a:spcBef>
                <a:spcPts val="430"/>
              </a:spcBef>
            </a:pPr>
            <a:endParaRPr lang="cs-CZ" sz="14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92CD81C-8695-FDAF-009A-7828A277D1DE}"/>
              </a:ext>
            </a:extLst>
          </p:cNvPr>
          <p:cNvSpPr txBox="1"/>
          <p:nvPr/>
        </p:nvSpPr>
        <p:spPr>
          <a:xfrm>
            <a:off x="1007273" y="2571750"/>
            <a:ext cx="3232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i="1" dirty="0"/>
              <a:t>„73% zákazníků očekává sledování zásilky v reálném čase.“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0AD4F52-FC71-295D-D068-00C997A145F2}"/>
              </a:ext>
            </a:extLst>
          </p:cNvPr>
          <p:cNvSpPr txBox="1"/>
          <p:nvPr/>
        </p:nvSpPr>
        <p:spPr>
          <a:xfrm>
            <a:off x="493800" y="1051561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i="1" dirty="0"/>
              <a:t>"Nástroje jako Live chat a systémy pro sledování zásilek nejen zvyšují spokojenost zákazníků, ale také snižují pracovní zátěž zákaznického servisu."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F7136C-4986-DF2B-8338-F901B3FBCF2B}"/>
              </a:ext>
            </a:extLst>
          </p:cNvPr>
          <p:cNvSpPr txBox="1"/>
          <p:nvPr/>
        </p:nvSpPr>
        <p:spPr>
          <a:xfrm>
            <a:off x="5482169" y="1927432"/>
            <a:ext cx="32327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"V posledních letech jsme svědky rostoucího zájmu o ekologické obaly a lokální doručovací služby.“</a:t>
            </a:r>
            <a:endParaRPr lang="cs-CZ" sz="1600" i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63904C-7534-2B6A-5E5B-C8B6EF2E2117}"/>
              </a:ext>
            </a:extLst>
          </p:cNvPr>
          <p:cNvSpPr txBox="1"/>
          <p:nvPr/>
        </p:nvSpPr>
        <p:spPr>
          <a:xfrm>
            <a:off x="4078200" y="3596345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i="1" dirty="0"/>
              <a:t>"Transparentní a okamžitá komunikace se zákazníky v případě problémů s objednávkami může znamenat rozdíl mezi jednorázovým nákupem a loajálním zákazníkem."</a:t>
            </a:r>
          </a:p>
        </p:txBody>
      </p:sp>
    </p:spTree>
    <p:extLst>
      <p:ext uri="{BB962C8B-B14F-4D97-AF65-F5344CB8AC3E}">
        <p14:creationId xmlns:p14="http://schemas.microsoft.com/office/powerpoint/2010/main" val="925715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2752F0-FFF0-0049-44B8-3C73EECC6AEF}"/>
              </a:ext>
            </a:extLst>
          </p:cNvPr>
          <p:cNvSpPr txBox="1"/>
          <p:nvPr/>
        </p:nvSpPr>
        <p:spPr>
          <a:xfrm>
            <a:off x="356227" y="205641"/>
            <a:ext cx="621063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1800" b="1" dirty="0"/>
              <a:t>Zákaznický servis a jeho dopad:</a:t>
            </a:r>
          </a:p>
          <a:p>
            <a:pPr>
              <a:spcBef>
                <a:spcPts val="430"/>
              </a:spcBef>
            </a:pPr>
            <a:endParaRPr lang="cs-CZ" sz="1100" b="1" dirty="0"/>
          </a:p>
          <a:p>
            <a:pPr>
              <a:spcBef>
                <a:spcPts val="430"/>
              </a:spcBef>
            </a:pPr>
            <a:endParaRPr lang="cs-CZ" sz="1100" b="1" dirty="0"/>
          </a:p>
          <a:p>
            <a:pPr>
              <a:spcBef>
                <a:spcPts val="430"/>
              </a:spcBef>
            </a:pPr>
            <a:endParaRPr lang="cs-CZ" sz="1100" b="1" dirty="0"/>
          </a:p>
        </p:txBody>
      </p:sp>
      <p:pic>
        <p:nvPicPr>
          <p:cNvPr id="10" name="Obrázek 9" descr="Obsah obrázku text, diagram, řada/pruh, mapa&#10;&#10;Popis byl vytvořen automaticky">
            <a:extLst>
              <a:ext uri="{FF2B5EF4-FFF2-40B4-BE49-F238E27FC236}">
                <a16:creationId xmlns:a16="http://schemas.microsoft.com/office/drawing/2014/main" id="{5AA9DFF7-0315-5F35-B660-BE8F7E39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2" y="586418"/>
            <a:ext cx="6029633" cy="427208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FDF0F0-CD52-AB07-5CD8-20A5B6629318}"/>
              </a:ext>
            </a:extLst>
          </p:cNvPr>
          <p:cNvSpPr txBox="1"/>
          <p:nvPr/>
        </p:nvSpPr>
        <p:spPr>
          <a:xfrm>
            <a:off x="963762" y="4889163"/>
            <a:ext cx="5437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</a:t>
            </a:r>
            <a:r>
              <a:rPr lang="cs-CZ" sz="800" dirty="0" err="1"/>
              <a:t>www.freelo.io</a:t>
            </a:r>
            <a:r>
              <a:rPr lang="cs-CZ" sz="800" dirty="0"/>
              <a:t>/cs/blog/report-a-</a:t>
            </a:r>
            <a:r>
              <a:rPr lang="cs-CZ" sz="800" dirty="0" err="1"/>
              <a:t>prakticke</a:t>
            </a:r>
            <a:r>
              <a:rPr lang="cs-CZ" sz="800" dirty="0"/>
              <a:t>-tipy-ze-skoleni-</a:t>
            </a:r>
            <a:r>
              <a:rPr lang="cs-CZ" sz="800" dirty="0" err="1"/>
              <a:t>zakaznicke</a:t>
            </a:r>
            <a:r>
              <a:rPr lang="cs-CZ" sz="800" dirty="0"/>
              <a:t>-podpory</a:t>
            </a:r>
          </a:p>
        </p:txBody>
      </p:sp>
    </p:spTree>
    <p:extLst>
      <p:ext uri="{BB962C8B-B14F-4D97-AF65-F5344CB8AC3E}">
        <p14:creationId xmlns:p14="http://schemas.microsoft.com/office/powerpoint/2010/main" val="282800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F3CEE8C-85BB-4019-A11B-F1CE2775FB3E}"/>
              </a:ext>
            </a:extLst>
          </p:cNvPr>
          <p:cNvSpPr/>
          <p:nvPr/>
        </p:nvSpPr>
        <p:spPr>
          <a:xfrm>
            <a:off x="434223" y="279787"/>
            <a:ext cx="713080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Zákaznická podpora:</a:t>
            </a:r>
          </a:p>
          <a:p>
            <a:pPr>
              <a:spcBef>
                <a:spcPts val="430"/>
              </a:spcBef>
            </a:pPr>
            <a:endParaRPr lang="cs-CZ" sz="14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BC9B2D-85BD-1F82-CA51-04E7640FADFF}"/>
              </a:ext>
            </a:extLst>
          </p:cNvPr>
          <p:cNvSpPr txBox="1"/>
          <p:nvPr/>
        </p:nvSpPr>
        <p:spPr>
          <a:xfrm>
            <a:off x="496637" y="1001287"/>
            <a:ext cx="70683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V dnešní době už pro mnoho zákazníků není nejdůležitějším faktorem cena výrobku nebo služby. Mnohem více řeší, jak se k nim firma chová, jestli se na ni můžou spolehnout nebo jestli firma dokáže vyřešit jejich problém.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Podle studií spokojený zákazník řekne o své dobré zkušenosti až devíti dalším lidem.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FD1EFD-5498-8E9F-B051-E32D2567ED73}"/>
              </a:ext>
            </a:extLst>
          </p:cNvPr>
          <p:cNvSpPr txBox="1"/>
          <p:nvPr/>
        </p:nvSpPr>
        <p:spPr>
          <a:xfrm>
            <a:off x="4185606" y="2997416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tfard"/>
              </a:rPr>
              <a:t>„Microsoft dělal průzkum, ve kterém vyšlo, že 78 % zákazníků odpustí chybu, pokud je situace vyřešena díky špičkové zákaznické péči. Skvělý servis je tak základem každé fungující a prosperující firmy.“ (</a:t>
            </a:r>
            <a:r>
              <a:rPr lang="cs-CZ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tfard"/>
              </a:rPr>
              <a:t>Mário </a:t>
            </a:r>
            <a:r>
              <a:rPr lang="cs-CZ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tfard"/>
              </a:rPr>
              <a:t>Roženský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tfard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tfard"/>
              </a:rPr>
              <a:t>SupportBox</a:t>
            </a:r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tfard"/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5978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F3CEE8C-85BB-4019-A11B-F1CE2775FB3E}"/>
              </a:ext>
            </a:extLst>
          </p:cNvPr>
          <p:cNvSpPr/>
          <p:nvPr/>
        </p:nvSpPr>
        <p:spPr>
          <a:xfrm>
            <a:off x="434223" y="279787"/>
            <a:ext cx="713080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Zákaznická podpora:</a:t>
            </a:r>
          </a:p>
          <a:p>
            <a:pPr>
              <a:spcBef>
                <a:spcPts val="430"/>
              </a:spcBef>
            </a:pPr>
            <a:endParaRPr lang="cs-CZ" sz="1400" b="1" dirty="0"/>
          </a:p>
        </p:txBody>
      </p:sp>
      <p:pic>
        <p:nvPicPr>
          <p:cNvPr id="3" name="Obrázek 2" descr="Obsah obrázku skica, kresba, text&#10;&#10;Popis byl vytvořen automaticky">
            <a:extLst>
              <a:ext uri="{FF2B5EF4-FFF2-40B4-BE49-F238E27FC236}">
                <a16:creationId xmlns:a16="http://schemas.microsoft.com/office/drawing/2014/main" id="{7E49E140-078F-2418-1B95-BDD593818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91" y="1392617"/>
            <a:ext cx="3786454" cy="311061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2E6612-4A55-8AF5-60D3-DBF88A69487A}"/>
              </a:ext>
            </a:extLst>
          </p:cNvPr>
          <p:cNvSpPr txBox="1"/>
          <p:nvPr/>
        </p:nvSpPr>
        <p:spPr>
          <a:xfrm>
            <a:off x="434223" y="1512409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Komunikace je základem každé zákaznické péče. Čím lépe se zvládne, tím spokojenější zákazníci budou. Některé situace mohou být krizové a stresové, v takových případech je důležité udržet si nadhled a chladnou hlavu.</a:t>
            </a:r>
          </a:p>
        </p:txBody>
      </p:sp>
    </p:spTree>
    <p:extLst>
      <p:ext uri="{BB962C8B-B14F-4D97-AF65-F5344CB8AC3E}">
        <p14:creationId xmlns:p14="http://schemas.microsoft.com/office/powerpoint/2010/main" val="870735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F3CEE8C-85BB-4019-A11B-F1CE2775FB3E}"/>
              </a:ext>
            </a:extLst>
          </p:cNvPr>
          <p:cNvSpPr/>
          <p:nvPr/>
        </p:nvSpPr>
        <p:spPr>
          <a:xfrm>
            <a:off x="434223" y="279787"/>
            <a:ext cx="713080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Empatie:</a:t>
            </a:r>
          </a:p>
          <a:p>
            <a:pPr>
              <a:spcBef>
                <a:spcPts val="430"/>
              </a:spcBef>
            </a:pPr>
            <a:endParaRPr lang="cs-CZ" sz="1400" b="1" dirty="0"/>
          </a:p>
        </p:txBody>
      </p:sp>
      <p:pic>
        <p:nvPicPr>
          <p:cNvPr id="7" name="Obrázek 6" descr="Obsah obrázku text, Písmo, snímek obrazovky, dokument&#10;&#10;Popis byl vytvořen automaticky">
            <a:extLst>
              <a:ext uri="{FF2B5EF4-FFF2-40B4-BE49-F238E27FC236}">
                <a16:creationId xmlns:a16="http://schemas.microsoft.com/office/drawing/2014/main" id="{B74DB750-7B55-B68E-89D5-E208EF4BC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9" y="977414"/>
            <a:ext cx="3645344" cy="3990952"/>
          </a:xfrm>
          <a:prstGeom prst="rect">
            <a:avLst/>
          </a:prstGeom>
        </p:spPr>
      </p:pic>
      <p:pic>
        <p:nvPicPr>
          <p:cNvPr id="10" name="Obrázek 9" descr="Obsah obrázku text, Písmo, snímek obrazovky, algebra&#10;&#10;Popis byl vytvořen automaticky">
            <a:extLst>
              <a:ext uri="{FF2B5EF4-FFF2-40B4-BE49-F238E27FC236}">
                <a16:creationId xmlns:a16="http://schemas.microsoft.com/office/drawing/2014/main" id="{1E25E11D-8DA0-0B0E-7CF6-7D01A639F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63300"/>
            <a:ext cx="3645344" cy="134008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6F815A-AC22-004B-9696-8E5A68987DE9}"/>
              </a:ext>
            </a:extLst>
          </p:cNvPr>
          <p:cNvSpPr txBox="1"/>
          <p:nvPr/>
        </p:nvSpPr>
        <p:spPr>
          <a:xfrm>
            <a:off x="5279031" y="458671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/>
              <a:t>Ferenčník</a:t>
            </a:r>
            <a:r>
              <a:rPr lang="cs-CZ" sz="1200" dirty="0"/>
              <a:t>, P., 2021. Jak na skvělou zákaznickou péči.</a:t>
            </a:r>
          </a:p>
        </p:txBody>
      </p:sp>
    </p:spTree>
    <p:extLst>
      <p:ext uri="{BB962C8B-B14F-4D97-AF65-F5344CB8AC3E}">
        <p14:creationId xmlns:p14="http://schemas.microsoft.com/office/powerpoint/2010/main" val="23553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F36ACF-E076-B816-676E-F42416264351}"/>
              </a:ext>
            </a:extLst>
          </p:cNvPr>
          <p:cNvSpPr txBox="1"/>
          <p:nvPr/>
        </p:nvSpPr>
        <p:spPr>
          <a:xfrm>
            <a:off x="4646037" y="554983"/>
            <a:ext cx="4001197" cy="22531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latin typeface="+mj-lt"/>
                <a:ea typeface="+mj-ea"/>
                <a:cs typeface="+mj-cs"/>
              </a:rPr>
              <a:t>Čemu se při komunikaci se zákazníky vyhnout?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443257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61789" y="0"/>
            <a:ext cx="1303050" cy="719652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18718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73320" y="4288429"/>
            <a:ext cx="1328707" cy="855071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Obrázek 9" descr="Obsah obrázku oblečení, móda&#10;&#10;Popis byl vytvořen automaticky">
            <a:extLst>
              <a:ext uri="{FF2B5EF4-FFF2-40B4-BE49-F238E27FC236}">
                <a16:creationId xmlns:a16="http://schemas.microsoft.com/office/drawing/2014/main" id="{FCFC9C42-437E-E562-EA8C-2CF01232B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831074" y="897355"/>
            <a:ext cx="2932804" cy="2932804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90384" y="4694067"/>
            <a:ext cx="1174455" cy="449433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</p:spTree>
    <p:extLst>
      <p:ext uri="{BB962C8B-B14F-4D97-AF65-F5344CB8AC3E}">
        <p14:creationId xmlns:p14="http://schemas.microsoft.com/office/powerpoint/2010/main" val="1845989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2A6241B-2EB6-D2F6-B374-4B6092302479}"/>
              </a:ext>
            </a:extLst>
          </p:cNvPr>
          <p:cNvSpPr txBox="1"/>
          <p:nvPr/>
        </p:nvSpPr>
        <p:spPr>
          <a:xfrm>
            <a:off x="536151" y="1232283"/>
            <a:ext cx="83408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700"/>
              </a:rPr>
              <a:t>Bohužel</a:t>
            </a:r>
            <a:r>
              <a:rPr lang="cs-CZ" b="0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 → </a:t>
            </a:r>
            <a:r>
              <a:rPr lang="cs-CZ" b="0" i="1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„To, co požadujete, není možné, je tu ale určitá alternativa v podobě…“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B536A"/>
              </a:solidFill>
              <a:effectLst/>
              <a:highlight>
                <a:srgbClr val="FFFFFF"/>
              </a:highlight>
              <a:latin typeface="museo_sans30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700"/>
              </a:rPr>
              <a:t>Nejde</a:t>
            </a:r>
            <a:r>
              <a:rPr lang="cs-CZ" b="0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 → </a:t>
            </a:r>
            <a:r>
              <a:rPr lang="cs-CZ" b="0" i="1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„Tady je, co pro vás můžu udělat…“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B536A"/>
              </a:solidFill>
              <a:effectLst/>
              <a:highlight>
                <a:srgbClr val="FFFFFF"/>
              </a:highlight>
              <a:latin typeface="museo_sans30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700"/>
              </a:rPr>
              <a:t>Nevím</a:t>
            </a:r>
            <a:r>
              <a:rPr lang="cs-CZ" b="0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 → </a:t>
            </a:r>
            <a:r>
              <a:rPr lang="cs-CZ" b="0" i="1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„Dejte mi prosím chviličku, jen si to dohledám…“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B536A"/>
              </a:solidFill>
              <a:effectLst/>
              <a:highlight>
                <a:srgbClr val="FFFFFF"/>
              </a:highlight>
              <a:latin typeface="museo_sans30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700"/>
              </a:rPr>
              <a:t>Nechápu</a:t>
            </a:r>
            <a:r>
              <a:rPr lang="cs-CZ" b="0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 → </a:t>
            </a:r>
            <a:r>
              <a:rPr lang="cs-CZ" b="0" i="1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„Pokud dobře rozumím, máte na mysli…“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B536A"/>
              </a:solidFill>
              <a:effectLst/>
              <a:highlight>
                <a:srgbClr val="FFFFFF"/>
              </a:highlight>
              <a:latin typeface="museo_sans30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700"/>
              </a:rPr>
              <a:t>Uklidněte se</a:t>
            </a:r>
            <a:r>
              <a:rPr lang="cs-CZ" b="0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 → </a:t>
            </a:r>
            <a:r>
              <a:rPr lang="cs-CZ" b="0" i="1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„Chápu, jak to musí být náročné…“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B536A"/>
              </a:solidFill>
              <a:effectLst/>
              <a:highlight>
                <a:srgbClr val="FFFFFF"/>
              </a:highlight>
              <a:latin typeface="museo_sans30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700"/>
              </a:rPr>
              <a:t>To nejde</a:t>
            </a:r>
            <a:r>
              <a:rPr lang="cs-CZ" b="0" i="0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 → </a:t>
            </a:r>
            <a:r>
              <a:rPr lang="cs-CZ" b="0" i="1" dirty="0">
                <a:solidFill>
                  <a:srgbClr val="3B536A"/>
                </a:solidFill>
                <a:effectLst/>
                <a:highlight>
                  <a:srgbClr val="FFFFFF"/>
                </a:highlight>
                <a:latin typeface="museo_sans300"/>
              </a:rPr>
              <a:t>„Myslím, že toho moc nezmůžu, ale zkusím se na to ještě jednou podívat…“</a:t>
            </a:r>
            <a:endParaRPr lang="cs-CZ" b="0" i="0" dirty="0">
              <a:solidFill>
                <a:srgbClr val="3B536A"/>
              </a:solidFill>
              <a:effectLst/>
              <a:highlight>
                <a:srgbClr val="FFFFFF"/>
              </a:highlight>
              <a:latin typeface="museo_sans30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0A5CC7-C3FE-7C2C-BE7A-DB8500C6AE30}"/>
              </a:ext>
            </a:extLst>
          </p:cNvPr>
          <p:cNvSpPr txBox="1"/>
          <p:nvPr/>
        </p:nvSpPr>
        <p:spPr>
          <a:xfrm>
            <a:off x="633202" y="327337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Alternativy:</a:t>
            </a:r>
          </a:p>
        </p:txBody>
      </p:sp>
    </p:spTree>
    <p:extLst>
      <p:ext uri="{BB962C8B-B14F-4D97-AF65-F5344CB8AC3E}">
        <p14:creationId xmlns:p14="http://schemas.microsoft.com/office/powerpoint/2010/main" val="299257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0A5CC7-C3FE-7C2C-BE7A-DB8500C6AE30}"/>
              </a:ext>
            </a:extLst>
          </p:cNvPr>
          <p:cNvSpPr txBox="1"/>
          <p:nvPr/>
        </p:nvSpPr>
        <p:spPr>
          <a:xfrm>
            <a:off x="633202" y="327337"/>
            <a:ext cx="626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s-CZ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3 věci, ve kterých zákaznická podpora firem v roce 2023 často chybovala (</a:t>
            </a:r>
            <a:r>
              <a:rPr lang="cs-CZ" sz="2000" b="1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Roženský</a:t>
            </a:r>
            <a:r>
              <a:rPr lang="cs-CZ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, 2024):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8244C72-4596-37E7-5344-C47472302988}"/>
              </a:ext>
            </a:extLst>
          </p:cNvPr>
          <p:cNvSpPr txBox="1"/>
          <p:nvPr/>
        </p:nvSpPr>
        <p:spPr>
          <a:xfrm>
            <a:off x="689899" y="1570051"/>
            <a:ext cx="774003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dirty="0"/>
              <a:t>Nevolí správně kanály. </a:t>
            </a:r>
            <a:r>
              <a:rPr lang="cs-CZ" sz="1600" dirty="0"/>
              <a:t>Když zákazník kontaktuje firmu přes chat, neodkazovat ho na e-mail. Komunikace by měla probíhat s ním tam, kde je jemu příjemné. Stejně tak, když se mu ozývá firma, tak vybere kanál, který nejlépe koresponduje se sdělením (e-mail vs. krátký telefonát).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dirty="0"/>
              <a:t>Neformátuje text e-mailů. </a:t>
            </a:r>
            <a:r>
              <a:rPr lang="cs-CZ" sz="1600" dirty="0"/>
              <a:t>Firmě to zabere pár vteřin a zákazníkovi to výrazně usnadní čtení.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dirty="0"/>
              <a:t>V e-mailech má zákazník nepodstatné informace </a:t>
            </a:r>
            <a:r>
              <a:rPr lang="cs-CZ" sz="1600" dirty="0"/>
              <a:t>(např. čísla ticketů v B2C komunikaci).</a:t>
            </a:r>
          </a:p>
        </p:txBody>
      </p:sp>
    </p:spTree>
    <p:extLst>
      <p:ext uri="{BB962C8B-B14F-4D97-AF65-F5344CB8AC3E}">
        <p14:creationId xmlns:p14="http://schemas.microsoft.com/office/powerpoint/2010/main" val="95028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66F3A6BD-8FE9-4A03-8BC9-D68D9B65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93" y="355086"/>
            <a:ext cx="7612200" cy="39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6597" tIns="177744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b="1" cap="all" dirty="0" bmk="">
                <a:solidFill>
                  <a:srgbClr val="307871"/>
                </a:solidFill>
              </a:rPr>
              <a:t>Zákaznický servis (ZS)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proces, který probíhá mezi kupujícím, prodávajícím a popřípadě třetí stranou (logistickými podniky)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2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výsledkem tohoto procesu je </a:t>
            </a:r>
            <a:r>
              <a:rPr lang="cs-CZ" sz="2200" b="1" dirty="0">
                <a:latin typeface="+mj-lt"/>
              </a:rPr>
              <a:t>přidaná hodnota </a:t>
            </a:r>
            <a:r>
              <a:rPr lang="cs-CZ" sz="2200" dirty="0">
                <a:latin typeface="+mj-lt"/>
              </a:rPr>
              <a:t>(krátkodobá i dlouhodobá), která zvyšuje hodnotu výrobku nebo služby, které jsou předmětem směny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2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nákladová efektivita</a:t>
            </a:r>
            <a:endParaRPr kumimoji="0" lang="cs-CZ" sz="2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2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0A5CC7-C3FE-7C2C-BE7A-DB8500C6AE30}"/>
              </a:ext>
            </a:extLst>
          </p:cNvPr>
          <p:cNvSpPr txBox="1"/>
          <p:nvPr/>
        </p:nvSpPr>
        <p:spPr>
          <a:xfrm>
            <a:off x="633202" y="327337"/>
            <a:ext cx="626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s-CZ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Zákaznická podpora: E-mail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31F8E1-1F47-E533-3366-CC8FC449B7AB}"/>
              </a:ext>
            </a:extLst>
          </p:cNvPr>
          <p:cNvSpPr txBox="1"/>
          <p:nvPr/>
        </p:nvSpPr>
        <p:spPr>
          <a:xfrm>
            <a:off x="755653" y="1001224"/>
            <a:ext cx="61387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E-mailová komunikace patří k nejzákladnějším, ale zároveň nejzatíženějším kanálům.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8E1A15-E113-5401-5DE2-4CC8874D404C}"/>
              </a:ext>
            </a:extLst>
          </p:cNvPr>
          <p:cNvSpPr txBox="1"/>
          <p:nvPr/>
        </p:nvSpPr>
        <p:spPr>
          <a:xfrm>
            <a:off x="755653" y="1784526"/>
            <a:ext cx="70269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Pokud napíšete dotaz, očekáváte, že dostanete odpověď maximálně do 24 hodin. Záleží však na segmentu dané firmy. Podle statistik </a:t>
            </a:r>
            <a:r>
              <a:rPr lang="cs-CZ" sz="1600" dirty="0" err="1"/>
              <a:t>Supportbox</a:t>
            </a:r>
            <a:r>
              <a:rPr lang="cs-CZ" sz="1600" dirty="0"/>
              <a:t> (2024) byla průměrná doba odpovědi na e-mailový dotaz ve vánočním období 2023 v rámci e-shopů 18 hodin a 20 minut.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F927FDE-5AD3-3BAF-4EA2-7DC3D5CE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10" y="2861744"/>
            <a:ext cx="3954091" cy="22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04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0A5CC7-C3FE-7C2C-BE7A-DB8500C6AE30}"/>
              </a:ext>
            </a:extLst>
          </p:cNvPr>
          <p:cNvSpPr txBox="1"/>
          <p:nvPr/>
        </p:nvSpPr>
        <p:spPr>
          <a:xfrm>
            <a:off x="633202" y="327337"/>
            <a:ext cx="626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s-CZ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Zákaznická podpora: Live chaty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67D3D72-BE40-7FEA-560D-03D296A26EF3}"/>
              </a:ext>
            </a:extLst>
          </p:cNvPr>
          <p:cNvSpPr txBox="1"/>
          <p:nvPr/>
        </p:nvSpPr>
        <p:spPr>
          <a:xfrm>
            <a:off x="697938" y="1129212"/>
            <a:ext cx="68357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Hlavní výhodou live chatu pro zákazníka je eliminace bariér spojených s otevíráním e-mailových schránek, vyplňováním adres, předmětů a psaním rozsáhlých textů. Live chat nabízí jednodušší a rychlejší způsob, jak získat okamžitou odpověď.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29B8865-EBE3-484A-E727-CA2710AD8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380" y="2497525"/>
            <a:ext cx="3990068" cy="224441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809D934-945D-4E3C-5168-BAFA9D5E882C}"/>
              </a:ext>
            </a:extLst>
          </p:cNvPr>
          <p:cNvSpPr txBox="1"/>
          <p:nvPr/>
        </p:nvSpPr>
        <p:spPr>
          <a:xfrm>
            <a:off x="697938" y="2497525"/>
            <a:ext cx="40278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V noci a večer se nabízí příležitost předčit konkurenci. Jedním z řešení je mít operátora na podpoře nepřetržitě 24/7, druhou možností je využití AI chatbota, který odpovídá za vás. </a:t>
            </a:r>
          </a:p>
        </p:txBody>
      </p:sp>
    </p:spTree>
    <p:extLst>
      <p:ext uri="{BB962C8B-B14F-4D97-AF65-F5344CB8AC3E}">
        <p14:creationId xmlns:p14="http://schemas.microsoft.com/office/powerpoint/2010/main" val="3101238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0A5CC7-C3FE-7C2C-BE7A-DB8500C6AE30}"/>
              </a:ext>
            </a:extLst>
          </p:cNvPr>
          <p:cNvSpPr txBox="1"/>
          <p:nvPr/>
        </p:nvSpPr>
        <p:spPr>
          <a:xfrm>
            <a:off x="633202" y="327337"/>
            <a:ext cx="626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s-CZ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Zákaznická podpora: Telefonní hovory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123D5A-D327-AFFC-9C48-D5255C80DB25}"/>
              </a:ext>
            </a:extLst>
          </p:cNvPr>
          <p:cNvSpPr txBox="1"/>
          <p:nvPr/>
        </p:nvSpPr>
        <p:spPr>
          <a:xfrm>
            <a:off x="633202" y="1051561"/>
            <a:ext cx="6261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Zákazník očekává rychlé zvednutí hovoru, ideálně okamžitě, aby nemusel čekat ve frontě. V případě, že hovor zmeškáte, je důležité zavolat zákazníkovi zpět co nejdříve.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AB4E7D8-67BC-2264-15AE-E9D28C0EC197}"/>
              </a:ext>
            </a:extLst>
          </p:cNvPr>
          <p:cNvSpPr txBox="1"/>
          <p:nvPr/>
        </p:nvSpPr>
        <p:spPr>
          <a:xfrm>
            <a:off x="633201" y="2033141"/>
            <a:ext cx="6423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Podceňovat telefonní hovory se nevyplácí. Jsou významným prodejním kanálem a správně vedený hovor může nejen zajistit konkrétní objednávku, ale i zvýšit její hodnotu.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655FA37-4F8B-F0D1-5026-EC929DE2C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117" y="2799401"/>
            <a:ext cx="3958814" cy="22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78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1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755576" y="2715766"/>
            <a:ext cx="3888432" cy="7200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vztahů se zákazníky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084168" y="3723878"/>
            <a:ext cx="288810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1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Tomáš Pražák</a:t>
            </a:r>
          </a:p>
          <a:p>
            <a:pPr algn="r"/>
            <a:r>
              <a:rPr lang="cs-CZ" altLang="cs-CZ" sz="1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843558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>
                <a:solidFill>
                  <a:srgbClr val="000000"/>
                </a:solidFill>
              </a:rPr>
              <a:t>Každá společnost se zabývá těmito problémy: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Udržení stávajících zákazníků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Porozumění zákazníkům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Schopnost jim naslouchat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Identifikace klíčových procesů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Zvyšování spokojenosti zákazníků při zlepšování klíčových procesů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Tvorba marketingové strategie k udržení stávajících zákazníků a získání zákazníků nových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Schopnost oslovit nové zákazníky</a:t>
            </a:r>
            <a:r>
              <a:rPr lang="en-GB" sz="2000" dirty="0">
                <a:solidFill>
                  <a:srgbClr val="000000"/>
                </a:solidFill>
              </a:rPr>
              <a:t>.</a:t>
            </a: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801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843558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>
                <a:solidFill>
                  <a:srgbClr val="000000"/>
                </a:solidFill>
              </a:rPr>
              <a:t>Cíle CRM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zlepšit cílení služeb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lépe porozumět zákazníkům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identifikovat konkrétní potřeby zákazníků.</a:t>
            </a:r>
          </a:p>
          <a:p>
            <a:pPr algn="just"/>
            <a:r>
              <a:rPr lang="cs-CZ" sz="2400" dirty="0">
                <a:solidFill>
                  <a:srgbClr val="000000"/>
                </a:solidFill>
              </a:rPr>
              <a:t>CRM je </a:t>
            </a:r>
            <a:r>
              <a:rPr lang="pl-PL" sz="2400" dirty="0">
                <a:solidFill>
                  <a:srgbClr val="000000"/>
                </a:solidFill>
              </a:rPr>
              <a:t>podpora dlouhodobé strategie na poli</a:t>
            </a:r>
            <a:r>
              <a:rPr lang="cs-CZ" sz="2400" dirty="0">
                <a:solidFill>
                  <a:srgbClr val="000000"/>
                </a:solidFill>
              </a:rPr>
              <a:t>: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komunikace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marketing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obchodu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servisu</a:t>
            </a:r>
            <a:r>
              <a:rPr lang="en-GB" sz="2000" dirty="0">
                <a:solidFill>
                  <a:srgbClr val="000000"/>
                </a:solidFill>
              </a:rPr>
              <a:t>.</a:t>
            </a: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6281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843558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>
                <a:solidFill>
                  <a:srgbClr val="000000"/>
                </a:solidFill>
              </a:rPr>
              <a:t>CRM nám pomáhá získat detailní informace o: 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Aktuálních zákaznících a jejich potřebách a využívaných službách či produktech, které kupují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Veškerých obchodních transakcích (fakturace, objednávky, poptávky)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Zákaznických službách (jaké nejvíce využívají, </a:t>
            </a:r>
            <a:r>
              <a:rPr lang="cs-CZ" sz="2000" dirty="0" err="1">
                <a:solidFill>
                  <a:srgbClr val="000000"/>
                </a:solidFill>
              </a:rPr>
              <a:t>helpdesk</a:t>
            </a:r>
            <a:r>
              <a:rPr lang="cs-CZ" sz="2000" dirty="0">
                <a:solidFill>
                  <a:srgbClr val="000000"/>
                </a:solidFill>
              </a:rPr>
              <a:t>, podnikové služby)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Analýze a strategii (plánování marketingových kanálů, kontaktní střediska, rozvoj marketingových služeb apod.).</a:t>
            </a:r>
          </a:p>
          <a:p>
            <a:pPr algn="just"/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840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65169"/>
            <a:ext cx="5320369" cy="34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3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Typy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28</a:t>
            </a:fld>
            <a:endParaRPr lang="cs-CZ" dirty="0"/>
          </a:p>
        </p:txBody>
      </p:sp>
      <p:pic>
        <p:nvPicPr>
          <p:cNvPr id="3" name="Obrázek 2" descr="Obsah obrázku text, dokument, účtenka&#10;&#10;Popis byl vytvořen automaticky">
            <a:extLst>
              <a:ext uri="{FF2B5EF4-FFF2-40B4-BE49-F238E27FC236}">
                <a16:creationId xmlns:a16="http://schemas.microsoft.com/office/drawing/2014/main" id="{37CEF541-D0E2-638B-E0C6-F962AD0AC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72570"/>
            <a:ext cx="5760640" cy="4059420"/>
          </a:xfrm>
          <a:prstGeom prst="rect">
            <a:avLst/>
          </a:prstGeom>
        </p:spPr>
      </p:pic>
      <p:pic>
        <p:nvPicPr>
          <p:cNvPr id="8" name="Obrázek 7" descr="Obsah obrázku text, účtenka, algebra&#10;&#10;Popis byl vytvořen automaticky">
            <a:extLst>
              <a:ext uri="{FF2B5EF4-FFF2-40B4-BE49-F238E27FC236}">
                <a16:creationId xmlns:a16="http://schemas.microsoft.com/office/drawing/2014/main" id="{AA918D6E-BD5C-0A75-91E9-E0EBBE518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61" y="3104984"/>
            <a:ext cx="5478286" cy="20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0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Výběr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319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000" dirty="0">
                <a:solidFill>
                  <a:srgbClr val="000000"/>
                </a:solidFill>
              </a:rPr>
              <a:t>Plánujete obnovu již existujícího CRM systému nebo jde o první implementaci?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softwarové řešení momentálně využíváte?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Na co chcete CRM prioritně využívat?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jsou potřeby vaší společnosti?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Jakým směrem chcete posunout váš byznys?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Které procesy potřebujete zautomatizovat?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Jsou </a:t>
            </a:r>
            <a:r>
              <a:rPr lang="cs-CZ" sz="2000" dirty="0">
                <a:solidFill>
                  <a:srgbClr val="000000"/>
                </a:solidFill>
              </a:rPr>
              <a:t>data, která se budou integrovat do nového CRM systému, aktuální?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Jaký </a:t>
            </a:r>
            <a:r>
              <a:rPr lang="cs-CZ" sz="2000" dirty="0">
                <a:solidFill>
                  <a:srgbClr val="000000"/>
                </a:solidFill>
              </a:rPr>
              <a:t>je celkový rozpočet na projekt a harmonogram z vaší strany?</a:t>
            </a:r>
          </a:p>
        </p:txBody>
      </p:sp>
    </p:spTree>
    <p:extLst>
      <p:ext uri="{BB962C8B-B14F-4D97-AF65-F5344CB8AC3E}">
        <p14:creationId xmlns:p14="http://schemas.microsoft.com/office/powerpoint/2010/main" val="183141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C23E0D7-0CD3-492A-892A-F6FE9F6A94FA}"/>
              </a:ext>
            </a:extLst>
          </p:cNvPr>
          <p:cNvSpPr/>
          <p:nvPr/>
        </p:nvSpPr>
        <p:spPr>
          <a:xfrm>
            <a:off x="567328" y="846718"/>
            <a:ext cx="71726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600" b="1" dirty="0" bmk="_Toc374514537">
                <a:solidFill>
                  <a:srgbClr val="307871"/>
                </a:solidFill>
              </a:rPr>
              <a:t>Složky zákaznického servisu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Předprodejní složky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Prodejní složky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Poprodejní složky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36982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Výběr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319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000" dirty="0">
                <a:solidFill>
                  <a:srgbClr val="000000"/>
                </a:solidFill>
              </a:rPr>
              <a:t>Plánujete obnovu již existujícího CRM systému nebo jde o první implementaci?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softwarové řešení momentálně využíváte?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Na co chcete CRM prioritně využívat?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jsou potřeby vaší společnosti?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Jakým směrem chcete posunout váš byznys?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Které procesy potřebujete zautomatizovat?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Jsou </a:t>
            </a:r>
            <a:r>
              <a:rPr lang="cs-CZ" sz="2000" dirty="0">
                <a:solidFill>
                  <a:srgbClr val="000000"/>
                </a:solidFill>
              </a:rPr>
              <a:t>data, která se budou integrovat do nového CRM systému, aktuální?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Jaký </a:t>
            </a:r>
            <a:r>
              <a:rPr lang="cs-CZ" sz="2000" dirty="0">
                <a:solidFill>
                  <a:srgbClr val="000000"/>
                </a:solidFill>
              </a:rPr>
              <a:t>je celkový rozpočet na projekt a harmonogram z vaší strany?</a:t>
            </a:r>
          </a:p>
        </p:txBody>
      </p:sp>
    </p:spTree>
    <p:extLst>
      <p:ext uri="{BB962C8B-B14F-4D97-AF65-F5344CB8AC3E}">
        <p14:creationId xmlns:p14="http://schemas.microsoft.com/office/powerpoint/2010/main" val="3824290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Zavedení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31</a:t>
            </a:fld>
            <a:endParaRPr lang="cs-CZ" dirty="0"/>
          </a:p>
        </p:txBody>
      </p:sp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687157F7-4920-786B-E63D-B3597426A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40643"/>
            <a:ext cx="6408712" cy="40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9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Předpoklady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32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9BFCBE-CF9C-15A4-8154-E05357F9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189"/>
            <a:ext cx="9087391" cy="33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6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Předpoklady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33</a:t>
            </a:fld>
            <a:endParaRPr lang="cs-CZ" dirty="0"/>
          </a:p>
        </p:txBody>
      </p:sp>
      <p:pic>
        <p:nvPicPr>
          <p:cNvPr id="3" name="Obrázek 2" descr="Obsah obrázku text, rukopis, inkoust, dokument&#10;&#10;Popis byl vytvořen automaticky">
            <a:extLst>
              <a:ext uri="{FF2B5EF4-FFF2-40B4-BE49-F238E27FC236}">
                <a16:creationId xmlns:a16="http://schemas.microsoft.com/office/drawing/2014/main" id="{122B12BD-EB17-64E0-7F99-C301FA15A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80654"/>
            <a:ext cx="6193166" cy="38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9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Zdroje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34</a:t>
            </a:fld>
            <a:endParaRPr lang="cs-CZ" dirty="0"/>
          </a:p>
        </p:txBody>
      </p:sp>
      <p:pic>
        <p:nvPicPr>
          <p:cNvPr id="3" name="Obrázek 2" descr="Obsah obrázku text, Písmo, snímek obrazovky, diagram&#10;&#10;Popis byl vytvořen automaticky">
            <a:extLst>
              <a:ext uri="{FF2B5EF4-FFF2-40B4-BE49-F238E27FC236}">
                <a16:creationId xmlns:a16="http://schemas.microsoft.com/office/drawing/2014/main" id="{FF3A1D19-08F8-5FB4-30C0-5B594DE80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79" y="703189"/>
            <a:ext cx="6928995" cy="40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3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Znaky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35</a:t>
            </a:fld>
            <a:endParaRPr lang="cs-CZ" dirty="0"/>
          </a:p>
        </p:txBody>
      </p:sp>
      <p:pic>
        <p:nvPicPr>
          <p:cNvPr id="3" name="Obrázek 2" descr="Obsah obrázku text, snímek obrazovky, dokument, Písmo&#10;&#10;Popis byl vytvořen automaticky">
            <a:extLst>
              <a:ext uri="{FF2B5EF4-FFF2-40B4-BE49-F238E27FC236}">
                <a16:creationId xmlns:a16="http://schemas.microsoft.com/office/drawing/2014/main" id="{D66DAAF3-B426-6334-902E-41B983714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0410"/>
            <a:ext cx="6903140" cy="4083918"/>
          </a:xfrm>
          <a:prstGeom prst="rect">
            <a:avLst/>
          </a:prstGeom>
        </p:spPr>
      </p:pic>
      <p:pic>
        <p:nvPicPr>
          <p:cNvPr id="7" name="Obrázek 6" descr="Obsah obrázku text, kresba, Dětské kresby, rukopis&#10;&#10;Popis byl vytvořen automaticky">
            <a:extLst>
              <a:ext uri="{FF2B5EF4-FFF2-40B4-BE49-F238E27FC236}">
                <a16:creationId xmlns:a16="http://schemas.microsoft.com/office/drawing/2014/main" id="{55F25FDE-CB47-4EF1-894D-862F3867F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9862"/>
            <a:ext cx="2756925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12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Retence zákazníků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3" name="Obrázek 2" descr="Obsah obrázku text, snímek obrazovky, dokument, Písmo&#10;&#10;Popis byl vytvořen automaticky">
            <a:extLst>
              <a:ext uri="{FF2B5EF4-FFF2-40B4-BE49-F238E27FC236}">
                <a16:creationId xmlns:a16="http://schemas.microsoft.com/office/drawing/2014/main" id="{55F2A28F-CA48-3701-A46F-D42EC6BD3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90719"/>
            <a:ext cx="4104456" cy="42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2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204590"/>
            <a:ext cx="4536504" cy="507703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Logistika – CRM</a:t>
            </a: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5" name="Obrázek 4" descr="Obsah obrázku text, kresba, Dětské kresby, rukopis&#10;&#10;Popis byl vytvořen automaticky">
            <a:extLst>
              <a:ext uri="{FF2B5EF4-FFF2-40B4-BE49-F238E27FC236}">
                <a16:creationId xmlns:a16="http://schemas.microsoft.com/office/drawing/2014/main" id="{34ACE530-D9FD-5D6E-CD27-6E5B2AD60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89447"/>
            <a:ext cx="6192688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13933" y="628601"/>
            <a:ext cx="736668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/>
              <a:t>1. Předprodejní složky</a:t>
            </a:r>
          </a:p>
          <a:p>
            <a:endParaRPr lang="cs-CZ" sz="1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souvisejí většinou s</a:t>
            </a:r>
            <a:r>
              <a:rPr lang="cs-CZ" sz="2200" i="1" dirty="0"/>
              <a:t> </a:t>
            </a:r>
            <a:r>
              <a:rPr lang="cs-CZ" sz="2200" dirty="0"/>
              <a:t>politikou či strategií organizace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zásadní vliv na to, jak zákazníci vnímají organizaci a jaká je úroveň jejich spokojenosti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naformulovány a k dispozici předtím, než podnik začne implementovat a vykonávat činnosti v oblasti ZS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relativně stabilní, dlouhodobé povahy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poskytuje určitou jistotu ve smyslu očekávání zákazníků</a:t>
            </a:r>
          </a:p>
        </p:txBody>
      </p:sp>
    </p:spTree>
    <p:extLst>
      <p:ext uri="{BB962C8B-B14F-4D97-AF65-F5344CB8AC3E}">
        <p14:creationId xmlns:p14="http://schemas.microsoft.com/office/powerpoint/2010/main" val="228921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06372" y="1334783"/>
            <a:ext cx="77607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Prohlášení politiky zákaznického servisu</a:t>
            </a:r>
          </a:p>
          <a:p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Organizační struktura a pružnost systému</a:t>
            </a:r>
          </a:p>
          <a:p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Manažerské služby – řízení reklamací, objednávek, apod.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r>
              <a:rPr lang="cs-CZ" sz="2200" b="1" dirty="0"/>
              <a:t> 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4187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26897" y="810613"/>
            <a:ext cx="71316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cs-CZ" sz="2200" b="1" dirty="0"/>
              <a:t> Prodejní složky</a:t>
            </a:r>
            <a:endParaRPr lang="cs-CZ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/>
              <a:t>služby, které jsou</a:t>
            </a:r>
            <a:r>
              <a:rPr lang="cs-CZ" sz="2200" i="1" dirty="0"/>
              <a:t> </a:t>
            </a:r>
            <a:r>
              <a:rPr lang="cs-CZ" sz="2200" dirty="0"/>
              <a:t>obvykle spojovány s pojmem zákaznický servis a řeší aktivity zákazníky v průběhu prodeje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/>
              <a:t>měřítko pro dostupnost určitého produktu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>
              <a:solidFill>
                <a:srgbClr val="FF0000"/>
              </a:solidFill>
            </a:endParaRPr>
          </a:p>
          <a:p>
            <a:pPr lvl="0"/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4146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94529" y="337003"/>
            <a:ext cx="71316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200" dirty="0"/>
              <a:t>Úroveň vyčerpání zásob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Informace o stavu objednávky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Přesnost systému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Speciální řešení dodávek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Přesuny zboží (redistribuce)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Snadnost objednávání</a:t>
            </a:r>
          </a:p>
          <a:p>
            <a:endParaRPr lang="cs-CZ" sz="2200" dirty="0">
              <a:solidFill>
                <a:srgbClr val="FF0000"/>
              </a:solidFill>
            </a:endParaRPr>
          </a:p>
          <a:p>
            <a:endParaRPr lang="cs-CZ" sz="2200" dirty="0">
              <a:solidFill>
                <a:srgbClr val="FF0000"/>
              </a:solidFill>
            </a:endParaRPr>
          </a:p>
          <a:p>
            <a:pPr lvl="0"/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21802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787586" y="681735"/>
            <a:ext cx="715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/>
              <a:t>3. Poprodejní složky</a:t>
            </a:r>
            <a:endParaRPr lang="cs-CZ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/>
              <a:t>zabezpečují</a:t>
            </a:r>
            <a:r>
              <a:rPr lang="cs-CZ" sz="2200" i="1" dirty="0"/>
              <a:t> </a:t>
            </a:r>
            <a:r>
              <a:rPr lang="cs-CZ" sz="2200" dirty="0"/>
              <a:t>podporu produktu nebo služby poté, co je zákazník obdržel</a:t>
            </a:r>
          </a:p>
          <a:p>
            <a:pPr algn="just"/>
            <a:endParaRPr lang="cs-CZ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/>
              <a:t>nejvíce opomíjené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19113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852323" y="1345282"/>
            <a:ext cx="715977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Instalace, záruka, úpravy, opravy, náhradní díly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Vyřizování reklamací, stížností, vrácené zboží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dirty="0"/>
              <a:t>Dočasná náhrada produktu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906324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cd3449-f520-476b-8803-fc8f0469dae0" xsi:nil="true"/>
    <lcf76f155ced4ddcb4097134ff3c332f xmlns="79732339-22ae-46a9-a845-ab08f0b0ec4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0CB1052155A346BB3B6D4E29D39FCE" ma:contentTypeVersion="10" ma:contentTypeDescription="Vytvoří nový dokument" ma:contentTypeScope="" ma:versionID="464dedd420676b91fa177f9980c2fb75">
  <xsd:schema xmlns:xsd="http://www.w3.org/2001/XMLSchema" xmlns:xs="http://www.w3.org/2001/XMLSchema" xmlns:p="http://schemas.microsoft.com/office/2006/metadata/properties" xmlns:ns2="79732339-22ae-46a9-a845-ab08f0b0ec45" xmlns:ns3="2acd3449-f520-476b-8803-fc8f0469dae0" targetNamespace="http://schemas.microsoft.com/office/2006/metadata/properties" ma:root="true" ma:fieldsID="e08cb972fdf441a56e4a39b003a20f90" ns2:_="" ns3:_="">
    <xsd:import namespace="79732339-22ae-46a9-a845-ab08f0b0ec45"/>
    <xsd:import namespace="2acd3449-f520-476b-8803-fc8f0469da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32339-22ae-46a9-a845-ab08f0b0e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3449-f520-476b-8803-fc8f0469da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f3bc1ec-e1e5-4a67-a002-3f5c24544ec5}" ma:internalName="TaxCatchAll" ma:showField="CatchAllData" ma:web="2acd3449-f520-476b-8803-fc8f0469da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312213-A98A-4D56-99B9-B3F903AE52D6}">
  <ds:schemaRefs>
    <ds:schemaRef ds:uri="http://schemas.microsoft.com/office/2006/metadata/properties"/>
    <ds:schemaRef ds:uri="http://schemas.microsoft.com/office/infopath/2007/PartnerControls"/>
    <ds:schemaRef ds:uri="2acd3449-f520-476b-8803-fc8f0469dae0"/>
    <ds:schemaRef ds:uri="79732339-22ae-46a9-a845-ab08f0b0ec45"/>
  </ds:schemaRefs>
</ds:datastoreItem>
</file>

<file path=customXml/itemProps2.xml><?xml version="1.0" encoding="utf-8"?>
<ds:datastoreItem xmlns:ds="http://schemas.openxmlformats.org/officeDocument/2006/customXml" ds:itemID="{EE24F33C-293B-4D1B-8C99-A76906993E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5541E5-AB0D-4E6A-A7C5-9DF7C2347A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732339-22ae-46a9-a845-ab08f0b0ec45"/>
    <ds:schemaRef ds:uri="2acd3449-f520-476b-8803-fc8f0469da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1309</Words>
  <Application>Microsoft Macintosh PowerPoint</Application>
  <PresentationFormat>Předvádění na obrazovce (16:9)</PresentationFormat>
  <Paragraphs>222</Paragraphs>
  <Slides>37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6" baseType="lpstr">
      <vt:lpstr>Arial</vt:lpstr>
      <vt:lpstr>Courier New</vt:lpstr>
      <vt:lpstr>Enriqueta</vt:lpstr>
      <vt:lpstr>museo_sans300</vt:lpstr>
      <vt:lpstr>museo_sans700</vt:lpstr>
      <vt:lpstr>StarSymbol</vt:lpstr>
      <vt:lpstr>Times New Roman</vt:lpstr>
      <vt:lpstr>Wotfard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Logistika</vt:lpstr>
      <vt:lpstr>CRM (Customer Relationship Management)</vt:lpstr>
      <vt:lpstr>CRM (Customer Relationship Management)</vt:lpstr>
      <vt:lpstr>CRM (Customer Relationship Management)</vt:lpstr>
      <vt:lpstr>CRM (Customer Relationship Management)</vt:lpstr>
      <vt:lpstr>Typy CRM</vt:lpstr>
      <vt:lpstr>Výběr CRM</vt:lpstr>
      <vt:lpstr>Výběr CRM</vt:lpstr>
      <vt:lpstr>Zavedení CRM</vt:lpstr>
      <vt:lpstr>Předpoklady CRM</vt:lpstr>
      <vt:lpstr>Předpoklady CRM</vt:lpstr>
      <vt:lpstr>Zdroje CRM</vt:lpstr>
      <vt:lpstr>Znaky CRM</vt:lpstr>
      <vt:lpstr>Retence zákazníků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Tomáš Pražák</cp:lastModifiedBy>
  <cp:revision>401</cp:revision>
  <dcterms:created xsi:type="dcterms:W3CDTF">2016-07-06T15:42:34Z</dcterms:created>
  <dcterms:modified xsi:type="dcterms:W3CDTF">2024-04-19T06:27:32Z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  <property fmtid="{D5CDD505-2E9C-101B-9397-08002B2CF9AE}" pid="12" name="ContentTypeId">
    <vt:lpwstr>0x010100300CB1052155A346BB3B6D4E29D39FCE</vt:lpwstr>
  </property>
  <property fmtid="{D5CDD505-2E9C-101B-9397-08002B2CF9AE}" pid="13" name="MediaServiceImageTags">
    <vt:lpwstr/>
  </property>
</Properties>
</file>