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433" r:id="rId3"/>
    <p:sldId id="435" r:id="rId4"/>
    <p:sldId id="436" r:id="rId5"/>
    <p:sldId id="439" r:id="rId6"/>
    <p:sldId id="437" r:id="rId7"/>
    <p:sldId id="345" r:id="rId8"/>
    <p:sldId id="440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258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01.03.2024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ED17F730-D01C-4174-AAA8-CEDA7F21C822}" type="datetime1">
              <a:rPr lang="cs-CZ" smtClean="0"/>
              <a:t>01.03.2024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1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92BAD-71C5-416B-A2B8-C652A2AF9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92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absolvování předmětu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dovednosti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940152" y="3723878"/>
            <a:ext cx="303211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dovednosti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34744" y="432392"/>
            <a:ext cx="5175135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Organizační pokyny a informace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347614"/>
            <a:ext cx="8796083" cy="246990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buNone/>
              <a:tabLst>
                <a:tab pos="1750219" algn="l"/>
                <a:tab pos="2621756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vyučující:</a:t>
            </a:r>
            <a:r>
              <a:rPr lang="cs-CZ" sz="2400" b="1" dirty="0"/>
              <a:t>		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Ing. Žaneta </a:t>
            </a:r>
            <a:r>
              <a:rPr lang="cs-CZ" sz="2400" b="1" i="1" dirty="0" err="1"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, Ph.D.</a:t>
            </a:r>
          </a:p>
          <a:p>
            <a:pPr>
              <a:buNone/>
              <a:tabLst>
                <a:tab pos="1750219" algn="l"/>
                <a:tab pos="2621756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1750219" algn="l"/>
                <a:tab pos="2621756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kancelář: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B 303</a:t>
            </a:r>
          </a:p>
          <a:p>
            <a:pPr>
              <a:tabLst>
                <a:tab pos="1750219" algn="l"/>
                <a:tab pos="2621756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750219" algn="l"/>
                <a:tab pos="2621756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e-mail:	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rylkova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opf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cz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750219" algn="l"/>
                <a:tab pos="2621756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1750219" algn="l"/>
                <a:tab pos="2621756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Konzultační hodiny: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	pondělí  10:30 – 11:30 hodin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578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11753" y="432392"/>
            <a:ext cx="5821145" cy="931024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Podmínky ukončení studia předmětu</a:t>
            </a:r>
          </a:p>
          <a:p>
            <a:pPr algn="ctr" defTabSz="685800">
              <a:defRPr/>
            </a:pPr>
            <a:r>
              <a:rPr 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„Manažerské dovednosti“ </a:t>
            </a:r>
            <a:endParaRPr lang="en-GB" sz="2800" b="1" i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460680"/>
            <a:ext cx="8796083" cy="198368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buClr>
                <a:schemeClr val="bg1"/>
              </a:buClr>
              <a:buSzPct val="200000"/>
              <a:tabLst>
                <a:tab pos="339329" algn="l"/>
              </a:tabLst>
            </a:pP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Zápočtový test                     max. 35 bodů	</a:t>
            </a:r>
            <a:endParaRPr lang="cs-CZ" sz="2000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bg1"/>
              </a:buClr>
              <a:buSzPct val="200000"/>
              <a:tabLst>
                <a:tab pos="269081" algn="l"/>
                <a:tab pos="2962275" algn="l"/>
              </a:tabLst>
            </a:pPr>
            <a:endParaRPr lang="cs-CZ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bg1"/>
              </a:buClr>
              <a:buSzPct val="200000"/>
              <a:tabLst>
                <a:tab pos="269081" algn="l"/>
                <a:tab pos="2962275" algn="l"/>
              </a:tabLst>
            </a:pP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Seminární práce                   max.   15 bodů</a:t>
            </a: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tabLst>
                <a:tab pos="339329" algn="l"/>
                <a:tab pos="2962275" algn="l"/>
                <a:tab pos="3429000" algn="l"/>
              </a:tabLst>
            </a:pPr>
            <a:endParaRPr lang="cs-CZ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tabLst>
                <a:tab pos="339329" algn="l"/>
                <a:tab pos="2962275" algn="l"/>
                <a:tab pos="3429000" algn="l"/>
              </a:tabLst>
            </a:pP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Výsledné hodnocení:           29 bodů a více, prospěl</a:t>
            </a:r>
          </a:p>
          <a:p>
            <a:pPr>
              <a:lnSpc>
                <a:spcPct val="110000"/>
              </a:lnSpc>
              <a:buClr>
                <a:schemeClr val="bg1"/>
              </a:buClr>
              <a:buSzPct val="200000"/>
              <a:tabLst>
                <a:tab pos="339329" algn="l"/>
                <a:tab pos="2962275" algn="l"/>
                <a:tab pos="3429000" algn="l"/>
              </a:tabLst>
            </a:pP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                                    28 bodů a méně, neprospěl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545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11753" y="432392"/>
            <a:ext cx="5821145" cy="931024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Podmínky ukončení studia předmětu</a:t>
            </a:r>
          </a:p>
          <a:p>
            <a:pPr algn="ctr" defTabSz="685800">
              <a:defRPr/>
            </a:pPr>
            <a:r>
              <a:rPr 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„Manažerské dovednosti“ </a:t>
            </a:r>
            <a:endParaRPr lang="en-GB" sz="2800" b="1" i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460680"/>
            <a:ext cx="8796083" cy="142968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39329" algn="l"/>
              </a:tabLst>
            </a:pPr>
            <a:r>
              <a:rPr lang="cs-CZ" sz="20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Absolvování zápočtového testu.</a:t>
            </a:r>
            <a:endParaRPr lang="cs-CZ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269081" algn="l"/>
                <a:tab pos="2962275" algn="l"/>
              </a:tabLst>
            </a:pPr>
            <a:endParaRPr lang="cs-CZ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269081" algn="l"/>
                <a:tab pos="2962275" algn="l"/>
              </a:tabLst>
            </a:pPr>
            <a:r>
              <a:rPr lang="cs-CZ" sz="20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Zaslání seminární práce </a:t>
            </a: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do Odevzdávárny IS nejpozději do 1. 5. 2024.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450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8408" y="432392"/>
            <a:ext cx="4267836" cy="931024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Seminární práce předmětu</a:t>
            </a:r>
          </a:p>
          <a:p>
            <a:pPr algn="ctr" defTabSz="685800">
              <a:defRPr/>
            </a:pPr>
            <a:r>
              <a:rPr 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„Manažerské dovednosti“ </a:t>
            </a:r>
            <a:endParaRPr lang="en-GB" sz="2800" b="1" i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05139" y="1491630"/>
            <a:ext cx="8796083" cy="142968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39329" algn="l"/>
              </a:tabLst>
            </a:pPr>
            <a:r>
              <a:rPr lang="cs-CZ" sz="20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Seminární práce:</a:t>
            </a: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39329" algn="l"/>
              </a:tabLst>
            </a:pPr>
            <a:r>
              <a:rPr lang="cs-CZ" sz="20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Myšlenková mapa: „Jak se mohu zlepšit?“</a:t>
            </a:r>
            <a:endParaRPr lang="cs-CZ" dirty="0"/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269081" algn="l"/>
                <a:tab pos="2962275" algn="l"/>
              </a:tabLst>
            </a:pPr>
            <a:endParaRPr lang="cs-CZ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946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11753" y="432392"/>
            <a:ext cx="5821145" cy="931024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Podmínky ukončení studia předmětu</a:t>
            </a:r>
          </a:p>
          <a:p>
            <a:pPr algn="ctr" defTabSz="685800">
              <a:defRPr/>
            </a:pPr>
            <a:r>
              <a:rPr lang="cs-CZ" sz="2800" b="1" i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„Manažerské dovednosti“ </a:t>
            </a:r>
            <a:endParaRPr lang="en-GB" sz="2800" b="1" i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1460680"/>
            <a:ext cx="8796083" cy="21621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269081" algn="l"/>
                <a:tab pos="2962275" algn="l"/>
              </a:tabLst>
            </a:pPr>
            <a:endParaRPr lang="cs-CZ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269081" algn="l"/>
                <a:tab pos="2962275" algn="l"/>
              </a:tabLst>
            </a:pPr>
            <a:r>
              <a:rPr lang="cs-CZ" sz="20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Zaslání seminární práce </a:t>
            </a:r>
            <a:r>
              <a:rPr lang="cs-CZ" sz="2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do Odevzdávárny IS nejpozději do 1. 5. 2024.</a:t>
            </a:r>
          </a:p>
          <a:p>
            <a:r>
              <a:rPr lang="cs-CZ" dirty="0"/>
              <a:t>Hodnocení:</a:t>
            </a:r>
          </a:p>
          <a:p>
            <a:pPr lvl="1"/>
            <a:r>
              <a:rPr lang="cs-CZ" dirty="0"/>
              <a:t>10 bodů za naplnění tématu práce (obsah práce – alespoň 25 uzlů, faktorů), formální úprava, využití vámi vybraného software např. </a:t>
            </a:r>
            <a:r>
              <a:rPr lang="cs-CZ" dirty="0" err="1"/>
              <a:t>Edraw</a:t>
            </a:r>
            <a:r>
              <a:rPr lang="cs-CZ" dirty="0"/>
              <a:t> Mind), </a:t>
            </a:r>
          </a:p>
          <a:p>
            <a:pPr lvl="1"/>
            <a:r>
              <a:rPr lang="cs-CZ" dirty="0"/>
              <a:t>5 bodů za </a:t>
            </a:r>
            <a:r>
              <a:rPr lang="cs-CZ" sz="2000" dirty="0"/>
              <a:t>odevzdání seminární práce do Odevzdávárny v IS do 1. 5. 2024</a:t>
            </a:r>
            <a:endParaRPr lang="cs-CZ" sz="20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351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114300"/>
            <a:ext cx="8172400" cy="945282"/>
          </a:xfrm>
        </p:spPr>
        <p:txBody>
          <a:bodyPr/>
          <a:lstStyle/>
          <a:p>
            <a:r>
              <a:rPr lang="cs-CZ" sz="2100" dirty="0"/>
              <a:t>Seminární práce – Ukázka myšlenkové mapy (K. </a:t>
            </a:r>
            <a:r>
              <a:rPr lang="cs-CZ" sz="2100" dirty="0" err="1"/>
              <a:t>Mattasová</a:t>
            </a:r>
            <a:r>
              <a:rPr lang="cs-CZ" sz="2100" dirty="0"/>
              <a:t>, 2016)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149" t="20126" r="40555" b="22782"/>
          <a:stretch/>
        </p:blipFill>
        <p:spPr>
          <a:xfrm>
            <a:off x="1277634" y="1275606"/>
            <a:ext cx="6534726" cy="3834426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128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90135" y="432392"/>
            <a:ext cx="3264356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Struktura předmětu</a:t>
            </a:r>
            <a:endParaRPr lang="en-GB" sz="2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347614"/>
            <a:ext cx="8796083" cy="28392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1750219" algn="l"/>
                <a:tab pos="2621756" algn="l"/>
              </a:tabLst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Základní prvky řízení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750219" algn="l"/>
                <a:tab pos="2621756" algn="l"/>
              </a:tabLst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Manažerské styly řízení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750219" algn="l"/>
                <a:tab pos="2621756" algn="l"/>
              </a:tabLst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Management a leadership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750219" algn="l"/>
                <a:tab pos="2621756" algn="l"/>
              </a:tabLst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Dovednosti manažera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750219" algn="l"/>
                <a:tab pos="2621756" algn="l"/>
              </a:tabLst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Chování a organizační teorie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750219" algn="l"/>
                <a:tab pos="2621756" algn="l"/>
              </a:tabLst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Perspektivy individuálního chování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750219" algn="l"/>
                <a:tab pos="2621756" algn="l"/>
              </a:tabLst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Motivační teorie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750219" algn="l"/>
                <a:tab pos="2621756" algn="l"/>
              </a:tabLst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Skupiny a týmy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1750219" algn="l"/>
                <a:tab pos="2621756" algn="l"/>
              </a:tabLst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Týmové role</a:t>
            </a:r>
            <a:endParaRPr lang="cs-CZ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92354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2640</TotalTime>
  <Words>256</Words>
  <Application>Microsoft Office PowerPoint</Application>
  <PresentationFormat>Předvádění na obrazovce (16:9)</PresentationFormat>
  <Paragraphs>53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SLU</vt:lpstr>
      <vt:lpstr>Podmínky absolvování předmětu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Seminární práce – Ukázka myšlenkové mapy (K. Mattasová, 2016)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Žaneta Rylková</cp:lastModifiedBy>
  <cp:revision>112</cp:revision>
  <dcterms:created xsi:type="dcterms:W3CDTF">2016-07-06T15:42:34Z</dcterms:created>
  <dcterms:modified xsi:type="dcterms:W3CDTF">2024-03-01T09:42:58Z</dcterms:modified>
</cp:coreProperties>
</file>