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sldIdLst>
    <p:sldId id="256" r:id="rId2"/>
    <p:sldId id="265" r:id="rId3"/>
    <p:sldId id="394" r:id="rId4"/>
    <p:sldId id="395" r:id="rId5"/>
    <p:sldId id="326" r:id="rId6"/>
    <p:sldId id="267" r:id="rId7"/>
    <p:sldId id="327" r:id="rId8"/>
    <p:sldId id="287" r:id="rId9"/>
    <p:sldId id="290" r:id="rId10"/>
    <p:sldId id="291" r:id="rId11"/>
    <p:sldId id="292" r:id="rId12"/>
    <p:sldId id="293" r:id="rId13"/>
    <p:sldId id="328" r:id="rId14"/>
    <p:sldId id="294" r:id="rId15"/>
    <p:sldId id="296" r:id="rId16"/>
    <p:sldId id="295" r:id="rId17"/>
    <p:sldId id="330" r:id="rId18"/>
    <p:sldId id="331" r:id="rId19"/>
    <p:sldId id="320" r:id="rId20"/>
    <p:sldId id="299" r:id="rId21"/>
    <p:sldId id="298" r:id="rId22"/>
    <p:sldId id="300" r:id="rId23"/>
    <p:sldId id="297" r:id="rId24"/>
    <p:sldId id="332" r:id="rId25"/>
    <p:sldId id="333" r:id="rId26"/>
    <p:sldId id="334" r:id="rId27"/>
    <p:sldId id="321" r:id="rId28"/>
    <p:sldId id="335" r:id="rId29"/>
    <p:sldId id="336" r:id="rId30"/>
    <p:sldId id="288" r:id="rId31"/>
    <p:sldId id="337" r:id="rId32"/>
    <p:sldId id="338" r:id="rId33"/>
    <p:sldId id="305" r:id="rId34"/>
    <p:sldId id="268" r:id="rId35"/>
    <p:sldId id="339" r:id="rId36"/>
    <p:sldId id="340" r:id="rId37"/>
    <p:sldId id="314" r:id="rId38"/>
    <p:sldId id="304" r:id="rId39"/>
    <p:sldId id="341" r:id="rId40"/>
    <p:sldId id="301" r:id="rId41"/>
    <p:sldId id="306" r:id="rId42"/>
    <p:sldId id="311" r:id="rId43"/>
    <p:sldId id="342" r:id="rId44"/>
    <p:sldId id="303" r:id="rId45"/>
    <p:sldId id="343" r:id="rId46"/>
    <p:sldId id="344" r:id="rId47"/>
    <p:sldId id="345" r:id="rId48"/>
    <p:sldId id="346" r:id="rId49"/>
    <p:sldId id="347" r:id="rId50"/>
    <p:sldId id="348" r:id="rId51"/>
    <p:sldId id="319" r:id="rId52"/>
    <p:sldId id="316" r:id="rId53"/>
    <p:sldId id="349" r:id="rId54"/>
    <p:sldId id="318" r:id="rId55"/>
    <p:sldId id="350" r:id="rId56"/>
    <p:sldId id="351" r:id="rId57"/>
    <p:sldId id="352" r:id="rId58"/>
    <p:sldId id="353" r:id="rId59"/>
    <p:sldId id="354" r:id="rId60"/>
    <p:sldId id="355" r:id="rId61"/>
    <p:sldId id="356" r:id="rId62"/>
    <p:sldId id="419" r:id="rId63"/>
    <p:sldId id="357" r:id="rId64"/>
    <p:sldId id="264" r:id="rId65"/>
    <p:sldId id="269" r:id="rId66"/>
    <p:sldId id="270" r:id="rId67"/>
    <p:sldId id="322" r:id="rId68"/>
    <p:sldId id="271" r:id="rId69"/>
    <p:sldId id="273" r:id="rId70"/>
    <p:sldId id="323" r:id="rId71"/>
    <p:sldId id="274" r:id="rId72"/>
    <p:sldId id="276" r:id="rId73"/>
    <p:sldId id="315" r:id="rId74"/>
    <p:sldId id="277" r:id="rId75"/>
    <p:sldId id="278" r:id="rId76"/>
    <p:sldId id="279" r:id="rId77"/>
    <p:sldId id="302" r:id="rId78"/>
    <p:sldId id="280" r:id="rId79"/>
    <p:sldId id="281" r:id="rId80"/>
    <p:sldId id="282" r:id="rId81"/>
    <p:sldId id="283" r:id="rId82"/>
    <p:sldId id="324" r:id="rId83"/>
    <p:sldId id="285" r:id="rId84"/>
    <p:sldId id="312" r:id="rId85"/>
    <p:sldId id="313" r:id="rId86"/>
    <p:sldId id="286" r:id="rId87"/>
    <p:sldId id="325" r:id="rId88"/>
    <p:sldId id="307" r:id="rId89"/>
    <p:sldId id="317" r:id="rId90"/>
    <p:sldId id="308" r:id="rId91"/>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2" d="100"/>
          <a:sy n="142" d="100"/>
        </p:scale>
        <p:origin x="71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7c7ba8f323bf6ffe" providerId="LiveId" clId="{A3C6CA76-8589-49D2-B2A6-56677CBFC9AC}"/>
    <pc:docChg chg="addSld modSld">
      <pc:chgData name="" userId="7c7ba8f323bf6ffe" providerId="LiveId" clId="{A3C6CA76-8589-49D2-B2A6-56677CBFC9AC}" dt="2023-03-24T15:58:06.637" v="1"/>
      <pc:docMkLst>
        <pc:docMk/>
      </pc:docMkLst>
      <pc:sldChg chg="add">
        <pc:chgData name="" userId="7c7ba8f323bf6ffe" providerId="LiveId" clId="{A3C6CA76-8589-49D2-B2A6-56677CBFC9AC}" dt="2023-03-24T15:58:06.637" v="1"/>
        <pc:sldMkLst>
          <pc:docMk/>
          <pc:sldMk cId="2318236513" sldId="394"/>
        </pc:sldMkLst>
      </pc:sldChg>
      <pc:sldChg chg="add">
        <pc:chgData name="" userId="7c7ba8f323bf6ffe" providerId="LiveId" clId="{A3C6CA76-8589-49D2-B2A6-56677CBFC9AC}" dt="2023-03-24T15:58:06.637" v="1"/>
        <pc:sldMkLst>
          <pc:docMk/>
          <pc:sldMk cId="1281054636" sldId="395"/>
        </pc:sldMkLst>
      </pc:sldChg>
      <pc:sldChg chg="add">
        <pc:chgData name="" userId="7c7ba8f323bf6ffe" providerId="LiveId" clId="{A3C6CA76-8589-49D2-B2A6-56677CBFC9AC}" dt="2023-03-24T15:57:05.762" v="0"/>
        <pc:sldMkLst>
          <pc:docMk/>
          <pc:sldMk cId="2163322444" sldId="419"/>
        </pc:sldMkLst>
      </pc:sldChg>
    </pc:docChg>
  </pc:docChgLst>
  <pc:docChgLst>
    <pc:chgData name="Michal Stoklasa" userId="7c7ba8f323bf6ffe" providerId="LiveId" clId="{3FDB696E-76D4-4427-BB16-0888CA4454F1}"/>
  </pc:docChgLst>
</pc:chgInfo>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63F28B-6FEE-4F31-970B-00EA080A0DCF}" type="doc">
      <dgm:prSet loTypeId="urn:microsoft.com/office/officeart/2005/8/layout/hierarchy1" loCatId="hierarchy" qsTypeId="urn:microsoft.com/office/officeart/2005/8/quickstyle/simple1" qsCatId="simple" csTypeId="urn:microsoft.com/office/officeart/2005/8/colors/accent3_3" csCatId="accent3" phldr="1"/>
      <dgm:spPr/>
      <dgm:t>
        <a:bodyPr/>
        <a:lstStyle/>
        <a:p>
          <a:endParaRPr lang="cs-CZ"/>
        </a:p>
      </dgm:t>
    </dgm:pt>
    <dgm:pt modelId="{90294B6B-76C7-4932-AB7B-E6F286452860}">
      <dgm:prSet phldrT="[Text]"/>
      <dgm:spPr/>
      <dgm:t>
        <a:bodyPr/>
        <a:lstStyle/>
        <a:p>
          <a:r>
            <a:rPr lang="cs-CZ" dirty="0"/>
            <a:t>Hlavní výzkumná otázka</a:t>
          </a:r>
        </a:p>
      </dgm:t>
    </dgm:pt>
    <dgm:pt modelId="{5A95A74C-9517-4046-B63F-3D6179039D16}" type="parTrans" cxnId="{C25CBB62-7838-446A-B820-7051516D6A09}">
      <dgm:prSet/>
      <dgm:spPr/>
      <dgm:t>
        <a:bodyPr/>
        <a:lstStyle/>
        <a:p>
          <a:endParaRPr lang="cs-CZ"/>
        </a:p>
      </dgm:t>
    </dgm:pt>
    <dgm:pt modelId="{C7D5903C-F326-4D5C-A38C-83E399CC91DE}" type="sibTrans" cxnId="{C25CBB62-7838-446A-B820-7051516D6A09}">
      <dgm:prSet/>
      <dgm:spPr/>
      <dgm:t>
        <a:bodyPr/>
        <a:lstStyle/>
        <a:p>
          <a:endParaRPr lang="cs-CZ"/>
        </a:p>
      </dgm:t>
    </dgm:pt>
    <dgm:pt modelId="{E91DDA85-103A-4981-BAF7-32EF57543A76}">
      <dgm:prSet phldrT="[Text]"/>
      <dgm:spPr/>
      <dgm:t>
        <a:bodyPr/>
        <a:lstStyle/>
        <a:p>
          <a:r>
            <a:rPr lang="cs-CZ" dirty="0"/>
            <a:t>Vedlejší výzkumná otázka</a:t>
          </a:r>
        </a:p>
      </dgm:t>
    </dgm:pt>
    <dgm:pt modelId="{F7735C3E-0520-476C-B206-69D8BE3C9E8D}" type="parTrans" cxnId="{6AE3EC42-F0A2-4158-A6FF-952614941FB9}">
      <dgm:prSet/>
      <dgm:spPr/>
      <dgm:t>
        <a:bodyPr/>
        <a:lstStyle/>
        <a:p>
          <a:endParaRPr lang="cs-CZ"/>
        </a:p>
      </dgm:t>
    </dgm:pt>
    <dgm:pt modelId="{39710191-44B3-40AD-BCA7-308C6D6CF143}" type="sibTrans" cxnId="{6AE3EC42-F0A2-4158-A6FF-952614941FB9}">
      <dgm:prSet/>
      <dgm:spPr/>
      <dgm:t>
        <a:bodyPr/>
        <a:lstStyle/>
        <a:p>
          <a:endParaRPr lang="cs-CZ"/>
        </a:p>
      </dgm:t>
    </dgm:pt>
    <dgm:pt modelId="{B70546D8-8E73-48A9-8019-01E10610D019}">
      <dgm:prSet phldrT="[Text]"/>
      <dgm:spPr/>
      <dgm:t>
        <a:bodyPr/>
        <a:lstStyle/>
        <a:p>
          <a:r>
            <a:rPr lang="cs-CZ" dirty="0"/>
            <a:t>Hypotéza </a:t>
          </a:r>
        </a:p>
      </dgm:t>
    </dgm:pt>
    <dgm:pt modelId="{057FB450-A7C6-4D98-BF6F-4AEEF686AE06}" type="parTrans" cxnId="{AAD17B18-E943-459D-A3E0-01943CDEE07A}">
      <dgm:prSet/>
      <dgm:spPr/>
      <dgm:t>
        <a:bodyPr/>
        <a:lstStyle/>
        <a:p>
          <a:endParaRPr lang="cs-CZ"/>
        </a:p>
      </dgm:t>
    </dgm:pt>
    <dgm:pt modelId="{1772C88E-8AC2-4A98-B2BF-4D1D2921815E}" type="sibTrans" cxnId="{AAD17B18-E943-459D-A3E0-01943CDEE07A}">
      <dgm:prSet/>
      <dgm:spPr/>
      <dgm:t>
        <a:bodyPr/>
        <a:lstStyle/>
        <a:p>
          <a:endParaRPr lang="cs-CZ"/>
        </a:p>
      </dgm:t>
    </dgm:pt>
    <dgm:pt modelId="{B4F535EE-1AF5-44D8-9AEF-FC3DFD7A17D7}">
      <dgm:prSet phldrT="[Text]"/>
      <dgm:spPr/>
      <dgm:t>
        <a:bodyPr/>
        <a:lstStyle/>
        <a:p>
          <a:r>
            <a:rPr lang="cs-CZ" dirty="0"/>
            <a:t>Hypotéza</a:t>
          </a:r>
        </a:p>
      </dgm:t>
    </dgm:pt>
    <dgm:pt modelId="{6B0A3487-3811-4AEE-A970-0D88DF48E82A}" type="parTrans" cxnId="{F0C596E3-348B-4F40-AB9D-2126CD334AA7}">
      <dgm:prSet/>
      <dgm:spPr/>
      <dgm:t>
        <a:bodyPr/>
        <a:lstStyle/>
        <a:p>
          <a:endParaRPr lang="cs-CZ"/>
        </a:p>
      </dgm:t>
    </dgm:pt>
    <dgm:pt modelId="{08FD9261-7BA2-4BC4-B8AA-E6C065EEFE5C}" type="sibTrans" cxnId="{F0C596E3-348B-4F40-AB9D-2126CD334AA7}">
      <dgm:prSet/>
      <dgm:spPr/>
      <dgm:t>
        <a:bodyPr/>
        <a:lstStyle/>
        <a:p>
          <a:endParaRPr lang="cs-CZ"/>
        </a:p>
      </dgm:t>
    </dgm:pt>
    <dgm:pt modelId="{A4BC1A01-D9CB-4935-AB3C-C960471EBF12}">
      <dgm:prSet phldrT="[Text]"/>
      <dgm:spPr/>
      <dgm:t>
        <a:bodyPr/>
        <a:lstStyle/>
        <a:p>
          <a:r>
            <a:rPr lang="cs-CZ" dirty="0"/>
            <a:t>Vedlejší výzkumná otázka</a:t>
          </a:r>
        </a:p>
      </dgm:t>
    </dgm:pt>
    <dgm:pt modelId="{6B0C5353-1743-4581-93E8-B15DBB186513}" type="parTrans" cxnId="{65D1180D-85F5-476D-B689-C62CC1986AC5}">
      <dgm:prSet/>
      <dgm:spPr/>
      <dgm:t>
        <a:bodyPr/>
        <a:lstStyle/>
        <a:p>
          <a:endParaRPr lang="cs-CZ"/>
        </a:p>
      </dgm:t>
    </dgm:pt>
    <dgm:pt modelId="{F15585D4-3015-469B-AFFB-5136E3AF5EFF}" type="sibTrans" cxnId="{65D1180D-85F5-476D-B689-C62CC1986AC5}">
      <dgm:prSet/>
      <dgm:spPr/>
      <dgm:t>
        <a:bodyPr/>
        <a:lstStyle/>
        <a:p>
          <a:endParaRPr lang="cs-CZ"/>
        </a:p>
      </dgm:t>
    </dgm:pt>
    <dgm:pt modelId="{3DB01858-D88D-4B63-A7D5-943B3F0CB26A}">
      <dgm:prSet phldrT="[Text]"/>
      <dgm:spPr/>
      <dgm:t>
        <a:bodyPr/>
        <a:lstStyle/>
        <a:p>
          <a:r>
            <a:rPr lang="cs-CZ" dirty="0"/>
            <a:t>Hypotéza</a:t>
          </a:r>
        </a:p>
      </dgm:t>
    </dgm:pt>
    <dgm:pt modelId="{0D9F89F9-C074-4ECA-9E18-B96F8F704C2B}" type="parTrans" cxnId="{9CD57546-E987-449F-B3A6-10A346C2C330}">
      <dgm:prSet/>
      <dgm:spPr/>
      <dgm:t>
        <a:bodyPr/>
        <a:lstStyle/>
        <a:p>
          <a:endParaRPr lang="cs-CZ"/>
        </a:p>
      </dgm:t>
    </dgm:pt>
    <dgm:pt modelId="{E01D8348-7384-433D-8E1B-CC3DA54FB83E}" type="sibTrans" cxnId="{9CD57546-E987-449F-B3A6-10A346C2C330}">
      <dgm:prSet/>
      <dgm:spPr/>
      <dgm:t>
        <a:bodyPr/>
        <a:lstStyle/>
        <a:p>
          <a:endParaRPr lang="cs-CZ"/>
        </a:p>
      </dgm:t>
    </dgm:pt>
    <dgm:pt modelId="{F98DD169-CD70-4FCE-8E88-F2642B693821}" type="pres">
      <dgm:prSet presAssocID="{0763F28B-6FEE-4F31-970B-00EA080A0DCF}" presName="hierChild1" presStyleCnt="0">
        <dgm:presLayoutVars>
          <dgm:chPref val="1"/>
          <dgm:dir/>
          <dgm:animOne val="branch"/>
          <dgm:animLvl val="lvl"/>
          <dgm:resizeHandles/>
        </dgm:presLayoutVars>
      </dgm:prSet>
      <dgm:spPr/>
    </dgm:pt>
    <dgm:pt modelId="{5E8F9D2B-8923-41AE-BB5A-34B646F3B22B}" type="pres">
      <dgm:prSet presAssocID="{90294B6B-76C7-4932-AB7B-E6F286452860}" presName="hierRoot1" presStyleCnt="0"/>
      <dgm:spPr/>
    </dgm:pt>
    <dgm:pt modelId="{2C5AEA48-ACAA-44AC-995E-C15A8AEDD017}" type="pres">
      <dgm:prSet presAssocID="{90294B6B-76C7-4932-AB7B-E6F286452860}" presName="composite" presStyleCnt="0"/>
      <dgm:spPr/>
    </dgm:pt>
    <dgm:pt modelId="{354D61DE-C70B-4E98-867A-E954F5F7664A}" type="pres">
      <dgm:prSet presAssocID="{90294B6B-76C7-4932-AB7B-E6F286452860}" presName="background" presStyleLbl="node0" presStyleIdx="0" presStyleCnt="1"/>
      <dgm:spPr/>
    </dgm:pt>
    <dgm:pt modelId="{010D677D-025A-44BF-B519-11280FA313B1}" type="pres">
      <dgm:prSet presAssocID="{90294B6B-76C7-4932-AB7B-E6F286452860}" presName="text" presStyleLbl="fgAcc0" presStyleIdx="0" presStyleCnt="1">
        <dgm:presLayoutVars>
          <dgm:chPref val="3"/>
        </dgm:presLayoutVars>
      </dgm:prSet>
      <dgm:spPr/>
    </dgm:pt>
    <dgm:pt modelId="{E68004F3-80FB-4891-949F-D1C7815085EE}" type="pres">
      <dgm:prSet presAssocID="{90294B6B-76C7-4932-AB7B-E6F286452860}" presName="hierChild2" presStyleCnt="0"/>
      <dgm:spPr/>
    </dgm:pt>
    <dgm:pt modelId="{778E6105-5159-486C-B6BA-E4964A129C08}" type="pres">
      <dgm:prSet presAssocID="{F7735C3E-0520-476C-B206-69D8BE3C9E8D}" presName="Name10" presStyleLbl="parChTrans1D2" presStyleIdx="0" presStyleCnt="2"/>
      <dgm:spPr/>
    </dgm:pt>
    <dgm:pt modelId="{A8A2941C-99FF-4675-9738-44E538DBA789}" type="pres">
      <dgm:prSet presAssocID="{E91DDA85-103A-4981-BAF7-32EF57543A76}" presName="hierRoot2" presStyleCnt="0"/>
      <dgm:spPr/>
    </dgm:pt>
    <dgm:pt modelId="{9529ABC7-80D2-4BF9-B4D5-4485126F134C}" type="pres">
      <dgm:prSet presAssocID="{E91DDA85-103A-4981-BAF7-32EF57543A76}" presName="composite2" presStyleCnt="0"/>
      <dgm:spPr/>
    </dgm:pt>
    <dgm:pt modelId="{4ADCD118-33C8-4691-899A-E927833B1FF4}" type="pres">
      <dgm:prSet presAssocID="{E91DDA85-103A-4981-BAF7-32EF57543A76}" presName="background2" presStyleLbl="node2" presStyleIdx="0" presStyleCnt="2"/>
      <dgm:spPr/>
    </dgm:pt>
    <dgm:pt modelId="{957B01B7-854D-48E9-A3CB-5534795B873F}" type="pres">
      <dgm:prSet presAssocID="{E91DDA85-103A-4981-BAF7-32EF57543A76}" presName="text2" presStyleLbl="fgAcc2" presStyleIdx="0" presStyleCnt="2">
        <dgm:presLayoutVars>
          <dgm:chPref val="3"/>
        </dgm:presLayoutVars>
      </dgm:prSet>
      <dgm:spPr/>
    </dgm:pt>
    <dgm:pt modelId="{B0F1B4EA-D776-4289-B3DE-313174A06085}" type="pres">
      <dgm:prSet presAssocID="{E91DDA85-103A-4981-BAF7-32EF57543A76}" presName="hierChild3" presStyleCnt="0"/>
      <dgm:spPr/>
    </dgm:pt>
    <dgm:pt modelId="{AA0A5880-FA2D-40F2-B951-974C776C5825}" type="pres">
      <dgm:prSet presAssocID="{057FB450-A7C6-4D98-BF6F-4AEEF686AE06}" presName="Name17" presStyleLbl="parChTrans1D3" presStyleIdx="0" presStyleCnt="3"/>
      <dgm:spPr/>
    </dgm:pt>
    <dgm:pt modelId="{27A23C6C-FCC9-47D6-9328-6881A4901261}" type="pres">
      <dgm:prSet presAssocID="{B70546D8-8E73-48A9-8019-01E10610D019}" presName="hierRoot3" presStyleCnt="0"/>
      <dgm:spPr/>
    </dgm:pt>
    <dgm:pt modelId="{66BBB0F7-77AD-487C-BDA9-C7D987CFF7A0}" type="pres">
      <dgm:prSet presAssocID="{B70546D8-8E73-48A9-8019-01E10610D019}" presName="composite3" presStyleCnt="0"/>
      <dgm:spPr/>
    </dgm:pt>
    <dgm:pt modelId="{59CDA726-1843-4C21-BD7E-06E809A43F53}" type="pres">
      <dgm:prSet presAssocID="{B70546D8-8E73-48A9-8019-01E10610D019}" presName="background3" presStyleLbl="node3" presStyleIdx="0" presStyleCnt="3"/>
      <dgm:spPr/>
    </dgm:pt>
    <dgm:pt modelId="{4542E0DA-281D-4FFC-BFD8-C0129BDE3EF0}" type="pres">
      <dgm:prSet presAssocID="{B70546D8-8E73-48A9-8019-01E10610D019}" presName="text3" presStyleLbl="fgAcc3" presStyleIdx="0" presStyleCnt="3">
        <dgm:presLayoutVars>
          <dgm:chPref val="3"/>
        </dgm:presLayoutVars>
      </dgm:prSet>
      <dgm:spPr/>
    </dgm:pt>
    <dgm:pt modelId="{A257D2DF-E68C-4385-BD8C-35168197AB40}" type="pres">
      <dgm:prSet presAssocID="{B70546D8-8E73-48A9-8019-01E10610D019}" presName="hierChild4" presStyleCnt="0"/>
      <dgm:spPr/>
    </dgm:pt>
    <dgm:pt modelId="{7C0A38BA-CF6D-4B59-8DCA-DC0F5EE87210}" type="pres">
      <dgm:prSet presAssocID="{6B0A3487-3811-4AEE-A970-0D88DF48E82A}" presName="Name17" presStyleLbl="parChTrans1D3" presStyleIdx="1" presStyleCnt="3"/>
      <dgm:spPr/>
    </dgm:pt>
    <dgm:pt modelId="{4C85839C-1D02-47F2-AAF0-075739760E43}" type="pres">
      <dgm:prSet presAssocID="{B4F535EE-1AF5-44D8-9AEF-FC3DFD7A17D7}" presName="hierRoot3" presStyleCnt="0"/>
      <dgm:spPr/>
    </dgm:pt>
    <dgm:pt modelId="{A94EF557-CC75-42D1-BD22-4E0CD776455F}" type="pres">
      <dgm:prSet presAssocID="{B4F535EE-1AF5-44D8-9AEF-FC3DFD7A17D7}" presName="composite3" presStyleCnt="0"/>
      <dgm:spPr/>
    </dgm:pt>
    <dgm:pt modelId="{935617BA-A92F-4717-8C05-FA6CC3432D13}" type="pres">
      <dgm:prSet presAssocID="{B4F535EE-1AF5-44D8-9AEF-FC3DFD7A17D7}" presName="background3" presStyleLbl="node3" presStyleIdx="1" presStyleCnt="3"/>
      <dgm:spPr/>
    </dgm:pt>
    <dgm:pt modelId="{996DDE5E-30B1-453E-924A-D2AC189F939A}" type="pres">
      <dgm:prSet presAssocID="{B4F535EE-1AF5-44D8-9AEF-FC3DFD7A17D7}" presName="text3" presStyleLbl="fgAcc3" presStyleIdx="1" presStyleCnt="3">
        <dgm:presLayoutVars>
          <dgm:chPref val="3"/>
        </dgm:presLayoutVars>
      </dgm:prSet>
      <dgm:spPr/>
    </dgm:pt>
    <dgm:pt modelId="{B4523A5F-B323-4D7A-89DE-01E8493813A9}" type="pres">
      <dgm:prSet presAssocID="{B4F535EE-1AF5-44D8-9AEF-FC3DFD7A17D7}" presName="hierChild4" presStyleCnt="0"/>
      <dgm:spPr/>
    </dgm:pt>
    <dgm:pt modelId="{62B56B7D-87ED-4022-B4ED-CAFBCA8E24D5}" type="pres">
      <dgm:prSet presAssocID="{6B0C5353-1743-4581-93E8-B15DBB186513}" presName="Name10" presStyleLbl="parChTrans1D2" presStyleIdx="1" presStyleCnt="2"/>
      <dgm:spPr/>
    </dgm:pt>
    <dgm:pt modelId="{73F0CB6F-1542-4843-BC9B-B57D0FF7238E}" type="pres">
      <dgm:prSet presAssocID="{A4BC1A01-D9CB-4935-AB3C-C960471EBF12}" presName="hierRoot2" presStyleCnt="0"/>
      <dgm:spPr/>
    </dgm:pt>
    <dgm:pt modelId="{FEFA96FC-A965-4D98-BA32-4E186FCE7E96}" type="pres">
      <dgm:prSet presAssocID="{A4BC1A01-D9CB-4935-AB3C-C960471EBF12}" presName="composite2" presStyleCnt="0"/>
      <dgm:spPr/>
    </dgm:pt>
    <dgm:pt modelId="{35F0495F-C66E-4ABB-92D7-7EAC6B5CBF48}" type="pres">
      <dgm:prSet presAssocID="{A4BC1A01-D9CB-4935-AB3C-C960471EBF12}" presName="background2" presStyleLbl="node2" presStyleIdx="1" presStyleCnt="2"/>
      <dgm:spPr/>
    </dgm:pt>
    <dgm:pt modelId="{0F79D737-6220-4A35-8B71-E8CA24A6C816}" type="pres">
      <dgm:prSet presAssocID="{A4BC1A01-D9CB-4935-AB3C-C960471EBF12}" presName="text2" presStyleLbl="fgAcc2" presStyleIdx="1" presStyleCnt="2">
        <dgm:presLayoutVars>
          <dgm:chPref val="3"/>
        </dgm:presLayoutVars>
      </dgm:prSet>
      <dgm:spPr/>
    </dgm:pt>
    <dgm:pt modelId="{1C06E427-3B5A-47D3-8B78-A53C7BB464DB}" type="pres">
      <dgm:prSet presAssocID="{A4BC1A01-D9CB-4935-AB3C-C960471EBF12}" presName="hierChild3" presStyleCnt="0"/>
      <dgm:spPr/>
    </dgm:pt>
    <dgm:pt modelId="{35799E4C-46A0-443E-A9F6-0263A496680C}" type="pres">
      <dgm:prSet presAssocID="{0D9F89F9-C074-4ECA-9E18-B96F8F704C2B}" presName="Name17" presStyleLbl="parChTrans1D3" presStyleIdx="2" presStyleCnt="3"/>
      <dgm:spPr/>
    </dgm:pt>
    <dgm:pt modelId="{C2F76AAD-D445-4DE7-B020-5FD10DE1BE2F}" type="pres">
      <dgm:prSet presAssocID="{3DB01858-D88D-4B63-A7D5-943B3F0CB26A}" presName="hierRoot3" presStyleCnt="0"/>
      <dgm:spPr/>
    </dgm:pt>
    <dgm:pt modelId="{BAEA0458-1A7E-4868-97EA-61DEB88B8BEC}" type="pres">
      <dgm:prSet presAssocID="{3DB01858-D88D-4B63-A7D5-943B3F0CB26A}" presName="composite3" presStyleCnt="0"/>
      <dgm:spPr/>
    </dgm:pt>
    <dgm:pt modelId="{5FCC8C55-5D01-4B1E-8426-C4EE7F34F045}" type="pres">
      <dgm:prSet presAssocID="{3DB01858-D88D-4B63-A7D5-943B3F0CB26A}" presName="background3" presStyleLbl="node3" presStyleIdx="2" presStyleCnt="3"/>
      <dgm:spPr/>
    </dgm:pt>
    <dgm:pt modelId="{5C515D6D-3710-42D7-A3F2-DD0DDB3F6B34}" type="pres">
      <dgm:prSet presAssocID="{3DB01858-D88D-4B63-A7D5-943B3F0CB26A}" presName="text3" presStyleLbl="fgAcc3" presStyleIdx="2" presStyleCnt="3">
        <dgm:presLayoutVars>
          <dgm:chPref val="3"/>
        </dgm:presLayoutVars>
      </dgm:prSet>
      <dgm:spPr/>
    </dgm:pt>
    <dgm:pt modelId="{79C7CE7D-C799-4EA9-A349-4C6EB990DB15}" type="pres">
      <dgm:prSet presAssocID="{3DB01858-D88D-4B63-A7D5-943B3F0CB26A}" presName="hierChild4" presStyleCnt="0"/>
      <dgm:spPr/>
    </dgm:pt>
  </dgm:ptLst>
  <dgm:cxnLst>
    <dgm:cxn modelId="{E2065802-1224-4F75-A4AA-5C622ACC91DD}" type="presOf" srcId="{6B0A3487-3811-4AEE-A970-0D88DF48E82A}" destId="{7C0A38BA-CF6D-4B59-8DCA-DC0F5EE87210}" srcOrd="0" destOrd="0" presId="urn:microsoft.com/office/officeart/2005/8/layout/hierarchy1"/>
    <dgm:cxn modelId="{B2059503-9075-44BA-9406-4C529C61E5C7}" type="presOf" srcId="{E91DDA85-103A-4981-BAF7-32EF57543A76}" destId="{957B01B7-854D-48E9-A3CB-5534795B873F}" srcOrd="0" destOrd="0" presId="urn:microsoft.com/office/officeart/2005/8/layout/hierarchy1"/>
    <dgm:cxn modelId="{65D1180D-85F5-476D-B689-C62CC1986AC5}" srcId="{90294B6B-76C7-4932-AB7B-E6F286452860}" destId="{A4BC1A01-D9CB-4935-AB3C-C960471EBF12}" srcOrd="1" destOrd="0" parTransId="{6B0C5353-1743-4581-93E8-B15DBB186513}" sibTransId="{F15585D4-3015-469B-AFFB-5136E3AF5EFF}"/>
    <dgm:cxn modelId="{AAD17B18-E943-459D-A3E0-01943CDEE07A}" srcId="{E91DDA85-103A-4981-BAF7-32EF57543A76}" destId="{B70546D8-8E73-48A9-8019-01E10610D019}" srcOrd="0" destOrd="0" parTransId="{057FB450-A7C6-4D98-BF6F-4AEEF686AE06}" sibTransId="{1772C88E-8AC2-4A98-B2BF-4D1D2921815E}"/>
    <dgm:cxn modelId="{2B6DCC34-6976-43ED-9FD9-700E664F7DCD}" type="presOf" srcId="{B70546D8-8E73-48A9-8019-01E10610D019}" destId="{4542E0DA-281D-4FFC-BFD8-C0129BDE3EF0}" srcOrd="0" destOrd="0" presId="urn:microsoft.com/office/officeart/2005/8/layout/hierarchy1"/>
    <dgm:cxn modelId="{8D7F9F39-854D-4B63-9A4F-9A4C996CDE51}" type="presOf" srcId="{057FB450-A7C6-4D98-BF6F-4AEEF686AE06}" destId="{AA0A5880-FA2D-40F2-B951-974C776C5825}" srcOrd="0" destOrd="0" presId="urn:microsoft.com/office/officeart/2005/8/layout/hierarchy1"/>
    <dgm:cxn modelId="{C25CBB62-7838-446A-B820-7051516D6A09}" srcId="{0763F28B-6FEE-4F31-970B-00EA080A0DCF}" destId="{90294B6B-76C7-4932-AB7B-E6F286452860}" srcOrd="0" destOrd="0" parTransId="{5A95A74C-9517-4046-B63F-3D6179039D16}" sibTransId="{C7D5903C-F326-4D5C-A38C-83E399CC91DE}"/>
    <dgm:cxn modelId="{6AE3EC42-F0A2-4158-A6FF-952614941FB9}" srcId="{90294B6B-76C7-4932-AB7B-E6F286452860}" destId="{E91DDA85-103A-4981-BAF7-32EF57543A76}" srcOrd="0" destOrd="0" parTransId="{F7735C3E-0520-476C-B206-69D8BE3C9E8D}" sibTransId="{39710191-44B3-40AD-BCA7-308C6D6CF143}"/>
    <dgm:cxn modelId="{B3176765-9B75-46AC-8C17-2F59CF5B96E6}" type="presOf" srcId="{6B0C5353-1743-4581-93E8-B15DBB186513}" destId="{62B56B7D-87ED-4022-B4ED-CAFBCA8E24D5}" srcOrd="0" destOrd="0" presId="urn:microsoft.com/office/officeart/2005/8/layout/hierarchy1"/>
    <dgm:cxn modelId="{9CD57546-E987-449F-B3A6-10A346C2C330}" srcId="{A4BC1A01-D9CB-4935-AB3C-C960471EBF12}" destId="{3DB01858-D88D-4B63-A7D5-943B3F0CB26A}" srcOrd="0" destOrd="0" parTransId="{0D9F89F9-C074-4ECA-9E18-B96F8F704C2B}" sibTransId="{E01D8348-7384-433D-8E1B-CC3DA54FB83E}"/>
    <dgm:cxn modelId="{C4682F53-C4E4-48E3-AFA5-CC94130E74F0}" type="presOf" srcId="{0763F28B-6FEE-4F31-970B-00EA080A0DCF}" destId="{F98DD169-CD70-4FCE-8E88-F2642B693821}" srcOrd="0" destOrd="0" presId="urn:microsoft.com/office/officeart/2005/8/layout/hierarchy1"/>
    <dgm:cxn modelId="{943E6E5A-DBE0-4EFD-AFA8-592E40548544}" type="presOf" srcId="{3DB01858-D88D-4B63-A7D5-943B3F0CB26A}" destId="{5C515D6D-3710-42D7-A3F2-DD0DDB3F6B34}" srcOrd="0" destOrd="0" presId="urn:microsoft.com/office/officeart/2005/8/layout/hierarchy1"/>
    <dgm:cxn modelId="{0F46DD7A-EAA8-44C1-863E-8CCDF818D8E4}" type="presOf" srcId="{0D9F89F9-C074-4ECA-9E18-B96F8F704C2B}" destId="{35799E4C-46A0-443E-A9F6-0263A496680C}" srcOrd="0" destOrd="0" presId="urn:microsoft.com/office/officeart/2005/8/layout/hierarchy1"/>
    <dgm:cxn modelId="{E91D329D-B9DF-4F9B-AAFE-489CF5A46283}" type="presOf" srcId="{90294B6B-76C7-4932-AB7B-E6F286452860}" destId="{010D677D-025A-44BF-B519-11280FA313B1}" srcOrd="0" destOrd="0" presId="urn:microsoft.com/office/officeart/2005/8/layout/hierarchy1"/>
    <dgm:cxn modelId="{8163AAA8-27C1-4E1F-8961-31989468B209}" type="presOf" srcId="{A4BC1A01-D9CB-4935-AB3C-C960471EBF12}" destId="{0F79D737-6220-4A35-8B71-E8CA24A6C816}" srcOrd="0" destOrd="0" presId="urn:microsoft.com/office/officeart/2005/8/layout/hierarchy1"/>
    <dgm:cxn modelId="{2E1410B9-1E70-42E3-8623-1A124743E9BD}" type="presOf" srcId="{F7735C3E-0520-476C-B206-69D8BE3C9E8D}" destId="{778E6105-5159-486C-B6BA-E4964A129C08}" srcOrd="0" destOrd="0" presId="urn:microsoft.com/office/officeart/2005/8/layout/hierarchy1"/>
    <dgm:cxn modelId="{E1BDEDD1-7D4C-4949-8907-46E376F9D8DF}" type="presOf" srcId="{B4F535EE-1AF5-44D8-9AEF-FC3DFD7A17D7}" destId="{996DDE5E-30B1-453E-924A-D2AC189F939A}" srcOrd="0" destOrd="0" presId="urn:microsoft.com/office/officeart/2005/8/layout/hierarchy1"/>
    <dgm:cxn modelId="{F0C596E3-348B-4F40-AB9D-2126CD334AA7}" srcId="{E91DDA85-103A-4981-BAF7-32EF57543A76}" destId="{B4F535EE-1AF5-44D8-9AEF-FC3DFD7A17D7}" srcOrd="1" destOrd="0" parTransId="{6B0A3487-3811-4AEE-A970-0D88DF48E82A}" sibTransId="{08FD9261-7BA2-4BC4-B8AA-E6C065EEFE5C}"/>
    <dgm:cxn modelId="{B6713E8B-CCF5-436F-990D-88E77742066E}" type="presParOf" srcId="{F98DD169-CD70-4FCE-8E88-F2642B693821}" destId="{5E8F9D2B-8923-41AE-BB5A-34B646F3B22B}" srcOrd="0" destOrd="0" presId="urn:microsoft.com/office/officeart/2005/8/layout/hierarchy1"/>
    <dgm:cxn modelId="{A3055B50-265B-4F63-B575-9577E9A1AF7D}" type="presParOf" srcId="{5E8F9D2B-8923-41AE-BB5A-34B646F3B22B}" destId="{2C5AEA48-ACAA-44AC-995E-C15A8AEDD017}" srcOrd="0" destOrd="0" presId="urn:microsoft.com/office/officeart/2005/8/layout/hierarchy1"/>
    <dgm:cxn modelId="{1EAE7CD4-1850-4CE0-B83F-13C49C032A64}" type="presParOf" srcId="{2C5AEA48-ACAA-44AC-995E-C15A8AEDD017}" destId="{354D61DE-C70B-4E98-867A-E954F5F7664A}" srcOrd="0" destOrd="0" presId="urn:microsoft.com/office/officeart/2005/8/layout/hierarchy1"/>
    <dgm:cxn modelId="{9AE418DE-B71C-4D4D-9D9C-B453B8E2C49D}" type="presParOf" srcId="{2C5AEA48-ACAA-44AC-995E-C15A8AEDD017}" destId="{010D677D-025A-44BF-B519-11280FA313B1}" srcOrd="1" destOrd="0" presId="urn:microsoft.com/office/officeart/2005/8/layout/hierarchy1"/>
    <dgm:cxn modelId="{7F4D1C85-DE1A-4535-9330-F16337B58643}" type="presParOf" srcId="{5E8F9D2B-8923-41AE-BB5A-34B646F3B22B}" destId="{E68004F3-80FB-4891-949F-D1C7815085EE}" srcOrd="1" destOrd="0" presId="urn:microsoft.com/office/officeart/2005/8/layout/hierarchy1"/>
    <dgm:cxn modelId="{0D5A700B-CB91-4888-8F06-85E527475359}" type="presParOf" srcId="{E68004F3-80FB-4891-949F-D1C7815085EE}" destId="{778E6105-5159-486C-B6BA-E4964A129C08}" srcOrd="0" destOrd="0" presId="urn:microsoft.com/office/officeart/2005/8/layout/hierarchy1"/>
    <dgm:cxn modelId="{A356D2CE-8C74-4FAD-A0CD-3E45E3C345D7}" type="presParOf" srcId="{E68004F3-80FB-4891-949F-D1C7815085EE}" destId="{A8A2941C-99FF-4675-9738-44E538DBA789}" srcOrd="1" destOrd="0" presId="urn:microsoft.com/office/officeart/2005/8/layout/hierarchy1"/>
    <dgm:cxn modelId="{411D502D-34ED-49EE-B49B-6E204D379A63}" type="presParOf" srcId="{A8A2941C-99FF-4675-9738-44E538DBA789}" destId="{9529ABC7-80D2-4BF9-B4D5-4485126F134C}" srcOrd="0" destOrd="0" presId="urn:microsoft.com/office/officeart/2005/8/layout/hierarchy1"/>
    <dgm:cxn modelId="{E49F2204-C2F0-402B-ADF3-1CA661D2BC9B}" type="presParOf" srcId="{9529ABC7-80D2-4BF9-B4D5-4485126F134C}" destId="{4ADCD118-33C8-4691-899A-E927833B1FF4}" srcOrd="0" destOrd="0" presId="urn:microsoft.com/office/officeart/2005/8/layout/hierarchy1"/>
    <dgm:cxn modelId="{EBF54CFC-AAEA-4748-B9FB-6953F48390A6}" type="presParOf" srcId="{9529ABC7-80D2-4BF9-B4D5-4485126F134C}" destId="{957B01B7-854D-48E9-A3CB-5534795B873F}" srcOrd="1" destOrd="0" presId="urn:microsoft.com/office/officeart/2005/8/layout/hierarchy1"/>
    <dgm:cxn modelId="{355C9EDF-8A0E-46E8-BBB5-632EF4A85454}" type="presParOf" srcId="{A8A2941C-99FF-4675-9738-44E538DBA789}" destId="{B0F1B4EA-D776-4289-B3DE-313174A06085}" srcOrd="1" destOrd="0" presId="urn:microsoft.com/office/officeart/2005/8/layout/hierarchy1"/>
    <dgm:cxn modelId="{4075E37D-1F56-46F7-AFF9-36A25E7AF19E}" type="presParOf" srcId="{B0F1B4EA-D776-4289-B3DE-313174A06085}" destId="{AA0A5880-FA2D-40F2-B951-974C776C5825}" srcOrd="0" destOrd="0" presId="urn:microsoft.com/office/officeart/2005/8/layout/hierarchy1"/>
    <dgm:cxn modelId="{05E770E6-16B0-44BC-8AB2-907AAF6DE4BA}" type="presParOf" srcId="{B0F1B4EA-D776-4289-B3DE-313174A06085}" destId="{27A23C6C-FCC9-47D6-9328-6881A4901261}" srcOrd="1" destOrd="0" presId="urn:microsoft.com/office/officeart/2005/8/layout/hierarchy1"/>
    <dgm:cxn modelId="{30EFA6DA-438F-47E6-A24A-D26B7BE163EE}" type="presParOf" srcId="{27A23C6C-FCC9-47D6-9328-6881A4901261}" destId="{66BBB0F7-77AD-487C-BDA9-C7D987CFF7A0}" srcOrd="0" destOrd="0" presId="urn:microsoft.com/office/officeart/2005/8/layout/hierarchy1"/>
    <dgm:cxn modelId="{DEBBA1F0-A227-4C9C-A6FC-485BCF9AABF6}" type="presParOf" srcId="{66BBB0F7-77AD-487C-BDA9-C7D987CFF7A0}" destId="{59CDA726-1843-4C21-BD7E-06E809A43F53}" srcOrd="0" destOrd="0" presId="urn:microsoft.com/office/officeart/2005/8/layout/hierarchy1"/>
    <dgm:cxn modelId="{43A91A67-35D3-4F1D-B9A7-AE3EA779701D}" type="presParOf" srcId="{66BBB0F7-77AD-487C-BDA9-C7D987CFF7A0}" destId="{4542E0DA-281D-4FFC-BFD8-C0129BDE3EF0}" srcOrd="1" destOrd="0" presId="urn:microsoft.com/office/officeart/2005/8/layout/hierarchy1"/>
    <dgm:cxn modelId="{23AA0FD6-2E87-46CF-89B6-3DA8F8E5F635}" type="presParOf" srcId="{27A23C6C-FCC9-47D6-9328-6881A4901261}" destId="{A257D2DF-E68C-4385-BD8C-35168197AB40}" srcOrd="1" destOrd="0" presId="urn:microsoft.com/office/officeart/2005/8/layout/hierarchy1"/>
    <dgm:cxn modelId="{4DB206A8-27BA-4645-AD14-41D3D78034C5}" type="presParOf" srcId="{B0F1B4EA-D776-4289-B3DE-313174A06085}" destId="{7C0A38BA-CF6D-4B59-8DCA-DC0F5EE87210}" srcOrd="2" destOrd="0" presId="urn:microsoft.com/office/officeart/2005/8/layout/hierarchy1"/>
    <dgm:cxn modelId="{EC740B8A-E6B9-4CA7-AE02-547340ADC0B3}" type="presParOf" srcId="{B0F1B4EA-D776-4289-B3DE-313174A06085}" destId="{4C85839C-1D02-47F2-AAF0-075739760E43}" srcOrd="3" destOrd="0" presId="urn:microsoft.com/office/officeart/2005/8/layout/hierarchy1"/>
    <dgm:cxn modelId="{012A9093-8BE8-4B4F-9D1D-B746A9ACDAA1}" type="presParOf" srcId="{4C85839C-1D02-47F2-AAF0-075739760E43}" destId="{A94EF557-CC75-42D1-BD22-4E0CD776455F}" srcOrd="0" destOrd="0" presId="urn:microsoft.com/office/officeart/2005/8/layout/hierarchy1"/>
    <dgm:cxn modelId="{840E7E47-D6A8-40BD-A015-A749D9C180A1}" type="presParOf" srcId="{A94EF557-CC75-42D1-BD22-4E0CD776455F}" destId="{935617BA-A92F-4717-8C05-FA6CC3432D13}" srcOrd="0" destOrd="0" presId="urn:microsoft.com/office/officeart/2005/8/layout/hierarchy1"/>
    <dgm:cxn modelId="{1AA1A764-CC56-4BDA-A83C-539CB4E1250B}" type="presParOf" srcId="{A94EF557-CC75-42D1-BD22-4E0CD776455F}" destId="{996DDE5E-30B1-453E-924A-D2AC189F939A}" srcOrd="1" destOrd="0" presId="urn:microsoft.com/office/officeart/2005/8/layout/hierarchy1"/>
    <dgm:cxn modelId="{4979EFF7-6B50-4A35-BDCC-E60805B41E16}" type="presParOf" srcId="{4C85839C-1D02-47F2-AAF0-075739760E43}" destId="{B4523A5F-B323-4D7A-89DE-01E8493813A9}" srcOrd="1" destOrd="0" presId="urn:microsoft.com/office/officeart/2005/8/layout/hierarchy1"/>
    <dgm:cxn modelId="{B6E98066-3990-4FDF-95A9-16F3A0A3F769}" type="presParOf" srcId="{E68004F3-80FB-4891-949F-D1C7815085EE}" destId="{62B56B7D-87ED-4022-B4ED-CAFBCA8E24D5}" srcOrd="2" destOrd="0" presId="urn:microsoft.com/office/officeart/2005/8/layout/hierarchy1"/>
    <dgm:cxn modelId="{F54654D0-150E-4ED1-A535-CC948753970F}" type="presParOf" srcId="{E68004F3-80FB-4891-949F-D1C7815085EE}" destId="{73F0CB6F-1542-4843-BC9B-B57D0FF7238E}" srcOrd="3" destOrd="0" presId="urn:microsoft.com/office/officeart/2005/8/layout/hierarchy1"/>
    <dgm:cxn modelId="{3CE219E4-A636-49A4-BA83-2F0141F46128}" type="presParOf" srcId="{73F0CB6F-1542-4843-BC9B-B57D0FF7238E}" destId="{FEFA96FC-A965-4D98-BA32-4E186FCE7E96}" srcOrd="0" destOrd="0" presId="urn:microsoft.com/office/officeart/2005/8/layout/hierarchy1"/>
    <dgm:cxn modelId="{31F6B866-9B69-4AA7-938B-9F679811D2A9}" type="presParOf" srcId="{FEFA96FC-A965-4D98-BA32-4E186FCE7E96}" destId="{35F0495F-C66E-4ABB-92D7-7EAC6B5CBF48}" srcOrd="0" destOrd="0" presId="urn:microsoft.com/office/officeart/2005/8/layout/hierarchy1"/>
    <dgm:cxn modelId="{5FA620A4-432E-4C94-8EAD-D02FFD6DEC33}" type="presParOf" srcId="{FEFA96FC-A965-4D98-BA32-4E186FCE7E96}" destId="{0F79D737-6220-4A35-8B71-E8CA24A6C816}" srcOrd="1" destOrd="0" presId="urn:microsoft.com/office/officeart/2005/8/layout/hierarchy1"/>
    <dgm:cxn modelId="{9BF2A695-DC93-4790-817C-6357DEC87471}" type="presParOf" srcId="{73F0CB6F-1542-4843-BC9B-B57D0FF7238E}" destId="{1C06E427-3B5A-47D3-8B78-A53C7BB464DB}" srcOrd="1" destOrd="0" presId="urn:microsoft.com/office/officeart/2005/8/layout/hierarchy1"/>
    <dgm:cxn modelId="{2B4DA181-9BF1-4418-8F79-D7723CE6D017}" type="presParOf" srcId="{1C06E427-3B5A-47D3-8B78-A53C7BB464DB}" destId="{35799E4C-46A0-443E-A9F6-0263A496680C}" srcOrd="0" destOrd="0" presId="urn:microsoft.com/office/officeart/2005/8/layout/hierarchy1"/>
    <dgm:cxn modelId="{B8C59114-B329-4A2F-9F4C-A378EA665981}" type="presParOf" srcId="{1C06E427-3B5A-47D3-8B78-A53C7BB464DB}" destId="{C2F76AAD-D445-4DE7-B020-5FD10DE1BE2F}" srcOrd="1" destOrd="0" presId="urn:microsoft.com/office/officeart/2005/8/layout/hierarchy1"/>
    <dgm:cxn modelId="{AA6620AA-D8D7-4E6F-A478-AB5C21FBB678}" type="presParOf" srcId="{C2F76AAD-D445-4DE7-B020-5FD10DE1BE2F}" destId="{BAEA0458-1A7E-4868-97EA-61DEB88B8BEC}" srcOrd="0" destOrd="0" presId="urn:microsoft.com/office/officeart/2005/8/layout/hierarchy1"/>
    <dgm:cxn modelId="{43E2AE91-A5A5-4360-932E-E084E5D40772}" type="presParOf" srcId="{BAEA0458-1A7E-4868-97EA-61DEB88B8BEC}" destId="{5FCC8C55-5D01-4B1E-8426-C4EE7F34F045}" srcOrd="0" destOrd="0" presId="urn:microsoft.com/office/officeart/2005/8/layout/hierarchy1"/>
    <dgm:cxn modelId="{4B72F03D-23C6-405B-B002-79813A0707C0}" type="presParOf" srcId="{BAEA0458-1A7E-4868-97EA-61DEB88B8BEC}" destId="{5C515D6D-3710-42D7-A3F2-DD0DDB3F6B34}" srcOrd="1" destOrd="0" presId="urn:microsoft.com/office/officeart/2005/8/layout/hierarchy1"/>
    <dgm:cxn modelId="{AF78911E-3CBC-4705-8738-19FE6FC6FA20}" type="presParOf" srcId="{C2F76AAD-D445-4DE7-B020-5FD10DE1BE2F}" destId="{79C7CE7D-C799-4EA9-A349-4C6EB990DB1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799E4C-46A0-443E-A9F6-0263A496680C}">
      <dsp:nvSpPr>
        <dsp:cNvPr id="0" name=""/>
        <dsp:cNvSpPr/>
      </dsp:nvSpPr>
      <dsp:spPr>
        <a:xfrm>
          <a:off x="3551774" y="2131523"/>
          <a:ext cx="91440" cy="355337"/>
        </a:xfrm>
        <a:custGeom>
          <a:avLst/>
          <a:gdLst/>
          <a:ahLst/>
          <a:cxnLst/>
          <a:rect l="0" t="0" r="0" b="0"/>
          <a:pathLst>
            <a:path>
              <a:moveTo>
                <a:pt x="45720" y="0"/>
              </a:moveTo>
              <a:lnTo>
                <a:pt x="45720" y="355337"/>
              </a:lnTo>
            </a:path>
          </a:pathLst>
        </a:custGeom>
        <a:noFill/>
        <a:ln w="25400" cap="flat" cmpd="sng" algn="ctr">
          <a:solidFill>
            <a:schemeClr val="accent3">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B56B7D-87ED-4022-B4ED-CAFBCA8E24D5}">
      <dsp:nvSpPr>
        <dsp:cNvPr id="0" name=""/>
        <dsp:cNvSpPr/>
      </dsp:nvSpPr>
      <dsp:spPr>
        <a:xfrm>
          <a:off x="2477519" y="1000348"/>
          <a:ext cx="1119974" cy="355337"/>
        </a:xfrm>
        <a:custGeom>
          <a:avLst/>
          <a:gdLst/>
          <a:ahLst/>
          <a:cxnLst/>
          <a:rect l="0" t="0" r="0" b="0"/>
          <a:pathLst>
            <a:path>
              <a:moveTo>
                <a:pt x="0" y="0"/>
              </a:moveTo>
              <a:lnTo>
                <a:pt x="0" y="242152"/>
              </a:lnTo>
              <a:lnTo>
                <a:pt x="1119974" y="242152"/>
              </a:lnTo>
              <a:lnTo>
                <a:pt x="1119974" y="355337"/>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0A38BA-CF6D-4B59-8DCA-DC0F5EE87210}">
      <dsp:nvSpPr>
        <dsp:cNvPr id="0" name=""/>
        <dsp:cNvSpPr/>
      </dsp:nvSpPr>
      <dsp:spPr>
        <a:xfrm>
          <a:off x="1357545" y="2131523"/>
          <a:ext cx="746649" cy="355337"/>
        </a:xfrm>
        <a:custGeom>
          <a:avLst/>
          <a:gdLst/>
          <a:ahLst/>
          <a:cxnLst/>
          <a:rect l="0" t="0" r="0" b="0"/>
          <a:pathLst>
            <a:path>
              <a:moveTo>
                <a:pt x="0" y="0"/>
              </a:moveTo>
              <a:lnTo>
                <a:pt x="0" y="242152"/>
              </a:lnTo>
              <a:lnTo>
                <a:pt x="746649" y="242152"/>
              </a:lnTo>
              <a:lnTo>
                <a:pt x="746649" y="355337"/>
              </a:lnTo>
            </a:path>
          </a:pathLst>
        </a:custGeom>
        <a:noFill/>
        <a:ln w="25400" cap="flat" cmpd="sng" algn="ctr">
          <a:solidFill>
            <a:schemeClr val="accent3">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0A5880-FA2D-40F2-B951-974C776C5825}">
      <dsp:nvSpPr>
        <dsp:cNvPr id="0" name=""/>
        <dsp:cNvSpPr/>
      </dsp:nvSpPr>
      <dsp:spPr>
        <a:xfrm>
          <a:off x="610895" y="2131523"/>
          <a:ext cx="746649" cy="355337"/>
        </a:xfrm>
        <a:custGeom>
          <a:avLst/>
          <a:gdLst/>
          <a:ahLst/>
          <a:cxnLst/>
          <a:rect l="0" t="0" r="0" b="0"/>
          <a:pathLst>
            <a:path>
              <a:moveTo>
                <a:pt x="746649" y="0"/>
              </a:moveTo>
              <a:lnTo>
                <a:pt x="746649" y="242152"/>
              </a:lnTo>
              <a:lnTo>
                <a:pt x="0" y="242152"/>
              </a:lnTo>
              <a:lnTo>
                <a:pt x="0" y="355337"/>
              </a:lnTo>
            </a:path>
          </a:pathLst>
        </a:custGeom>
        <a:noFill/>
        <a:ln w="25400" cap="flat" cmpd="sng" algn="ctr">
          <a:solidFill>
            <a:schemeClr val="accent3">
              <a:tint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8E6105-5159-486C-B6BA-E4964A129C08}">
      <dsp:nvSpPr>
        <dsp:cNvPr id="0" name=""/>
        <dsp:cNvSpPr/>
      </dsp:nvSpPr>
      <dsp:spPr>
        <a:xfrm>
          <a:off x="1357545" y="1000348"/>
          <a:ext cx="1119974" cy="355337"/>
        </a:xfrm>
        <a:custGeom>
          <a:avLst/>
          <a:gdLst/>
          <a:ahLst/>
          <a:cxnLst/>
          <a:rect l="0" t="0" r="0" b="0"/>
          <a:pathLst>
            <a:path>
              <a:moveTo>
                <a:pt x="1119974" y="0"/>
              </a:moveTo>
              <a:lnTo>
                <a:pt x="1119974" y="242152"/>
              </a:lnTo>
              <a:lnTo>
                <a:pt x="0" y="242152"/>
              </a:lnTo>
              <a:lnTo>
                <a:pt x="0" y="355337"/>
              </a:lnTo>
            </a:path>
          </a:pathLst>
        </a:custGeom>
        <a:noFill/>
        <a:ln w="25400" cap="flat" cmpd="sng" algn="ctr">
          <a:solidFill>
            <a:schemeClr val="accent3">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4D61DE-C70B-4E98-867A-E954F5F7664A}">
      <dsp:nvSpPr>
        <dsp:cNvPr id="0" name=""/>
        <dsp:cNvSpPr/>
      </dsp:nvSpPr>
      <dsp:spPr>
        <a:xfrm>
          <a:off x="1866624" y="224511"/>
          <a:ext cx="1221790" cy="775836"/>
        </a:xfrm>
        <a:prstGeom prst="roundRect">
          <a:avLst>
            <a:gd name="adj" fmla="val 10000"/>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0D677D-025A-44BF-B519-11280FA313B1}">
      <dsp:nvSpPr>
        <dsp:cNvPr id="0" name=""/>
        <dsp:cNvSpPr/>
      </dsp:nvSpPr>
      <dsp:spPr>
        <a:xfrm>
          <a:off x="2002378" y="353478"/>
          <a:ext cx="1221790" cy="775836"/>
        </a:xfrm>
        <a:prstGeom prst="roundRect">
          <a:avLst>
            <a:gd name="adj" fmla="val 10000"/>
          </a:avLst>
        </a:prstGeom>
        <a:solidFill>
          <a:schemeClr val="lt1">
            <a:alpha val="90000"/>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kern="1200" dirty="0"/>
            <a:t>Hlavní výzkumná otázka</a:t>
          </a:r>
        </a:p>
      </dsp:txBody>
      <dsp:txXfrm>
        <a:off x="2025101" y="376201"/>
        <a:ext cx="1176344" cy="730390"/>
      </dsp:txXfrm>
    </dsp:sp>
    <dsp:sp modelId="{4ADCD118-33C8-4691-899A-E927833B1FF4}">
      <dsp:nvSpPr>
        <dsp:cNvPr id="0" name=""/>
        <dsp:cNvSpPr/>
      </dsp:nvSpPr>
      <dsp:spPr>
        <a:xfrm>
          <a:off x="746649" y="1355686"/>
          <a:ext cx="1221790" cy="775836"/>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7B01B7-854D-48E9-A3CB-5534795B873F}">
      <dsp:nvSpPr>
        <dsp:cNvPr id="0" name=""/>
        <dsp:cNvSpPr/>
      </dsp:nvSpPr>
      <dsp:spPr>
        <a:xfrm>
          <a:off x="882404" y="1484652"/>
          <a:ext cx="1221790" cy="775836"/>
        </a:xfrm>
        <a:prstGeom prst="roundRect">
          <a:avLst>
            <a:gd name="adj" fmla="val 10000"/>
          </a:avLst>
        </a:prstGeom>
        <a:solidFill>
          <a:schemeClr val="lt1">
            <a:alpha val="90000"/>
            <a:hueOff val="0"/>
            <a:satOff val="0"/>
            <a:lumOff val="0"/>
            <a:alphaOff val="0"/>
          </a:schemeClr>
        </a:solidFill>
        <a:ln w="25400" cap="flat" cmpd="sng" algn="ctr">
          <a:solidFill>
            <a:schemeClr val="accent3">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kern="1200" dirty="0"/>
            <a:t>Vedlejší výzkumná otázka</a:t>
          </a:r>
        </a:p>
      </dsp:txBody>
      <dsp:txXfrm>
        <a:off x="905127" y="1507375"/>
        <a:ext cx="1176344" cy="730390"/>
      </dsp:txXfrm>
    </dsp:sp>
    <dsp:sp modelId="{59CDA726-1843-4C21-BD7E-06E809A43F53}">
      <dsp:nvSpPr>
        <dsp:cNvPr id="0" name=""/>
        <dsp:cNvSpPr/>
      </dsp:nvSpPr>
      <dsp:spPr>
        <a:xfrm>
          <a:off x="0" y="2486860"/>
          <a:ext cx="1221790" cy="775836"/>
        </a:xfrm>
        <a:prstGeom prst="roundRect">
          <a:avLst>
            <a:gd name="adj" fmla="val 10000"/>
          </a:avLst>
        </a:prstGeom>
        <a:solidFill>
          <a:schemeClr val="accent3">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42E0DA-281D-4FFC-BFD8-C0129BDE3EF0}">
      <dsp:nvSpPr>
        <dsp:cNvPr id="0" name=""/>
        <dsp:cNvSpPr/>
      </dsp:nvSpPr>
      <dsp:spPr>
        <a:xfrm>
          <a:off x="135754" y="2615827"/>
          <a:ext cx="1221790" cy="775836"/>
        </a:xfrm>
        <a:prstGeom prst="roundRect">
          <a:avLst>
            <a:gd name="adj" fmla="val 10000"/>
          </a:avLst>
        </a:prstGeom>
        <a:solidFill>
          <a:schemeClr val="lt1">
            <a:alpha val="90000"/>
            <a:hueOff val="0"/>
            <a:satOff val="0"/>
            <a:lumOff val="0"/>
            <a:alphaOff val="0"/>
          </a:schemeClr>
        </a:solidFill>
        <a:ln w="25400" cap="flat" cmpd="sng" algn="ctr">
          <a:solidFill>
            <a:schemeClr val="accent3">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kern="1200" dirty="0"/>
            <a:t>Hypotéza </a:t>
          </a:r>
        </a:p>
      </dsp:txBody>
      <dsp:txXfrm>
        <a:off x="158477" y="2638550"/>
        <a:ext cx="1176344" cy="730390"/>
      </dsp:txXfrm>
    </dsp:sp>
    <dsp:sp modelId="{935617BA-A92F-4717-8C05-FA6CC3432D13}">
      <dsp:nvSpPr>
        <dsp:cNvPr id="0" name=""/>
        <dsp:cNvSpPr/>
      </dsp:nvSpPr>
      <dsp:spPr>
        <a:xfrm>
          <a:off x="1493299" y="2486860"/>
          <a:ext cx="1221790" cy="775836"/>
        </a:xfrm>
        <a:prstGeom prst="roundRect">
          <a:avLst>
            <a:gd name="adj" fmla="val 10000"/>
          </a:avLst>
        </a:prstGeom>
        <a:solidFill>
          <a:schemeClr val="accent3">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6DDE5E-30B1-453E-924A-D2AC189F939A}">
      <dsp:nvSpPr>
        <dsp:cNvPr id="0" name=""/>
        <dsp:cNvSpPr/>
      </dsp:nvSpPr>
      <dsp:spPr>
        <a:xfrm>
          <a:off x="1629054" y="2615827"/>
          <a:ext cx="1221790" cy="775836"/>
        </a:xfrm>
        <a:prstGeom prst="roundRect">
          <a:avLst>
            <a:gd name="adj" fmla="val 10000"/>
          </a:avLst>
        </a:prstGeom>
        <a:solidFill>
          <a:schemeClr val="lt1">
            <a:alpha val="90000"/>
            <a:hueOff val="0"/>
            <a:satOff val="0"/>
            <a:lumOff val="0"/>
            <a:alphaOff val="0"/>
          </a:schemeClr>
        </a:solidFill>
        <a:ln w="25400" cap="flat" cmpd="sng" algn="ctr">
          <a:solidFill>
            <a:schemeClr val="accent3">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kern="1200" dirty="0"/>
            <a:t>Hypotéza</a:t>
          </a:r>
        </a:p>
      </dsp:txBody>
      <dsp:txXfrm>
        <a:off x="1651777" y="2638550"/>
        <a:ext cx="1176344" cy="730390"/>
      </dsp:txXfrm>
    </dsp:sp>
    <dsp:sp modelId="{35F0495F-C66E-4ABB-92D7-7EAC6B5CBF48}">
      <dsp:nvSpPr>
        <dsp:cNvPr id="0" name=""/>
        <dsp:cNvSpPr/>
      </dsp:nvSpPr>
      <dsp:spPr>
        <a:xfrm>
          <a:off x="2986598" y="1355686"/>
          <a:ext cx="1221790" cy="775836"/>
        </a:xfrm>
        <a:prstGeom prst="roundRect">
          <a:avLst>
            <a:gd name="adj" fmla="val 10000"/>
          </a:avLst>
        </a:prstGeom>
        <a:solidFill>
          <a:schemeClr val="accent3">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79D737-6220-4A35-8B71-E8CA24A6C816}">
      <dsp:nvSpPr>
        <dsp:cNvPr id="0" name=""/>
        <dsp:cNvSpPr/>
      </dsp:nvSpPr>
      <dsp:spPr>
        <a:xfrm>
          <a:off x="3122353" y="1484652"/>
          <a:ext cx="1221790" cy="775836"/>
        </a:xfrm>
        <a:prstGeom prst="roundRect">
          <a:avLst>
            <a:gd name="adj" fmla="val 10000"/>
          </a:avLst>
        </a:prstGeom>
        <a:solidFill>
          <a:schemeClr val="lt1">
            <a:alpha val="90000"/>
            <a:hueOff val="0"/>
            <a:satOff val="0"/>
            <a:lumOff val="0"/>
            <a:alphaOff val="0"/>
          </a:schemeClr>
        </a:solidFill>
        <a:ln w="25400" cap="flat" cmpd="sng" algn="ctr">
          <a:solidFill>
            <a:schemeClr val="accent3">
              <a:tint val="99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kern="1200" dirty="0"/>
            <a:t>Vedlejší výzkumná otázka</a:t>
          </a:r>
        </a:p>
      </dsp:txBody>
      <dsp:txXfrm>
        <a:off x="3145076" y="1507375"/>
        <a:ext cx="1176344" cy="730390"/>
      </dsp:txXfrm>
    </dsp:sp>
    <dsp:sp modelId="{5FCC8C55-5D01-4B1E-8426-C4EE7F34F045}">
      <dsp:nvSpPr>
        <dsp:cNvPr id="0" name=""/>
        <dsp:cNvSpPr/>
      </dsp:nvSpPr>
      <dsp:spPr>
        <a:xfrm>
          <a:off x="2986598" y="2486860"/>
          <a:ext cx="1221790" cy="775836"/>
        </a:xfrm>
        <a:prstGeom prst="roundRect">
          <a:avLst>
            <a:gd name="adj" fmla="val 10000"/>
          </a:avLst>
        </a:prstGeom>
        <a:solidFill>
          <a:schemeClr val="accent3">
            <a:tint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515D6D-3710-42D7-A3F2-DD0DDB3F6B34}">
      <dsp:nvSpPr>
        <dsp:cNvPr id="0" name=""/>
        <dsp:cNvSpPr/>
      </dsp:nvSpPr>
      <dsp:spPr>
        <a:xfrm>
          <a:off x="3122353" y="2615827"/>
          <a:ext cx="1221790" cy="775836"/>
        </a:xfrm>
        <a:prstGeom prst="roundRect">
          <a:avLst>
            <a:gd name="adj" fmla="val 10000"/>
          </a:avLst>
        </a:prstGeom>
        <a:solidFill>
          <a:schemeClr val="lt1">
            <a:alpha val="90000"/>
            <a:hueOff val="0"/>
            <a:satOff val="0"/>
            <a:lumOff val="0"/>
            <a:alphaOff val="0"/>
          </a:schemeClr>
        </a:solidFill>
        <a:ln w="25400" cap="flat" cmpd="sng" algn="ctr">
          <a:solidFill>
            <a:schemeClr val="accent3">
              <a:tint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cs-CZ" sz="1500" kern="1200" dirty="0"/>
            <a:t>Hypotéza</a:t>
          </a:r>
        </a:p>
      </dsp:txBody>
      <dsp:txXfrm>
        <a:off x="3145076" y="2638550"/>
        <a:ext cx="1176344" cy="73039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24.03.2023</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62550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effectLst/>
              </a:rPr>
              <a:t>Kolb, B., 2008. Marketing Research: A Practical Approach. SAGE, London.</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4123484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1337290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15110302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24972798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3507487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83499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740789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351871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1565169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Zdroj:</a:t>
            </a:r>
            <a:r>
              <a:rPr lang="cs-CZ" baseline="0" dirty="0"/>
              <a:t> http://www.slideshare.net/TUESDAY/rezler</a:t>
            </a:r>
            <a:endParaRPr lang="cs-CZ" dirty="0"/>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1961303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2086998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Kotler a Keller (2016), s. 125</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effectLst/>
              </a:rPr>
              <a:t>Kotler, P., Keller, K.L., 2016. Marketing Management, Global Edition, 15 edition. ed. Pearson, Boston.</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30181395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36636997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14493996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29566343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32931470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30033986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13620123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55329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15605026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http://164790.w90.wedos.ws/wp-content/uploads/2017/06/72Publikovani_a_presentace_vysledku_VaV.pdf</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42021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19352698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Foret</a:t>
            </a:r>
            <a:r>
              <a:rPr lang="cs-CZ" dirty="0"/>
              <a:t> – marketingový výzkum</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37</a:t>
            </a:fld>
            <a:endParaRPr lang="cs-CZ"/>
          </a:p>
        </p:txBody>
      </p:sp>
    </p:spTree>
    <p:extLst>
      <p:ext uri="{BB962C8B-B14F-4D97-AF65-F5344CB8AC3E}">
        <p14:creationId xmlns:p14="http://schemas.microsoft.com/office/powerpoint/2010/main" val="20616388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http://www.fsps.muni.cz/~tvodicka/data/reader/book-8/08.html</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38</a:t>
            </a:fld>
            <a:endParaRPr lang="cs-CZ"/>
          </a:p>
        </p:txBody>
      </p:sp>
    </p:spTree>
    <p:extLst>
      <p:ext uri="{BB962C8B-B14F-4D97-AF65-F5344CB8AC3E}">
        <p14:creationId xmlns:p14="http://schemas.microsoft.com/office/powerpoint/2010/main" val="36182907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39</a:t>
            </a:fld>
            <a:endParaRPr lang="cs-CZ"/>
          </a:p>
        </p:txBody>
      </p:sp>
    </p:spTree>
    <p:extLst>
      <p:ext uri="{BB962C8B-B14F-4D97-AF65-F5344CB8AC3E}">
        <p14:creationId xmlns:p14="http://schemas.microsoft.com/office/powerpoint/2010/main" val="26292467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Upraveno podle: http://164790.w90.wedos.ws/wp-content/uploads/2017/06/72Publikovani_a_presentace_vysledku_VaV.pdf</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40</a:t>
            </a:fld>
            <a:endParaRPr lang="cs-CZ"/>
          </a:p>
        </p:txBody>
      </p:sp>
    </p:spTree>
    <p:extLst>
      <p:ext uri="{BB962C8B-B14F-4D97-AF65-F5344CB8AC3E}">
        <p14:creationId xmlns:p14="http://schemas.microsoft.com/office/powerpoint/2010/main" val="3641892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41</a:t>
            </a:fld>
            <a:endParaRPr lang="cs-CZ"/>
          </a:p>
        </p:txBody>
      </p:sp>
    </p:spTree>
    <p:extLst>
      <p:ext uri="{BB962C8B-B14F-4D97-AF65-F5344CB8AC3E}">
        <p14:creationId xmlns:p14="http://schemas.microsoft.com/office/powerpoint/2010/main" val="8290985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Na obrázku je vidět, že dva nesouvisející jevy společně korelují. Nic to ovšem neříká o kauzalitě, tedy že jev A způsobuje jev B. V ideálním případě by někdo před vytvořením tohoto grafu musel vyslovit takto znějící hypotézu – výdaje vlády USA na V&amp;V pozitivně ovlivňují počet sebevražd. Takto bychom ale stanovili hypotézu nelogicky.</a:t>
            </a:r>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t>42</a:t>
            </a:fld>
            <a:endParaRPr lang="cs-CZ"/>
          </a:p>
        </p:txBody>
      </p:sp>
    </p:spTree>
    <p:extLst>
      <p:ext uri="{BB962C8B-B14F-4D97-AF65-F5344CB8AC3E}">
        <p14:creationId xmlns:p14="http://schemas.microsoft.com/office/powerpoint/2010/main" val="42647945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43</a:t>
            </a:fld>
            <a:endParaRPr lang="cs-CZ"/>
          </a:p>
        </p:txBody>
      </p:sp>
    </p:spTree>
    <p:extLst>
      <p:ext uri="{BB962C8B-B14F-4D97-AF65-F5344CB8AC3E}">
        <p14:creationId xmlns:p14="http://schemas.microsoft.com/office/powerpoint/2010/main" val="16900724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s-CZ" dirty="0"/>
              <a:t>Každá z šipek může být</a:t>
            </a:r>
            <a:r>
              <a:rPr lang="cs-CZ" baseline="0" dirty="0"/>
              <a:t> testovatelnou hypotézou.</a:t>
            </a:r>
            <a:endParaRPr lang="cs-CZ" dirty="0"/>
          </a:p>
        </p:txBody>
      </p:sp>
      <p:sp>
        <p:nvSpPr>
          <p:cNvPr id="4" name="Slide Number Placeholder 3"/>
          <p:cNvSpPr>
            <a:spLocks noGrp="1"/>
          </p:cNvSpPr>
          <p:nvPr>
            <p:ph type="sldNum" sz="quarter" idx="10"/>
          </p:nvPr>
        </p:nvSpPr>
        <p:spPr/>
        <p:txBody>
          <a:bodyPr/>
          <a:lstStyle/>
          <a:p>
            <a:fld id="{DDD4000A-37E1-4D72-B31A-77993FD77D47}" type="slidenum">
              <a:rPr lang="cs-CZ" smtClean="0"/>
              <a:t>44</a:t>
            </a:fld>
            <a:endParaRPr lang="cs-CZ"/>
          </a:p>
        </p:txBody>
      </p:sp>
    </p:spTree>
    <p:extLst>
      <p:ext uri="{BB962C8B-B14F-4D97-AF65-F5344CB8AC3E}">
        <p14:creationId xmlns:p14="http://schemas.microsoft.com/office/powerpoint/2010/main" val="37396600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l-GR" sz="1200" dirty="0"/>
              <a:t>α</a:t>
            </a:r>
            <a:r>
              <a:rPr lang="cs-CZ" sz="1200" dirty="0"/>
              <a:t> = 1-C</a:t>
            </a:r>
          </a:p>
          <a:p>
            <a:endParaRPr lang="cs-CZ" sz="1200" dirty="0"/>
          </a:p>
          <a:p>
            <a:r>
              <a:rPr lang="cs-CZ" sz="1200" dirty="0"/>
              <a:t>Testovací kritéria se řídí různými typy rozdělení (podle toho, jakou hypotézu testujeme)</a:t>
            </a:r>
          </a:p>
          <a:p>
            <a:endParaRPr lang="cs-CZ" sz="1200" dirty="0"/>
          </a:p>
          <a:p>
            <a:r>
              <a:rPr lang="cs-CZ" dirty="0"/>
              <a:t>Srovnáním vypočteného testovacího kritéria s kritickou hodnotou, která se určuje v závislosti na zvolené hladině významnosti </a:t>
            </a:r>
            <a:r>
              <a:rPr lang="el-GR" dirty="0"/>
              <a:t>α. </a:t>
            </a:r>
            <a:r>
              <a:rPr lang="cs-CZ" dirty="0"/>
              <a:t>Jestliže hodnota vypočtené testovací statistiky překročí kritickou hodnotu, znamená to, že existuje evidence pro zamítnutí nulové hypotézy (tzn. „že jsme potvrdili rozdíl“). Naopak, pokud se vypočtená testovací statistika ocitne uvnitř oboru přijetí H0, nemůžeme zamítnout nulovou hypotézu, a tedy předpokládáme, že platí.</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45</a:t>
            </a:fld>
            <a:endParaRPr lang="cs-CZ"/>
          </a:p>
        </p:txBody>
      </p:sp>
    </p:spTree>
    <p:extLst>
      <p:ext uri="{BB962C8B-B14F-4D97-AF65-F5344CB8AC3E}">
        <p14:creationId xmlns:p14="http://schemas.microsoft.com/office/powerpoint/2010/main" val="40755681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Presumpce</a:t>
            </a:r>
            <a:r>
              <a:rPr lang="cs-CZ" baseline="0" dirty="0"/>
              <a:t> neviny. Nulová hypotéza je stále pravda dokud ji nevyloučíme a nepřijmeme alternativní hypotézu.</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46</a:t>
            </a:fld>
            <a:endParaRPr lang="cs-CZ"/>
          </a:p>
        </p:txBody>
      </p:sp>
    </p:spTree>
    <p:extLst>
      <p:ext uri="{BB962C8B-B14F-4D97-AF65-F5344CB8AC3E}">
        <p14:creationId xmlns:p14="http://schemas.microsoft.com/office/powerpoint/2010/main" val="4198299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27094420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47</a:t>
            </a:fld>
            <a:endParaRPr lang="cs-CZ"/>
          </a:p>
        </p:txBody>
      </p:sp>
    </p:spTree>
    <p:extLst>
      <p:ext uri="{BB962C8B-B14F-4D97-AF65-F5344CB8AC3E}">
        <p14:creationId xmlns:p14="http://schemas.microsoft.com/office/powerpoint/2010/main" val="33081634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48</a:t>
            </a:fld>
            <a:endParaRPr lang="cs-CZ"/>
          </a:p>
        </p:txBody>
      </p:sp>
    </p:spTree>
    <p:extLst>
      <p:ext uri="{BB962C8B-B14F-4D97-AF65-F5344CB8AC3E}">
        <p14:creationId xmlns:p14="http://schemas.microsoft.com/office/powerpoint/2010/main" val="13706718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50</a:t>
            </a:fld>
            <a:endParaRPr lang="cs-CZ"/>
          </a:p>
        </p:txBody>
      </p:sp>
    </p:spTree>
    <p:extLst>
      <p:ext uri="{BB962C8B-B14F-4D97-AF65-F5344CB8AC3E}">
        <p14:creationId xmlns:p14="http://schemas.microsoft.com/office/powerpoint/2010/main" val="38142446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51</a:t>
            </a:fld>
            <a:endParaRPr lang="cs-CZ"/>
          </a:p>
        </p:txBody>
      </p:sp>
    </p:spTree>
    <p:extLst>
      <p:ext uri="{BB962C8B-B14F-4D97-AF65-F5344CB8AC3E}">
        <p14:creationId xmlns:p14="http://schemas.microsoft.com/office/powerpoint/2010/main" val="2199852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52</a:t>
            </a:fld>
            <a:endParaRPr lang="cs-CZ"/>
          </a:p>
        </p:txBody>
      </p:sp>
    </p:spTree>
    <p:extLst>
      <p:ext uri="{BB962C8B-B14F-4D97-AF65-F5344CB8AC3E}">
        <p14:creationId xmlns:p14="http://schemas.microsoft.com/office/powerpoint/2010/main" val="14232128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53</a:t>
            </a:fld>
            <a:endParaRPr lang="cs-CZ"/>
          </a:p>
        </p:txBody>
      </p:sp>
    </p:spTree>
    <p:extLst>
      <p:ext uri="{BB962C8B-B14F-4D97-AF65-F5344CB8AC3E}">
        <p14:creationId xmlns:p14="http://schemas.microsoft.com/office/powerpoint/2010/main" val="18305289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Pozor na rozdíly</a:t>
            </a:r>
            <a:r>
              <a:rPr lang="cs-CZ" baseline="0" dirty="0"/>
              <a:t> mezi pilotáží a předvýzkumem!</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54</a:t>
            </a:fld>
            <a:endParaRPr lang="cs-CZ"/>
          </a:p>
        </p:txBody>
      </p:sp>
    </p:spTree>
    <p:extLst>
      <p:ext uri="{BB962C8B-B14F-4D97-AF65-F5344CB8AC3E}">
        <p14:creationId xmlns:p14="http://schemas.microsoft.com/office/powerpoint/2010/main" val="11132979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56</a:t>
            </a:fld>
            <a:endParaRPr lang="cs-CZ"/>
          </a:p>
        </p:txBody>
      </p:sp>
    </p:spTree>
    <p:extLst>
      <p:ext uri="{BB962C8B-B14F-4D97-AF65-F5344CB8AC3E}">
        <p14:creationId xmlns:p14="http://schemas.microsoft.com/office/powerpoint/2010/main" val="4940840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57</a:t>
            </a:fld>
            <a:endParaRPr lang="cs-CZ"/>
          </a:p>
        </p:txBody>
      </p:sp>
    </p:spTree>
    <p:extLst>
      <p:ext uri="{BB962C8B-B14F-4D97-AF65-F5344CB8AC3E}">
        <p14:creationId xmlns:p14="http://schemas.microsoft.com/office/powerpoint/2010/main" val="25475205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https://www.sciencealert.com/everything-we-eat-both-causes-and-prevents-cancer</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58</a:t>
            </a:fld>
            <a:endParaRPr lang="cs-CZ"/>
          </a:p>
        </p:txBody>
      </p:sp>
    </p:spTree>
    <p:extLst>
      <p:ext uri="{BB962C8B-B14F-4D97-AF65-F5344CB8AC3E}">
        <p14:creationId xmlns:p14="http://schemas.microsoft.com/office/powerpoint/2010/main" val="808385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Kotler a Keller (2016), s. 125</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effectLst/>
              </a:rPr>
              <a:t>Kotler, P., Keller, K.L., 2016. Marketing Management, Global Edition, 15 edition. ed. Pearson, Boston.</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42908663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dirty="0" err="1"/>
              <a:t>Randomized</a:t>
            </a:r>
            <a:r>
              <a:rPr lang="cs-CZ" sz="1200" dirty="0"/>
              <a:t>, double-blind trial, on </a:t>
            </a:r>
            <a:r>
              <a:rPr lang="cs-CZ" sz="1200" dirty="0" err="1"/>
              <a:t>mice</a:t>
            </a:r>
            <a:r>
              <a:rPr lang="cs-CZ" sz="1200" dirty="0"/>
              <a:t>, </a:t>
            </a:r>
            <a:r>
              <a:rPr lang="cs-CZ" sz="1200" dirty="0" err="1"/>
              <a:t>with</a:t>
            </a:r>
            <a:r>
              <a:rPr lang="cs-CZ" sz="1200" dirty="0"/>
              <a:t> </a:t>
            </a:r>
            <a:r>
              <a:rPr lang="cs-CZ" sz="1200" dirty="0" err="1"/>
              <a:t>control</a:t>
            </a:r>
            <a:r>
              <a:rPr lang="cs-CZ" sz="1200" dirty="0"/>
              <a:t> group. </a:t>
            </a:r>
            <a:r>
              <a:rPr lang="cs-CZ" sz="1200" dirty="0" err="1"/>
              <a:t>Definitive</a:t>
            </a:r>
            <a:r>
              <a:rPr lang="cs-CZ" sz="1200" dirty="0"/>
              <a:t> </a:t>
            </a:r>
            <a:r>
              <a:rPr lang="cs-CZ" sz="1200" dirty="0" err="1"/>
              <a:t>conclusions</a:t>
            </a:r>
            <a:r>
              <a:rPr lang="cs-CZ" sz="1200" dirty="0"/>
              <a:t> – </a:t>
            </a:r>
            <a:r>
              <a:rPr lang="cs-CZ" sz="1200" dirty="0" err="1"/>
              <a:t>human</a:t>
            </a:r>
            <a:r>
              <a:rPr lang="cs-CZ" sz="1200" dirty="0"/>
              <a:t> trial, peer-</a:t>
            </a:r>
            <a:r>
              <a:rPr lang="cs-CZ" sz="1200" dirty="0" err="1"/>
              <a:t>reviewed</a:t>
            </a:r>
            <a:r>
              <a:rPr lang="cs-CZ" sz="1200" dirty="0"/>
              <a:t>, </a:t>
            </a:r>
            <a:r>
              <a:rPr lang="cs-CZ" sz="1200" dirty="0" err="1"/>
              <a:t>replication</a:t>
            </a:r>
            <a:r>
              <a:rPr lang="cs-CZ" sz="1200" dirty="0"/>
              <a:t> study. </a:t>
            </a:r>
            <a:endParaRPr lang="cs-CZ" sz="1100"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59</a:t>
            </a:fld>
            <a:endParaRPr lang="cs-CZ"/>
          </a:p>
        </p:txBody>
      </p:sp>
    </p:spTree>
    <p:extLst>
      <p:ext uri="{BB962C8B-B14F-4D97-AF65-F5344CB8AC3E}">
        <p14:creationId xmlns:p14="http://schemas.microsoft.com/office/powerpoint/2010/main" val="6613171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60</a:t>
            </a:fld>
            <a:endParaRPr lang="cs-CZ"/>
          </a:p>
        </p:txBody>
      </p:sp>
    </p:spTree>
    <p:extLst>
      <p:ext uri="{BB962C8B-B14F-4D97-AF65-F5344CB8AC3E}">
        <p14:creationId xmlns:p14="http://schemas.microsoft.com/office/powerpoint/2010/main" val="9743862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61</a:t>
            </a:fld>
            <a:endParaRPr lang="cs-CZ"/>
          </a:p>
        </p:txBody>
      </p:sp>
    </p:spTree>
    <p:extLst>
      <p:ext uri="{BB962C8B-B14F-4D97-AF65-F5344CB8AC3E}">
        <p14:creationId xmlns:p14="http://schemas.microsoft.com/office/powerpoint/2010/main" val="220891413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62</a:t>
            </a:fld>
            <a:endParaRPr lang="cs-CZ"/>
          </a:p>
        </p:txBody>
      </p:sp>
    </p:spTree>
    <p:extLst>
      <p:ext uri="{BB962C8B-B14F-4D97-AF65-F5344CB8AC3E}">
        <p14:creationId xmlns:p14="http://schemas.microsoft.com/office/powerpoint/2010/main" val="26798430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https://wikisofia.cz/wiki/10._Popula%C4%8Dn%C3%AD_v%C3%BDb%C4%9Bry_a_reprezentativita</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63</a:t>
            </a:fld>
            <a:endParaRPr lang="cs-CZ"/>
          </a:p>
        </p:txBody>
      </p:sp>
    </p:spTree>
    <p:extLst>
      <p:ext uri="{BB962C8B-B14F-4D97-AF65-F5344CB8AC3E}">
        <p14:creationId xmlns:p14="http://schemas.microsoft.com/office/powerpoint/2010/main" val="275916899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65</a:t>
            </a:fld>
            <a:endParaRPr lang="cs-CZ"/>
          </a:p>
        </p:txBody>
      </p:sp>
    </p:spTree>
    <p:extLst>
      <p:ext uri="{BB962C8B-B14F-4D97-AF65-F5344CB8AC3E}">
        <p14:creationId xmlns:p14="http://schemas.microsoft.com/office/powerpoint/2010/main" val="32068529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66</a:t>
            </a:fld>
            <a:endParaRPr lang="cs-CZ"/>
          </a:p>
        </p:txBody>
      </p:sp>
    </p:spTree>
    <p:extLst>
      <p:ext uri="{BB962C8B-B14F-4D97-AF65-F5344CB8AC3E}">
        <p14:creationId xmlns:p14="http://schemas.microsoft.com/office/powerpoint/2010/main" val="2638228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67</a:t>
            </a:fld>
            <a:endParaRPr lang="cs-CZ"/>
          </a:p>
        </p:txBody>
      </p:sp>
    </p:spTree>
    <p:extLst>
      <p:ext uri="{BB962C8B-B14F-4D97-AF65-F5344CB8AC3E}">
        <p14:creationId xmlns:p14="http://schemas.microsoft.com/office/powerpoint/2010/main" val="12109944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http://www.ipsos.cz/public/media/pdf/sberdat/ipsos_e_cz.pdf</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68</a:t>
            </a:fld>
            <a:endParaRPr lang="cs-CZ"/>
          </a:p>
        </p:txBody>
      </p:sp>
    </p:spTree>
    <p:extLst>
      <p:ext uri="{BB962C8B-B14F-4D97-AF65-F5344CB8AC3E}">
        <p14:creationId xmlns:p14="http://schemas.microsoft.com/office/powerpoint/2010/main" val="4672424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69</a:t>
            </a:fld>
            <a:endParaRPr lang="cs-CZ"/>
          </a:p>
        </p:txBody>
      </p:sp>
    </p:spTree>
    <p:extLst>
      <p:ext uri="{BB962C8B-B14F-4D97-AF65-F5344CB8AC3E}">
        <p14:creationId xmlns:p14="http://schemas.microsoft.com/office/powerpoint/2010/main" val="1606875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effectLst/>
              </a:rPr>
              <a:t>Kozel, R., Mynářová, L., Svobodová, H., 2011. Moderní metody a techniky marketingového výzkumu. Grada, Praha.</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7542248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71</a:t>
            </a:fld>
            <a:endParaRPr lang="cs-CZ"/>
          </a:p>
        </p:txBody>
      </p:sp>
    </p:spTree>
    <p:extLst>
      <p:ext uri="{BB962C8B-B14F-4D97-AF65-F5344CB8AC3E}">
        <p14:creationId xmlns:p14="http://schemas.microsoft.com/office/powerpoint/2010/main" val="100448825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Zikmund a Babin, 2010, s. 59</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72</a:t>
            </a:fld>
            <a:endParaRPr lang="cs-CZ"/>
          </a:p>
        </p:txBody>
      </p:sp>
    </p:spTree>
    <p:extLst>
      <p:ext uri="{BB962C8B-B14F-4D97-AF65-F5344CB8AC3E}">
        <p14:creationId xmlns:p14="http://schemas.microsoft.com/office/powerpoint/2010/main" val="199053756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http://www.socioweb.cz/index.php?disp=teorie&amp;shw=153&amp;lst=103</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73</a:t>
            </a:fld>
            <a:endParaRPr lang="cs-CZ"/>
          </a:p>
        </p:txBody>
      </p:sp>
    </p:spTree>
    <p:extLst>
      <p:ext uri="{BB962C8B-B14F-4D97-AF65-F5344CB8AC3E}">
        <p14:creationId xmlns:p14="http://schemas.microsoft.com/office/powerpoint/2010/main" val="15842523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74</a:t>
            </a:fld>
            <a:endParaRPr lang="cs-CZ"/>
          </a:p>
        </p:txBody>
      </p:sp>
    </p:spTree>
    <p:extLst>
      <p:ext uri="{BB962C8B-B14F-4D97-AF65-F5344CB8AC3E}">
        <p14:creationId xmlns:p14="http://schemas.microsoft.com/office/powerpoint/2010/main" val="302338232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http://www.jakubholy.net/humanities/disman-soc_znalost.html</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75</a:t>
            </a:fld>
            <a:endParaRPr lang="cs-CZ"/>
          </a:p>
        </p:txBody>
      </p:sp>
    </p:spTree>
    <p:extLst>
      <p:ext uri="{BB962C8B-B14F-4D97-AF65-F5344CB8AC3E}">
        <p14:creationId xmlns:p14="http://schemas.microsoft.com/office/powerpoint/2010/main" val="36791811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Zdroj: http://www.jakubholy.net/humanities/disman-soc_znalost.html</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76</a:t>
            </a:fld>
            <a:endParaRPr lang="cs-CZ"/>
          </a:p>
        </p:txBody>
      </p:sp>
    </p:spTree>
    <p:extLst>
      <p:ext uri="{BB962C8B-B14F-4D97-AF65-F5344CB8AC3E}">
        <p14:creationId xmlns:p14="http://schemas.microsoft.com/office/powerpoint/2010/main" val="231644164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78</a:t>
            </a:fld>
            <a:endParaRPr lang="cs-CZ"/>
          </a:p>
        </p:txBody>
      </p:sp>
    </p:spTree>
    <p:extLst>
      <p:ext uri="{BB962C8B-B14F-4D97-AF65-F5344CB8AC3E}">
        <p14:creationId xmlns:p14="http://schemas.microsoft.com/office/powerpoint/2010/main" val="35924898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79</a:t>
            </a:fld>
            <a:endParaRPr lang="cs-CZ"/>
          </a:p>
        </p:txBody>
      </p:sp>
    </p:spTree>
    <p:extLst>
      <p:ext uri="{BB962C8B-B14F-4D97-AF65-F5344CB8AC3E}">
        <p14:creationId xmlns:p14="http://schemas.microsoft.com/office/powerpoint/2010/main" val="278537286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80</a:t>
            </a:fld>
            <a:endParaRPr lang="cs-CZ"/>
          </a:p>
        </p:txBody>
      </p:sp>
    </p:spTree>
    <p:extLst>
      <p:ext uri="{BB962C8B-B14F-4D97-AF65-F5344CB8AC3E}">
        <p14:creationId xmlns:p14="http://schemas.microsoft.com/office/powerpoint/2010/main" val="28085621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81</a:t>
            </a:fld>
            <a:endParaRPr lang="cs-CZ"/>
          </a:p>
        </p:txBody>
      </p:sp>
    </p:spTree>
    <p:extLst>
      <p:ext uri="{BB962C8B-B14F-4D97-AF65-F5344CB8AC3E}">
        <p14:creationId xmlns:p14="http://schemas.microsoft.com/office/powerpoint/2010/main" val="3667306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effectLst/>
              </a:rPr>
              <a:t>Kozel, R., Mynářová, L., Svobodová, H., 2011. Moderní metody a techniky marketingového výzkumu. Grada, Praha.</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29482858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83</a:t>
            </a:fld>
            <a:endParaRPr lang="cs-CZ"/>
          </a:p>
        </p:txBody>
      </p:sp>
    </p:spTree>
    <p:extLst>
      <p:ext uri="{BB962C8B-B14F-4D97-AF65-F5344CB8AC3E}">
        <p14:creationId xmlns:p14="http://schemas.microsoft.com/office/powerpoint/2010/main" val="32436254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http://www.forbes.com/sites/dailymuse/2014/08/04/the-facebook-experiment-what-it-means-for-you/</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84</a:t>
            </a:fld>
            <a:endParaRPr lang="cs-CZ"/>
          </a:p>
        </p:txBody>
      </p:sp>
    </p:spTree>
    <p:extLst>
      <p:ext uri="{BB962C8B-B14F-4D97-AF65-F5344CB8AC3E}">
        <p14:creationId xmlns:p14="http://schemas.microsoft.com/office/powerpoint/2010/main" val="153479386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85</a:t>
            </a:fld>
            <a:endParaRPr lang="cs-CZ"/>
          </a:p>
        </p:txBody>
      </p:sp>
    </p:spTree>
    <p:extLst>
      <p:ext uri="{BB962C8B-B14F-4D97-AF65-F5344CB8AC3E}">
        <p14:creationId xmlns:p14="http://schemas.microsoft.com/office/powerpoint/2010/main" val="137474456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http://www.contentmarketing.cz/</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86</a:t>
            </a:fld>
            <a:endParaRPr lang="cs-CZ"/>
          </a:p>
        </p:txBody>
      </p:sp>
    </p:spTree>
    <p:extLst>
      <p:ext uri="{BB962C8B-B14F-4D97-AF65-F5344CB8AC3E}">
        <p14:creationId xmlns:p14="http://schemas.microsoft.com/office/powerpoint/2010/main" val="161084924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88</a:t>
            </a:fld>
            <a:endParaRPr lang="cs-CZ"/>
          </a:p>
        </p:txBody>
      </p:sp>
    </p:spTree>
    <p:extLst>
      <p:ext uri="{BB962C8B-B14F-4D97-AF65-F5344CB8AC3E}">
        <p14:creationId xmlns:p14="http://schemas.microsoft.com/office/powerpoint/2010/main" val="63166206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89</a:t>
            </a:fld>
            <a:endParaRPr lang="cs-CZ"/>
          </a:p>
        </p:txBody>
      </p:sp>
    </p:spTree>
    <p:extLst>
      <p:ext uri="{BB962C8B-B14F-4D97-AF65-F5344CB8AC3E}">
        <p14:creationId xmlns:p14="http://schemas.microsoft.com/office/powerpoint/2010/main" val="2823754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effectLst/>
              </a:rPr>
              <a:t>Kolb, B., 2008. Marketing Research: A Practical Approach. SAGE, London.</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1171418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2279206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628650" y="273844"/>
            <a:ext cx="7886700" cy="994172"/>
          </a:xfrm>
          <a:prstGeom prst="rect">
            <a:avLst/>
          </a:prstGeom>
        </p:spPr>
        <p:txBody>
          <a:bodyPr/>
          <a:lstStyle/>
          <a:p>
            <a:r>
              <a:rPr lang="cs-CZ"/>
              <a:t>Kliknutím lze upravit styl.</a:t>
            </a:r>
          </a:p>
        </p:txBody>
      </p:sp>
      <p:sp>
        <p:nvSpPr>
          <p:cNvPr id="3" name="Zástupný symbol pro obsah 2"/>
          <p:cNvSpPr>
            <a:spLocks noGrp="1"/>
          </p:cNvSpPr>
          <p:nvPr>
            <p:ph idx="1"/>
          </p:nvPr>
        </p:nvSpPr>
        <p:spPr>
          <a:xfrm>
            <a:off x="628650" y="1369219"/>
            <a:ext cx="7886700" cy="3263504"/>
          </a:xfrm>
          <a:prstGeom prst="rect">
            <a:avLst/>
          </a:prstGeo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a:xfrm>
            <a:off x="628650" y="4767263"/>
            <a:ext cx="2057400" cy="273844"/>
          </a:xfrm>
          <a:prstGeom prst="rect">
            <a:avLst/>
          </a:prstGeom>
        </p:spPr>
        <p:txBody>
          <a:bodyPr/>
          <a:lstStyle/>
          <a:p>
            <a:fld id="{8B93B6F2-BD93-4F2E-BFBE-356C16A30589}" type="datetimeFigureOut">
              <a:rPr lang="cs-CZ" smtClean="0"/>
              <a:t>24.03.2023</a:t>
            </a:fld>
            <a:endParaRPr lang="cs-CZ"/>
          </a:p>
        </p:txBody>
      </p:sp>
      <p:sp>
        <p:nvSpPr>
          <p:cNvPr id="5" name="Zástupný symbol pro zápatí 4"/>
          <p:cNvSpPr>
            <a:spLocks noGrp="1"/>
          </p:cNvSpPr>
          <p:nvPr>
            <p:ph type="ftr" sz="quarter" idx="11"/>
          </p:nvPr>
        </p:nvSpPr>
        <p:spPr>
          <a:xfrm>
            <a:off x="3028950" y="4767263"/>
            <a:ext cx="3086100" cy="273844"/>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6457950" y="4767263"/>
            <a:ext cx="2057400" cy="273844"/>
          </a:xfrm>
          <a:prstGeom prst="rect">
            <a:avLst/>
          </a:prstGeom>
        </p:spPr>
        <p:txBody>
          <a:bodyPr/>
          <a:lstStyle/>
          <a:p>
            <a:fld id="{8B589161-A61C-42C9-ABA0-8DCA3303DFA6}" type="slidenum">
              <a:rPr lang="cs-CZ" smtClean="0"/>
              <a:t>‹#›</a:t>
            </a:fld>
            <a:endParaRPr lang="cs-CZ"/>
          </a:p>
        </p:txBody>
      </p:sp>
    </p:spTree>
    <p:extLst>
      <p:ext uri="{BB962C8B-B14F-4D97-AF65-F5344CB8AC3E}">
        <p14:creationId xmlns:p14="http://schemas.microsoft.com/office/powerpoint/2010/main" val="7103220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openai.com/blog/chatgp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licit.or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cit.vfu.cz/statpotr/POTR/Teorie/Predn3/hypotezy.ht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hyperlink" Target="https://vtm.zive.cz/clanky/vedci-jsou-sexy-ukazal-pruzkum-3m-vede-vsak-zaroven-rozumi-jen-malokdo/sc-870-a-192218/default.aspx"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hyperlink" Target="http://g.cz/13-nejbizarnejsich-vedci-zjistili-ze/" TargetMode="External"/><Relationship Id="rId4" Type="http://schemas.openxmlformats.org/officeDocument/2006/relationships/hyperlink" Target="https://www.youtube.com/watch?v=0Rnq1NpHdmw"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slideshare.net/ladkas/vbr-vzorku"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hyperlink" Target="http://www.nielsen-admosphere.cz/produkty-a-sluzby/vyzkumny-servis/cilova-skupina-a-vyber-vzorku/" TargetMode="External"/><Relationship Id="rId5" Type="http://schemas.openxmlformats.org/officeDocument/2006/relationships/hyperlink" Target="https://www.surveysystem.com/sscalc.htm" TargetMode="External"/><Relationship Id="rId4" Type="http://schemas.openxmlformats.org/officeDocument/2006/relationships/hyperlink" Target="https://www.survio.com/cs/blog/serialy/kvantitativnivyzkum-3-vyber-vzorku-a-typy-dotazovani#.VQccRVWG8pA"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wikisofia.cz/wiki/10._Popula%C4%8Dn%C3%AD_v%C3%BDb%C4%9Bry_a_reprezentativita"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www.ipsos.cz/sber-dat/obsah/#standardy-kvality" TargetMode="Externa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https://www.ipsos.com/cs-cz/klicova-cisla"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hyperlink" Target="https://www.instantresearch.cz/" TargetMode="External"/><Relationship Id="rId4" Type="http://schemas.openxmlformats.org/officeDocument/2006/relationships/hyperlink" Target="https://www.ipsos.com/cs-cz/kvalita-dat"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www.ipsos.cz/sber-dat/obsah/#analyza-dat"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fontScale="90000"/>
          </a:bodyPr>
          <a:lstStyle/>
          <a:p>
            <a:pPr algn="l"/>
            <a:r>
              <a:rPr lang="cs-CZ" sz="4000" b="1" dirty="0">
                <a:solidFill>
                  <a:schemeClr val="bg1"/>
                </a:solidFill>
                <a:latin typeface="Times New Roman" panose="02020603050405020304" pitchFamily="18" charset="0"/>
                <a:cs typeface="Times New Roman" panose="02020603050405020304" pitchFamily="18" charset="0"/>
              </a:rPr>
              <a:t>Marketingový výzkum</a:t>
            </a:r>
            <a:br>
              <a:rPr lang="cs-CZ" sz="4000" b="1" dirty="0">
                <a:solidFill>
                  <a:schemeClr val="bg1"/>
                </a:solidFill>
                <a:latin typeface="Times New Roman" panose="02020603050405020304" pitchFamily="18" charset="0"/>
                <a:cs typeface="Times New Roman" panose="02020603050405020304" pitchFamily="18" charset="0"/>
              </a:rPr>
            </a:br>
            <a:br>
              <a:rPr lang="cs-CZ" sz="4000" b="1" dirty="0">
                <a:solidFill>
                  <a:schemeClr val="bg1"/>
                </a:solidFill>
                <a:latin typeface="Times New Roman" panose="02020603050405020304" pitchFamily="18" charset="0"/>
                <a:cs typeface="Times New Roman" panose="02020603050405020304" pitchFamily="18" charset="0"/>
              </a:rPr>
            </a:br>
            <a:r>
              <a:rPr lang="cs-CZ" sz="4000" b="1" dirty="0">
                <a:solidFill>
                  <a:schemeClr val="bg1"/>
                </a:solidFill>
                <a:latin typeface="Times New Roman" panose="02020603050405020304" pitchFamily="18" charset="0"/>
                <a:cs typeface="Times New Roman" panose="02020603050405020304" pitchFamily="18" charset="0"/>
              </a:rPr>
              <a:t>Proces marketingového výzkumu</a:t>
            </a: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2000" dirty="0">
                <a:solidFill>
                  <a:schemeClr val="bg1"/>
                </a:solidFill>
                <a:latin typeface="Times New Roman" panose="02020603050405020304" pitchFamily="18" charset="0"/>
                <a:cs typeface="Times New Roman" panose="02020603050405020304" pitchFamily="18" charset="0"/>
              </a:rPr>
              <a:t>2. tutoriál</a:t>
            </a: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Michal Stoklasa, Ph.D.</a:t>
            </a:r>
          </a:p>
          <a:p>
            <a:pPr algn="r"/>
            <a:r>
              <a:rPr lang="cs-CZ" altLang="cs-CZ" sz="900" dirty="0">
                <a:solidFill>
                  <a:srgbClr val="307871"/>
                </a:solidFill>
                <a:latin typeface="Times New Roman" panose="02020603050405020304" pitchFamily="18" charset="0"/>
                <a:cs typeface="Times New Roman" panose="02020603050405020304" pitchFamily="18" charset="0"/>
              </a:rPr>
              <a:t>Marketingový výzkum</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480720" cy="507703"/>
          </a:xfrm>
        </p:spPr>
        <p:txBody>
          <a:bodyPr/>
          <a:lstStyle/>
          <a:p>
            <a:r>
              <a:rPr lang="cs-CZ" b="1" dirty="0"/>
              <a:t>Proces podle Kolba 2008</a:t>
            </a:r>
          </a:p>
        </p:txBody>
      </p:sp>
      <p:sp>
        <p:nvSpPr>
          <p:cNvPr id="2" name="Rectangle 1"/>
          <p:cNvSpPr/>
          <p:nvPr/>
        </p:nvSpPr>
        <p:spPr>
          <a:xfrm>
            <a:off x="251520" y="915566"/>
            <a:ext cx="8604448" cy="3539430"/>
          </a:xfrm>
          <a:prstGeom prst="rect">
            <a:avLst/>
          </a:prstGeom>
        </p:spPr>
        <p:txBody>
          <a:bodyPr wrap="square">
            <a:spAutoFit/>
          </a:bodyPr>
          <a:lstStyle/>
          <a:p>
            <a:r>
              <a:rPr lang="cs-CZ" sz="2800" dirty="0">
                <a:solidFill>
                  <a:srgbClr val="002060"/>
                </a:solidFill>
              </a:rPr>
              <a:t>1. Určení výzkumné otázky.</a:t>
            </a:r>
          </a:p>
          <a:p>
            <a:r>
              <a:rPr lang="cs-CZ" sz="2800" dirty="0">
                <a:solidFill>
                  <a:srgbClr val="002060"/>
                </a:solidFill>
              </a:rPr>
              <a:t>2. Rozhodnutí o zdrojích dat a informací a struktuře výzkumného vzorku.</a:t>
            </a:r>
          </a:p>
          <a:p>
            <a:r>
              <a:rPr lang="cs-CZ" sz="2800" dirty="0">
                <a:solidFill>
                  <a:srgbClr val="002060"/>
                </a:solidFill>
              </a:rPr>
              <a:t>3. Výběr vhodného přístupu k výzkumu </a:t>
            </a:r>
          </a:p>
          <a:p>
            <a:r>
              <a:rPr lang="cs-CZ" sz="2800" dirty="0">
                <a:solidFill>
                  <a:srgbClr val="002060"/>
                </a:solidFill>
              </a:rPr>
              <a:t>(kvanti/kvali, deskr./kauzální/explo.).</a:t>
            </a:r>
          </a:p>
          <a:p>
            <a:r>
              <a:rPr lang="cs-CZ" sz="2800" dirty="0">
                <a:solidFill>
                  <a:srgbClr val="002060"/>
                </a:solidFill>
              </a:rPr>
              <a:t>4. Výběr vhodné metody výzkumu.</a:t>
            </a:r>
          </a:p>
          <a:p>
            <a:r>
              <a:rPr lang="cs-CZ" sz="2800" dirty="0">
                <a:solidFill>
                  <a:srgbClr val="002060"/>
                </a:solidFill>
              </a:rPr>
              <a:t>5. Provedení výzkumu.</a:t>
            </a:r>
          </a:p>
          <a:p>
            <a:r>
              <a:rPr lang="cs-CZ" sz="2800" dirty="0">
                <a:solidFill>
                  <a:srgbClr val="002060"/>
                </a:solidFill>
              </a:rPr>
              <a:t>6. Analýza výsledků, tvorba reportu a doporučení.</a:t>
            </a:r>
          </a:p>
        </p:txBody>
      </p:sp>
    </p:spTree>
    <p:extLst>
      <p:ext uri="{BB962C8B-B14F-4D97-AF65-F5344CB8AC3E}">
        <p14:creationId xmlns:p14="http://schemas.microsoft.com/office/powerpoint/2010/main" val="76375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500"/>
                                        <p:tgtEl>
                                          <p:spTgt spid="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500"/>
                                        <p:tgtEl>
                                          <p:spTgt spid="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xEl>
                                              <p:pRg st="5" end="5"/>
                                            </p:txEl>
                                          </p:spTgt>
                                        </p:tgtEl>
                                        <p:attrNameLst>
                                          <p:attrName>style.visibility</p:attrName>
                                        </p:attrNameLst>
                                      </p:cBhvr>
                                      <p:to>
                                        <p:strVal val="visible"/>
                                      </p:to>
                                    </p:set>
                                    <p:animEffect transition="in" filter="fade">
                                      <p:cBhvr>
                                        <p:cTn id="30" dur="500"/>
                                        <p:tgtEl>
                                          <p:spTgt spid="2">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416824" cy="507703"/>
          </a:xfrm>
        </p:spPr>
        <p:txBody>
          <a:bodyPr/>
          <a:lstStyle/>
          <a:p>
            <a:r>
              <a:rPr lang="cs-CZ" b="1" dirty="0"/>
              <a:t>Proces podle výzkumné agentury Millward Brown</a:t>
            </a: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730958"/>
            <a:ext cx="6336704" cy="3995532"/>
          </a:xfrm>
          <a:prstGeom prst="rect">
            <a:avLst/>
          </a:prstGeom>
        </p:spPr>
      </p:pic>
    </p:spTree>
    <p:extLst>
      <p:ext uri="{BB962C8B-B14F-4D97-AF65-F5344CB8AC3E}">
        <p14:creationId xmlns:p14="http://schemas.microsoft.com/office/powerpoint/2010/main" val="2708019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480720" cy="507703"/>
          </a:xfrm>
        </p:spPr>
        <p:txBody>
          <a:bodyPr/>
          <a:lstStyle/>
          <a:p>
            <a:r>
              <a:rPr lang="cs-CZ" b="1" dirty="0"/>
              <a:t>Proces obecně</a:t>
            </a:r>
          </a:p>
        </p:txBody>
      </p:sp>
      <p:sp>
        <p:nvSpPr>
          <p:cNvPr id="2" name="Rectangle 1"/>
          <p:cNvSpPr/>
          <p:nvPr/>
        </p:nvSpPr>
        <p:spPr>
          <a:xfrm>
            <a:off x="251520" y="915566"/>
            <a:ext cx="8604448" cy="3693319"/>
          </a:xfrm>
          <a:prstGeom prst="rect">
            <a:avLst/>
          </a:prstGeom>
        </p:spPr>
        <p:txBody>
          <a:bodyPr wrap="square">
            <a:spAutoFit/>
          </a:bodyPr>
          <a:lstStyle/>
          <a:p>
            <a:pPr marL="457200" indent="-457200">
              <a:buFont typeface="Arial" panose="020B0604020202020204" pitchFamily="34" charset="0"/>
              <a:buChar char="•"/>
            </a:pPr>
            <a:r>
              <a:rPr lang="cs-CZ" sz="2600" dirty="0">
                <a:solidFill>
                  <a:srgbClr val="002060"/>
                </a:solidFill>
              </a:rPr>
              <a:t>Čím lépe si celý výzkum </a:t>
            </a:r>
            <a:r>
              <a:rPr lang="cs-CZ" sz="2600" b="1" dirty="0">
                <a:solidFill>
                  <a:srgbClr val="002060"/>
                </a:solidFill>
              </a:rPr>
              <a:t>připravíme</a:t>
            </a:r>
            <a:r>
              <a:rPr lang="cs-CZ" sz="2600" dirty="0">
                <a:solidFill>
                  <a:srgbClr val="002060"/>
                </a:solidFill>
              </a:rPr>
              <a:t>, tím lépe se nám bude pracovat a dosáhneme našich cílů.</a:t>
            </a:r>
          </a:p>
          <a:p>
            <a:pPr marL="457200" indent="-457200">
              <a:buFont typeface="Arial" panose="020B0604020202020204" pitchFamily="34" charset="0"/>
              <a:buChar char="•"/>
            </a:pPr>
            <a:r>
              <a:rPr lang="cs-CZ" sz="2600" dirty="0">
                <a:solidFill>
                  <a:srgbClr val="002060"/>
                </a:solidFill>
              </a:rPr>
              <a:t>Pokud nedodržíme veškerá </a:t>
            </a:r>
            <a:r>
              <a:rPr lang="cs-CZ" sz="2600" b="1" dirty="0">
                <a:solidFill>
                  <a:srgbClr val="002060"/>
                </a:solidFill>
              </a:rPr>
              <a:t>pravidla</a:t>
            </a:r>
            <a:r>
              <a:rPr lang="cs-CZ" sz="2600" dirty="0">
                <a:solidFill>
                  <a:srgbClr val="002060"/>
                </a:solidFill>
              </a:rPr>
              <a:t> výzkumu, jen si uškodíme, protože budeme muset opakovat některé kroky.</a:t>
            </a:r>
          </a:p>
          <a:p>
            <a:pPr marL="457200" indent="-457200">
              <a:buFont typeface="Arial" panose="020B0604020202020204" pitchFamily="34" charset="0"/>
              <a:buChar char="•"/>
            </a:pPr>
            <a:r>
              <a:rPr lang="cs-CZ" sz="2600" dirty="0">
                <a:solidFill>
                  <a:srgbClr val="002060"/>
                </a:solidFill>
              </a:rPr>
              <a:t>Jako první zpravidla přichází uvědomění si tzv. „</a:t>
            </a:r>
            <a:r>
              <a:rPr lang="cs-CZ" sz="2600" b="1" dirty="0">
                <a:solidFill>
                  <a:srgbClr val="002060"/>
                </a:solidFill>
              </a:rPr>
              <a:t>informační mezery</a:t>
            </a:r>
            <a:r>
              <a:rPr lang="cs-CZ" sz="2600" dirty="0">
                <a:solidFill>
                  <a:srgbClr val="002060"/>
                </a:solidFill>
              </a:rPr>
              <a:t>“. Proto je prvním krokem vymezení problémové oblasti. </a:t>
            </a:r>
          </a:p>
          <a:p>
            <a:pPr marL="457200" indent="-457200">
              <a:buFont typeface="Arial" panose="020B0604020202020204" pitchFamily="34" charset="0"/>
              <a:buChar char="•"/>
            </a:pPr>
            <a:r>
              <a:rPr lang="cs-CZ" sz="2600" dirty="0">
                <a:solidFill>
                  <a:srgbClr val="002060"/>
                </a:solidFill>
              </a:rPr>
              <a:t>Již při plánování MV a v přípravné fázi lze odhadnout možné </a:t>
            </a:r>
            <a:r>
              <a:rPr lang="cs-CZ" sz="2600" b="1" dirty="0">
                <a:solidFill>
                  <a:srgbClr val="002060"/>
                </a:solidFill>
              </a:rPr>
              <a:t>nástrahy</a:t>
            </a:r>
            <a:r>
              <a:rPr lang="cs-CZ" sz="2600" dirty="0">
                <a:solidFill>
                  <a:srgbClr val="002060"/>
                </a:solidFill>
              </a:rPr>
              <a:t> a způsob jejich řešení.</a:t>
            </a:r>
          </a:p>
        </p:txBody>
      </p:sp>
    </p:spTree>
    <p:extLst>
      <p:ext uri="{BB962C8B-B14F-4D97-AF65-F5344CB8AC3E}">
        <p14:creationId xmlns:p14="http://schemas.microsoft.com/office/powerpoint/2010/main" val="243984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5544616" cy="3672408"/>
          </a:xfrm>
          <a:prstGeom prst="rect">
            <a:avLst/>
          </a:prstGeom>
        </p:spPr>
        <p:txBody>
          <a:bodyPr>
            <a:noAutofit/>
          </a:bodyPr>
          <a:lstStyle/>
          <a:p>
            <a:r>
              <a:rPr lang="cs-CZ" sz="2400" dirty="0">
                <a:solidFill>
                  <a:srgbClr val="002060"/>
                </a:solidFill>
              </a:rPr>
              <a:t>Dle Kolba „</a:t>
            </a:r>
            <a:r>
              <a:rPr lang="cs-CZ" sz="2400" b="1" dirty="0">
                <a:solidFill>
                  <a:srgbClr val="002060"/>
                </a:solidFill>
              </a:rPr>
              <a:t>problém</a:t>
            </a:r>
            <a:r>
              <a:rPr lang="cs-CZ" sz="2400" dirty="0">
                <a:solidFill>
                  <a:srgbClr val="002060"/>
                </a:solidFill>
              </a:rPr>
              <a:t> je možno vysvětlit jako otázku, na kterou teď nemáme odpověď“. </a:t>
            </a:r>
          </a:p>
          <a:p>
            <a:r>
              <a:rPr lang="cs-CZ" sz="2400" dirty="0">
                <a:solidFill>
                  <a:srgbClr val="002060"/>
                </a:solidFill>
              </a:rPr>
              <a:t>Odpovědí ale není okamžitě začít výzkum, nýbrž </a:t>
            </a:r>
            <a:r>
              <a:rPr lang="cs-CZ" sz="2400" b="1" dirty="0">
                <a:solidFill>
                  <a:srgbClr val="002060"/>
                </a:solidFill>
              </a:rPr>
              <a:t>plánovat výzkum</a:t>
            </a:r>
            <a:r>
              <a:rPr lang="cs-CZ" sz="2400" dirty="0">
                <a:solidFill>
                  <a:srgbClr val="002060"/>
                </a:solidFill>
              </a:rPr>
              <a:t>! </a:t>
            </a:r>
          </a:p>
          <a:p>
            <a:r>
              <a:rPr lang="cs-CZ" sz="2400" dirty="0">
                <a:solidFill>
                  <a:srgbClr val="002060"/>
                </a:solidFill>
              </a:rPr>
              <a:t>Pokud nemáme správně definovánu </a:t>
            </a:r>
            <a:r>
              <a:rPr lang="cs-CZ" sz="2400" b="1" dirty="0">
                <a:solidFill>
                  <a:srgbClr val="002060"/>
                </a:solidFill>
              </a:rPr>
              <a:t>problémovou oblast </a:t>
            </a:r>
            <a:r>
              <a:rPr lang="cs-CZ" sz="2400" dirty="0">
                <a:solidFill>
                  <a:srgbClr val="002060"/>
                </a:solidFill>
              </a:rPr>
              <a:t>a z ní vycházející </a:t>
            </a:r>
            <a:r>
              <a:rPr lang="cs-CZ" sz="2400" b="1" dirty="0">
                <a:solidFill>
                  <a:srgbClr val="002060"/>
                </a:solidFill>
              </a:rPr>
              <a:t>výzkumnou otázku</a:t>
            </a:r>
            <a:r>
              <a:rPr lang="cs-CZ" sz="2400" dirty="0">
                <a:solidFill>
                  <a:srgbClr val="002060"/>
                </a:solidFill>
              </a:rPr>
              <a:t>, výzkum půjde pravděpodobně špatným směrem.</a:t>
            </a:r>
          </a:p>
          <a:p>
            <a:pPr lvl="1"/>
            <a:endParaRPr lang="cs-CZ" sz="2000" dirty="0"/>
          </a:p>
        </p:txBody>
      </p:sp>
      <p:sp>
        <p:nvSpPr>
          <p:cNvPr id="6" name="Nadpis 5"/>
          <p:cNvSpPr>
            <a:spLocks noGrp="1"/>
          </p:cNvSpPr>
          <p:nvPr>
            <p:ph type="title"/>
          </p:nvPr>
        </p:nvSpPr>
        <p:spPr>
          <a:xfrm>
            <a:off x="179512" y="195486"/>
            <a:ext cx="6480720" cy="507703"/>
          </a:xfrm>
        </p:spPr>
        <p:txBody>
          <a:bodyPr/>
          <a:lstStyle/>
          <a:p>
            <a:r>
              <a:rPr lang="cs-CZ" b="1" dirty="0"/>
              <a:t>Definice problému</a:t>
            </a:r>
          </a:p>
        </p:txBody>
      </p:sp>
      <p:pic>
        <p:nvPicPr>
          <p:cNvPr id="2052" name="Picture 4" descr="Výsledek obrázku pro marketing research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310510"/>
            <a:ext cx="4704457" cy="3026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448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5544616" cy="3672408"/>
          </a:xfrm>
          <a:prstGeom prst="rect">
            <a:avLst/>
          </a:prstGeom>
        </p:spPr>
        <p:txBody>
          <a:bodyPr>
            <a:noAutofit/>
          </a:bodyPr>
          <a:lstStyle/>
          <a:p>
            <a:r>
              <a:rPr lang="cs-CZ" sz="2400" dirty="0">
                <a:solidFill>
                  <a:srgbClr val="002060"/>
                </a:solidFill>
              </a:rPr>
              <a:t>Dle Kozla je „definování problému </a:t>
            </a:r>
            <a:r>
              <a:rPr lang="cs-CZ" sz="2400" b="1" dirty="0">
                <a:solidFill>
                  <a:srgbClr val="002060"/>
                </a:solidFill>
              </a:rPr>
              <a:t>nejdůležitějším</a:t>
            </a:r>
            <a:r>
              <a:rPr lang="cs-CZ" sz="2400" dirty="0">
                <a:solidFill>
                  <a:srgbClr val="002060"/>
                </a:solidFill>
              </a:rPr>
              <a:t> a často nejobtížnějším krokem celého procesu MV, tato fáze mnohdy zabere více než 50 % celkové doby potřebné pro splnění zadaného úkolu“. </a:t>
            </a:r>
          </a:p>
          <a:p>
            <a:r>
              <a:rPr lang="cs-CZ" sz="2400" dirty="0">
                <a:solidFill>
                  <a:srgbClr val="002060"/>
                </a:solidFill>
              </a:rPr>
              <a:t>Zadavatel úkolu by měl mít znalost problematiky, jinak je přesné definování zadání obtížné. </a:t>
            </a:r>
          </a:p>
          <a:p>
            <a:pPr lvl="1"/>
            <a:endParaRPr lang="cs-CZ" sz="2000" dirty="0"/>
          </a:p>
        </p:txBody>
      </p:sp>
      <p:sp>
        <p:nvSpPr>
          <p:cNvPr id="6" name="Nadpis 5"/>
          <p:cNvSpPr>
            <a:spLocks noGrp="1"/>
          </p:cNvSpPr>
          <p:nvPr>
            <p:ph type="title"/>
          </p:nvPr>
        </p:nvSpPr>
        <p:spPr>
          <a:xfrm>
            <a:off x="179512" y="195486"/>
            <a:ext cx="6480720" cy="507703"/>
          </a:xfrm>
        </p:spPr>
        <p:txBody>
          <a:bodyPr/>
          <a:lstStyle/>
          <a:p>
            <a:r>
              <a:rPr lang="cs-CZ" b="1" dirty="0"/>
              <a:t>Definice problému</a:t>
            </a:r>
          </a:p>
        </p:txBody>
      </p:sp>
      <p:pic>
        <p:nvPicPr>
          <p:cNvPr id="5" name="Picture 4" descr="Výsledek obrázku pro marketing research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310510"/>
            <a:ext cx="4704457" cy="3026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9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5544616" cy="3672408"/>
          </a:xfrm>
          <a:prstGeom prst="rect">
            <a:avLst/>
          </a:prstGeom>
        </p:spPr>
        <p:txBody>
          <a:bodyPr>
            <a:noAutofit/>
          </a:bodyPr>
          <a:lstStyle/>
          <a:p>
            <a:r>
              <a:rPr lang="cs-CZ" sz="2400" dirty="0">
                <a:solidFill>
                  <a:srgbClr val="002060"/>
                </a:solidFill>
              </a:rPr>
              <a:t>Stanovení problému se neobejde bez nadhledu a „selského rozumu“. </a:t>
            </a:r>
          </a:p>
          <a:p>
            <a:r>
              <a:rPr lang="cs-CZ" sz="2400" dirty="0">
                <a:solidFill>
                  <a:srgbClr val="002060"/>
                </a:solidFill>
              </a:rPr>
              <a:t>Pracovníci musí zcela přesně vědět, jaký problém má být výzkumem vyřešen a jaké informace je potřeba získat. </a:t>
            </a:r>
          </a:p>
          <a:p>
            <a:r>
              <a:rPr lang="cs-CZ" sz="2400" dirty="0">
                <a:solidFill>
                  <a:srgbClr val="002060"/>
                </a:solidFill>
              </a:rPr>
              <a:t>Může nastat situace, kdy firma realizuje výzkum, který nejen že nic nepřináší, ale může být dokonce </a:t>
            </a:r>
            <a:r>
              <a:rPr lang="cs-CZ" sz="2400" b="1" dirty="0">
                <a:solidFill>
                  <a:srgbClr val="002060"/>
                </a:solidFill>
              </a:rPr>
              <a:t>zavádějící</a:t>
            </a:r>
            <a:r>
              <a:rPr lang="cs-CZ" sz="2400" dirty="0">
                <a:solidFill>
                  <a:srgbClr val="002060"/>
                </a:solidFill>
              </a:rPr>
              <a:t> - vede k </a:t>
            </a:r>
            <a:r>
              <a:rPr lang="cs-CZ" sz="2400" b="1" dirty="0">
                <a:solidFill>
                  <a:srgbClr val="002060"/>
                </a:solidFill>
              </a:rPr>
              <a:t>chybným rozhodnutím</a:t>
            </a:r>
            <a:r>
              <a:rPr lang="cs-CZ" sz="2400" dirty="0">
                <a:solidFill>
                  <a:srgbClr val="002060"/>
                </a:solidFill>
              </a:rPr>
              <a:t>!</a:t>
            </a:r>
          </a:p>
          <a:p>
            <a:pPr lvl="1"/>
            <a:endParaRPr lang="cs-CZ" sz="2000" dirty="0"/>
          </a:p>
        </p:txBody>
      </p:sp>
      <p:sp>
        <p:nvSpPr>
          <p:cNvPr id="6" name="Nadpis 5"/>
          <p:cNvSpPr>
            <a:spLocks noGrp="1"/>
          </p:cNvSpPr>
          <p:nvPr>
            <p:ph type="title"/>
          </p:nvPr>
        </p:nvSpPr>
        <p:spPr>
          <a:xfrm>
            <a:off x="179512" y="195486"/>
            <a:ext cx="6480720" cy="507703"/>
          </a:xfrm>
        </p:spPr>
        <p:txBody>
          <a:bodyPr/>
          <a:lstStyle/>
          <a:p>
            <a:r>
              <a:rPr lang="cs-CZ" b="1" dirty="0"/>
              <a:t>Definice problému</a:t>
            </a:r>
          </a:p>
        </p:txBody>
      </p:sp>
      <p:pic>
        <p:nvPicPr>
          <p:cNvPr id="5" name="Picture 4" descr="Výsledek obrázku pro marketing research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310510"/>
            <a:ext cx="4704457" cy="3026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09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635646"/>
            <a:ext cx="5544616" cy="3024336"/>
          </a:xfrm>
          <a:prstGeom prst="rect">
            <a:avLst/>
          </a:prstGeom>
        </p:spPr>
        <p:txBody>
          <a:bodyPr>
            <a:noAutofit/>
          </a:bodyPr>
          <a:lstStyle/>
          <a:p>
            <a:pPr marL="0" indent="0" algn="ctr">
              <a:buNone/>
            </a:pPr>
            <a:r>
              <a:rPr lang="cs-CZ" sz="4400" b="1" dirty="0">
                <a:solidFill>
                  <a:srgbClr val="002060"/>
                </a:solidFill>
                <a:latin typeface="Arial" panose="020B0604020202020204" pitchFamily="34" charset="0"/>
                <a:cs typeface="Arial" panose="020B0604020202020204" pitchFamily="34" charset="0"/>
              </a:rPr>
              <a:t>Dobře definovaný problém je napůl vyřešený problém.</a:t>
            </a:r>
          </a:p>
        </p:txBody>
      </p:sp>
      <p:pic>
        <p:nvPicPr>
          <p:cNvPr id="2050" name="Picture 2" descr="Výsledek obrázku pro research design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987574"/>
            <a:ext cx="2160000" cy="3388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cs-CZ"/>
          </a:p>
        </p:txBody>
      </p:sp>
    </p:spTree>
    <p:extLst>
      <p:ext uri="{BB962C8B-B14F-4D97-AF65-F5344CB8AC3E}">
        <p14:creationId xmlns:p14="http://schemas.microsoft.com/office/powerpoint/2010/main" val="29525378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1059582"/>
            <a:ext cx="8640960" cy="3672408"/>
          </a:xfrm>
          <a:prstGeom prst="rect">
            <a:avLst/>
          </a:prstGeom>
        </p:spPr>
        <p:txBody>
          <a:bodyPr>
            <a:noAutofit/>
          </a:bodyPr>
          <a:lstStyle/>
          <a:p>
            <a:r>
              <a:rPr lang="cs-CZ" sz="2800" dirty="0">
                <a:solidFill>
                  <a:srgbClr val="002060"/>
                </a:solidFill>
              </a:rPr>
              <a:t>Výzkumný cíl nám definuje, co přesně chceme zjistit. </a:t>
            </a:r>
          </a:p>
          <a:p>
            <a:r>
              <a:rPr lang="cs-CZ" sz="2800" dirty="0">
                <a:solidFill>
                  <a:srgbClr val="002060"/>
                </a:solidFill>
              </a:rPr>
              <a:t>Není to stejný cíl, jaký máme od zadavatele výzkumu – ten má jako cíl konečný stav po výzkumu.</a:t>
            </a:r>
          </a:p>
          <a:p>
            <a:r>
              <a:rPr lang="cs-CZ" sz="2800" dirty="0">
                <a:solidFill>
                  <a:srgbClr val="002060"/>
                </a:solidFill>
              </a:rPr>
              <a:t>Cíl výzkumu nemusí být jediný, můžeme mít více cílů, ale ne příliš a zaměřených na odlišné oblasti.</a:t>
            </a:r>
          </a:p>
          <a:p>
            <a:r>
              <a:rPr lang="cs-CZ" sz="2800" dirty="0">
                <a:solidFill>
                  <a:srgbClr val="002060"/>
                </a:solidFill>
              </a:rPr>
              <a:t>Výzkumný cíl již zpravidla vymýšlí agentura, protože má zkušenosti, jak z definovaného problému cíl stanovit.</a:t>
            </a:r>
          </a:p>
        </p:txBody>
      </p:sp>
      <p:sp>
        <p:nvSpPr>
          <p:cNvPr id="6" name="Nadpis 5"/>
          <p:cNvSpPr>
            <a:spLocks noGrp="1"/>
          </p:cNvSpPr>
          <p:nvPr>
            <p:ph type="title"/>
          </p:nvPr>
        </p:nvSpPr>
        <p:spPr>
          <a:xfrm>
            <a:off x="179512" y="195486"/>
            <a:ext cx="6480720" cy="507703"/>
          </a:xfrm>
        </p:spPr>
        <p:txBody>
          <a:bodyPr/>
          <a:lstStyle/>
          <a:p>
            <a:r>
              <a:rPr lang="cs-CZ" b="1" dirty="0"/>
              <a:t>Definice cíle výzkumu</a:t>
            </a:r>
          </a:p>
        </p:txBody>
      </p:sp>
    </p:spTree>
    <p:extLst>
      <p:ext uri="{BB962C8B-B14F-4D97-AF65-F5344CB8AC3E}">
        <p14:creationId xmlns:p14="http://schemas.microsoft.com/office/powerpoint/2010/main" val="19185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672408"/>
          </a:xfrm>
          <a:prstGeom prst="rect">
            <a:avLst/>
          </a:prstGeom>
        </p:spPr>
        <p:txBody>
          <a:bodyPr>
            <a:noAutofit/>
          </a:bodyPr>
          <a:lstStyle/>
          <a:p>
            <a:r>
              <a:rPr lang="cs-CZ" sz="2800" dirty="0">
                <a:solidFill>
                  <a:srgbClr val="002060"/>
                </a:solidFill>
              </a:rPr>
              <a:t>Výzkumný cíl určuje, co by měl výzkum zjistit.</a:t>
            </a:r>
          </a:p>
          <a:p>
            <a:r>
              <a:rPr lang="cs-CZ" sz="2800" dirty="0">
                <a:solidFill>
                  <a:srgbClr val="002060"/>
                </a:solidFill>
              </a:rPr>
              <a:t>Musí být také realizovatelný.</a:t>
            </a:r>
          </a:p>
          <a:p>
            <a:r>
              <a:rPr lang="cs-CZ" sz="2800" dirty="0">
                <a:solidFill>
                  <a:srgbClr val="002060"/>
                </a:solidFill>
              </a:rPr>
              <a:t>Cíle se liší dle typu výzkumu (viz minule)</a:t>
            </a:r>
          </a:p>
          <a:p>
            <a:pPr lvl="1"/>
            <a:r>
              <a:rPr lang="cs-CZ" sz="2400" dirty="0">
                <a:solidFill>
                  <a:srgbClr val="002060"/>
                </a:solidFill>
              </a:rPr>
              <a:t>Explorační</a:t>
            </a:r>
          </a:p>
          <a:p>
            <a:pPr lvl="1"/>
            <a:r>
              <a:rPr lang="cs-CZ" sz="2400" dirty="0">
                <a:solidFill>
                  <a:srgbClr val="002060"/>
                </a:solidFill>
              </a:rPr>
              <a:t>Explanační</a:t>
            </a:r>
          </a:p>
          <a:p>
            <a:pPr lvl="1"/>
            <a:r>
              <a:rPr lang="cs-CZ" sz="2400" dirty="0">
                <a:solidFill>
                  <a:srgbClr val="002060"/>
                </a:solidFill>
              </a:rPr>
              <a:t>Deskriptivní</a:t>
            </a:r>
          </a:p>
        </p:txBody>
      </p:sp>
      <p:sp>
        <p:nvSpPr>
          <p:cNvPr id="6" name="Nadpis 5"/>
          <p:cNvSpPr>
            <a:spLocks noGrp="1"/>
          </p:cNvSpPr>
          <p:nvPr>
            <p:ph type="title"/>
          </p:nvPr>
        </p:nvSpPr>
        <p:spPr>
          <a:xfrm>
            <a:off x="179512" y="195486"/>
            <a:ext cx="6480720" cy="507703"/>
          </a:xfrm>
        </p:spPr>
        <p:txBody>
          <a:bodyPr/>
          <a:lstStyle/>
          <a:p>
            <a:r>
              <a:rPr lang="cs-CZ" b="1" dirty="0"/>
              <a:t>Definice cíle výzkumu</a:t>
            </a:r>
          </a:p>
        </p:txBody>
      </p:sp>
    </p:spTree>
    <p:extLst>
      <p:ext uri="{BB962C8B-B14F-4D97-AF65-F5344CB8AC3E}">
        <p14:creationId xmlns:p14="http://schemas.microsoft.com/office/powerpoint/2010/main" val="2001154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635646"/>
            <a:ext cx="8352928" cy="3024336"/>
          </a:xfrm>
          <a:prstGeom prst="rect">
            <a:avLst/>
          </a:prstGeom>
        </p:spPr>
        <p:txBody>
          <a:bodyPr>
            <a:noAutofit/>
          </a:bodyPr>
          <a:lstStyle/>
          <a:p>
            <a:pPr marL="0" indent="0" algn="ctr">
              <a:buNone/>
            </a:pPr>
            <a:r>
              <a:rPr lang="cs-CZ" sz="3600" b="1" dirty="0">
                <a:solidFill>
                  <a:srgbClr val="002060"/>
                </a:solidFill>
                <a:latin typeface="Arial" panose="020B0604020202020204" pitchFamily="34" charset="0"/>
                <a:cs typeface="Arial" panose="020B0604020202020204" pitchFamily="34" charset="0"/>
              </a:rPr>
              <a:t>Spolupráce na marketingovém výzkumu s agenturou</a:t>
            </a:r>
          </a:p>
        </p:txBody>
      </p:sp>
      <p:pic>
        <p:nvPicPr>
          <p:cNvPr id="4" name="Picture 2" descr="VÃ½sledek obrÃ¡zku pro ipsos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3465762"/>
            <a:ext cx="781962" cy="7200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ouvisejÃ­cÃ­ obrÃ¡ze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76191" y="3465762"/>
            <a:ext cx="744017" cy="744017"/>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Ã½sledek obrÃ¡zku pro millward brown logo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28772" y="3610609"/>
            <a:ext cx="2040161" cy="49188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VÃ½sledek obrÃ¡zku pro stem mark 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065" y="3396045"/>
            <a:ext cx="1542602" cy="83557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VÃ½sledek obrÃ¡zku pro scac 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41994" y="3591536"/>
            <a:ext cx="1810526" cy="640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109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latin typeface="Times New Roman" panose="02020603050405020304" pitchFamily="18" charset="0"/>
                <a:cs typeface="Times New Roman" panose="02020603050405020304" pitchFamily="18" charset="0"/>
              </a:rPr>
              <a:t>1 návrh a příprava marketingového výzkumu.</a:t>
            </a:r>
          </a:p>
          <a:p>
            <a:endParaRPr lang="cs-CZ" sz="2000" b="1" dirty="0">
              <a:solidFill>
                <a:srgbClr val="002060"/>
              </a:solidFill>
              <a:latin typeface="Times New Roman" panose="02020603050405020304" pitchFamily="18" charset="0"/>
              <a:cs typeface="Times New Roman" panose="02020603050405020304" pitchFamily="18" charset="0"/>
            </a:endParaRPr>
          </a:p>
          <a:p>
            <a:r>
              <a:rPr lang="cs-CZ" sz="2000" b="1" dirty="0">
                <a:solidFill>
                  <a:srgbClr val="002060"/>
                </a:solidFill>
                <a:latin typeface="Times New Roman" panose="02020603050405020304" pitchFamily="18" charset="0"/>
                <a:cs typeface="Times New Roman" panose="02020603050405020304" pitchFamily="18" charset="0"/>
              </a:rPr>
              <a:t>2 realizace marketingového výzkumu.</a:t>
            </a:r>
          </a:p>
        </p:txBody>
      </p:sp>
      <p:sp>
        <p:nvSpPr>
          <p:cNvPr id="6" name="Nadpis 5"/>
          <p:cNvSpPr>
            <a:spLocks noGrp="1"/>
          </p:cNvSpPr>
          <p:nvPr>
            <p:ph type="title"/>
          </p:nvPr>
        </p:nvSpPr>
        <p:spPr>
          <a:xfrm>
            <a:off x="179512" y="195486"/>
            <a:ext cx="3888432" cy="507703"/>
          </a:xfrm>
        </p:spPr>
        <p:txBody>
          <a:bodyPr/>
          <a:lstStyle/>
          <a:p>
            <a:r>
              <a:rPr lang="cs-CZ" dirty="0"/>
              <a:t>Obsah tutoriálu</a:t>
            </a:r>
          </a:p>
        </p:txBody>
      </p:sp>
    </p:spTree>
    <p:extLst>
      <p:ext uri="{BB962C8B-B14F-4D97-AF65-F5344CB8AC3E}">
        <p14:creationId xmlns:p14="http://schemas.microsoft.com/office/powerpoint/2010/main" val="34485649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pic>
        <p:nvPicPr>
          <p:cNvPr id="9220" name="Picture 4" descr="Související obrá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95486"/>
            <a:ext cx="9256062"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9499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pic>
        <p:nvPicPr>
          <p:cNvPr id="5122" name="Picture 2" descr="Výsledek obrázku pro client brief client budg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131590"/>
            <a:ext cx="9487846" cy="3102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306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95486"/>
            <a:ext cx="7416824" cy="507703"/>
          </a:xfrm>
        </p:spPr>
        <p:txBody>
          <a:bodyPr/>
          <a:lstStyle/>
          <a:p>
            <a:r>
              <a:rPr lang="cs-CZ" dirty="0"/>
              <a:t>Marketingový výzkum ve spolupráci s agenturou</a:t>
            </a:r>
          </a:p>
        </p:txBody>
      </p:sp>
      <p:pic>
        <p:nvPicPr>
          <p:cNvPr id="1026" name="Picture 2" descr="VÃ½sledek obrÃ¡zku pro nike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130" y="2499741"/>
            <a:ext cx="1752444" cy="6500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Ã½sledek obrÃ¡zku pro kantar 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9930" y="2283718"/>
            <a:ext cx="1456828" cy="1092621"/>
          </a:xfrm>
          <a:prstGeom prst="rect">
            <a:avLst/>
          </a:prstGeom>
          <a:noFill/>
          <a:extLst>
            <a:ext uri="{909E8E84-426E-40DD-AFC4-6F175D3DCCD1}">
              <a14:hiddenFill xmlns:a14="http://schemas.microsoft.com/office/drawing/2010/main">
                <a:solidFill>
                  <a:srgbClr val="FFFFFF"/>
                </a:solidFill>
              </a14:hiddenFill>
            </a:ext>
          </a:extLst>
        </p:spPr>
      </p:pic>
      <p:sp>
        <p:nvSpPr>
          <p:cNvPr id="3" name="Šipka doprava 2"/>
          <p:cNvSpPr/>
          <p:nvPr/>
        </p:nvSpPr>
        <p:spPr>
          <a:xfrm>
            <a:off x="3495223" y="627534"/>
            <a:ext cx="2520280"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BRIEF</a:t>
            </a:r>
            <a:endParaRPr lang="en-US" dirty="0"/>
          </a:p>
        </p:txBody>
      </p:sp>
      <p:sp>
        <p:nvSpPr>
          <p:cNvPr id="4" name="Šipka doleva 3"/>
          <p:cNvSpPr/>
          <p:nvPr/>
        </p:nvSpPr>
        <p:spPr>
          <a:xfrm>
            <a:off x="3100375" y="1420954"/>
            <a:ext cx="2627096" cy="9361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PLÁN VÝZKUMU</a:t>
            </a:r>
            <a:endParaRPr lang="en-US" dirty="0"/>
          </a:p>
        </p:txBody>
      </p:sp>
      <p:sp>
        <p:nvSpPr>
          <p:cNvPr id="5" name="Obdélník 4"/>
          <p:cNvSpPr/>
          <p:nvPr/>
        </p:nvSpPr>
        <p:spPr>
          <a:xfrm>
            <a:off x="676506" y="1218426"/>
            <a:ext cx="1656184" cy="766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a:t>Business </a:t>
            </a:r>
            <a:r>
              <a:rPr lang="cs-CZ" dirty="0"/>
              <a:t>problém</a:t>
            </a:r>
            <a:endParaRPr lang="en-US" dirty="0"/>
          </a:p>
        </p:txBody>
      </p:sp>
      <p:sp>
        <p:nvSpPr>
          <p:cNvPr id="9" name="Obdélník 8"/>
          <p:cNvSpPr/>
          <p:nvPr/>
        </p:nvSpPr>
        <p:spPr>
          <a:xfrm>
            <a:off x="6797688" y="1218426"/>
            <a:ext cx="1656184" cy="766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Nástroje a know-how</a:t>
            </a:r>
            <a:endParaRPr lang="en-US" dirty="0"/>
          </a:p>
        </p:txBody>
      </p:sp>
      <p:sp>
        <p:nvSpPr>
          <p:cNvPr id="10" name="Šipka doprava 9"/>
          <p:cNvSpPr/>
          <p:nvPr/>
        </p:nvSpPr>
        <p:spPr>
          <a:xfrm>
            <a:off x="3495223" y="2204080"/>
            <a:ext cx="2520280"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POPTÁVKA</a:t>
            </a:r>
            <a:endParaRPr lang="en-US" dirty="0"/>
          </a:p>
        </p:txBody>
      </p:sp>
      <p:sp>
        <p:nvSpPr>
          <p:cNvPr id="11" name="Šipka doleva 10"/>
          <p:cNvSpPr/>
          <p:nvPr/>
        </p:nvSpPr>
        <p:spPr>
          <a:xfrm>
            <a:off x="3250006" y="2992093"/>
            <a:ext cx="2627096" cy="93610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VÝSLEDKY VÝZKUMU</a:t>
            </a:r>
            <a:endParaRPr lang="en-US" dirty="0"/>
          </a:p>
        </p:txBody>
      </p:sp>
      <p:sp>
        <p:nvSpPr>
          <p:cNvPr id="12" name="Šipka doprava 11"/>
          <p:cNvSpPr/>
          <p:nvPr/>
        </p:nvSpPr>
        <p:spPr>
          <a:xfrm>
            <a:off x="3495223" y="3780106"/>
            <a:ext cx="2520280"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 $$$ $$$</a:t>
            </a:r>
            <a:endParaRPr lang="en-US" dirty="0"/>
          </a:p>
        </p:txBody>
      </p:sp>
      <p:sp>
        <p:nvSpPr>
          <p:cNvPr id="13" name="Obdélník 12"/>
          <p:cNvSpPr/>
          <p:nvPr/>
        </p:nvSpPr>
        <p:spPr>
          <a:xfrm>
            <a:off x="676506" y="3620813"/>
            <a:ext cx="1656184" cy="766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a:t>Znalost</a:t>
            </a:r>
            <a:endParaRPr lang="en-US" dirty="0"/>
          </a:p>
        </p:txBody>
      </p:sp>
      <p:pic>
        <p:nvPicPr>
          <p:cNvPr id="1030" name="Picture 6" descr="VÃ½sledek obrÃ¡zku pro gif money"/>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580805" y="3481363"/>
            <a:ext cx="2089949" cy="104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48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30"/>
                                        </p:tgtEl>
                                        <p:attrNameLst>
                                          <p:attrName>style.visibility</p:attrName>
                                        </p:attrNameLst>
                                      </p:cBhvr>
                                      <p:to>
                                        <p:strVal val="visible"/>
                                      </p:to>
                                    </p:set>
                                    <p:animEffect transition="in" filter="fade">
                                      <p:cBhvr>
                                        <p:cTn id="47"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animBg="1"/>
      <p:bldP spid="10" grpId="0" animBg="1"/>
      <p:bldP spid="11" grpId="0" animBg="1"/>
      <p:bldP spid="12"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816424"/>
          </a:xfrm>
          <a:prstGeom prst="rect">
            <a:avLst/>
          </a:prstGeom>
        </p:spPr>
        <p:txBody>
          <a:bodyPr>
            <a:noAutofit/>
          </a:bodyPr>
          <a:lstStyle/>
          <a:p>
            <a:r>
              <a:rPr lang="cs-CZ" sz="2200" dirty="0">
                <a:solidFill>
                  <a:srgbClr val="002060"/>
                </a:solidFill>
              </a:rPr>
              <a:t>Dobře připravené zadání (</a:t>
            </a:r>
            <a:r>
              <a:rPr lang="cs-CZ" sz="2200" dirty="0" err="1">
                <a:solidFill>
                  <a:srgbClr val="002060"/>
                </a:solidFill>
              </a:rPr>
              <a:t>brief</a:t>
            </a:r>
            <a:r>
              <a:rPr lang="cs-CZ" sz="2200" dirty="0">
                <a:solidFill>
                  <a:srgbClr val="002060"/>
                </a:solidFill>
              </a:rPr>
              <a:t>) je povinnost a nutnost!</a:t>
            </a:r>
          </a:p>
          <a:p>
            <a:r>
              <a:rPr lang="cs-CZ" sz="2200" dirty="0">
                <a:solidFill>
                  <a:srgbClr val="002060"/>
                </a:solidFill>
              </a:rPr>
              <a:t>Zcela jednoznačný cíl – co vlastně chceme a čekáme.</a:t>
            </a:r>
          </a:p>
          <a:p>
            <a:r>
              <a:rPr lang="cs-CZ" sz="2200" dirty="0">
                <a:solidFill>
                  <a:srgbClr val="002060"/>
                </a:solidFill>
              </a:rPr>
              <a:t>Vysvětlení důvodů, které nás vedou k realizaci marketingového výzkumu – agentura pochopí, kde je problém. </a:t>
            </a:r>
          </a:p>
          <a:p>
            <a:r>
              <a:rPr lang="cs-CZ" sz="2200" dirty="0">
                <a:solidFill>
                  <a:srgbClr val="002060"/>
                </a:solidFill>
              </a:rPr>
              <a:t>Definice kontextu problému.</a:t>
            </a:r>
          </a:p>
          <a:p>
            <a:r>
              <a:rPr lang="cs-CZ" sz="2200" dirty="0">
                <a:solidFill>
                  <a:srgbClr val="002060"/>
                </a:solidFill>
              </a:rPr>
              <a:t>Definování cílové skupiny, požadavky na metodologii. </a:t>
            </a:r>
          </a:p>
          <a:p>
            <a:r>
              <a:rPr lang="cs-CZ" sz="2200" dirty="0">
                <a:solidFill>
                  <a:srgbClr val="002060"/>
                </a:solidFill>
              </a:rPr>
              <a:t>Přesné definování výstupů, které očekáváme. </a:t>
            </a:r>
          </a:p>
          <a:p>
            <a:r>
              <a:rPr lang="cs-CZ" sz="2200" dirty="0">
                <a:solidFill>
                  <a:srgbClr val="002060"/>
                </a:solidFill>
              </a:rPr>
              <a:t>Jaké marketingové akce chceme na základě výstupů podniknout.</a:t>
            </a:r>
          </a:p>
          <a:p>
            <a:r>
              <a:rPr lang="cs-CZ" sz="2200" dirty="0">
                <a:solidFill>
                  <a:srgbClr val="002060"/>
                </a:solidFill>
              </a:rPr>
              <a:t>Nastavení časového rámce, rozpočtu, eventuálně týmu.</a:t>
            </a:r>
          </a:p>
        </p:txBody>
      </p:sp>
      <p:sp>
        <p:nvSpPr>
          <p:cNvPr id="6" name="Nadpis 5"/>
          <p:cNvSpPr>
            <a:spLocks noGrp="1"/>
          </p:cNvSpPr>
          <p:nvPr>
            <p:ph type="title"/>
          </p:nvPr>
        </p:nvSpPr>
        <p:spPr>
          <a:xfrm>
            <a:off x="179512" y="195486"/>
            <a:ext cx="6480720" cy="507703"/>
          </a:xfrm>
        </p:spPr>
        <p:txBody>
          <a:bodyPr/>
          <a:lstStyle/>
          <a:p>
            <a:r>
              <a:rPr lang="cs-CZ" b="1" dirty="0"/>
              <a:t>Brief podle Millward Brown</a:t>
            </a:r>
          </a:p>
        </p:txBody>
      </p:sp>
      <p:pic>
        <p:nvPicPr>
          <p:cNvPr id="4" name="Picture 6" descr="VÃ½sledek obrÃ¡zku pro millward brown logo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107562"/>
            <a:ext cx="2040161" cy="491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19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en-US"/>
          </a:p>
        </p:txBody>
      </p:sp>
      <p:pic>
        <p:nvPicPr>
          <p:cNvPr id="3" name="Obrázek 2"/>
          <p:cNvPicPr>
            <a:picLocks noChangeAspect="1"/>
          </p:cNvPicPr>
          <p:nvPr/>
        </p:nvPicPr>
        <p:blipFill rotWithShape="1">
          <a:blip r:embed="rId2"/>
          <a:srcRect l="15350" t="17801" r="13775" b="8001"/>
          <a:stretch/>
        </p:blipFill>
        <p:spPr>
          <a:xfrm>
            <a:off x="323528" y="19824"/>
            <a:ext cx="8646843" cy="5092030"/>
          </a:xfrm>
          <a:prstGeom prst="rect">
            <a:avLst/>
          </a:prstGeom>
        </p:spPr>
      </p:pic>
    </p:spTree>
    <p:extLst>
      <p:ext uri="{BB962C8B-B14F-4D97-AF65-F5344CB8AC3E}">
        <p14:creationId xmlns:p14="http://schemas.microsoft.com/office/powerpoint/2010/main" val="1938748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848872" cy="507703"/>
          </a:xfrm>
        </p:spPr>
        <p:txBody>
          <a:bodyPr/>
          <a:lstStyle/>
          <a:p>
            <a:r>
              <a:rPr lang="cs-CZ" sz="2000" b="1" dirty="0"/>
              <a:t>Ve které fázi výzkumu vstupuje ideálně do projektu agentura?</a:t>
            </a:r>
          </a:p>
        </p:txBody>
      </p:sp>
      <p:grpSp>
        <p:nvGrpSpPr>
          <p:cNvPr id="5" name="Group 4"/>
          <p:cNvGrpSpPr/>
          <p:nvPr/>
        </p:nvGrpSpPr>
        <p:grpSpPr>
          <a:xfrm>
            <a:off x="395536" y="915566"/>
            <a:ext cx="355570" cy="755099"/>
            <a:chOff x="1" y="1698"/>
            <a:chExt cx="528570" cy="755099"/>
          </a:xfrm>
        </p:grpSpPr>
        <p:sp>
          <p:nvSpPr>
            <p:cNvPr id="40" name="Chevron 39"/>
            <p:cNvSpPr/>
            <p:nvPr/>
          </p:nvSpPr>
          <p:spPr>
            <a:xfrm rot="5400000">
              <a:off x="-113264" y="114963"/>
              <a:ext cx="755099" cy="528569"/>
            </a:xfrm>
            <a:prstGeom prst="chevron">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1" name="Chevron 4"/>
            <p:cNvSpPr/>
            <p:nvPr/>
          </p:nvSpPr>
          <p:spPr>
            <a:xfrm>
              <a:off x="2" y="265983"/>
              <a:ext cx="528569" cy="2265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cs-CZ" sz="2000" b="1" kern="1200">
                  <a:latin typeface="Arial" panose="020B0604020202020204" pitchFamily="34" charset="0"/>
                  <a:cs typeface="Arial" panose="020B0604020202020204" pitchFamily="34" charset="0"/>
                </a:rPr>
                <a:t>1.</a:t>
              </a:r>
            </a:p>
          </p:txBody>
        </p:sp>
      </p:grpSp>
      <p:grpSp>
        <p:nvGrpSpPr>
          <p:cNvPr id="7" name="Group 6"/>
          <p:cNvGrpSpPr/>
          <p:nvPr/>
        </p:nvGrpSpPr>
        <p:grpSpPr>
          <a:xfrm>
            <a:off x="924104" y="914586"/>
            <a:ext cx="4439984" cy="490814"/>
            <a:chOff x="528569" y="718"/>
            <a:chExt cx="6600222" cy="490814"/>
          </a:xfrm>
        </p:grpSpPr>
        <p:sp>
          <p:nvSpPr>
            <p:cNvPr id="38" name="Round Same Side Corner Rectangle 37"/>
            <p:cNvSpPr/>
            <p:nvPr/>
          </p:nvSpPr>
          <p:spPr>
            <a:xfrm rot="5400000">
              <a:off x="3583273" y="-3053986"/>
              <a:ext cx="490814" cy="6600222"/>
            </a:xfrm>
            <a:prstGeom prst="round2SameRect">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9" name="Round Same Side Corner Rectangle 6"/>
            <p:cNvSpPr/>
            <p:nvPr/>
          </p:nvSpPr>
          <p:spPr>
            <a:xfrm>
              <a:off x="528569" y="24678"/>
              <a:ext cx="6576262" cy="4428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cs-CZ" sz="1800" b="1" kern="1200" dirty="0">
                  <a:solidFill>
                    <a:schemeClr val="tx1"/>
                  </a:solidFill>
                  <a:latin typeface="Arial" panose="020B0604020202020204" pitchFamily="34" charset="0"/>
                  <a:cs typeface="Arial" panose="020B0604020202020204" pitchFamily="34" charset="0"/>
                </a:rPr>
                <a:t>Definice problému a cílů výzkumu</a:t>
              </a:r>
            </a:p>
          </p:txBody>
        </p:sp>
      </p:grpSp>
      <p:grpSp>
        <p:nvGrpSpPr>
          <p:cNvPr id="8" name="Group 7"/>
          <p:cNvGrpSpPr/>
          <p:nvPr/>
        </p:nvGrpSpPr>
        <p:grpSpPr>
          <a:xfrm>
            <a:off x="395536" y="1570356"/>
            <a:ext cx="355570" cy="755099"/>
            <a:chOff x="1" y="656488"/>
            <a:chExt cx="528570" cy="755099"/>
          </a:xfrm>
        </p:grpSpPr>
        <p:sp>
          <p:nvSpPr>
            <p:cNvPr id="36" name="Chevron 35"/>
            <p:cNvSpPr/>
            <p:nvPr/>
          </p:nvSpPr>
          <p:spPr>
            <a:xfrm rot="5400000">
              <a:off x="-113264" y="769753"/>
              <a:ext cx="755099" cy="528569"/>
            </a:xfrm>
            <a:prstGeom prst="chevron">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7" name="Chevron 8"/>
            <p:cNvSpPr/>
            <p:nvPr/>
          </p:nvSpPr>
          <p:spPr>
            <a:xfrm>
              <a:off x="2" y="920773"/>
              <a:ext cx="528569" cy="2265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cs-CZ" sz="2000" b="1" kern="1200">
                  <a:latin typeface="Arial" panose="020B0604020202020204" pitchFamily="34" charset="0"/>
                  <a:cs typeface="Arial" panose="020B0604020202020204" pitchFamily="34" charset="0"/>
                </a:rPr>
                <a:t>2.</a:t>
              </a:r>
            </a:p>
          </p:txBody>
        </p:sp>
      </p:grpSp>
      <p:grpSp>
        <p:nvGrpSpPr>
          <p:cNvPr id="9" name="Group 8"/>
          <p:cNvGrpSpPr/>
          <p:nvPr/>
        </p:nvGrpSpPr>
        <p:grpSpPr>
          <a:xfrm>
            <a:off x="924104" y="1570357"/>
            <a:ext cx="4439984" cy="490814"/>
            <a:chOff x="528569" y="656489"/>
            <a:chExt cx="6600222" cy="490814"/>
          </a:xfrm>
        </p:grpSpPr>
        <p:sp>
          <p:nvSpPr>
            <p:cNvPr id="34" name="Round Same Side Corner Rectangle 33"/>
            <p:cNvSpPr/>
            <p:nvPr/>
          </p:nvSpPr>
          <p:spPr>
            <a:xfrm rot="5400000">
              <a:off x="3583273" y="-2398215"/>
              <a:ext cx="490814" cy="6600222"/>
            </a:xfrm>
            <a:prstGeom prst="round2SameRect">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5" name="Round Same Side Corner Rectangle 10"/>
            <p:cNvSpPr/>
            <p:nvPr/>
          </p:nvSpPr>
          <p:spPr>
            <a:xfrm>
              <a:off x="528569" y="680449"/>
              <a:ext cx="6576262" cy="4428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cs-CZ" sz="1800" b="1" kern="1200" dirty="0">
                  <a:solidFill>
                    <a:schemeClr val="tx1"/>
                  </a:solidFill>
                  <a:latin typeface="Arial" panose="020B0604020202020204" pitchFamily="34" charset="0"/>
                  <a:cs typeface="Arial" panose="020B0604020202020204" pitchFamily="34" charset="0"/>
                </a:rPr>
                <a:t>Příprava plánu výzkumu</a:t>
              </a:r>
            </a:p>
          </p:txBody>
        </p:sp>
      </p:grpSp>
      <p:grpSp>
        <p:nvGrpSpPr>
          <p:cNvPr id="10" name="Group 9"/>
          <p:cNvGrpSpPr/>
          <p:nvPr/>
        </p:nvGrpSpPr>
        <p:grpSpPr>
          <a:xfrm>
            <a:off x="395536" y="2225147"/>
            <a:ext cx="355570" cy="755099"/>
            <a:chOff x="1" y="1311279"/>
            <a:chExt cx="528570" cy="755099"/>
          </a:xfrm>
        </p:grpSpPr>
        <p:sp>
          <p:nvSpPr>
            <p:cNvPr id="32" name="Chevron 31"/>
            <p:cNvSpPr/>
            <p:nvPr/>
          </p:nvSpPr>
          <p:spPr>
            <a:xfrm rot="5400000">
              <a:off x="-113264" y="1424544"/>
              <a:ext cx="755099" cy="528569"/>
            </a:xfrm>
            <a:prstGeom prst="chevron">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3" name="Chevron 12"/>
            <p:cNvSpPr/>
            <p:nvPr/>
          </p:nvSpPr>
          <p:spPr>
            <a:xfrm>
              <a:off x="2" y="1575564"/>
              <a:ext cx="528569" cy="2265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cs-CZ" sz="2000" b="1" kern="1200">
                  <a:latin typeface="Arial" panose="020B0604020202020204" pitchFamily="34" charset="0"/>
                  <a:cs typeface="Arial" panose="020B0604020202020204" pitchFamily="34" charset="0"/>
                </a:rPr>
                <a:t>3.</a:t>
              </a:r>
            </a:p>
          </p:txBody>
        </p:sp>
      </p:grpSp>
      <p:grpSp>
        <p:nvGrpSpPr>
          <p:cNvPr id="11" name="Group 10"/>
          <p:cNvGrpSpPr/>
          <p:nvPr/>
        </p:nvGrpSpPr>
        <p:grpSpPr>
          <a:xfrm>
            <a:off x="924104" y="2225148"/>
            <a:ext cx="4439984" cy="490814"/>
            <a:chOff x="528569" y="1311280"/>
            <a:chExt cx="6600222" cy="490814"/>
          </a:xfrm>
        </p:grpSpPr>
        <p:sp>
          <p:nvSpPr>
            <p:cNvPr id="30" name="Round Same Side Corner Rectangle 29"/>
            <p:cNvSpPr/>
            <p:nvPr/>
          </p:nvSpPr>
          <p:spPr>
            <a:xfrm rot="5400000">
              <a:off x="3583273" y="-1743424"/>
              <a:ext cx="490814" cy="6600222"/>
            </a:xfrm>
            <a:prstGeom prst="round2SameRect">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1" name="Round Same Side Corner Rectangle 14"/>
            <p:cNvSpPr/>
            <p:nvPr/>
          </p:nvSpPr>
          <p:spPr>
            <a:xfrm>
              <a:off x="528569" y="1335240"/>
              <a:ext cx="6576262" cy="4428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cs-CZ" sz="1800" b="1" kern="1200" dirty="0">
                  <a:latin typeface="Arial" panose="020B0604020202020204" pitchFamily="34" charset="0"/>
                  <a:cs typeface="Arial" panose="020B0604020202020204" pitchFamily="34" charset="0"/>
                </a:rPr>
                <a:t>Sběr informací</a:t>
              </a:r>
            </a:p>
          </p:txBody>
        </p:sp>
      </p:grpSp>
      <p:grpSp>
        <p:nvGrpSpPr>
          <p:cNvPr id="12" name="Group 11"/>
          <p:cNvGrpSpPr/>
          <p:nvPr/>
        </p:nvGrpSpPr>
        <p:grpSpPr>
          <a:xfrm>
            <a:off x="395536" y="2879937"/>
            <a:ext cx="355570" cy="755099"/>
            <a:chOff x="1" y="1966069"/>
            <a:chExt cx="528570" cy="755099"/>
          </a:xfrm>
        </p:grpSpPr>
        <p:sp>
          <p:nvSpPr>
            <p:cNvPr id="28" name="Chevron 27"/>
            <p:cNvSpPr/>
            <p:nvPr/>
          </p:nvSpPr>
          <p:spPr>
            <a:xfrm rot="5400000">
              <a:off x="-113264" y="2079334"/>
              <a:ext cx="755099" cy="528569"/>
            </a:xfrm>
            <a:prstGeom prst="chevron">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9" name="Chevron 16"/>
            <p:cNvSpPr/>
            <p:nvPr/>
          </p:nvSpPr>
          <p:spPr>
            <a:xfrm>
              <a:off x="2" y="2230354"/>
              <a:ext cx="528569" cy="2265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cs-CZ" sz="2000" b="1" kern="1200">
                  <a:latin typeface="Arial" panose="020B0604020202020204" pitchFamily="34" charset="0"/>
                  <a:cs typeface="Arial" panose="020B0604020202020204" pitchFamily="34" charset="0"/>
                </a:rPr>
                <a:t>4.</a:t>
              </a:r>
              <a:r>
                <a:rPr lang="cs-CZ" sz="1100" kern="1200">
                  <a:latin typeface="Arial" panose="020B0604020202020204" pitchFamily="34" charset="0"/>
                  <a:cs typeface="Arial" panose="020B0604020202020204" pitchFamily="34" charset="0"/>
                </a:rPr>
                <a:t>.</a:t>
              </a:r>
            </a:p>
          </p:txBody>
        </p:sp>
      </p:grpSp>
      <p:grpSp>
        <p:nvGrpSpPr>
          <p:cNvPr id="13" name="Group 12"/>
          <p:cNvGrpSpPr/>
          <p:nvPr/>
        </p:nvGrpSpPr>
        <p:grpSpPr>
          <a:xfrm>
            <a:off x="924104" y="2879938"/>
            <a:ext cx="4439984" cy="490814"/>
            <a:chOff x="528569" y="1966070"/>
            <a:chExt cx="6600222" cy="490814"/>
          </a:xfrm>
        </p:grpSpPr>
        <p:sp>
          <p:nvSpPr>
            <p:cNvPr id="26" name="Round Same Side Corner Rectangle 25"/>
            <p:cNvSpPr/>
            <p:nvPr/>
          </p:nvSpPr>
          <p:spPr>
            <a:xfrm rot="5400000">
              <a:off x="3583273" y="-1088634"/>
              <a:ext cx="490814" cy="6600222"/>
            </a:xfrm>
            <a:prstGeom prst="round2SameRect">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7" name="Round Same Side Corner Rectangle 18"/>
            <p:cNvSpPr/>
            <p:nvPr/>
          </p:nvSpPr>
          <p:spPr>
            <a:xfrm>
              <a:off x="528569" y="1990030"/>
              <a:ext cx="6576262" cy="4428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cs-CZ" sz="1800" b="1" kern="1200" dirty="0">
                  <a:latin typeface="Arial" panose="020B0604020202020204" pitchFamily="34" charset="0"/>
                  <a:cs typeface="Arial" panose="020B0604020202020204" pitchFamily="34" charset="0"/>
                </a:rPr>
                <a:t>Analýza informací</a:t>
              </a:r>
            </a:p>
          </p:txBody>
        </p:sp>
      </p:grpSp>
      <p:grpSp>
        <p:nvGrpSpPr>
          <p:cNvPr id="14" name="Group 13"/>
          <p:cNvGrpSpPr/>
          <p:nvPr/>
        </p:nvGrpSpPr>
        <p:grpSpPr>
          <a:xfrm>
            <a:off x="395536" y="3534727"/>
            <a:ext cx="355570" cy="755099"/>
            <a:chOff x="1" y="2620859"/>
            <a:chExt cx="528570" cy="755099"/>
          </a:xfrm>
        </p:grpSpPr>
        <p:sp>
          <p:nvSpPr>
            <p:cNvPr id="24" name="Chevron 23"/>
            <p:cNvSpPr/>
            <p:nvPr/>
          </p:nvSpPr>
          <p:spPr>
            <a:xfrm rot="5400000">
              <a:off x="-113264" y="2734124"/>
              <a:ext cx="755099" cy="528569"/>
            </a:xfrm>
            <a:prstGeom prst="chevron">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5" name="Chevron 20"/>
            <p:cNvSpPr/>
            <p:nvPr/>
          </p:nvSpPr>
          <p:spPr>
            <a:xfrm>
              <a:off x="2" y="2885144"/>
              <a:ext cx="528569" cy="2265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cs-CZ" sz="2000" b="1" kern="1200">
                  <a:latin typeface="Arial" panose="020B0604020202020204" pitchFamily="34" charset="0"/>
                  <a:cs typeface="Arial" panose="020B0604020202020204" pitchFamily="34" charset="0"/>
                </a:rPr>
                <a:t>5.</a:t>
              </a:r>
            </a:p>
          </p:txBody>
        </p:sp>
      </p:grpSp>
      <p:grpSp>
        <p:nvGrpSpPr>
          <p:cNvPr id="15" name="Group 14"/>
          <p:cNvGrpSpPr/>
          <p:nvPr/>
        </p:nvGrpSpPr>
        <p:grpSpPr>
          <a:xfrm>
            <a:off x="924104" y="3534728"/>
            <a:ext cx="4439984" cy="490814"/>
            <a:chOff x="528569" y="2620860"/>
            <a:chExt cx="6600222" cy="490814"/>
          </a:xfrm>
        </p:grpSpPr>
        <p:sp>
          <p:nvSpPr>
            <p:cNvPr id="22" name="Round Same Side Corner Rectangle 21"/>
            <p:cNvSpPr/>
            <p:nvPr/>
          </p:nvSpPr>
          <p:spPr>
            <a:xfrm rot="5400000">
              <a:off x="3583273" y="-433844"/>
              <a:ext cx="490814" cy="6600222"/>
            </a:xfrm>
            <a:prstGeom prst="round2SameRect">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3" name="Round Same Side Corner Rectangle 22"/>
            <p:cNvSpPr/>
            <p:nvPr/>
          </p:nvSpPr>
          <p:spPr>
            <a:xfrm>
              <a:off x="528569" y="2644820"/>
              <a:ext cx="6576262" cy="4428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cs-CZ" sz="1800" b="1" kern="1200" dirty="0">
                  <a:latin typeface="Arial" panose="020B0604020202020204" pitchFamily="34" charset="0"/>
                  <a:cs typeface="Arial" panose="020B0604020202020204" pitchFamily="34" charset="0"/>
                </a:rPr>
                <a:t>Prezentace výsledků</a:t>
              </a:r>
            </a:p>
          </p:txBody>
        </p:sp>
      </p:grpSp>
      <p:grpSp>
        <p:nvGrpSpPr>
          <p:cNvPr id="16" name="Group 15"/>
          <p:cNvGrpSpPr/>
          <p:nvPr/>
        </p:nvGrpSpPr>
        <p:grpSpPr>
          <a:xfrm>
            <a:off x="395536" y="4189517"/>
            <a:ext cx="355570" cy="755099"/>
            <a:chOff x="1" y="3275649"/>
            <a:chExt cx="528570" cy="755099"/>
          </a:xfrm>
        </p:grpSpPr>
        <p:sp>
          <p:nvSpPr>
            <p:cNvPr id="20" name="Chevron 19"/>
            <p:cNvSpPr/>
            <p:nvPr/>
          </p:nvSpPr>
          <p:spPr>
            <a:xfrm rot="5400000">
              <a:off x="-113264" y="3388914"/>
              <a:ext cx="755099" cy="528569"/>
            </a:xfrm>
            <a:prstGeom prst="chevron">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Chevron 24"/>
            <p:cNvSpPr/>
            <p:nvPr/>
          </p:nvSpPr>
          <p:spPr>
            <a:xfrm>
              <a:off x="2" y="3539934"/>
              <a:ext cx="528569" cy="2265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cs-CZ" sz="2000" b="1" kern="1200">
                  <a:latin typeface="Arial" panose="020B0604020202020204" pitchFamily="34" charset="0"/>
                  <a:cs typeface="Arial" panose="020B0604020202020204" pitchFamily="34" charset="0"/>
                </a:rPr>
                <a:t>6.</a:t>
              </a:r>
            </a:p>
          </p:txBody>
        </p:sp>
      </p:grpSp>
      <p:grpSp>
        <p:nvGrpSpPr>
          <p:cNvPr id="17" name="Group 16"/>
          <p:cNvGrpSpPr/>
          <p:nvPr/>
        </p:nvGrpSpPr>
        <p:grpSpPr>
          <a:xfrm>
            <a:off x="924104" y="4189518"/>
            <a:ext cx="4439984" cy="490814"/>
            <a:chOff x="528569" y="3275650"/>
            <a:chExt cx="6600222" cy="490814"/>
          </a:xfrm>
        </p:grpSpPr>
        <p:sp>
          <p:nvSpPr>
            <p:cNvPr id="18" name="Round Same Side Corner Rectangle 17"/>
            <p:cNvSpPr/>
            <p:nvPr/>
          </p:nvSpPr>
          <p:spPr>
            <a:xfrm rot="5400000">
              <a:off x="3583273" y="220946"/>
              <a:ext cx="490814" cy="6600222"/>
            </a:xfrm>
            <a:prstGeom prst="round2SameRect">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9" name="Round Same Side Corner Rectangle 26"/>
            <p:cNvSpPr/>
            <p:nvPr/>
          </p:nvSpPr>
          <p:spPr>
            <a:xfrm>
              <a:off x="528569" y="3299610"/>
              <a:ext cx="6576262" cy="4428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cs-CZ" sz="1800" b="1" kern="1200" dirty="0">
                  <a:latin typeface="Arial" panose="020B0604020202020204" pitchFamily="34" charset="0"/>
                  <a:cs typeface="Arial" panose="020B0604020202020204" pitchFamily="34" charset="0"/>
                </a:rPr>
                <a:t>Rozhodnutí</a:t>
              </a:r>
            </a:p>
          </p:txBody>
        </p:sp>
      </p:grpSp>
      <p:sp>
        <p:nvSpPr>
          <p:cNvPr id="2" name="Šipka doprava se zářezem 1">
            <a:extLst>
              <a:ext uri="{FF2B5EF4-FFF2-40B4-BE49-F238E27FC236}">
                <a16:creationId xmlns:a16="http://schemas.microsoft.com/office/drawing/2014/main" id="{306865CB-F32C-0841-BDDE-0963E0F8AF03}"/>
              </a:ext>
            </a:extLst>
          </p:cNvPr>
          <p:cNvSpPr/>
          <p:nvPr/>
        </p:nvSpPr>
        <p:spPr>
          <a:xfrm rot="12037678">
            <a:off x="5127726" y="1208390"/>
            <a:ext cx="3528392" cy="116635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83545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p:cNvSpPr txBox="1">
            <a:spLocks/>
          </p:cNvSpPr>
          <p:nvPr/>
        </p:nvSpPr>
        <p:spPr>
          <a:xfrm>
            <a:off x="4068324" y="935345"/>
            <a:ext cx="3888052" cy="3024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t>Co je výzkumná otázka?</a:t>
            </a:r>
          </a:p>
          <a:p>
            <a:r>
              <a:rPr lang="cs-CZ" sz="2000" dirty="0"/>
              <a:t>Jak ji sestavit?</a:t>
            </a:r>
          </a:p>
          <a:p>
            <a:r>
              <a:rPr lang="cs-CZ" sz="2000" dirty="0"/>
              <a:t>Jak poznáme, že je sestavena správně?</a:t>
            </a:r>
          </a:p>
        </p:txBody>
      </p:sp>
      <p:sp>
        <p:nvSpPr>
          <p:cNvPr id="6" name="Nadpis 1"/>
          <p:cNvSpPr txBox="1">
            <a:spLocks/>
          </p:cNvSpPr>
          <p:nvPr/>
        </p:nvSpPr>
        <p:spPr>
          <a:xfrm>
            <a:off x="388132" y="411510"/>
            <a:ext cx="3183160" cy="316835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mn-lt"/>
                <a:cs typeface="Times New Roman" panose="02020603050405020304" pitchFamily="18" charset="0"/>
              </a:rPr>
              <a:t>2 Výzkumné otázky</a:t>
            </a:r>
            <a:endParaRPr lang="cs-CZ" sz="2400" b="1" dirty="0">
              <a:solidFill>
                <a:schemeClr val="bg1"/>
              </a:solidFill>
              <a:latin typeface="+mn-lt"/>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883270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672408"/>
          </a:xfrm>
          <a:prstGeom prst="rect">
            <a:avLst/>
          </a:prstGeom>
        </p:spPr>
        <p:txBody>
          <a:bodyPr>
            <a:noAutofit/>
          </a:bodyPr>
          <a:lstStyle/>
          <a:p>
            <a:r>
              <a:rPr lang="cs-CZ" dirty="0">
                <a:solidFill>
                  <a:srgbClr val="002060"/>
                </a:solidFill>
              </a:rPr>
              <a:t>Věta ve formě otázky. Často si ji pletete s otázkami v dotazníku. Tuto otázku ale pokládáte sami sobě na začátku výzkumu.</a:t>
            </a:r>
          </a:p>
          <a:p>
            <a:r>
              <a:rPr lang="cs-CZ" dirty="0">
                <a:solidFill>
                  <a:srgbClr val="002060"/>
                </a:solidFill>
              </a:rPr>
              <a:t>Začíná například slovy:</a:t>
            </a:r>
            <a:endParaRPr lang="cs-CZ" sz="2400" dirty="0">
              <a:solidFill>
                <a:srgbClr val="002060"/>
              </a:solidFill>
            </a:endParaRPr>
          </a:p>
          <a:p>
            <a:pPr marL="457200" lvl="1" indent="0">
              <a:buNone/>
            </a:pPr>
            <a:r>
              <a:rPr lang="cs-CZ" sz="3600" dirty="0">
                <a:solidFill>
                  <a:srgbClr val="002060"/>
                </a:solidFill>
              </a:rPr>
              <a:t>	Co?			Kdy?		Kde?</a:t>
            </a:r>
          </a:p>
          <a:p>
            <a:pPr marL="457200" lvl="1" indent="0">
              <a:buNone/>
            </a:pPr>
            <a:r>
              <a:rPr lang="cs-CZ" sz="3600" dirty="0">
                <a:solidFill>
                  <a:srgbClr val="002060"/>
                </a:solidFill>
              </a:rPr>
              <a:t>	Kdo?		Jak?			Proč?</a:t>
            </a:r>
          </a:p>
          <a:p>
            <a:endParaRPr lang="cs-CZ" sz="2000" dirty="0">
              <a:solidFill>
                <a:srgbClr val="002060"/>
              </a:solidFill>
            </a:endParaRPr>
          </a:p>
          <a:p>
            <a:pPr lvl="1"/>
            <a:endParaRPr lang="cs-CZ" sz="2000" dirty="0"/>
          </a:p>
        </p:txBody>
      </p:sp>
      <p:sp>
        <p:nvSpPr>
          <p:cNvPr id="6" name="Nadpis 5"/>
          <p:cNvSpPr>
            <a:spLocks noGrp="1"/>
          </p:cNvSpPr>
          <p:nvPr>
            <p:ph type="title"/>
          </p:nvPr>
        </p:nvSpPr>
        <p:spPr>
          <a:xfrm>
            <a:off x="179512" y="195486"/>
            <a:ext cx="6480720" cy="507703"/>
          </a:xfrm>
        </p:spPr>
        <p:txBody>
          <a:bodyPr/>
          <a:lstStyle/>
          <a:p>
            <a:r>
              <a:rPr lang="cs-CZ" dirty="0"/>
              <a:t>Co je výzkumná otázka?</a:t>
            </a:r>
          </a:p>
        </p:txBody>
      </p:sp>
    </p:spTree>
    <p:extLst>
      <p:ext uri="{BB962C8B-B14F-4D97-AF65-F5344CB8AC3E}">
        <p14:creationId xmlns:p14="http://schemas.microsoft.com/office/powerpoint/2010/main" val="206548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672408"/>
          </a:xfrm>
          <a:prstGeom prst="rect">
            <a:avLst/>
          </a:prstGeom>
        </p:spPr>
        <p:txBody>
          <a:bodyPr>
            <a:noAutofit/>
          </a:bodyPr>
          <a:lstStyle/>
          <a:p>
            <a:r>
              <a:rPr lang="cs-CZ" sz="2400" dirty="0">
                <a:solidFill>
                  <a:srgbClr val="002060"/>
                </a:solidFill>
              </a:rPr>
              <a:t>Co?</a:t>
            </a:r>
          </a:p>
          <a:p>
            <a:pPr lvl="1"/>
            <a:r>
              <a:rPr lang="cs-CZ" sz="2400" dirty="0">
                <a:solidFill>
                  <a:srgbClr val="002060"/>
                </a:solidFill>
              </a:rPr>
              <a:t>Co způsobuje odliv klientů ke konkurenci?</a:t>
            </a:r>
          </a:p>
          <a:p>
            <a:r>
              <a:rPr lang="cs-CZ" sz="2400" dirty="0">
                <a:solidFill>
                  <a:srgbClr val="002060"/>
                </a:solidFill>
              </a:rPr>
              <a:t>Kdy?</a:t>
            </a:r>
          </a:p>
          <a:p>
            <a:pPr lvl="1"/>
            <a:r>
              <a:rPr lang="cs-CZ" sz="2400" dirty="0">
                <a:solidFill>
                  <a:srgbClr val="002060"/>
                </a:solidFill>
              </a:rPr>
              <a:t>Kdy navštěvují zákazníci prodejnu za účelem opakovaného nákupu?</a:t>
            </a:r>
          </a:p>
          <a:p>
            <a:r>
              <a:rPr lang="cs-CZ" sz="2400" dirty="0">
                <a:solidFill>
                  <a:srgbClr val="002060"/>
                </a:solidFill>
              </a:rPr>
              <a:t>Kde?</a:t>
            </a:r>
          </a:p>
          <a:p>
            <a:pPr lvl="1"/>
            <a:r>
              <a:rPr lang="cs-CZ" sz="2400" dirty="0">
                <a:solidFill>
                  <a:srgbClr val="002060"/>
                </a:solidFill>
              </a:rPr>
              <a:t>Kde typicky nakupují </a:t>
            </a:r>
            <a:r>
              <a:rPr lang="cs-CZ" sz="2400" dirty="0" err="1">
                <a:solidFill>
                  <a:srgbClr val="002060"/>
                </a:solidFill>
              </a:rPr>
              <a:t>influenceři</a:t>
            </a:r>
            <a:r>
              <a:rPr lang="cs-CZ" sz="2400" dirty="0">
                <a:solidFill>
                  <a:srgbClr val="002060"/>
                </a:solidFill>
              </a:rPr>
              <a:t> produkty pro domácnost?</a:t>
            </a:r>
          </a:p>
          <a:p>
            <a:endParaRPr lang="cs-CZ" sz="2000" dirty="0">
              <a:solidFill>
                <a:srgbClr val="002060"/>
              </a:solidFill>
            </a:endParaRPr>
          </a:p>
          <a:p>
            <a:pPr lvl="1"/>
            <a:endParaRPr lang="cs-CZ" sz="2000" dirty="0"/>
          </a:p>
        </p:txBody>
      </p:sp>
      <p:sp>
        <p:nvSpPr>
          <p:cNvPr id="6" name="Nadpis 5"/>
          <p:cNvSpPr>
            <a:spLocks noGrp="1"/>
          </p:cNvSpPr>
          <p:nvPr>
            <p:ph type="title"/>
          </p:nvPr>
        </p:nvSpPr>
        <p:spPr>
          <a:xfrm>
            <a:off x="179512" y="195486"/>
            <a:ext cx="6480720" cy="507703"/>
          </a:xfrm>
        </p:spPr>
        <p:txBody>
          <a:bodyPr/>
          <a:lstStyle/>
          <a:p>
            <a:r>
              <a:rPr lang="cs-CZ" dirty="0"/>
              <a:t>Co je výzkumná otázka?</a:t>
            </a:r>
          </a:p>
        </p:txBody>
      </p:sp>
    </p:spTree>
    <p:extLst>
      <p:ext uri="{BB962C8B-B14F-4D97-AF65-F5344CB8AC3E}">
        <p14:creationId xmlns:p14="http://schemas.microsoft.com/office/powerpoint/2010/main" val="3392773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672408"/>
          </a:xfrm>
          <a:prstGeom prst="rect">
            <a:avLst/>
          </a:prstGeom>
        </p:spPr>
        <p:txBody>
          <a:bodyPr>
            <a:noAutofit/>
          </a:bodyPr>
          <a:lstStyle/>
          <a:p>
            <a:r>
              <a:rPr lang="cs-CZ" sz="2400" dirty="0">
                <a:solidFill>
                  <a:srgbClr val="002060"/>
                </a:solidFill>
              </a:rPr>
              <a:t>Kdo?</a:t>
            </a:r>
          </a:p>
          <a:p>
            <a:pPr lvl="1"/>
            <a:r>
              <a:rPr lang="cs-CZ" dirty="0">
                <a:solidFill>
                  <a:srgbClr val="002060"/>
                </a:solidFill>
              </a:rPr>
              <a:t>Kdo nejčastěji na sociálních sítích šíří negativní sentiment o značce?</a:t>
            </a:r>
          </a:p>
          <a:p>
            <a:r>
              <a:rPr lang="cs-CZ" sz="2400" dirty="0">
                <a:solidFill>
                  <a:srgbClr val="002060"/>
                </a:solidFill>
              </a:rPr>
              <a:t>Jak?</a:t>
            </a:r>
          </a:p>
          <a:p>
            <a:pPr lvl="1"/>
            <a:r>
              <a:rPr lang="cs-CZ" dirty="0">
                <a:solidFill>
                  <a:srgbClr val="002060"/>
                </a:solidFill>
              </a:rPr>
              <a:t>Jak ovlivnila kampaň značky povědomí o značce?</a:t>
            </a:r>
          </a:p>
          <a:p>
            <a:r>
              <a:rPr lang="cs-CZ" sz="2400" dirty="0">
                <a:solidFill>
                  <a:srgbClr val="002060"/>
                </a:solidFill>
              </a:rPr>
              <a:t>Proč?</a:t>
            </a:r>
          </a:p>
          <a:p>
            <a:pPr lvl="1"/>
            <a:r>
              <a:rPr lang="cs-CZ" dirty="0">
                <a:solidFill>
                  <a:srgbClr val="002060"/>
                </a:solidFill>
              </a:rPr>
              <a:t>Proč firmy </a:t>
            </a:r>
            <a:r>
              <a:rPr lang="cs-CZ" dirty="0" err="1">
                <a:solidFill>
                  <a:srgbClr val="002060"/>
                </a:solidFill>
              </a:rPr>
              <a:t>outsourcují</a:t>
            </a:r>
            <a:r>
              <a:rPr lang="cs-CZ" dirty="0">
                <a:solidFill>
                  <a:srgbClr val="002060"/>
                </a:solidFill>
              </a:rPr>
              <a:t> marketingový výzkum?</a:t>
            </a:r>
          </a:p>
          <a:p>
            <a:endParaRPr lang="cs-CZ" sz="2000" dirty="0">
              <a:solidFill>
                <a:srgbClr val="002060"/>
              </a:solidFill>
            </a:endParaRPr>
          </a:p>
          <a:p>
            <a:pPr lvl="1"/>
            <a:endParaRPr lang="cs-CZ" sz="2000" dirty="0"/>
          </a:p>
        </p:txBody>
      </p:sp>
      <p:sp>
        <p:nvSpPr>
          <p:cNvPr id="6" name="Nadpis 5"/>
          <p:cNvSpPr>
            <a:spLocks noGrp="1"/>
          </p:cNvSpPr>
          <p:nvPr>
            <p:ph type="title"/>
          </p:nvPr>
        </p:nvSpPr>
        <p:spPr>
          <a:xfrm>
            <a:off x="179512" y="195486"/>
            <a:ext cx="6480720" cy="507703"/>
          </a:xfrm>
        </p:spPr>
        <p:txBody>
          <a:bodyPr/>
          <a:lstStyle/>
          <a:p>
            <a:r>
              <a:rPr lang="cs-CZ" dirty="0"/>
              <a:t>Co je výzkumná otázka?</a:t>
            </a:r>
          </a:p>
        </p:txBody>
      </p:sp>
    </p:spTree>
    <p:extLst>
      <p:ext uri="{BB962C8B-B14F-4D97-AF65-F5344CB8AC3E}">
        <p14:creationId xmlns:p14="http://schemas.microsoft.com/office/powerpoint/2010/main" val="1201798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pPr>
              <a:spcAft>
                <a:spcPts val="600"/>
              </a:spcAft>
              <a:buFont typeface="Wingdings" panose="05000000000000000000" pitchFamily="2" charset="2"/>
              <a:buChar char="q"/>
            </a:pPr>
            <a:r>
              <a:rPr lang="cs-CZ" sz="1400" dirty="0">
                <a:solidFill>
                  <a:srgbClr val="002060"/>
                </a:solidFill>
                <a:latin typeface="Times New Roman" pitchFamily="18" charset="0"/>
                <a:cs typeface="Times New Roman" pitchFamily="18" charset="0"/>
              </a:rPr>
              <a:t>Dostupné </a:t>
            </a:r>
            <a:r>
              <a:rPr lang="cs-CZ" sz="1400" dirty="0">
                <a:solidFill>
                  <a:srgbClr val="002060"/>
                </a:solidFill>
                <a:latin typeface="Times New Roman" pitchFamily="18" charset="0"/>
                <a:cs typeface="Times New Roman" pitchFamily="18" charset="0"/>
                <a:hlinkClick r:id="rId3"/>
              </a:rPr>
              <a:t>zde</a:t>
            </a:r>
            <a:r>
              <a:rPr lang="cs-CZ" sz="1400" dirty="0">
                <a:solidFill>
                  <a:srgbClr val="002060"/>
                </a:solidFill>
                <a:latin typeface="Times New Roman" pitchFamily="18" charset="0"/>
                <a:cs typeface="Times New Roman" pitchFamily="18" charset="0"/>
              </a:rPr>
              <a:t>. Ale na </a:t>
            </a:r>
            <a:r>
              <a:rPr lang="cs-CZ" sz="1400" dirty="0" err="1">
                <a:solidFill>
                  <a:srgbClr val="002060"/>
                </a:solidFill>
                <a:latin typeface="Times New Roman" pitchFamily="18" charset="0"/>
                <a:cs typeface="Times New Roman" pitchFamily="18" charset="0"/>
              </a:rPr>
              <a:t>ofiko</a:t>
            </a:r>
            <a:r>
              <a:rPr lang="cs-CZ" sz="1400" dirty="0">
                <a:solidFill>
                  <a:srgbClr val="002060"/>
                </a:solidFill>
                <a:latin typeface="Times New Roman" pitchFamily="18" charset="0"/>
                <a:cs typeface="Times New Roman" pitchFamily="18" charset="0"/>
              </a:rPr>
              <a:t> openai.com jede jen verze 3.5, 4 je placená, má data do 2021. </a:t>
            </a:r>
          </a:p>
          <a:p>
            <a:pPr>
              <a:spcAft>
                <a:spcPts val="600"/>
              </a:spcAft>
              <a:buFont typeface="Wingdings" panose="05000000000000000000" pitchFamily="2" charset="2"/>
              <a:buChar char="q"/>
            </a:pPr>
            <a:endParaRPr lang="cs-CZ" sz="1400" dirty="0">
              <a:solidFill>
                <a:srgbClr val="002060"/>
              </a:solidFill>
              <a:latin typeface="Times New Roman" pitchFamily="18" charset="0"/>
              <a:cs typeface="Times New Roman" pitchFamily="18" charset="0"/>
            </a:endParaRPr>
          </a:p>
          <a:p>
            <a:pPr>
              <a:spcAft>
                <a:spcPts val="600"/>
              </a:spcAft>
              <a:buFont typeface="Wingdings" panose="05000000000000000000" pitchFamily="2" charset="2"/>
              <a:buChar char="q"/>
            </a:pPr>
            <a:endParaRPr lang="cs-CZ" sz="1400" dirty="0">
              <a:solidFill>
                <a:srgbClr val="002060"/>
              </a:solidFill>
              <a:latin typeface="Times New Roman" pitchFamily="18" charset="0"/>
              <a:cs typeface="Times New Roman" pitchFamily="18" charset="0"/>
            </a:endParaRPr>
          </a:p>
          <a:p>
            <a:pPr>
              <a:spcAft>
                <a:spcPts val="600"/>
              </a:spcAft>
              <a:buFont typeface="Wingdings" panose="05000000000000000000" pitchFamily="2" charset="2"/>
              <a:buChar char="q"/>
            </a:pPr>
            <a:endParaRPr lang="cs-CZ" sz="1400" dirty="0">
              <a:solidFill>
                <a:srgbClr val="002060"/>
              </a:solidFill>
              <a:latin typeface="Times New Roman" pitchFamily="18" charset="0"/>
              <a:cs typeface="Times New Roman" pitchFamily="18" charset="0"/>
            </a:endParaRPr>
          </a:p>
          <a:p>
            <a:pPr>
              <a:spcAft>
                <a:spcPts val="600"/>
              </a:spcAft>
              <a:buFont typeface="Wingdings" panose="05000000000000000000" pitchFamily="2" charset="2"/>
              <a:buChar char="q"/>
            </a:pPr>
            <a:endParaRPr lang="cs-CZ" sz="1400" dirty="0">
              <a:solidFill>
                <a:srgbClr val="002060"/>
              </a:solidFill>
              <a:latin typeface="Times New Roman" pitchFamily="18" charset="0"/>
              <a:cs typeface="Times New Roman" pitchFamily="18" charset="0"/>
            </a:endParaRPr>
          </a:p>
          <a:p>
            <a:pPr>
              <a:spcAft>
                <a:spcPts val="600"/>
              </a:spcAft>
              <a:buFont typeface="Wingdings" panose="05000000000000000000" pitchFamily="2" charset="2"/>
              <a:buChar char="q"/>
            </a:pPr>
            <a:endParaRPr lang="cs-CZ" sz="1400" dirty="0">
              <a:solidFill>
                <a:srgbClr val="002060"/>
              </a:solidFill>
              <a:latin typeface="Times New Roman" pitchFamily="18" charset="0"/>
              <a:cs typeface="Times New Roman" pitchFamily="18" charset="0"/>
            </a:endParaRPr>
          </a:p>
          <a:p>
            <a:pPr>
              <a:spcAft>
                <a:spcPts val="600"/>
              </a:spcAft>
              <a:buFont typeface="Wingdings" panose="05000000000000000000" pitchFamily="2" charset="2"/>
              <a:buChar char="q"/>
            </a:pPr>
            <a:endParaRPr lang="cs-CZ" sz="1400" dirty="0">
              <a:solidFill>
                <a:srgbClr val="002060"/>
              </a:solidFill>
              <a:latin typeface="Times New Roman" pitchFamily="18" charset="0"/>
              <a:cs typeface="Times New Roman" pitchFamily="18" charset="0"/>
            </a:endParaRPr>
          </a:p>
          <a:p>
            <a:pPr>
              <a:spcAft>
                <a:spcPts val="600"/>
              </a:spcAft>
              <a:buFont typeface="Wingdings" panose="05000000000000000000" pitchFamily="2" charset="2"/>
              <a:buChar char="q"/>
            </a:pPr>
            <a:endParaRPr lang="cs-CZ" sz="1400" dirty="0">
              <a:solidFill>
                <a:srgbClr val="002060"/>
              </a:solidFill>
              <a:latin typeface="Times New Roman" pitchFamily="18" charset="0"/>
              <a:cs typeface="Times New Roman" pitchFamily="18" charset="0"/>
            </a:endParaRPr>
          </a:p>
          <a:p>
            <a:pPr>
              <a:spcAft>
                <a:spcPts val="600"/>
              </a:spcAft>
              <a:buFont typeface="Wingdings" panose="05000000000000000000" pitchFamily="2" charset="2"/>
              <a:buChar char="q"/>
            </a:pPr>
            <a:endParaRPr lang="cs-CZ" sz="1400" dirty="0">
              <a:solidFill>
                <a:srgbClr val="002060"/>
              </a:solidFill>
              <a:latin typeface="Times New Roman" pitchFamily="18" charset="0"/>
              <a:cs typeface="Times New Roman" pitchFamily="18" charset="0"/>
            </a:endParaRPr>
          </a:p>
          <a:p>
            <a:pPr>
              <a:spcAft>
                <a:spcPts val="600"/>
              </a:spcAft>
              <a:buFont typeface="Wingdings" panose="05000000000000000000" pitchFamily="2" charset="2"/>
              <a:buChar char="q"/>
            </a:pPr>
            <a:r>
              <a:rPr lang="cs-CZ" sz="1400" dirty="0">
                <a:solidFill>
                  <a:srgbClr val="002060"/>
                </a:solidFill>
                <a:latin typeface="Times New Roman" pitchFamily="18" charset="0"/>
                <a:cs typeface="Times New Roman" pitchFamily="18" charset="0"/>
              </a:rPr>
              <a:t>Lepší je si zaplatit za verzi 4, nebo používat Bing zadarmo v </a:t>
            </a:r>
            <a:r>
              <a:rPr lang="cs-CZ" sz="1400" dirty="0" err="1">
                <a:solidFill>
                  <a:srgbClr val="002060"/>
                </a:solidFill>
                <a:latin typeface="Times New Roman" pitchFamily="18" charset="0"/>
                <a:cs typeface="Times New Roman" pitchFamily="18" charset="0"/>
              </a:rPr>
              <a:t>Edgi</a:t>
            </a:r>
            <a:r>
              <a:rPr lang="cs-CZ" sz="1400" dirty="0">
                <a:solidFill>
                  <a:srgbClr val="002060"/>
                </a:solidFill>
                <a:latin typeface="Times New Roman" pitchFamily="18" charset="0"/>
                <a:cs typeface="Times New Roman" pitchFamily="18" charset="0"/>
              </a:rPr>
              <a:t> – běží na verzi 4, má aktuální data, uvádí i zdroje. </a:t>
            </a:r>
          </a:p>
          <a:p>
            <a:pPr>
              <a:spcAft>
                <a:spcPts val="600"/>
              </a:spcAft>
              <a:buFont typeface="Wingdings" panose="05000000000000000000" pitchFamily="2" charset="2"/>
              <a:buChar char="q"/>
            </a:pPr>
            <a:r>
              <a:rPr lang="cs-CZ" sz="1400" dirty="0">
                <a:solidFill>
                  <a:srgbClr val="002060"/>
                </a:solidFill>
                <a:latin typeface="Times New Roman" pitchFamily="18" charset="0"/>
                <a:cs typeface="Times New Roman" pitchFamily="18" charset="0"/>
              </a:rPr>
              <a:t>Ale pozor! Pokud neví, je opravdu kreativní a vymýšlí si – ověřujeme!!!!</a:t>
            </a:r>
          </a:p>
          <a:p>
            <a:pPr>
              <a:spcAft>
                <a:spcPts val="600"/>
              </a:spcAft>
              <a:buFont typeface="Wingdings" panose="05000000000000000000" pitchFamily="2" charset="2"/>
              <a:buChar char="q"/>
            </a:pPr>
            <a:endParaRPr lang="cs-CZ" sz="1400" b="1" dirty="0">
              <a:solidFill>
                <a:srgbClr val="002060"/>
              </a:solidFill>
              <a:latin typeface="Times New Roman" pitchFamily="18" charset="0"/>
              <a:cs typeface="Times New Roman" pitchFamily="18" charset="0"/>
            </a:endParaRPr>
          </a:p>
        </p:txBody>
      </p:sp>
      <p:sp>
        <p:nvSpPr>
          <p:cNvPr id="6" name="Nadpis 5"/>
          <p:cNvSpPr>
            <a:spLocks noGrp="1"/>
          </p:cNvSpPr>
          <p:nvPr>
            <p:ph type="title"/>
          </p:nvPr>
        </p:nvSpPr>
        <p:spPr>
          <a:xfrm>
            <a:off x="179512" y="195486"/>
            <a:ext cx="5112568" cy="507703"/>
          </a:xfrm>
        </p:spPr>
        <p:txBody>
          <a:bodyPr/>
          <a:lstStyle/>
          <a:p>
            <a:r>
              <a:rPr lang="pl-PL" dirty="0"/>
              <a:t>ChatGPT</a:t>
            </a:r>
            <a:endParaRPr lang="cs-CZ" dirty="0"/>
          </a:p>
        </p:txBody>
      </p:sp>
      <p:pic>
        <p:nvPicPr>
          <p:cNvPr id="4" name="Obrázek 3">
            <a:extLst>
              <a:ext uri="{FF2B5EF4-FFF2-40B4-BE49-F238E27FC236}">
                <a16:creationId xmlns:a16="http://schemas.microsoft.com/office/drawing/2014/main" id="{46E75FEA-F0F5-C361-C139-22573FD66CEF}"/>
              </a:ext>
            </a:extLst>
          </p:cNvPr>
          <p:cNvPicPr>
            <a:picLocks noChangeAspect="1"/>
          </p:cNvPicPr>
          <p:nvPr/>
        </p:nvPicPr>
        <p:blipFill>
          <a:blip r:embed="rId4"/>
          <a:stretch>
            <a:fillRect/>
          </a:stretch>
        </p:blipFill>
        <p:spPr>
          <a:xfrm>
            <a:off x="420479" y="1203598"/>
            <a:ext cx="7020905" cy="2638793"/>
          </a:xfrm>
          <a:prstGeom prst="rect">
            <a:avLst/>
          </a:prstGeom>
        </p:spPr>
      </p:pic>
    </p:spTree>
    <p:extLst>
      <p:ext uri="{BB962C8B-B14F-4D97-AF65-F5344CB8AC3E}">
        <p14:creationId xmlns:p14="http://schemas.microsoft.com/office/powerpoint/2010/main" val="23182365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672408"/>
          </a:xfrm>
          <a:prstGeom prst="rect">
            <a:avLst/>
          </a:prstGeom>
        </p:spPr>
        <p:txBody>
          <a:bodyPr>
            <a:noAutofit/>
          </a:bodyPr>
          <a:lstStyle/>
          <a:p>
            <a:r>
              <a:rPr lang="cs-CZ" sz="2400" dirty="0">
                <a:solidFill>
                  <a:srgbClr val="002060"/>
                </a:solidFill>
              </a:rPr>
              <a:t>Výzkumná otázka je centrem marketingového výzkumu.</a:t>
            </a:r>
          </a:p>
          <a:p>
            <a:r>
              <a:rPr lang="cs-CZ" sz="2400" dirty="0">
                <a:solidFill>
                  <a:srgbClr val="002060"/>
                </a:solidFill>
              </a:rPr>
              <a:t>Ovlivní celý proces:</a:t>
            </a:r>
          </a:p>
          <a:p>
            <a:pPr lvl="1"/>
            <a:r>
              <a:rPr lang="cs-CZ" sz="2000" dirty="0">
                <a:solidFill>
                  <a:srgbClr val="002060"/>
                </a:solidFill>
              </a:rPr>
              <a:t>Jaká sekundární data musíme projít</a:t>
            </a:r>
          </a:p>
          <a:p>
            <a:pPr lvl="1"/>
            <a:r>
              <a:rPr lang="cs-CZ" sz="2000" dirty="0">
                <a:solidFill>
                  <a:srgbClr val="002060"/>
                </a:solidFill>
              </a:rPr>
              <a:t>Jaký typ výzkumu zvolíme</a:t>
            </a:r>
          </a:p>
          <a:p>
            <a:pPr lvl="1"/>
            <a:r>
              <a:rPr lang="cs-CZ" sz="2000" dirty="0">
                <a:solidFill>
                  <a:srgbClr val="002060"/>
                </a:solidFill>
              </a:rPr>
              <a:t>Jaká data budeme potřebovat k zodpovězení otázky</a:t>
            </a:r>
          </a:p>
          <a:p>
            <a:pPr lvl="1"/>
            <a:r>
              <a:rPr lang="cs-CZ" sz="2000" dirty="0">
                <a:solidFill>
                  <a:srgbClr val="002060"/>
                </a:solidFill>
              </a:rPr>
              <a:t>Jak celý sběr dat navrhneme</a:t>
            </a:r>
          </a:p>
          <a:p>
            <a:pPr lvl="1"/>
            <a:r>
              <a:rPr lang="cs-CZ" sz="2000" dirty="0">
                <a:solidFill>
                  <a:srgbClr val="002060"/>
                </a:solidFill>
              </a:rPr>
              <a:t>Ke kterým datům či lidem musíme vyjednat přístup</a:t>
            </a:r>
          </a:p>
          <a:p>
            <a:pPr lvl="1"/>
            <a:r>
              <a:rPr lang="cs-CZ" sz="2000" dirty="0">
                <a:solidFill>
                  <a:srgbClr val="002060"/>
                </a:solidFill>
              </a:rPr>
              <a:t>Způsob výběru vzorku</a:t>
            </a:r>
          </a:p>
          <a:p>
            <a:pPr lvl="1"/>
            <a:r>
              <a:rPr lang="cs-CZ" sz="2000" dirty="0">
                <a:solidFill>
                  <a:srgbClr val="002060"/>
                </a:solidFill>
              </a:rPr>
              <a:t>Povahu závěrečné zprávy</a:t>
            </a:r>
          </a:p>
          <a:p>
            <a:pPr lvl="1"/>
            <a:endParaRPr lang="cs-CZ" sz="2000" dirty="0"/>
          </a:p>
        </p:txBody>
      </p:sp>
      <p:sp>
        <p:nvSpPr>
          <p:cNvPr id="6" name="Nadpis 5"/>
          <p:cNvSpPr>
            <a:spLocks noGrp="1"/>
          </p:cNvSpPr>
          <p:nvPr>
            <p:ph type="title"/>
          </p:nvPr>
        </p:nvSpPr>
        <p:spPr>
          <a:xfrm>
            <a:off x="179512" y="195486"/>
            <a:ext cx="6480720" cy="507703"/>
          </a:xfrm>
        </p:spPr>
        <p:txBody>
          <a:bodyPr/>
          <a:lstStyle/>
          <a:p>
            <a:r>
              <a:rPr lang="cs-CZ" dirty="0"/>
              <a:t>Co je výzkumná otázka?</a:t>
            </a:r>
          </a:p>
        </p:txBody>
      </p:sp>
    </p:spTree>
    <p:extLst>
      <p:ext uri="{BB962C8B-B14F-4D97-AF65-F5344CB8AC3E}">
        <p14:creationId xmlns:p14="http://schemas.microsoft.com/office/powerpoint/2010/main" val="261896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4608512" cy="3672408"/>
          </a:xfrm>
          <a:prstGeom prst="rect">
            <a:avLst/>
          </a:prstGeom>
        </p:spPr>
        <p:txBody>
          <a:bodyPr>
            <a:noAutofit/>
          </a:bodyPr>
          <a:lstStyle/>
          <a:p>
            <a:r>
              <a:rPr lang="cs-CZ" sz="2400" dirty="0">
                <a:solidFill>
                  <a:srgbClr val="002060"/>
                </a:solidFill>
              </a:rPr>
              <a:t>Je vhodné stanovit </a:t>
            </a:r>
            <a:r>
              <a:rPr lang="cs-CZ" sz="2400" b="1" dirty="0">
                <a:solidFill>
                  <a:srgbClr val="002060"/>
                </a:solidFill>
              </a:rPr>
              <a:t>minimálně</a:t>
            </a:r>
            <a:r>
              <a:rPr lang="cs-CZ" sz="2400" dirty="0">
                <a:solidFill>
                  <a:srgbClr val="002060"/>
                </a:solidFill>
              </a:rPr>
              <a:t> jednu výzkumnou otázku.</a:t>
            </a:r>
          </a:p>
          <a:p>
            <a:r>
              <a:rPr lang="cs-CZ" sz="2400" dirty="0">
                <a:solidFill>
                  <a:srgbClr val="002060"/>
                </a:solidFill>
              </a:rPr>
              <a:t>Pokud chceme výzkum specifikovat, můžeme stanovit další výzkumné otázky.</a:t>
            </a:r>
          </a:p>
          <a:p>
            <a:r>
              <a:rPr lang="cs-CZ" sz="2400" dirty="0">
                <a:solidFill>
                  <a:srgbClr val="002060"/>
                </a:solidFill>
              </a:rPr>
              <a:t>Jejich zodpovězení ale musí vždy pomoci k zodpovězení hlavní výzkumné otázky.</a:t>
            </a:r>
            <a:endParaRPr lang="cs-CZ" sz="2000" dirty="0">
              <a:solidFill>
                <a:srgbClr val="002060"/>
              </a:solidFill>
            </a:endParaRPr>
          </a:p>
          <a:p>
            <a:pPr lvl="1"/>
            <a:endParaRPr lang="cs-CZ" sz="2000" dirty="0"/>
          </a:p>
        </p:txBody>
      </p:sp>
      <p:sp>
        <p:nvSpPr>
          <p:cNvPr id="6" name="Nadpis 5"/>
          <p:cNvSpPr>
            <a:spLocks noGrp="1"/>
          </p:cNvSpPr>
          <p:nvPr>
            <p:ph type="title"/>
          </p:nvPr>
        </p:nvSpPr>
        <p:spPr>
          <a:xfrm>
            <a:off x="179512" y="195486"/>
            <a:ext cx="6480720" cy="507703"/>
          </a:xfrm>
        </p:spPr>
        <p:txBody>
          <a:bodyPr/>
          <a:lstStyle/>
          <a:p>
            <a:r>
              <a:rPr lang="cs-CZ" dirty="0"/>
              <a:t>Kolik výzkumných otázek stanovit?</a:t>
            </a:r>
          </a:p>
        </p:txBody>
      </p:sp>
      <p:graphicFrame>
        <p:nvGraphicFramePr>
          <p:cNvPr id="2" name="Diagram 1"/>
          <p:cNvGraphicFramePr/>
          <p:nvPr/>
        </p:nvGraphicFramePr>
        <p:xfrm>
          <a:off x="4488160" y="1043806"/>
          <a:ext cx="4344144" cy="3616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8113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672408"/>
          </a:xfrm>
          <a:prstGeom prst="rect">
            <a:avLst/>
          </a:prstGeom>
        </p:spPr>
        <p:txBody>
          <a:bodyPr>
            <a:noAutofit/>
          </a:bodyPr>
          <a:lstStyle/>
          <a:p>
            <a:r>
              <a:rPr lang="cs-CZ" sz="2200" dirty="0">
                <a:solidFill>
                  <a:srgbClr val="002060"/>
                </a:solidFill>
              </a:rPr>
              <a:t>Formulace výzkumných otázek napomáhá uspořádání a systematizaci myšlenek.</a:t>
            </a:r>
          </a:p>
          <a:p>
            <a:r>
              <a:rPr lang="cs-CZ" sz="2200" dirty="0">
                <a:solidFill>
                  <a:srgbClr val="002060"/>
                </a:solidFill>
              </a:rPr>
              <a:t>Výzkumné otázky umožňují organizovat výzkum a dávají mu směr a koherenci.</a:t>
            </a:r>
          </a:p>
          <a:p>
            <a:r>
              <a:rPr lang="cs-CZ" sz="2200" dirty="0">
                <a:solidFill>
                  <a:srgbClr val="002060"/>
                </a:solidFill>
              </a:rPr>
              <a:t>Zároveň vymezují výzkum, určují jeho hranice a udržují zaměření výzkumníka na vlastní cíle výzkumu.</a:t>
            </a:r>
          </a:p>
          <a:p>
            <a:r>
              <a:rPr lang="cs-CZ" sz="2200" dirty="0">
                <a:solidFill>
                  <a:srgbClr val="002060"/>
                </a:solidFill>
              </a:rPr>
              <a:t>Kromě toho výzkumné otázky poukazují na data, kterých bude při realizaci výzkumu zapotřebí.</a:t>
            </a:r>
          </a:p>
          <a:p>
            <a:r>
              <a:rPr lang="cs-CZ" sz="2200" dirty="0">
                <a:solidFill>
                  <a:srgbClr val="002060"/>
                </a:solidFill>
              </a:rPr>
              <a:t>Můžeme s jistotou říct, zda byl výzkum úspěšný. Dostali jsme odpověď?</a:t>
            </a:r>
          </a:p>
        </p:txBody>
      </p:sp>
      <p:sp>
        <p:nvSpPr>
          <p:cNvPr id="6" name="Nadpis 5"/>
          <p:cNvSpPr>
            <a:spLocks noGrp="1"/>
          </p:cNvSpPr>
          <p:nvPr>
            <p:ph type="title"/>
          </p:nvPr>
        </p:nvSpPr>
        <p:spPr>
          <a:xfrm>
            <a:off x="179512" y="195486"/>
            <a:ext cx="6480720" cy="507703"/>
          </a:xfrm>
        </p:spPr>
        <p:txBody>
          <a:bodyPr/>
          <a:lstStyle/>
          <a:p>
            <a:r>
              <a:rPr lang="cs-CZ" dirty="0"/>
              <a:t>K čemu slouží výzkumná otázka?</a:t>
            </a:r>
          </a:p>
        </p:txBody>
      </p:sp>
    </p:spTree>
    <p:extLst>
      <p:ext uri="{BB962C8B-B14F-4D97-AF65-F5344CB8AC3E}">
        <p14:creationId xmlns:p14="http://schemas.microsoft.com/office/powerpoint/2010/main" val="216510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5544616" cy="3672408"/>
          </a:xfrm>
          <a:prstGeom prst="rect">
            <a:avLst/>
          </a:prstGeom>
        </p:spPr>
        <p:txBody>
          <a:bodyPr>
            <a:noAutofit/>
          </a:bodyPr>
          <a:lstStyle/>
          <a:p>
            <a:pPr marL="0" indent="0" algn="ctr">
              <a:buNone/>
            </a:pPr>
            <a:r>
              <a:rPr lang="cs-CZ" sz="4400" b="1" dirty="0">
                <a:solidFill>
                  <a:srgbClr val="002060"/>
                </a:solidFill>
                <a:latin typeface="Arial" panose="020B0604020202020204" pitchFamily="34" charset="0"/>
                <a:cs typeface="Arial" panose="020B0604020202020204" pitchFamily="34" charset="0"/>
              </a:rPr>
              <a:t>V marketingovém výzkumu neexistují špatné odpovědi, jen špatně pokládané otázky.</a:t>
            </a:r>
          </a:p>
          <a:p>
            <a:pPr marL="457200" lvl="1" indent="0" algn="ctr">
              <a:buNone/>
            </a:pPr>
            <a:endParaRPr lang="cs-CZ" sz="2000" b="1" dirty="0">
              <a:latin typeface="Arial" panose="020B0604020202020204" pitchFamily="34" charset="0"/>
              <a:cs typeface="Arial" panose="020B0604020202020204" pitchFamily="34" charset="0"/>
            </a:endParaRPr>
          </a:p>
        </p:txBody>
      </p:sp>
      <p:sp>
        <p:nvSpPr>
          <p:cNvPr id="6" name="Nadpis 5"/>
          <p:cNvSpPr>
            <a:spLocks noGrp="1"/>
          </p:cNvSpPr>
          <p:nvPr>
            <p:ph type="title"/>
          </p:nvPr>
        </p:nvSpPr>
        <p:spPr>
          <a:xfrm>
            <a:off x="179512" y="195486"/>
            <a:ext cx="6480720" cy="507703"/>
          </a:xfrm>
        </p:spPr>
        <p:txBody>
          <a:bodyPr/>
          <a:lstStyle/>
          <a:p>
            <a:endParaRPr lang="cs-CZ" b="1" dirty="0">
              <a:latin typeface="Arial" panose="020B0604020202020204" pitchFamily="34" charset="0"/>
              <a:cs typeface="Arial" panose="020B0604020202020204" pitchFamily="34" charset="0"/>
            </a:endParaRPr>
          </a:p>
        </p:txBody>
      </p:sp>
      <p:pic>
        <p:nvPicPr>
          <p:cNvPr id="2050" name="Picture 2" descr="Výsledek obrázku pro research design 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987574"/>
            <a:ext cx="2160000" cy="3388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3405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p:cNvSpPr txBox="1">
            <a:spLocks/>
          </p:cNvSpPr>
          <p:nvPr/>
        </p:nvSpPr>
        <p:spPr>
          <a:xfrm>
            <a:off x="4068324" y="935345"/>
            <a:ext cx="3888052" cy="3024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t>Proč sestavujeme hypotézy?</a:t>
            </a:r>
          </a:p>
          <a:p>
            <a:r>
              <a:rPr lang="cs-CZ" sz="2000" dirty="0"/>
              <a:t>Co jsou hypotézy?</a:t>
            </a:r>
          </a:p>
          <a:p>
            <a:r>
              <a:rPr lang="cs-CZ" sz="2000" dirty="0"/>
              <a:t>Jak je sestavit?</a:t>
            </a:r>
          </a:p>
          <a:p>
            <a:r>
              <a:rPr lang="cs-CZ" sz="2000" dirty="0"/>
              <a:t>Jak vyhodnotit hypotézy?</a:t>
            </a:r>
          </a:p>
          <a:p>
            <a:r>
              <a:rPr lang="cs-CZ" sz="2000" dirty="0"/>
              <a:t>Základní statistické operace.</a:t>
            </a:r>
          </a:p>
        </p:txBody>
      </p:sp>
      <p:sp>
        <p:nvSpPr>
          <p:cNvPr id="6" name="Nadpis 1"/>
          <p:cNvSpPr txBox="1">
            <a:spLocks/>
          </p:cNvSpPr>
          <p:nvPr/>
        </p:nvSpPr>
        <p:spPr>
          <a:xfrm>
            <a:off x="388132" y="411510"/>
            <a:ext cx="3183160" cy="316835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mn-lt"/>
                <a:cs typeface="Times New Roman" panose="02020603050405020304" pitchFamily="18" charset="0"/>
              </a:rPr>
              <a:t>3 Hypotézy</a:t>
            </a:r>
            <a:endParaRPr lang="cs-CZ" sz="2400" b="1" dirty="0">
              <a:solidFill>
                <a:schemeClr val="bg1"/>
              </a:solidFill>
              <a:latin typeface="+mn-lt"/>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41102628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816424"/>
          </a:xfrm>
          <a:prstGeom prst="rect">
            <a:avLst/>
          </a:prstGeom>
        </p:spPr>
        <p:txBody>
          <a:bodyPr>
            <a:noAutofit/>
          </a:bodyPr>
          <a:lstStyle/>
          <a:p>
            <a:r>
              <a:rPr lang="cs-CZ" sz="2400" dirty="0">
                <a:solidFill>
                  <a:srgbClr val="002060"/>
                </a:solidFill>
              </a:rPr>
              <a:t>Tvrzení nebo premisa, kterou chceme testovat.</a:t>
            </a:r>
          </a:p>
          <a:p>
            <a:r>
              <a:rPr lang="cs-CZ" sz="2400" dirty="0">
                <a:solidFill>
                  <a:srgbClr val="002060"/>
                </a:solidFill>
              </a:rPr>
              <a:t>Toto tvrzení se týká populace, kterou chceme zkoumat (podniky, zákazníci, zaměstnanci,...)</a:t>
            </a:r>
          </a:p>
          <a:p>
            <a:r>
              <a:rPr lang="cs-CZ" sz="2400" dirty="0">
                <a:solidFill>
                  <a:srgbClr val="002060"/>
                </a:solidFill>
              </a:rPr>
              <a:t>Formulujeme jej do krátké věty vždy tak, aby ji bylo možné potvrdit nebo vyvrátit.</a:t>
            </a:r>
          </a:p>
          <a:p>
            <a:r>
              <a:rPr lang="cs-CZ" sz="2400" dirty="0">
                <a:solidFill>
                  <a:srgbClr val="002060"/>
                </a:solidFill>
              </a:rPr>
              <a:t>Abychom zjistili, zda je tvrzení pravdivé, hypotézy statisticky testujeme.</a:t>
            </a:r>
          </a:p>
          <a:p>
            <a:r>
              <a:rPr lang="cs-CZ" sz="2400" dirty="0">
                <a:solidFill>
                  <a:srgbClr val="002060"/>
                </a:solidFill>
              </a:rPr>
              <a:t>Hypotézy jsou využívány dominantně v </a:t>
            </a:r>
            <a:r>
              <a:rPr lang="cs-CZ" sz="2400" b="1" dirty="0">
                <a:solidFill>
                  <a:srgbClr val="002060"/>
                </a:solidFill>
              </a:rPr>
              <a:t>kvantitaivním výzkumu</a:t>
            </a:r>
            <a:r>
              <a:rPr lang="cs-CZ" sz="2400" dirty="0">
                <a:solidFill>
                  <a:srgbClr val="002060"/>
                </a:solidFill>
              </a:rPr>
              <a:t>. </a:t>
            </a:r>
          </a:p>
          <a:p>
            <a:endParaRPr lang="cs-CZ" dirty="0"/>
          </a:p>
          <a:p>
            <a:endParaRPr lang="cs-CZ" dirty="0"/>
          </a:p>
          <a:p>
            <a:endParaRPr lang="cs-CZ" dirty="0"/>
          </a:p>
        </p:txBody>
      </p:sp>
      <p:sp>
        <p:nvSpPr>
          <p:cNvPr id="6" name="Nadpis 5"/>
          <p:cNvSpPr>
            <a:spLocks noGrp="1"/>
          </p:cNvSpPr>
          <p:nvPr>
            <p:ph type="title"/>
          </p:nvPr>
        </p:nvSpPr>
        <p:spPr>
          <a:xfrm>
            <a:off x="179512" y="195486"/>
            <a:ext cx="6480720" cy="507703"/>
          </a:xfrm>
        </p:spPr>
        <p:txBody>
          <a:bodyPr/>
          <a:lstStyle/>
          <a:p>
            <a:r>
              <a:rPr lang="cs-CZ" b="1" dirty="0"/>
              <a:t>Co je to hypotéza?</a:t>
            </a:r>
          </a:p>
        </p:txBody>
      </p:sp>
    </p:spTree>
    <p:extLst>
      <p:ext uri="{BB962C8B-B14F-4D97-AF65-F5344CB8AC3E}">
        <p14:creationId xmlns:p14="http://schemas.microsoft.com/office/powerpoint/2010/main" val="129228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816424"/>
          </a:xfrm>
          <a:prstGeom prst="rect">
            <a:avLst/>
          </a:prstGeom>
        </p:spPr>
        <p:txBody>
          <a:bodyPr>
            <a:noAutofit/>
          </a:bodyPr>
          <a:lstStyle/>
          <a:p>
            <a:r>
              <a:rPr lang="cs-CZ" dirty="0">
                <a:solidFill>
                  <a:srgbClr val="002060"/>
                </a:solidFill>
              </a:rPr>
              <a:t>Musí být stručná, jasná, logická a jednoduchá (musí mít přesně vymezené pojmy).</a:t>
            </a:r>
          </a:p>
          <a:p>
            <a:r>
              <a:rPr lang="cs-CZ" dirty="0">
                <a:solidFill>
                  <a:srgbClr val="002060"/>
                </a:solidFill>
              </a:rPr>
              <a:t>Hypotéza musí mít formu oznamovací věty.</a:t>
            </a:r>
          </a:p>
          <a:p>
            <a:r>
              <a:rPr lang="cs-CZ" dirty="0">
                <a:solidFill>
                  <a:srgbClr val="002060"/>
                </a:solidFill>
              </a:rPr>
              <a:t>Musí být testovatelná, tj. musí existovat způsob, jak hypotézu vyvrátit či potvrdit.</a:t>
            </a:r>
          </a:p>
          <a:p>
            <a:r>
              <a:rPr lang="cs-CZ" dirty="0">
                <a:solidFill>
                  <a:srgbClr val="002060"/>
                </a:solidFill>
              </a:rPr>
              <a:t>Musí být kompatibilní s dřívějšími hypotézami.</a:t>
            </a:r>
          </a:p>
        </p:txBody>
      </p:sp>
      <p:sp>
        <p:nvSpPr>
          <p:cNvPr id="6" name="Nadpis 5"/>
          <p:cNvSpPr>
            <a:spLocks noGrp="1"/>
          </p:cNvSpPr>
          <p:nvPr>
            <p:ph type="title"/>
          </p:nvPr>
        </p:nvSpPr>
        <p:spPr>
          <a:xfrm>
            <a:off x="179512" y="195486"/>
            <a:ext cx="6480720" cy="507703"/>
          </a:xfrm>
        </p:spPr>
        <p:txBody>
          <a:bodyPr/>
          <a:lstStyle/>
          <a:p>
            <a:r>
              <a:rPr lang="cs-CZ" b="1" dirty="0"/>
              <a:t>Zásady sestavování hypotéz</a:t>
            </a:r>
          </a:p>
        </p:txBody>
      </p:sp>
    </p:spTree>
    <p:extLst>
      <p:ext uri="{BB962C8B-B14F-4D97-AF65-F5344CB8AC3E}">
        <p14:creationId xmlns:p14="http://schemas.microsoft.com/office/powerpoint/2010/main" val="4376327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816424"/>
          </a:xfrm>
          <a:prstGeom prst="rect">
            <a:avLst/>
          </a:prstGeom>
        </p:spPr>
        <p:txBody>
          <a:bodyPr>
            <a:noAutofit/>
          </a:bodyPr>
          <a:lstStyle/>
          <a:p>
            <a:r>
              <a:rPr lang="cs-CZ" sz="2800" dirty="0">
                <a:solidFill>
                  <a:srgbClr val="002060"/>
                </a:solidFill>
              </a:rPr>
              <a:t>Výzkumem můžeme ověřovat pouze ty hypotézy, které jsou formulovány v pojmech, pro něž máme výzkumné </a:t>
            </a:r>
            <a:r>
              <a:rPr lang="cs-CZ" sz="2800" b="1" dirty="0">
                <a:solidFill>
                  <a:srgbClr val="002060"/>
                </a:solidFill>
              </a:rPr>
              <a:t>měřící nástroje </a:t>
            </a:r>
            <a:r>
              <a:rPr lang="cs-CZ" sz="2800" dirty="0">
                <a:solidFill>
                  <a:srgbClr val="002060"/>
                </a:solidFill>
              </a:rPr>
              <a:t>(znaky, proměnné) umožňující </a:t>
            </a:r>
            <a:r>
              <a:rPr lang="cs-CZ" sz="2800" b="1" dirty="0">
                <a:solidFill>
                  <a:srgbClr val="002060"/>
                </a:solidFill>
              </a:rPr>
              <a:t>kvantitativně</a:t>
            </a:r>
            <a:r>
              <a:rPr lang="cs-CZ" sz="2800" dirty="0">
                <a:solidFill>
                  <a:srgbClr val="002060"/>
                </a:solidFill>
              </a:rPr>
              <a:t> vyjádřit jejich hodnotu stavu.</a:t>
            </a:r>
          </a:p>
          <a:p>
            <a:r>
              <a:rPr lang="cs-CZ" sz="2800" b="1" dirty="0">
                <a:solidFill>
                  <a:srgbClr val="FF0000"/>
                </a:solidFill>
              </a:rPr>
              <a:t>Explanační</a:t>
            </a:r>
            <a:r>
              <a:rPr lang="cs-CZ" sz="2800" dirty="0">
                <a:solidFill>
                  <a:srgbClr val="FF0000"/>
                </a:solidFill>
              </a:rPr>
              <a:t> hypotézy jsou „silnější“ než </a:t>
            </a:r>
            <a:r>
              <a:rPr lang="cs-CZ" sz="2800" b="1" dirty="0">
                <a:solidFill>
                  <a:srgbClr val="FF0000"/>
                </a:solidFill>
              </a:rPr>
              <a:t>deskriptivní</a:t>
            </a:r>
            <a:r>
              <a:rPr lang="cs-CZ" sz="2800" dirty="0">
                <a:solidFill>
                  <a:srgbClr val="FF0000"/>
                </a:solidFill>
              </a:rPr>
              <a:t> hypotézy a předpokládají existenci vztahu mezi proměnnými.</a:t>
            </a:r>
          </a:p>
        </p:txBody>
      </p:sp>
      <p:sp>
        <p:nvSpPr>
          <p:cNvPr id="6" name="Nadpis 5"/>
          <p:cNvSpPr>
            <a:spLocks noGrp="1"/>
          </p:cNvSpPr>
          <p:nvPr>
            <p:ph type="title"/>
          </p:nvPr>
        </p:nvSpPr>
        <p:spPr>
          <a:xfrm>
            <a:off x="179512" y="195486"/>
            <a:ext cx="6480720" cy="507703"/>
          </a:xfrm>
        </p:spPr>
        <p:txBody>
          <a:bodyPr/>
          <a:lstStyle/>
          <a:p>
            <a:r>
              <a:rPr lang="cs-CZ" b="1" dirty="0"/>
              <a:t>Zásady sestavování hypotéz</a:t>
            </a:r>
          </a:p>
        </p:txBody>
      </p:sp>
    </p:spTree>
    <p:extLst>
      <p:ext uri="{BB962C8B-B14F-4D97-AF65-F5344CB8AC3E}">
        <p14:creationId xmlns:p14="http://schemas.microsoft.com/office/powerpoint/2010/main" val="40081957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5" y="987574"/>
            <a:ext cx="8568953" cy="3816424"/>
          </a:xfrm>
          <a:prstGeom prst="rect">
            <a:avLst/>
          </a:prstGeom>
        </p:spPr>
        <p:txBody>
          <a:bodyPr>
            <a:noAutofit/>
          </a:bodyPr>
          <a:lstStyle/>
          <a:p>
            <a:r>
              <a:rPr lang="cs-CZ" sz="2800" dirty="0">
                <a:solidFill>
                  <a:srgbClr val="002060"/>
                </a:solidFill>
              </a:rPr>
              <a:t>Explanační hypotézy vyjadřují </a:t>
            </a:r>
            <a:r>
              <a:rPr lang="cs-CZ" sz="2800" b="1" dirty="0">
                <a:solidFill>
                  <a:srgbClr val="002060"/>
                </a:solidFill>
              </a:rPr>
              <a:t>vztah minimálně dvou proměnných</a:t>
            </a:r>
            <a:r>
              <a:rPr lang="cs-CZ" sz="2800" dirty="0">
                <a:solidFill>
                  <a:srgbClr val="002060"/>
                </a:solidFill>
              </a:rPr>
              <a:t>. </a:t>
            </a:r>
          </a:p>
          <a:p>
            <a:r>
              <a:rPr lang="cs-CZ" sz="2800" dirty="0">
                <a:solidFill>
                  <a:srgbClr val="002060"/>
                </a:solidFill>
              </a:rPr>
              <a:t>Tento vztah mezi dvěma jevy je třeba jasně a explicitně vyjádřit. </a:t>
            </a:r>
          </a:p>
          <a:p>
            <a:r>
              <a:rPr lang="cs-CZ" sz="2800" dirty="0">
                <a:solidFill>
                  <a:srgbClr val="002060"/>
                </a:solidFill>
              </a:rPr>
              <a:t>Je vhodné proměnné porovnávat a ověřovat: </a:t>
            </a:r>
          </a:p>
          <a:p>
            <a:pPr lvl="1"/>
            <a:r>
              <a:rPr lang="cs-CZ" sz="2400" b="1" dirty="0">
                <a:solidFill>
                  <a:srgbClr val="002060"/>
                </a:solidFill>
              </a:rPr>
              <a:t>rozdíly</a:t>
            </a:r>
            <a:r>
              <a:rPr lang="cs-CZ" sz="2400" dirty="0">
                <a:solidFill>
                  <a:srgbClr val="002060"/>
                </a:solidFill>
              </a:rPr>
              <a:t> (víc, častěji, silněji, výš, odlišné), </a:t>
            </a:r>
          </a:p>
          <a:p>
            <a:pPr lvl="1"/>
            <a:r>
              <a:rPr lang="cs-CZ" sz="2400" b="1" dirty="0">
                <a:solidFill>
                  <a:srgbClr val="002060"/>
                </a:solidFill>
              </a:rPr>
              <a:t>vztahy</a:t>
            </a:r>
            <a:r>
              <a:rPr lang="cs-CZ" sz="2400" dirty="0">
                <a:solidFill>
                  <a:srgbClr val="002060"/>
                </a:solidFill>
              </a:rPr>
              <a:t> (pozitivní, negativní souvislost, korelace),</a:t>
            </a:r>
          </a:p>
          <a:p>
            <a:pPr lvl="1"/>
            <a:r>
              <a:rPr lang="cs-CZ" sz="2400" b="1" dirty="0">
                <a:solidFill>
                  <a:srgbClr val="002060"/>
                </a:solidFill>
              </a:rPr>
              <a:t>následky</a:t>
            </a:r>
            <a:r>
              <a:rPr lang="cs-CZ" sz="2400" dirty="0">
                <a:solidFill>
                  <a:srgbClr val="002060"/>
                </a:solidFill>
              </a:rPr>
              <a:t> (čím – tím, jestliže – pak, jak – tak, když – pak..).</a:t>
            </a:r>
          </a:p>
        </p:txBody>
      </p:sp>
      <p:sp>
        <p:nvSpPr>
          <p:cNvPr id="6" name="Nadpis 5"/>
          <p:cNvSpPr>
            <a:spLocks noGrp="1"/>
          </p:cNvSpPr>
          <p:nvPr>
            <p:ph type="title"/>
          </p:nvPr>
        </p:nvSpPr>
        <p:spPr>
          <a:xfrm>
            <a:off x="179512" y="195486"/>
            <a:ext cx="6480720" cy="507703"/>
          </a:xfrm>
        </p:spPr>
        <p:txBody>
          <a:bodyPr/>
          <a:lstStyle/>
          <a:p>
            <a:r>
              <a:rPr lang="cs-CZ" b="1" dirty="0"/>
              <a:t>Zásady sestavování hypotéz</a:t>
            </a:r>
          </a:p>
        </p:txBody>
      </p:sp>
    </p:spTree>
    <p:extLst>
      <p:ext uri="{BB962C8B-B14F-4D97-AF65-F5344CB8AC3E}">
        <p14:creationId xmlns:p14="http://schemas.microsoft.com/office/powerpoint/2010/main" val="3401627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843558"/>
            <a:ext cx="8856984" cy="3960440"/>
          </a:xfrm>
          <a:prstGeom prst="rect">
            <a:avLst/>
          </a:prstGeom>
        </p:spPr>
        <p:txBody>
          <a:bodyPr>
            <a:noAutofit/>
          </a:bodyPr>
          <a:lstStyle/>
          <a:p>
            <a:r>
              <a:rPr lang="cs-CZ" sz="1800" b="1" dirty="0">
                <a:solidFill>
                  <a:srgbClr val="002060"/>
                </a:solidFill>
                <a:latin typeface="+mj-lt"/>
                <a:cs typeface="Arial" panose="020B0604020202020204" pitchFamily="34" charset="0"/>
              </a:rPr>
              <a:t>Rozdíly: </a:t>
            </a:r>
          </a:p>
          <a:p>
            <a:pPr lvl="1"/>
            <a:r>
              <a:rPr lang="cs-CZ" sz="2400" i="1" dirty="0">
                <a:solidFill>
                  <a:srgbClr val="002060"/>
                </a:solidFill>
                <a:latin typeface="+mj-lt"/>
                <a:cs typeface="Arial" panose="020B0604020202020204" pitchFamily="34" charset="0"/>
              </a:rPr>
              <a:t>Zákazníci z Moravy nakupují náš produkt častěji než ti z Čech.</a:t>
            </a:r>
          </a:p>
          <a:p>
            <a:pPr lvl="1"/>
            <a:r>
              <a:rPr lang="cs-CZ" sz="2400" i="1" dirty="0">
                <a:solidFill>
                  <a:srgbClr val="002060"/>
                </a:solidFill>
                <a:latin typeface="+mj-lt"/>
                <a:cs typeface="Arial" panose="020B0604020202020204" pitchFamily="34" charset="0"/>
              </a:rPr>
              <a:t>Muži si zapamatují reklamu na pivo lépe než ženy.</a:t>
            </a:r>
          </a:p>
          <a:p>
            <a:r>
              <a:rPr lang="cs-CZ" sz="1800" b="1" dirty="0">
                <a:solidFill>
                  <a:srgbClr val="002060"/>
                </a:solidFill>
                <a:latin typeface="+mj-lt"/>
                <a:cs typeface="Arial" panose="020B0604020202020204" pitchFamily="34" charset="0"/>
              </a:rPr>
              <a:t>Vztahy: </a:t>
            </a:r>
          </a:p>
          <a:p>
            <a:pPr lvl="1"/>
            <a:r>
              <a:rPr lang="cs-CZ" sz="2400" i="1" dirty="0">
                <a:solidFill>
                  <a:srgbClr val="002060"/>
                </a:solidFill>
                <a:latin typeface="+mj-lt"/>
                <a:cs typeface="Arial" panose="020B0604020202020204" pitchFamily="34" charset="0"/>
              </a:rPr>
              <a:t>Mezi vzděláním rodičů a inteligencí dítěte je </a:t>
            </a:r>
            <a:r>
              <a:rPr lang="cs-CZ" sz="2400" i="1" u="sng" dirty="0">
                <a:solidFill>
                  <a:srgbClr val="002060"/>
                </a:solidFill>
                <a:latin typeface="+mj-lt"/>
                <a:cs typeface="Arial" panose="020B0604020202020204" pitchFamily="34" charset="0"/>
              </a:rPr>
              <a:t>pozitivní vztah</a:t>
            </a:r>
            <a:r>
              <a:rPr lang="cs-CZ" sz="2400" i="1" dirty="0">
                <a:solidFill>
                  <a:srgbClr val="002060"/>
                </a:solidFill>
                <a:latin typeface="+mj-lt"/>
                <a:cs typeface="Arial" panose="020B0604020202020204" pitchFamily="34" charset="0"/>
              </a:rPr>
              <a:t>.</a:t>
            </a:r>
          </a:p>
          <a:p>
            <a:r>
              <a:rPr lang="cs-CZ" sz="1800" b="1" dirty="0">
                <a:solidFill>
                  <a:srgbClr val="002060"/>
                </a:solidFill>
                <a:latin typeface="+mj-lt"/>
                <a:cs typeface="Arial" panose="020B0604020202020204" pitchFamily="34" charset="0"/>
              </a:rPr>
              <a:t>Následky:</a:t>
            </a:r>
          </a:p>
          <a:p>
            <a:pPr lvl="1"/>
            <a:r>
              <a:rPr lang="cs-CZ" sz="2400" i="1" u="sng" dirty="0">
                <a:solidFill>
                  <a:srgbClr val="002060"/>
                </a:solidFill>
                <a:latin typeface="+mj-lt"/>
                <a:cs typeface="Arial" panose="020B0604020202020204" pitchFamily="34" charset="0"/>
              </a:rPr>
              <a:t>Pokud</a:t>
            </a:r>
            <a:r>
              <a:rPr lang="cs-CZ" sz="2400" i="1" dirty="0">
                <a:solidFill>
                  <a:srgbClr val="002060"/>
                </a:solidFill>
                <a:latin typeface="+mj-lt"/>
                <a:cs typeface="Arial" panose="020B0604020202020204" pitchFamily="34" charset="0"/>
              </a:rPr>
              <a:t> učitel zvýší počet pochval žáků, </a:t>
            </a:r>
            <a:r>
              <a:rPr lang="cs-CZ" sz="2400" i="1" u="sng" dirty="0">
                <a:solidFill>
                  <a:srgbClr val="002060"/>
                </a:solidFill>
                <a:latin typeface="+mj-lt"/>
                <a:cs typeface="Arial" panose="020B0604020202020204" pitchFamily="34" charset="0"/>
              </a:rPr>
              <a:t>tak</a:t>
            </a:r>
            <a:r>
              <a:rPr lang="cs-CZ" sz="2400" i="1" dirty="0">
                <a:solidFill>
                  <a:srgbClr val="002060"/>
                </a:solidFill>
                <a:latin typeface="+mj-lt"/>
                <a:cs typeface="Arial" panose="020B0604020202020204" pitchFamily="34" charset="0"/>
              </a:rPr>
              <a:t> se žáci více naučí.</a:t>
            </a:r>
          </a:p>
          <a:p>
            <a:pPr lvl="1"/>
            <a:r>
              <a:rPr lang="cs-CZ" sz="2400" i="1" u="sng" dirty="0">
                <a:solidFill>
                  <a:srgbClr val="002060"/>
                </a:solidFill>
                <a:latin typeface="+mj-lt"/>
                <a:cs typeface="Arial" panose="020B0604020202020204" pitchFamily="34" charset="0"/>
              </a:rPr>
              <a:t>Čím</a:t>
            </a:r>
            <a:r>
              <a:rPr lang="cs-CZ" sz="2400" i="1" dirty="0">
                <a:solidFill>
                  <a:srgbClr val="002060"/>
                </a:solidFill>
                <a:latin typeface="+mj-lt"/>
                <a:cs typeface="Arial" panose="020B0604020202020204" pitchFamily="34" charset="0"/>
              </a:rPr>
              <a:t> větší je kohezivnost skupiny, </a:t>
            </a:r>
            <a:r>
              <a:rPr lang="cs-CZ" sz="2400" i="1" u="sng" dirty="0">
                <a:solidFill>
                  <a:srgbClr val="002060"/>
                </a:solidFill>
                <a:latin typeface="+mj-lt"/>
                <a:cs typeface="Arial" panose="020B0604020202020204" pitchFamily="34" charset="0"/>
              </a:rPr>
              <a:t>tím</a:t>
            </a:r>
            <a:r>
              <a:rPr lang="cs-CZ" sz="2400" i="1" dirty="0">
                <a:solidFill>
                  <a:srgbClr val="002060"/>
                </a:solidFill>
                <a:latin typeface="+mj-lt"/>
                <a:cs typeface="Arial" panose="020B0604020202020204" pitchFamily="34" charset="0"/>
              </a:rPr>
              <a:t> větší je její vliv na nákupní rozhodování jednotlivých členů.</a:t>
            </a:r>
          </a:p>
        </p:txBody>
      </p:sp>
      <p:sp>
        <p:nvSpPr>
          <p:cNvPr id="6" name="Nadpis 5"/>
          <p:cNvSpPr>
            <a:spLocks noGrp="1"/>
          </p:cNvSpPr>
          <p:nvPr>
            <p:ph type="title"/>
          </p:nvPr>
        </p:nvSpPr>
        <p:spPr>
          <a:xfrm>
            <a:off x="179512" y="195486"/>
            <a:ext cx="6480720" cy="507703"/>
          </a:xfrm>
        </p:spPr>
        <p:txBody>
          <a:bodyPr/>
          <a:lstStyle/>
          <a:p>
            <a:r>
              <a:rPr lang="cs-CZ" b="1" dirty="0"/>
              <a:t>Příklady dobře sestavených hypotéz</a:t>
            </a:r>
          </a:p>
        </p:txBody>
      </p:sp>
    </p:spTree>
    <p:extLst>
      <p:ext uri="{BB962C8B-B14F-4D97-AF65-F5344CB8AC3E}">
        <p14:creationId xmlns:p14="http://schemas.microsoft.com/office/powerpoint/2010/main" val="907005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pPr>
              <a:spcAft>
                <a:spcPts val="600"/>
              </a:spcAft>
              <a:buFont typeface="Wingdings" panose="05000000000000000000" pitchFamily="2" charset="2"/>
              <a:buChar char="q"/>
            </a:pPr>
            <a:r>
              <a:rPr lang="cs-CZ" sz="2000" dirty="0" err="1">
                <a:solidFill>
                  <a:srgbClr val="002060"/>
                </a:solidFill>
                <a:latin typeface="Times New Roman" pitchFamily="18" charset="0"/>
                <a:cs typeface="Times New Roman" pitchFamily="18" charset="0"/>
              </a:rPr>
              <a:t>ChatGPT</a:t>
            </a:r>
            <a:r>
              <a:rPr lang="cs-CZ" sz="2000" dirty="0">
                <a:solidFill>
                  <a:srgbClr val="002060"/>
                </a:solidFill>
                <a:latin typeface="Times New Roman" pitchFamily="18" charset="0"/>
                <a:cs typeface="Times New Roman" pitchFamily="18" charset="0"/>
              </a:rPr>
              <a:t> není jediné, máme další technologie jako Bart, </a:t>
            </a:r>
            <a:r>
              <a:rPr lang="cs-CZ" sz="2000" dirty="0" err="1">
                <a:solidFill>
                  <a:srgbClr val="002060"/>
                </a:solidFill>
                <a:latin typeface="Times New Roman" pitchFamily="18" charset="0"/>
                <a:cs typeface="Times New Roman" pitchFamily="18" charset="0"/>
              </a:rPr>
              <a:t>Sage</a:t>
            </a:r>
            <a:r>
              <a:rPr lang="cs-CZ" sz="2000" dirty="0">
                <a:solidFill>
                  <a:srgbClr val="002060"/>
                </a:solidFill>
                <a:latin typeface="Times New Roman" pitchFamily="18" charset="0"/>
                <a:cs typeface="Times New Roman" pitchFamily="18" charset="0"/>
              </a:rPr>
              <a:t>, </a:t>
            </a:r>
            <a:r>
              <a:rPr lang="cs-CZ" sz="2000" dirty="0" err="1">
                <a:solidFill>
                  <a:srgbClr val="002060"/>
                </a:solidFill>
                <a:latin typeface="Times New Roman" pitchFamily="18" charset="0"/>
                <a:cs typeface="Times New Roman" pitchFamily="18" charset="0"/>
              </a:rPr>
              <a:t>Dragonfly</a:t>
            </a:r>
            <a:r>
              <a:rPr lang="cs-CZ" sz="2000" dirty="0">
                <a:solidFill>
                  <a:srgbClr val="002060"/>
                </a:solidFill>
                <a:latin typeface="Times New Roman" pitchFamily="18" charset="0"/>
                <a:cs typeface="Times New Roman" pitchFamily="18" charset="0"/>
              </a:rPr>
              <a:t>, Claude, apod.</a:t>
            </a:r>
          </a:p>
          <a:p>
            <a:pPr>
              <a:spcAft>
                <a:spcPts val="600"/>
              </a:spcAft>
              <a:buFont typeface="Wingdings" panose="05000000000000000000" pitchFamily="2" charset="2"/>
              <a:buChar char="q"/>
            </a:pPr>
            <a:r>
              <a:rPr lang="cs-CZ" sz="2000" dirty="0">
                <a:solidFill>
                  <a:srgbClr val="002060"/>
                </a:solidFill>
                <a:latin typeface="Times New Roman" pitchFamily="18" charset="0"/>
                <a:cs typeface="Times New Roman" pitchFamily="18" charset="0"/>
              </a:rPr>
              <a:t>Pro rychlý </a:t>
            </a:r>
            <a:r>
              <a:rPr lang="cs-CZ" sz="2000" dirty="0" err="1">
                <a:solidFill>
                  <a:srgbClr val="002060"/>
                </a:solidFill>
                <a:latin typeface="Times New Roman" pitchFamily="18" charset="0"/>
                <a:cs typeface="Times New Roman" pitchFamily="18" charset="0"/>
              </a:rPr>
              <a:t>search</a:t>
            </a:r>
            <a:r>
              <a:rPr lang="cs-CZ" sz="2000" dirty="0">
                <a:solidFill>
                  <a:srgbClr val="002060"/>
                </a:solidFill>
                <a:latin typeface="Times New Roman" pitchFamily="18" charset="0"/>
                <a:cs typeface="Times New Roman" pitchFamily="18" charset="0"/>
              </a:rPr>
              <a:t> je dobrý i </a:t>
            </a:r>
            <a:r>
              <a:rPr lang="cs-CZ" sz="2000" dirty="0">
                <a:solidFill>
                  <a:srgbClr val="002060"/>
                </a:solidFill>
                <a:latin typeface="Times New Roman" pitchFamily="18" charset="0"/>
                <a:cs typeface="Times New Roman" pitchFamily="18" charset="0"/>
                <a:hlinkClick r:id="rId3"/>
              </a:rPr>
              <a:t>Elicit</a:t>
            </a:r>
            <a:r>
              <a:rPr lang="cs-CZ" sz="2000" dirty="0">
                <a:solidFill>
                  <a:srgbClr val="002060"/>
                </a:solidFill>
                <a:latin typeface="Times New Roman" pitchFamily="18" charset="0"/>
                <a:cs typeface="Times New Roman" pitchFamily="18" charset="0"/>
              </a:rPr>
              <a:t>. </a:t>
            </a:r>
          </a:p>
          <a:p>
            <a:pPr>
              <a:spcAft>
                <a:spcPts val="600"/>
              </a:spcAft>
              <a:buFont typeface="Wingdings" panose="05000000000000000000" pitchFamily="2" charset="2"/>
              <a:buChar char="q"/>
            </a:pPr>
            <a:endParaRPr lang="cs-CZ" sz="2000" dirty="0">
              <a:solidFill>
                <a:srgbClr val="002060"/>
              </a:solidFill>
              <a:latin typeface="Times New Roman" pitchFamily="18" charset="0"/>
              <a:cs typeface="Times New Roman" pitchFamily="18" charset="0"/>
            </a:endParaRPr>
          </a:p>
          <a:p>
            <a:pPr>
              <a:spcAft>
                <a:spcPts val="600"/>
              </a:spcAft>
              <a:buFont typeface="Wingdings" panose="05000000000000000000" pitchFamily="2" charset="2"/>
              <a:buChar char="q"/>
            </a:pPr>
            <a:r>
              <a:rPr lang="cs-CZ" sz="2000" dirty="0">
                <a:solidFill>
                  <a:srgbClr val="002060"/>
                </a:solidFill>
                <a:latin typeface="Times New Roman" pitchFamily="18" charset="0"/>
                <a:cs typeface="Times New Roman" pitchFamily="18" charset="0"/>
              </a:rPr>
              <a:t>Celkově ale platí, že pokud neukazuje zdroje, nemůžeme tomu věřit vše. Tyto velké jazykové modely jsou velmi kreativní.</a:t>
            </a:r>
          </a:p>
          <a:p>
            <a:pPr>
              <a:spcAft>
                <a:spcPts val="600"/>
              </a:spcAft>
              <a:buFont typeface="Wingdings" panose="05000000000000000000" pitchFamily="2" charset="2"/>
              <a:buChar char="q"/>
            </a:pPr>
            <a:endParaRPr lang="cs-CZ" sz="2000" dirty="0">
              <a:solidFill>
                <a:srgbClr val="002060"/>
              </a:solidFill>
              <a:latin typeface="Times New Roman" pitchFamily="18" charset="0"/>
              <a:cs typeface="Times New Roman" pitchFamily="18" charset="0"/>
            </a:endParaRPr>
          </a:p>
          <a:p>
            <a:pPr>
              <a:spcAft>
                <a:spcPts val="600"/>
              </a:spcAft>
              <a:buFont typeface="Wingdings" panose="05000000000000000000" pitchFamily="2" charset="2"/>
              <a:buChar char="q"/>
            </a:pPr>
            <a:r>
              <a:rPr lang="cs-CZ" sz="2000" dirty="0">
                <a:solidFill>
                  <a:srgbClr val="002060"/>
                </a:solidFill>
                <a:latin typeface="Times New Roman" pitchFamily="18" charset="0"/>
                <a:cs typeface="Times New Roman" pitchFamily="18" charset="0"/>
              </a:rPr>
              <a:t>Vizuály vygenerujeme v </a:t>
            </a:r>
            <a:r>
              <a:rPr lang="cs-CZ" sz="2000" dirty="0" err="1">
                <a:solidFill>
                  <a:srgbClr val="002060"/>
                </a:solidFill>
                <a:latin typeface="Times New Roman" pitchFamily="18" charset="0"/>
                <a:cs typeface="Times New Roman" pitchFamily="18" charset="0"/>
              </a:rPr>
              <a:t>Dall</a:t>
            </a:r>
            <a:r>
              <a:rPr lang="cs-CZ" sz="2000" dirty="0">
                <a:solidFill>
                  <a:srgbClr val="002060"/>
                </a:solidFill>
                <a:latin typeface="Times New Roman" pitchFamily="18" charset="0"/>
                <a:cs typeface="Times New Roman" pitchFamily="18" charset="0"/>
              </a:rPr>
              <a:t>-e, </a:t>
            </a:r>
            <a:r>
              <a:rPr lang="cs-CZ" sz="2000" dirty="0" err="1">
                <a:solidFill>
                  <a:srgbClr val="002060"/>
                </a:solidFill>
                <a:latin typeface="Times New Roman" pitchFamily="18" charset="0"/>
                <a:cs typeface="Times New Roman" pitchFamily="18" charset="0"/>
              </a:rPr>
              <a:t>Midjourney</a:t>
            </a:r>
            <a:r>
              <a:rPr lang="cs-CZ" sz="2000" dirty="0">
                <a:solidFill>
                  <a:srgbClr val="002060"/>
                </a:solidFill>
                <a:latin typeface="Times New Roman" pitchFamily="18" charset="0"/>
                <a:cs typeface="Times New Roman" pitchFamily="18" charset="0"/>
              </a:rPr>
              <a:t>, Artisto, </a:t>
            </a:r>
            <a:r>
              <a:rPr lang="cs-CZ" sz="2000" dirty="0" err="1">
                <a:solidFill>
                  <a:srgbClr val="002060"/>
                </a:solidFill>
                <a:latin typeface="Times New Roman" pitchFamily="18" charset="0"/>
                <a:cs typeface="Times New Roman" pitchFamily="18" charset="0"/>
              </a:rPr>
              <a:t>Jasper</a:t>
            </a:r>
            <a:r>
              <a:rPr lang="cs-CZ" sz="2000" dirty="0">
                <a:solidFill>
                  <a:srgbClr val="002060"/>
                </a:solidFill>
                <a:latin typeface="Times New Roman" pitchFamily="18" charset="0"/>
                <a:cs typeface="Times New Roman" pitchFamily="18" charset="0"/>
              </a:rPr>
              <a:t> apod. </a:t>
            </a:r>
          </a:p>
        </p:txBody>
      </p:sp>
      <p:sp>
        <p:nvSpPr>
          <p:cNvPr id="6" name="Nadpis 5"/>
          <p:cNvSpPr>
            <a:spLocks noGrp="1"/>
          </p:cNvSpPr>
          <p:nvPr>
            <p:ph type="title"/>
          </p:nvPr>
        </p:nvSpPr>
        <p:spPr>
          <a:xfrm>
            <a:off x="179512" y="195486"/>
            <a:ext cx="5112568" cy="507703"/>
          </a:xfrm>
        </p:spPr>
        <p:txBody>
          <a:bodyPr/>
          <a:lstStyle/>
          <a:p>
            <a:r>
              <a:rPr lang="pl-PL" dirty="0"/>
              <a:t>Další AI</a:t>
            </a:r>
            <a:endParaRPr lang="cs-CZ" dirty="0"/>
          </a:p>
        </p:txBody>
      </p:sp>
    </p:spTree>
    <p:extLst>
      <p:ext uri="{BB962C8B-B14F-4D97-AF65-F5344CB8AC3E}">
        <p14:creationId xmlns:p14="http://schemas.microsoft.com/office/powerpoint/2010/main" val="12810546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816424"/>
          </a:xfrm>
          <a:prstGeom prst="rect">
            <a:avLst/>
          </a:prstGeom>
        </p:spPr>
        <p:txBody>
          <a:bodyPr>
            <a:noAutofit/>
          </a:bodyPr>
          <a:lstStyle/>
          <a:p>
            <a:r>
              <a:rPr lang="cs-CZ" sz="1800" b="1" dirty="0">
                <a:solidFill>
                  <a:srgbClr val="002060"/>
                </a:solidFill>
              </a:rPr>
              <a:t>Hypotéza vyjadřuje vztah dvou proměnných:</a:t>
            </a:r>
          </a:p>
          <a:p>
            <a:r>
              <a:rPr lang="cs-CZ" sz="2400" b="1" i="1" dirty="0">
                <a:solidFill>
                  <a:srgbClr val="002060"/>
                </a:solidFill>
              </a:rPr>
              <a:t>Dívky</a:t>
            </a:r>
            <a:r>
              <a:rPr lang="cs-CZ" sz="2400" i="1" dirty="0">
                <a:solidFill>
                  <a:srgbClr val="002060"/>
                </a:solidFill>
              </a:rPr>
              <a:t> dosahují v testech </a:t>
            </a:r>
            <a:r>
              <a:rPr lang="cs-CZ" sz="2400" b="1" i="1" dirty="0">
                <a:solidFill>
                  <a:srgbClr val="002060"/>
                </a:solidFill>
              </a:rPr>
              <a:t>jazykových schopností lepší </a:t>
            </a:r>
            <a:r>
              <a:rPr lang="cs-CZ" sz="2400" i="1" dirty="0">
                <a:solidFill>
                  <a:srgbClr val="002060"/>
                </a:solidFill>
              </a:rPr>
              <a:t>výkony než chlapci.</a:t>
            </a:r>
          </a:p>
          <a:p>
            <a:pPr lvl="1"/>
            <a:r>
              <a:rPr lang="cs-CZ" sz="2000" dirty="0">
                <a:solidFill>
                  <a:srgbClr val="002060"/>
                </a:solidFill>
              </a:rPr>
              <a:t>2 úrovně jedné proměnné – pohlaví</a:t>
            </a:r>
          </a:p>
          <a:p>
            <a:pPr lvl="1"/>
            <a:r>
              <a:rPr lang="cs-CZ" sz="2000" dirty="0">
                <a:solidFill>
                  <a:srgbClr val="002060"/>
                </a:solidFill>
              </a:rPr>
              <a:t>jazykové schopnosti – měřeno testem nebo zkouškou</a:t>
            </a:r>
            <a:endParaRPr lang="cs-CZ" sz="2400" dirty="0">
              <a:solidFill>
                <a:srgbClr val="002060"/>
              </a:solidFill>
            </a:endParaRPr>
          </a:p>
          <a:p>
            <a:r>
              <a:rPr lang="cs-CZ" sz="2400" i="1" dirty="0">
                <a:solidFill>
                  <a:srgbClr val="002060"/>
                </a:solidFill>
              </a:rPr>
              <a:t>Autoritativní </a:t>
            </a:r>
            <a:r>
              <a:rPr lang="cs-CZ" sz="2400" b="1" i="1" dirty="0">
                <a:solidFill>
                  <a:srgbClr val="002060"/>
                </a:solidFill>
              </a:rPr>
              <a:t>styl managementu </a:t>
            </a:r>
            <a:r>
              <a:rPr lang="cs-CZ" sz="2400" i="1" dirty="0">
                <a:solidFill>
                  <a:srgbClr val="002060"/>
                </a:solidFill>
              </a:rPr>
              <a:t>rozvíjí </a:t>
            </a:r>
            <a:r>
              <a:rPr lang="cs-CZ" sz="2400" b="1" i="1" dirty="0">
                <a:solidFill>
                  <a:srgbClr val="002060"/>
                </a:solidFill>
              </a:rPr>
              <a:t>kreativitu</a:t>
            </a:r>
            <a:r>
              <a:rPr lang="cs-CZ" sz="2400" i="1" dirty="0">
                <a:solidFill>
                  <a:srgbClr val="002060"/>
                </a:solidFill>
              </a:rPr>
              <a:t> v </a:t>
            </a:r>
            <a:r>
              <a:rPr lang="cs-CZ" sz="2400" b="1" i="1" dirty="0">
                <a:solidFill>
                  <a:srgbClr val="002060"/>
                </a:solidFill>
              </a:rPr>
              <a:t>menší míře </a:t>
            </a:r>
            <a:r>
              <a:rPr lang="cs-CZ" sz="2400" i="1" dirty="0">
                <a:solidFill>
                  <a:srgbClr val="002060"/>
                </a:solidFill>
              </a:rPr>
              <a:t>než demokratický styl managementu.</a:t>
            </a:r>
          </a:p>
          <a:p>
            <a:pPr lvl="1"/>
            <a:r>
              <a:rPr lang="cs-CZ" sz="2000" dirty="0">
                <a:solidFill>
                  <a:srgbClr val="002060"/>
                </a:solidFill>
              </a:rPr>
              <a:t>styl managementu (demokratický versus autoritativní)</a:t>
            </a:r>
          </a:p>
          <a:p>
            <a:pPr lvl="1"/>
            <a:r>
              <a:rPr lang="cs-CZ" sz="2000" dirty="0">
                <a:solidFill>
                  <a:srgbClr val="002060"/>
                </a:solidFill>
              </a:rPr>
              <a:t>kreativita - měřila by se testem její míra</a:t>
            </a:r>
            <a:endParaRPr lang="cs-CZ" sz="3600" dirty="0">
              <a:solidFill>
                <a:srgbClr val="002060"/>
              </a:solidFill>
            </a:endParaRPr>
          </a:p>
        </p:txBody>
      </p:sp>
      <p:sp>
        <p:nvSpPr>
          <p:cNvPr id="6" name="Nadpis 5"/>
          <p:cNvSpPr>
            <a:spLocks noGrp="1"/>
          </p:cNvSpPr>
          <p:nvPr>
            <p:ph type="title"/>
          </p:nvPr>
        </p:nvSpPr>
        <p:spPr>
          <a:xfrm>
            <a:off x="179512" y="195486"/>
            <a:ext cx="6480720" cy="507703"/>
          </a:xfrm>
        </p:spPr>
        <p:txBody>
          <a:bodyPr/>
          <a:lstStyle/>
          <a:p>
            <a:r>
              <a:rPr lang="cs-CZ" b="1" dirty="0"/>
              <a:t>Příklady dobře sestavených hypotéz</a:t>
            </a:r>
          </a:p>
        </p:txBody>
      </p:sp>
    </p:spTree>
    <p:extLst>
      <p:ext uri="{BB962C8B-B14F-4D97-AF65-F5344CB8AC3E}">
        <p14:creationId xmlns:p14="http://schemas.microsoft.com/office/powerpoint/2010/main" val="42265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13058"/>
            <a:ext cx="8280920" cy="3816424"/>
          </a:xfrm>
          <a:prstGeom prst="rect">
            <a:avLst/>
          </a:prstGeom>
        </p:spPr>
        <p:txBody>
          <a:bodyPr>
            <a:noAutofit/>
          </a:bodyPr>
          <a:lstStyle/>
          <a:p>
            <a:r>
              <a:rPr lang="cs-CZ" sz="2400" dirty="0">
                <a:solidFill>
                  <a:srgbClr val="002060"/>
                </a:solidFill>
              </a:rPr>
              <a:t>Zbytečná hypotéza = pokud je předem vysoká pravděpodobnost potvrzení/vyvrácení.</a:t>
            </a:r>
          </a:p>
          <a:p>
            <a:pPr lvl="1"/>
            <a:r>
              <a:rPr lang="cs-CZ" sz="2400" i="1" dirty="0">
                <a:solidFill>
                  <a:srgbClr val="002060"/>
                </a:solidFill>
              </a:rPr>
              <a:t>Příjem zákazníka pozitivně ovlivňuje výši jeho roční útraty u firmy Datart.</a:t>
            </a:r>
          </a:p>
          <a:p>
            <a:r>
              <a:rPr lang="cs-CZ" sz="2400" dirty="0">
                <a:solidFill>
                  <a:srgbClr val="002060"/>
                </a:solidFill>
              </a:rPr>
              <a:t>Nelogická hypotéza = zkoumá nesouvisející jevy.</a:t>
            </a:r>
          </a:p>
          <a:p>
            <a:pPr lvl="1"/>
            <a:r>
              <a:rPr lang="cs-CZ" sz="2400" i="1" dirty="0">
                <a:solidFill>
                  <a:srgbClr val="002060"/>
                </a:solidFill>
              </a:rPr>
              <a:t>Výdaje na vědu a výzkum v USA pozitivně ovlivňují počet sebevražd.</a:t>
            </a:r>
          </a:p>
          <a:p>
            <a:r>
              <a:rPr lang="cs-CZ" sz="2400" dirty="0">
                <a:solidFill>
                  <a:srgbClr val="002060"/>
                </a:solidFill>
              </a:rPr>
              <a:t>Explanační hypotéza = vysvětluje jev pomocí vztahu (kauzalita). </a:t>
            </a:r>
          </a:p>
          <a:p>
            <a:pPr marL="457200" lvl="1" indent="0">
              <a:buNone/>
            </a:pPr>
            <a:endParaRPr lang="cs-CZ" sz="2400" dirty="0">
              <a:solidFill>
                <a:srgbClr val="002060"/>
              </a:solidFill>
            </a:endParaRPr>
          </a:p>
        </p:txBody>
      </p:sp>
      <p:sp>
        <p:nvSpPr>
          <p:cNvPr id="6" name="Nadpis 5"/>
          <p:cNvSpPr>
            <a:spLocks noGrp="1"/>
          </p:cNvSpPr>
          <p:nvPr>
            <p:ph type="title"/>
          </p:nvPr>
        </p:nvSpPr>
        <p:spPr>
          <a:xfrm>
            <a:off x="179512" y="195486"/>
            <a:ext cx="6480720" cy="507703"/>
          </a:xfrm>
        </p:spPr>
        <p:txBody>
          <a:bodyPr/>
          <a:lstStyle/>
          <a:p>
            <a:r>
              <a:rPr lang="cs-CZ" b="1" dirty="0"/>
              <a:t> Formulace hypotéz</a:t>
            </a:r>
          </a:p>
        </p:txBody>
      </p:sp>
    </p:spTree>
    <p:extLst>
      <p:ext uri="{BB962C8B-B14F-4D97-AF65-F5344CB8AC3E}">
        <p14:creationId xmlns:p14="http://schemas.microsoft.com/office/powerpoint/2010/main" val="220183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cs-CZ" sz="3200" dirty="0"/>
              <a:t>Explanační hypotéza = vysvětluje jev pomocí vztahu (kauzalita). </a:t>
            </a:r>
          </a:p>
        </p:txBody>
      </p:sp>
      <p:sp>
        <p:nvSpPr>
          <p:cNvPr id="3" name="Content Placeholder 2"/>
          <p:cNvSpPr>
            <a:spLocks noGrp="1"/>
          </p:cNvSpPr>
          <p:nvPr>
            <p:ph idx="1"/>
          </p:nvPr>
        </p:nvSpPr>
        <p:spPr/>
        <p:txBody>
          <a:bodyPr/>
          <a:lstStyle/>
          <a:p>
            <a:endParaRPr lang="cs-CZ"/>
          </a:p>
        </p:txBody>
      </p:sp>
      <p:pic>
        <p:nvPicPr>
          <p:cNvPr id="4"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888" y="1369219"/>
            <a:ext cx="8151462" cy="3343110"/>
          </a:xfrm>
          <a:prstGeom prst="rect">
            <a:avLst/>
          </a:prstGeom>
        </p:spPr>
      </p:pic>
    </p:spTree>
    <p:extLst>
      <p:ext uri="{BB962C8B-B14F-4D97-AF65-F5344CB8AC3E}">
        <p14:creationId xmlns:p14="http://schemas.microsoft.com/office/powerpoint/2010/main" val="33695216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681892"/>
            <a:ext cx="8280920" cy="3816424"/>
          </a:xfrm>
          <a:prstGeom prst="rect">
            <a:avLst/>
          </a:prstGeom>
        </p:spPr>
        <p:txBody>
          <a:bodyPr>
            <a:noAutofit/>
          </a:bodyPr>
          <a:lstStyle/>
          <a:p>
            <a:r>
              <a:rPr lang="cs-CZ" sz="2200" dirty="0">
                <a:solidFill>
                  <a:srgbClr val="002060"/>
                </a:solidFill>
              </a:rPr>
              <a:t>Komplexní hypotéza = potřebujeme více otázek, abychom verifikovali, ale přitom je dostatečně jednoduchá.</a:t>
            </a:r>
          </a:p>
          <a:p>
            <a:pPr lvl="1"/>
            <a:r>
              <a:rPr lang="cs-CZ" sz="2200" dirty="0">
                <a:solidFill>
                  <a:srgbClr val="002060"/>
                </a:solidFill>
              </a:rPr>
              <a:t>Angažovanost zákazníků směrem ke značkám oblečení na sociální sítí Facebook závisí na jejich příslušnosti k sociální skupině. (Prvky angažovanosti – více otázek. Aspekty, které tvoří sociální skupinu – více otázek.)</a:t>
            </a:r>
          </a:p>
          <a:p>
            <a:r>
              <a:rPr lang="cs-CZ" sz="2200" dirty="0">
                <a:solidFill>
                  <a:srgbClr val="002060"/>
                </a:solidFill>
              </a:rPr>
              <a:t>Příliš jednoduchá hypotéza = lze ji ověřit pouze 1 otázkou z dotazníku.</a:t>
            </a:r>
          </a:p>
          <a:p>
            <a:pPr lvl="1"/>
            <a:r>
              <a:rPr lang="cs-CZ" sz="2200" i="1" dirty="0">
                <a:solidFill>
                  <a:srgbClr val="002060"/>
                </a:solidFill>
              </a:rPr>
              <a:t>Většina respondentů chodí do kina.</a:t>
            </a:r>
          </a:p>
          <a:p>
            <a:r>
              <a:rPr lang="cs-CZ" sz="2200" dirty="0">
                <a:solidFill>
                  <a:srgbClr val="002060"/>
                </a:solidFill>
              </a:rPr>
              <a:t>Deskriptivní hypotéza = pouze popisuje stav.</a:t>
            </a:r>
          </a:p>
          <a:p>
            <a:pPr lvl="1"/>
            <a:r>
              <a:rPr lang="cs-CZ" sz="2200" dirty="0">
                <a:solidFill>
                  <a:srgbClr val="002060"/>
                </a:solidFill>
              </a:rPr>
              <a:t>Více než polovina adolescentů jezdí na dovolenou.</a:t>
            </a:r>
          </a:p>
          <a:p>
            <a:endParaRPr lang="cs-CZ" sz="2200" dirty="0">
              <a:solidFill>
                <a:srgbClr val="002060"/>
              </a:solidFill>
            </a:endParaRPr>
          </a:p>
        </p:txBody>
      </p:sp>
      <p:sp>
        <p:nvSpPr>
          <p:cNvPr id="6" name="Nadpis 5"/>
          <p:cNvSpPr>
            <a:spLocks noGrp="1"/>
          </p:cNvSpPr>
          <p:nvPr>
            <p:ph type="title"/>
          </p:nvPr>
        </p:nvSpPr>
        <p:spPr>
          <a:xfrm>
            <a:off x="179512" y="195486"/>
            <a:ext cx="6480720" cy="507703"/>
          </a:xfrm>
        </p:spPr>
        <p:txBody>
          <a:bodyPr/>
          <a:lstStyle/>
          <a:p>
            <a:r>
              <a:rPr lang="cs-CZ" b="1" dirty="0"/>
              <a:t> Formulace hypotéz</a:t>
            </a:r>
          </a:p>
        </p:txBody>
      </p:sp>
    </p:spTree>
    <p:extLst>
      <p:ext uri="{BB962C8B-B14F-4D97-AF65-F5344CB8AC3E}">
        <p14:creationId xmlns:p14="http://schemas.microsoft.com/office/powerpoint/2010/main" val="404215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Typy možných vztahů proměnných</a:t>
            </a:r>
          </a:p>
        </p:txBody>
      </p:sp>
      <p:grpSp>
        <p:nvGrpSpPr>
          <p:cNvPr id="3" name="Skupina 29"/>
          <p:cNvGrpSpPr/>
          <p:nvPr/>
        </p:nvGrpSpPr>
        <p:grpSpPr>
          <a:xfrm>
            <a:off x="619963" y="771550"/>
            <a:ext cx="7984484" cy="605140"/>
            <a:chOff x="1012372" y="1690686"/>
            <a:chExt cx="10341427" cy="783772"/>
          </a:xfrm>
        </p:grpSpPr>
        <p:sp>
          <p:nvSpPr>
            <p:cNvPr id="4" name="Obdélník 3"/>
            <p:cNvSpPr/>
            <p:nvPr/>
          </p:nvSpPr>
          <p:spPr>
            <a:xfrm>
              <a:off x="1012372" y="1690687"/>
              <a:ext cx="2351315" cy="7837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600" b="1" dirty="0">
                  <a:latin typeface="Arial" panose="020B0604020202020204" pitchFamily="34" charset="0"/>
                  <a:cs typeface="Arial" panose="020B0604020202020204" pitchFamily="34" charset="0"/>
                </a:rPr>
                <a:t>Pohlaví</a:t>
              </a:r>
              <a:endParaRPr lang="en-GB" sz="3600" b="1" dirty="0">
                <a:latin typeface="Arial" panose="020B0604020202020204" pitchFamily="34" charset="0"/>
                <a:cs typeface="Arial" panose="020B0604020202020204" pitchFamily="34" charset="0"/>
              </a:endParaRPr>
            </a:p>
          </p:txBody>
        </p:sp>
        <p:sp>
          <p:nvSpPr>
            <p:cNvPr id="5" name="Obdélník 4"/>
            <p:cNvSpPr/>
            <p:nvPr/>
          </p:nvSpPr>
          <p:spPr>
            <a:xfrm>
              <a:off x="9002485" y="1690686"/>
              <a:ext cx="2351314" cy="7837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dirty="0">
                  <a:latin typeface="Arial" panose="020B0604020202020204" pitchFamily="34" charset="0"/>
                  <a:cs typeface="Arial" panose="020B0604020202020204" pitchFamily="34" charset="0"/>
                </a:rPr>
                <a:t>Nákup kopaček</a:t>
              </a:r>
              <a:endParaRPr lang="en-GB" sz="2000" b="1" dirty="0">
                <a:latin typeface="Arial" panose="020B0604020202020204" pitchFamily="34" charset="0"/>
                <a:cs typeface="Arial" panose="020B0604020202020204" pitchFamily="34" charset="0"/>
              </a:endParaRPr>
            </a:p>
          </p:txBody>
        </p:sp>
        <p:sp>
          <p:nvSpPr>
            <p:cNvPr id="6" name="Šipka doprava 7"/>
            <p:cNvSpPr/>
            <p:nvPr/>
          </p:nvSpPr>
          <p:spPr>
            <a:xfrm>
              <a:off x="3363686" y="1859416"/>
              <a:ext cx="5758539" cy="446314"/>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dirty="0"/>
            </a:p>
          </p:txBody>
        </p:sp>
      </p:grpSp>
      <p:grpSp>
        <p:nvGrpSpPr>
          <p:cNvPr id="7" name="Skupina 30"/>
          <p:cNvGrpSpPr/>
          <p:nvPr/>
        </p:nvGrpSpPr>
        <p:grpSpPr>
          <a:xfrm>
            <a:off x="609578" y="1637232"/>
            <a:ext cx="7994869" cy="605140"/>
            <a:chOff x="998921" y="2811913"/>
            <a:chExt cx="10354878" cy="783772"/>
          </a:xfrm>
        </p:grpSpPr>
        <p:sp>
          <p:nvSpPr>
            <p:cNvPr id="8" name="Obdélník 8"/>
            <p:cNvSpPr/>
            <p:nvPr/>
          </p:nvSpPr>
          <p:spPr>
            <a:xfrm>
              <a:off x="998921" y="2811913"/>
              <a:ext cx="2351315" cy="7837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600" b="1" dirty="0">
                  <a:latin typeface="Arial" panose="020B0604020202020204" pitchFamily="34" charset="0"/>
                  <a:cs typeface="Arial" panose="020B0604020202020204" pitchFamily="34" charset="0"/>
                </a:rPr>
                <a:t>Pohlaví</a:t>
              </a:r>
              <a:endParaRPr lang="en-GB" sz="3600" b="1" dirty="0">
                <a:latin typeface="Arial" panose="020B0604020202020204" pitchFamily="34" charset="0"/>
                <a:cs typeface="Arial" panose="020B0604020202020204" pitchFamily="34" charset="0"/>
              </a:endParaRPr>
            </a:p>
          </p:txBody>
        </p:sp>
        <p:sp>
          <p:nvSpPr>
            <p:cNvPr id="9" name="Obdélník 9"/>
            <p:cNvSpPr/>
            <p:nvPr/>
          </p:nvSpPr>
          <p:spPr>
            <a:xfrm>
              <a:off x="3687536" y="2811913"/>
              <a:ext cx="2351315" cy="7837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latin typeface="Arial" panose="020B0604020202020204" pitchFamily="34" charset="0"/>
                  <a:cs typeface="Arial" panose="020B0604020202020204" pitchFamily="34" charset="0"/>
                </a:rPr>
                <a:t>Výchova</a:t>
              </a:r>
              <a:endParaRPr lang="en-GB" sz="2400" b="1" dirty="0">
                <a:latin typeface="Arial" panose="020B0604020202020204" pitchFamily="34" charset="0"/>
                <a:cs typeface="Arial" panose="020B0604020202020204" pitchFamily="34" charset="0"/>
              </a:endParaRPr>
            </a:p>
          </p:txBody>
        </p:sp>
        <p:sp>
          <p:nvSpPr>
            <p:cNvPr id="10" name="Obdélník 10"/>
            <p:cNvSpPr/>
            <p:nvPr/>
          </p:nvSpPr>
          <p:spPr>
            <a:xfrm>
              <a:off x="6373584" y="2811913"/>
              <a:ext cx="2351315" cy="7837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b="1" dirty="0">
                  <a:latin typeface="Arial" panose="020B0604020202020204" pitchFamily="34" charset="0"/>
                  <a:cs typeface="Arial" panose="020B0604020202020204" pitchFamily="34" charset="0"/>
                </a:rPr>
                <a:t>Sport</a:t>
              </a:r>
              <a:endParaRPr lang="en-GB" sz="2800" b="1" dirty="0">
                <a:latin typeface="Arial" panose="020B0604020202020204" pitchFamily="34" charset="0"/>
                <a:cs typeface="Arial" panose="020B0604020202020204" pitchFamily="34" charset="0"/>
              </a:endParaRPr>
            </a:p>
          </p:txBody>
        </p:sp>
        <p:sp>
          <p:nvSpPr>
            <p:cNvPr id="11" name="Obdélník 11"/>
            <p:cNvSpPr/>
            <p:nvPr/>
          </p:nvSpPr>
          <p:spPr>
            <a:xfrm>
              <a:off x="9002484" y="2811914"/>
              <a:ext cx="2351315" cy="7837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dirty="0">
                  <a:latin typeface="Arial" panose="020B0604020202020204" pitchFamily="34" charset="0"/>
                  <a:cs typeface="Arial" panose="020B0604020202020204" pitchFamily="34" charset="0"/>
                </a:rPr>
                <a:t>Nákup kopaček</a:t>
              </a:r>
              <a:endParaRPr lang="en-GB" sz="2000" b="1" dirty="0">
                <a:latin typeface="Arial" panose="020B0604020202020204" pitchFamily="34" charset="0"/>
                <a:cs typeface="Arial" panose="020B0604020202020204" pitchFamily="34" charset="0"/>
              </a:endParaRPr>
            </a:p>
          </p:txBody>
        </p:sp>
        <p:sp>
          <p:nvSpPr>
            <p:cNvPr id="12" name="Šipka doprava 12"/>
            <p:cNvSpPr/>
            <p:nvPr/>
          </p:nvSpPr>
          <p:spPr>
            <a:xfrm>
              <a:off x="3347358" y="2980641"/>
              <a:ext cx="402771" cy="446314"/>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dirty="0"/>
            </a:p>
          </p:txBody>
        </p:sp>
        <p:sp>
          <p:nvSpPr>
            <p:cNvPr id="13" name="Šipka doprava 13"/>
            <p:cNvSpPr/>
            <p:nvPr/>
          </p:nvSpPr>
          <p:spPr>
            <a:xfrm>
              <a:off x="6033406" y="2980641"/>
              <a:ext cx="402771" cy="446314"/>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dirty="0"/>
            </a:p>
          </p:txBody>
        </p:sp>
        <p:sp>
          <p:nvSpPr>
            <p:cNvPr id="14" name="Šipka doprava 14"/>
            <p:cNvSpPr/>
            <p:nvPr/>
          </p:nvSpPr>
          <p:spPr>
            <a:xfrm>
              <a:off x="8719454" y="2980641"/>
              <a:ext cx="402771" cy="446314"/>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dirty="0"/>
            </a:p>
          </p:txBody>
        </p:sp>
      </p:grpSp>
      <p:grpSp>
        <p:nvGrpSpPr>
          <p:cNvPr id="33" name="Group 32"/>
          <p:cNvGrpSpPr/>
          <p:nvPr/>
        </p:nvGrpSpPr>
        <p:grpSpPr>
          <a:xfrm>
            <a:off x="609578" y="2532853"/>
            <a:ext cx="7994869" cy="2290526"/>
            <a:chOff x="609578" y="2532853"/>
            <a:chExt cx="7994869" cy="2290526"/>
          </a:xfrm>
        </p:grpSpPr>
        <p:sp>
          <p:nvSpPr>
            <p:cNvPr id="16" name="Obdélník 15"/>
            <p:cNvSpPr/>
            <p:nvPr/>
          </p:nvSpPr>
          <p:spPr>
            <a:xfrm>
              <a:off x="619963" y="3319466"/>
              <a:ext cx="1815420" cy="605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3600" b="1" dirty="0">
                  <a:latin typeface="Arial" panose="020B0604020202020204" pitchFamily="34" charset="0"/>
                  <a:cs typeface="Arial" panose="020B0604020202020204" pitchFamily="34" charset="0"/>
                </a:rPr>
                <a:t>Pohlaví</a:t>
              </a:r>
              <a:endParaRPr lang="en-GB" sz="3600" b="1" dirty="0">
                <a:latin typeface="Arial" panose="020B0604020202020204" pitchFamily="34" charset="0"/>
                <a:cs typeface="Arial" panose="020B0604020202020204" pitchFamily="34" charset="0"/>
              </a:endParaRPr>
            </a:p>
          </p:txBody>
        </p:sp>
        <p:sp>
          <p:nvSpPr>
            <p:cNvPr id="17" name="Obdélník 16"/>
            <p:cNvSpPr/>
            <p:nvPr/>
          </p:nvSpPr>
          <p:spPr>
            <a:xfrm>
              <a:off x="2736530" y="3324842"/>
              <a:ext cx="1815420" cy="605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latin typeface="Arial" panose="020B0604020202020204" pitchFamily="34" charset="0"/>
                  <a:cs typeface="Arial" panose="020B0604020202020204" pitchFamily="34" charset="0"/>
                </a:rPr>
                <a:t>Výchova</a:t>
              </a:r>
              <a:endParaRPr lang="en-GB" sz="2400" b="1" dirty="0">
                <a:latin typeface="Arial" panose="020B0604020202020204" pitchFamily="34" charset="0"/>
                <a:cs typeface="Arial" panose="020B0604020202020204" pitchFamily="34" charset="0"/>
              </a:endParaRPr>
            </a:p>
          </p:txBody>
        </p:sp>
        <p:sp>
          <p:nvSpPr>
            <p:cNvPr id="18" name="Obdélník 17"/>
            <p:cNvSpPr/>
            <p:nvPr/>
          </p:nvSpPr>
          <p:spPr>
            <a:xfrm>
              <a:off x="609578" y="2532853"/>
              <a:ext cx="2580181" cy="605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dirty="0">
                  <a:latin typeface="Arial" panose="020B0604020202020204" pitchFamily="34" charset="0"/>
                  <a:cs typeface="Arial" panose="020B0604020202020204" pitchFamily="34" charset="0"/>
                </a:rPr>
                <a:t>Nabídka sportů ve městě</a:t>
              </a:r>
              <a:endParaRPr lang="en-GB" sz="2000" b="1" dirty="0">
                <a:latin typeface="Arial" panose="020B0604020202020204" pitchFamily="34" charset="0"/>
                <a:cs typeface="Arial" panose="020B0604020202020204" pitchFamily="34" charset="0"/>
              </a:endParaRPr>
            </a:p>
          </p:txBody>
        </p:sp>
        <p:sp>
          <p:nvSpPr>
            <p:cNvPr id="20" name="Šipka doprava 19"/>
            <p:cNvSpPr/>
            <p:nvPr/>
          </p:nvSpPr>
          <p:spPr>
            <a:xfrm rot="2139552">
              <a:off x="2277884" y="3962415"/>
              <a:ext cx="483775" cy="344593"/>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dirty="0"/>
            </a:p>
          </p:txBody>
        </p:sp>
        <p:sp>
          <p:nvSpPr>
            <p:cNvPr id="21" name="Obdélník 20"/>
            <p:cNvSpPr/>
            <p:nvPr/>
          </p:nvSpPr>
          <p:spPr>
            <a:xfrm>
              <a:off x="4824281" y="2532853"/>
              <a:ext cx="1815420" cy="605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b="1" dirty="0">
                  <a:latin typeface="Arial" panose="020B0604020202020204" pitchFamily="34" charset="0"/>
                  <a:cs typeface="Arial" panose="020B0604020202020204" pitchFamily="34" charset="0"/>
                </a:rPr>
                <a:t>Sport</a:t>
              </a:r>
              <a:endParaRPr lang="en-GB" sz="2800" b="1" dirty="0">
                <a:latin typeface="Arial" panose="020B0604020202020204" pitchFamily="34" charset="0"/>
                <a:cs typeface="Arial" panose="020B0604020202020204" pitchFamily="34" charset="0"/>
              </a:endParaRPr>
            </a:p>
          </p:txBody>
        </p:sp>
        <p:sp>
          <p:nvSpPr>
            <p:cNvPr id="22" name="Šipka doprava 21"/>
            <p:cNvSpPr/>
            <p:nvPr/>
          </p:nvSpPr>
          <p:spPr>
            <a:xfrm>
              <a:off x="2422776" y="3453434"/>
              <a:ext cx="310974" cy="344593"/>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dirty="0"/>
            </a:p>
          </p:txBody>
        </p:sp>
        <p:sp>
          <p:nvSpPr>
            <p:cNvPr id="23" name="Obdélník 22"/>
            <p:cNvSpPr/>
            <p:nvPr/>
          </p:nvSpPr>
          <p:spPr>
            <a:xfrm>
              <a:off x="6789027" y="3354153"/>
              <a:ext cx="1815420" cy="605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dirty="0">
                  <a:latin typeface="Arial" panose="020B0604020202020204" pitchFamily="34" charset="0"/>
                  <a:cs typeface="Arial" panose="020B0604020202020204" pitchFamily="34" charset="0"/>
                </a:rPr>
                <a:t>Nákup kopaček</a:t>
              </a:r>
              <a:endParaRPr lang="en-GB" sz="2000" b="1" dirty="0">
                <a:latin typeface="Arial" panose="020B0604020202020204" pitchFamily="34" charset="0"/>
                <a:cs typeface="Arial" panose="020B0604020202020204" pitchFamily="34" charset="0"/>
              </a:endParaRPr>
            </a:p>
          </p:txBody>
        </p:sp>
        <p:sp>
          <p:nvSpPr>
            <p:cNvPr id="24" name="Šipka doprava 23"/>
            <p:cNvSpPr/>
            <p:nvPr/>
          </p:nvSpPr>
          <p:spPr>
            <a:xfrm>
              <a:off x="3189759" y="2624397"/>
              <a:ext cx="1598265" cy="402888"/>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dirty="0"/>
            </a:p>
          </p:txBody>
        </p:sp>
        <p:sp>
          <p:nvSpPr>
            <p:cNvPr id="25" name="Šipka doprava 24"/>
            <p:cNvSpPr/>
            <p:nvPr/>
          </p:nvSpPr>
          <p:spPr>
            <a:xfrm rot="3484900">
              <a:off x="6504170" y="3060965"/>
              <a:ext cx="483775" cy="344593"/>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dirty="0"/>
            </a:p>
          </p:txBody>
        </p:sp>
        <p:sp>
          <p:nvSpPr>
            <p:cNvPr id="29" name="Šipka doprava 28"/>
            <p:cNvSpPr/>
            <p:nvPr/>
          </p:nvSpPr>
          <p:spPr>
            <a:xfrm rot="20653664">
              <a:off x="4492313" y="3912630"/>
              <a:ext cx="2371962" cy="392481"/>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dirty="0"/>
            </a:p>
          </p:txBody>
        </p:sp>
        <p:sp>
          <p:nvSpPr>
            <p:cNvPr id="19" name="Šipka doprava 18"/>
            <p:cNvSpPr/>
            <p:nvPr/>
          </p:nvSpPr>
          <p:spPr>
            <a:xfrm rot="19144668">
              <a:off x="4446228" y="3058009"/>
              <a:ext cx="483775" cy="344593"/>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dirty="0"/>
            </a:p>
          </p:txBody>
        </p:sp>
        <p:sp>
          <p:nvSpPr>
            <p:cNvPr id="32" name="Obdélník 16"/>
            <p:cNvSpPr/>
            <p:nvPr/>
          </p:nvSpPr>
          <p:spPr>
            <a:xfrm>
              <a:off x="2733750" y="4218240"/>
              <a:ext cx="1815420" cy="605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400" b="1" dirty="0">
                  <a:latin typeface="Arial" panose="020B0604020202020204" pitchFamily="34" charset="0"/>
                  <a:cs typeface="Arial" panose="020B0604020202020204" pitchFamily="34" charset="0"/>
                </a:rPr>
                <a:t>Plat</a:t>
              </a:r>
              <a:endParaRPr lang="en-GB" sz="24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25725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064896" cy="3672408"/>
          </a:xfrm>
          <a:prstGeom prst="rect">
            <a:avLst/>
          </a:prstGeom>
        </p:spPr>
        <p:txBody>
          <a:bodyPr>
            <a:noAutofit/>
          </a:bodyPr>
          <a:lstStyle/>
          <a:p>
            <a:r>
              <a:rPr lang="cs-CZ" sz="2400" dirty="0">
                <a:solidFill>
                  <a:srgbClr val="002060"/>
                </a:solidFill>
              </a:rPr>
              <a:t>Vytvoření hypotézy</a:t>
            </a:r>
          </a:p>
          <a:p>
            <a:pPr lvl="1"/>
            <a:r>
              <a:rPr lang="cs-CZ" sz="2000" dirty="0">
                <a:solidFill>
                  <a:srgbClr val="002060"/>
                </a:solidFill>
              </a:rPr>
              <a:t>Nulová a alternativní</a:t>
            </a:r>
          </a:p>
          <a:p>
            <a:r>
              <a:rPr lang="cs-CZ" sz="2400" dirty="0">
                <a:solidFill>
                  <a:srgbClr val="002060"/>
                </a:solidFill>
              </a:rPr>
              <a:t>Výběr vhodného testu</a:t>
            </a:r>
          </a:p>
          <a:p>
            <a:r>
              <a:rPr lang="cs-CZ" sz="2400" dirty="0">
                <a:solidFill>
                  <a:srgbClr val="002060"/>
                </a:solidFill>
              </a:rPr>
              <a:t>Volba hladiny</a:t>
            </a:r>
          </a:p>
          <a:p>
            <a:pPr lvl="1"/>
            <a:r>
              <a:rPr lang="cs-CZ" sz="2000" dirty="0">
                <a:solidFill>
                  <a:srgbClr val="002060"/>
                </a:solidFill>
              </a:rPr>
              <a:t>spolehlivosti C (obvykle 95%)</a:t>
            </a:r>
          </a:p>
          <a:p>
            <a:pPr lvl="1"/>
            <a:r>
              <a:rPr lang="cs-CZ" sz="2000" dirty="0">
                <a:solidFill>
                  <a:srgbClr val="002060"/>
                </a:solidFill>
              </a:rPr>
              <a:t>významnosti </a:t>
            </a:r>
            <a:r>
              <a:rPr lang="el-GR" sz="2000" dirty="0">
                <a:solidFill>
                  <a:srgbClr val="002060"/>
                </a:solidFill>
              </a:rPr>
              <a:t>α</a:t>
            </a:r>
            <a:r>
              <a:rPr lang="cs-CZ" sz="2000" dirty="0">
                <a:solidFill>
                  <a:srgbClr val="002060"/>
                </a:solidFill>
              </a:rPr>
              <a:t> (obvykle 0,05)</a:t>
            </a:r>
          </a:p>
          <a:p>
            <a:r>
              <a:rPr lang="cs-CZ" sz="2400" dirty="0">
                <a:solidFill>
                  <a:srgbClr val="002060"/>
                </a:solidFill>
              </a:rPr>
              <a:t>Volba testového kritéria</a:t>
            </a:r>
          </a:p>
          <a:p>
            <a:r>
              <a:rPr lang="cs-CZ" sz="2400" dirty="0">
                <a:solidFill>
                  <a:srgbClr val="002060"/>
                </a:solidFill>
              </a:rPr>
              <a:t>Výpočet – porovnání testového kritéria a kritické hodnoty</a:t>
            </a:r>
          </a:p>
          <a:p>
            <a:r>
              <a:rPr lang="cs-CZ" sz="2400" dirty="0">
                <a:solidFill>
                  <a:srgbClr val="002060"/>
                </a:solidFill>
                <a:hlinkClick r:id="rId3">
                  <a:extLst>
                    <a:ext uri="{A12FA001-AC4F-418D-AE19-62706E023703}">
                      <ahyp:hlinkClr xmlns:ahyp="http://schemas.microsoft.com/office/drawing/2018/hyperlinkcolor" val="tx"/>
                    </a:ext>
                  </a:extLst>
                </a:hlinkClick>
              </a:rPr>
              <a:t>Vyhodnocení</a:t>
            </a:r>
            <a:endParaRPr lang="cs-CZ" sz="2400" dirty="0">
              <a:solidFill>
                <a:srgbClr val="002060"/>
              </a:solidFill>
            </a:endParaRPr>
          </a:p>
        </p:txBody>
      </p:sp>
      <p:sp>
        <p:nvSpPr>
          <p:cNvPr id="6" name="Nadpis 5"/>
          <p:cNvSpPr>
            <a:spLocks noGrp="1"/>
          </p:cNvSpPr>
          <p:nvPr>
            <p:ph type="title"/>
          </p:nvPr>
        </p:nvSpPr>
        <p:spPr>
          <a:xfrm>
            <a:off x="179512" y="195486"/>
            <a:ext cx="6480720" cy="507703"/>
          </a:xfrm>
        </p:spPr>
        <p:txBody>
          <a:bodyPr/>
          <a:lstStyle/>
          <a:p>
            <a:r>
              <a:rPr lang="cs-CZ" b="1" dirty="0"/>
              <a:t>Proces testování hypotéz obecně</a:t>
            </a:r>
          </a:p>
        </p:txBody>
      </p:sp>
      <p:sp>
        <p:nvSpPr>
          <p:cNvPr id="4" name="Zástupný symbol pro obsah 2"/>
          <p:cNvSpPr txBox="1">
            <a:spLocks/>
          </p:cNvSpPr>
          <p:nvPr/>
        </p:nvSpPr>
        <p:spPr>
          <a:xfrm>
            <a:off x="5724128" y="2391730"/>
            <a:ext cx="2520280" cy="86409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 indent="0">
              <a:buNone/>
            </a:pPr>
            <a:r>
              <a:rPr lang="el-GR" sz="3600" b="1" dirty="0">
                <a:solidFill>
                  <a:srgbClr val="002060"/>
                </a:solidFill>
              </a:rPr>
              <a:t>α</a:t>
            </a:r>
            <a:r>
              <a:rPr lang="cs-CZ" sz="3600" b="1" dirty="0">
                <a:solidFill>
                  <a:srgbClr val="002060"/>
                </a:solidFill>
              </a:rPr>
              <a:t> = 1 - C</a:t>
            </a:r>
          </a:p>
        </p:txBody>
      </p:sp>
    </p:spTree>
    <p:extLst>
      <p:ext uri="{BB962C8B-B14F-4D97-AF65-F5344CB8AC3E}">
        <p14:creationId xmlns:p14="http://schemas.microsoft.com/office/powerpoint/2010/main" val="325692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txEl>
                                              <p:pRg st="0" end="0"/>
                                            </p:txEl>
                                          </p:spTgt>
                                        </p:tgtEl>
                                        <p:attrNameLst>
                                          <p:attrName>style.visibility</p:attrName>
                                        </p:attrNameLst>
                                      </p:cBhvr>
                                      <p:to>
                                        <p:strVal val="visible"/>
                                      </p:to>
                                    </p:set>
                                    <p:animEffect transition="in" filter="fade">
                                      <p:cBhvr>
                                        <p:cTn id="4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816424"/>
          </a:xfrm>
          <a:prstGeom prst="rect">
            <a:avLst/>
          </a:prstGeom>
        </p:spPr>
        <p:txBody>
          <a:bodyPr>
            <a:noAutofit/>
          </a:bodyPr>
          <a:lstStyle/>
          <a:p>
            <a:r>
              <a:rPr lang="cs-CZ" b="1" dirty="0">
                <a:solidFill>
                  <a:srgbClr val="002060"/>
                </a:solidFill>
              </a:rPr>
              <a:t>Nulová hypotéza: H</a:t>
            </a:r>
            <a:r>
              <a:rPr lang="cs-CZ" b="1" baseline="-25000" dirty="0">
                <a:solidFill>
                  <a:srgbClr val="002060"/>
                </a:solidFill>
              </a:rPr>
              <a:t>0</a:t>
            </a:r>
            <a:endParaRPr lang="cs-CZ" b="1" dirty="0">
              <a:solidFill>
                <a:srgbClr val="002060"/>
              </a:solidFill>
            </a:endParaRPr>
          </a:p>
          <a:p>
            <a:pPr lvl="1"/>
            <a:r>
              <a:rPr lang="cs-CZ" b="1" dirty="0">
                <a:solidFill>
                  <a:srgbClr val="002060"/>
                </a:solidFill>
              </a:rPr>
              <a:t>Nulový</a:t>
            </a:r>
            <a:r>
              <a:rPr lang="cs-CZ" dirty="0">
                <a:solidFill>
                  <a:srgbClr val="002060"/>
                </a:solidFill>
              </a:rPr>
              <a:t> rozdíl mezi testovanými soubory dat</a:t>
            </a:r>
          </a:p>
          <a:p>
            <a:pPr lvl="1"/>
            <a:r>
              <a:rPr lang="cs-CZ" dirty="0">
                <a:solidFill>
                  <a:srgbClr val="002060"/>
                </a:solidFill>
              </a:rPr>
              <a:t>Mezi proměnnými není vztah</a:t>
            </a:r>
          </a:p>
          <a:p>
            <a:r>
              <a:rPr lang="cs-CZ" b="1" dirty="0">
                <a:solidFill>
                  <a:srgbClr val="002060"/>
                </a:solidFill>
              </a:rPr>
              <a:t>Alternativní hypotéza: H</a:t>
            </a:r>
            <a:r>
              <a:rPr lang="cs-CZ" b="1" baseline="-25000" dirty="0">
                <a:solidFill>
                  <a:srgbClr val="002060"/>
                </a:solidFill>
              </a:rPr>
              <a:t>1 </a:t>
            </a:r>
            <a:r>
              <a:rPr lang="cs-CZ" b="1" dirty="0">
                <a:solidFill>
                  <a:srgbClr val="002060"/>
                </a:solidFill>
              </a:rPr>
              <a:t>nebo H</a:t>
            </a:r>
            <a:r>
              <a:rPr lang="cs-CZ" b="1" baseline="-25000" dirty="0">
                <a:solidFill>
                  <a:srgbClr val="002060"/>
                </a:solidFill>
              </a:rPr>
              <a:t>A</a:t>
            </a:r>
            <a:endParaRPr lang="cs-CZ" b="1" dirty="0">
              <a:solidFill>
                <a:srgbClr val="002060"/>
              </a:solidFill>
            </a:endParaRPr>
          </a:p>
          <a:p>
            <a:pPr lvl="1"/>
            <a:r>
              <a:rPr lang="cs-CZ" dirty="0">
                <a:solidFill>
                  <a:srgbClr val="002060"/>
                </a:solidFill>
              </a:rPr>
              <a:t>Popírá nulovou hypotézu</a:t>
            </a:r>
          </a:p>
          <a:p>
            <a:pPr lvl="1"/>
            <a:r>
              <a:rPr lang="cs-CZ" dirty="0">
                <a:solidFill>
                  <a:srgbClr val="002060"/>
                </a:solidFill>
              </a:rPr>
              <a:t>Existují rozdíly mezi soubory dat</a:t>
            </a:r>
          </a:p>
          <a:p>
            <a:pPr lvl="1"/>
            <a:r>
              <a:rPr lang="cs-CZ" dirty="0">
                <a:solidFill>
                  <a:srgbClr val="002060"/>
                </a:solidFill>
              </a:rPr>
              <a:t>Mezi proměnými existuje vztah</a:t>
            </a:r>
          </a:p>
          <a:p>
            <a:endParaRPr lang="cs-CZ" dirty="0"/>
          </a:p>
        </p:txBody>
      </p:sp>
      <p:sp>
        <p:nvSpPr>
          <p:cNvPr id="6" name="Nadpis 5"/>
          <p:cNvSpPr>
            <a:spLocks noGrp="1"/>
          </p:cNvSpPr>
          <p:nvPr>
            <p:ph type="title"/>
          </p:nvPr>
        </p:nvSpPr>
        <p:spPr>
          <a:xfrm>
            <a:off x="179512" y="195486"/>
            <a:ext cx="6480720" cy="507703"/>
          </a:xfrm>
        </p:spPr>
        <p:txBody>
          <a:bodyPr/>
          <a:lstStyle/>
          <a:p>
            <a:r>
              <a:rPr lang="cs-CZ" b="1" dirty="0"/>
              <a:t>Typy hypotéz</a:t>
            </a:r>
          </a:p>
        </p:txBody>
      </p:sp>
    </p:spTree>
    <p:extLst>
      <p:ext uri="{BB962C8B-B14F-4D97-AF65-F5344CB8AC3E}">
        <p14:creationId xmlns:p14="http://schemas.microsoft.com/office/powerpoint/2010/main" val="863246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816424"/>
          </a:xfrm>
          <a:prstGeom prst="rect">
            <a:avLst/>
          </a:prstGeom>
        </p:spPr>
        <p:txBody>
          <a:bodyPr>
            <a:noAutofit/>
          </a:bodyPr>
          <a:lstStyle/>
          <a:p>
            <a:r>
              <a:rPr lang="cs-CZ" sz="2800" b="1" dirty="0">
                <a:solidFill>
                  <a:srgbClr val="002060"/>
                </a:solidFill>
              </a:rPr>
              <a:t>Zamítnuta nulová hypotéza: H</a:t>
            </a:r>
            <a:r>
              <a:rPr lang="cs-CZ" sz="2800" b="1" baseline="-25000" dirty="0">
                <a:solidFill>
                  <a:srgbClr val="002060"/>
                </a:solidFill>
              </a:rPr>
              <a:t>0</a:t>
            </a:r>
          </a:p>
          <a:p>
            <a:pPr lvl="1"/>
            <a:r>
              <a:rPr lang="cs-CZ" sz="2400" dirty="0">
                <a:solidFill>
                  <a:srgbClr val="002060"/>
                </a:solidFill>
              </a:rPr>
              <a:t>Tvrzení nulové hypotézy není pravdivé</a:t>
            </a:r>
          </a:p>
          <a:p>
            <a:pPr lvl="1"/>
            <a:r>
              <a:rPr lang="cs-CZ" sz="2400" dirty="0">
                <a:solidFill>
                  <a:srgbClr val="002060"/>
                </a:solidFill>
              </a:rPr>
              <a:t>Tvrzení alternativní hypotézy H</a:t>
            </a:r>
            <a:r>
              <a:rPr lang="cs-CZ" sz="2400" baseline="-25000" dirty="0">
                <a:solidFill>
                  <a:srgbClr val="002060"/>
                </a:solidFill>
              </a:rPr>
              <a:t>1</a:t>
            </a:r>
            <a:r>
              <a:rPr lang="cs-CZ" sz="2400" b="1" dirty="0">
                <a:solidFill>
                  <a:srgbClr val="002060"/>
                </a:solidFill>
              </a:rPr>
              <a:t> </a:t>
            </a:r>
            <a:r>
              <a:rPr lang="cs-CZ" sz="2400" dirty="0">
                <a:solidFill>
                  <a:srgbClr val="002060"/>
                </a:solidFill>
              </a:rPr>
              <a:t>je</a:t>
            </a:r>
            <a:r>
              <a:rPr lang="cs-CZ" sz="2400" b="1" dirty="0">
                <a:solidFill>
                  <a:srgbClr val="002060"/>
                </a:solidFill>
              </a:rPr>
              <a:t> </a:t>
            </a:r>
            <a:r>
              <a:rPr lang="cs-CZ" sz="2400" dirty="0">
                <a:solidFill>
                  <a:srgbClr val="002060"/>
                </a:solidFill>
              </a:rPr>
              <a:t>pravděpodobně pravdivé</a:t>
            </a:r>
          </a:p>
          <a:p>
            <a:r>
              <a:rPr lang="cs-CZ" sz="2800" b="1" dirty="0">
                <a:solidFill>
                  <a:srgbClr val="002060"/>
                </a:solidFill>
              </a:rPr>
              <a:t>Nelze zamítnou nulovou hypotézu: H</a:t>
            </a:r>
            <a:r>
              <a:rPr lang="cs-CZ" sz="2800" b="1" baseline="-25000" dirty="0">
                <a:solidFill>
                  <a:srgbClr val="002060"/>
                </a:solidFill>
              </a:rPr>
              <a:t>0</a:t>
            </a:r>
          </a:p>
          <a:p>
            <a:pPr lvl="1"/>
            <a:r>
              <a:rPr lang="cs-CZ" sz="2400" dirty="0">
                <a:solidFill>
                  <a:srgbClr val="002060"/>
                </a:solidFill>
              </a:rPr>
              <a:t>Neexistuje dostatek důkazů že tvrzení není pravdivé</a:t>
            </a:r>
          </a:p>
          <a:p>
            <a:pPr lvl="1"/>
            <a:endParaRPr lang="cs-CZ" sz="2400" dirty="0">
              <a:solidFill>
                <a:srgbClr val="002060"/>
              </a:solidFill>
            </a:endParaRPr>
          </a:p>
          <a:p>
            <a:pPr marL="457200" lvl="1" indent="0" algn="ctr">
              <a:buNone/>
            </a:pPr>
            <a:r>
              <a:rPr lang="cs-CZ" sz="2000" dirty="0">
                <a:solidFill>
                  <a:srgbClr val="002060"/>
                </a:solidFill>
              </a:rPr>
              <a:t>Více o statistickém testování dat v přednášce o statistickém testování dat</a:t>
            </a:r>
          </a:p>
          <a:p>
            <a:pPr lvl="1"/>
            <a:endParaRPr lang="cs-CZ" dirty="0"/>
          </a:p>
          <a:p>
            <a:pPr lvl="1"/>
            <a:endParaRPr lang="cs-CZ" dirty="0"/>
          </a:p>
        </p:txBody>
      </p:sp>
      <p:sp>
        <p:nvSpPr>
          <p:cNvPr id="6" name="Nadpis 5"/>
          <p:cNvSpPr>
            <a:spLocks noGrp="1"/>
          </p:cNvSpPr>
          <p:nvPr>
            <p:ph type="title"/>
          </p:nvPr>
        </p:nvSpPr>
        <p:spPr>
          <a:xfrm>
            <a:off x="179512" y="195486"/>
            <a:ext cx="6480720" cy="507703"/>
          </a:xfrm>
        </p:spPr>
        <p:txBody>
          <a:bodyPr/>
          <a:lstStyle/>
          <a:p>
            <a:r>
              <a:rPr lang="cs-CZ" b="1" dirty="0"/>
              <a:t>Možné výsledky testování hypotéz</a:t>
            </a:r>
          </a:p>
        </p:txBody>
      </p:sp>
    </p:spTree>
    <p:extLst>
      <p:ext uri="{BB962C8B-B14F-4D97-AF65-F5344CB8AC3E}">
        <p14:creationId xmlns:p14="http://schemas.microsoft.com/office/powerpoint/2010/main" val="5945605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416824" cy="507703"/>
          </a:xfrm>
        </p:spPr>
        <p:txBody>
          <a:bodyPr/>
          <a:lstStyle/>
          <a:p>
            <a:r>
              <a:rPr lang="cs-CZ" b="1" dirty="0"/>
              <a:t>Souvislosti problému, cíle, výzkumné otázky a hypotéz</a:t>
            </a:r>
          </a:p>
        </p:txBody>
      </p:sp>
      <p:graphicFrame>
        <p:nvGraphicFramePr>
          <p:cNvPr id="2" name="Tabulka 1"/>
          <p:cNvGraphicFramePr>
            <a:graphicFrameLocks noGrp="1"/>
          </p:cNvGraphicFramePr>
          <p:nvPr/>
        </p:nvGraphicFramePr>
        <p:xfrm>
          <a:off x="179512" y="915566"/>
          <a:ext cx="8784976" cy="3718560"/>
        </p:xfrm>
        <a:graphic>
          <a:graphicData uri="http://schemas.openxmlformats.org/drawingml/2006/table">
            <a:tbl>
              <a:tblPr firstRow="1" bandRow="1">
                <a:tableStyleId>{C083E6E3-FA7D-4D7B-A595-EF9225AFEA82}</a:tableStyleId>
              </a:tblPr>
              <a:tblGrid>
                <a:gridCol w="2304256">
                  <a:extLst>
                    <a:ext uri="{9D8B030D-6E8A-4147-A177-3AD203B41FA5}">
                      <a16:colId xmlns:a16="http://schemas.microsoft.com/office/drawing/2014/main" val="579323841"/>
                    </a:ext>
                  </a:extLst>
                </a:gridCol>
                <a:gridCol w="6480720">
                  <a:extLst>
                    <a:ext uri="{9D8B030D-6E8A-4147-A177-3AD203B41FA5}">
                      <a16:colId xmlns:a16="http://schemas.microsoft.com/office/drawing/2014/main" val="3628231727"/>
                    </a:ext>
                  </a:extLst>
                </a:gridCol>
              </a:tblGrid>
              <a:tr h="747195">
                <a:tc>
                  <a:txBody>
                    <a:bodyPr/>
                    <a:lstStyle/>
                    <a:p>
                      <a:r>
                        <a:rPr lang="cs-CZ" sz="2200" b="0" dirty="0">
                          <a:solidFill>
                            <a:srgbClr val="002060"/>
                          </a:solidFill>
                          <a:latin typeface="+mj-lt"/>
                          <a:cs typeface="Poppins" pitchFamily="2" charset="0"/>
                        </a:rPr>
                        <a:t>Definice problému</a:t>
                      </a:r>
                      <a:endParaRPr lang="cs-CZ" sz="2200" b="0" dirty="0">
                        <a:solidFill>
                          <a:srgbClr val="002060"/>
                        </a:solidFill>
                        <a:latin typeface="+mj-lt"/>
                        <a:ea typeface="Arial Unicode MS" panose="020B0604020202020204" pitchFamily="34" charset="-128"/>
                        <a:cs typeface="Poppins" pitchFamily="2" charset="0"/>
                      </a:endParaRPr>
                    </a:p>
                  </a:txBody>
                  <a:tcPr/>
                </a:tc>
                <a:tc>
                  <a:txBody>
                    <a:bodyPr/>
                    <a:lstStyle/>
                    <a:p>
                      <a:r>
                        <a:rPr lang="cs-CZ" sz="2200" b="0" dirty="0">
                          <a:solidFill>
                            <a:srgbClr val="002060"/>
                          </a:solidFill>
                          <a:latin typeface="+mj-lt"/>
                          <a:cs typeface="Poppins" pitchFamily="2" charset="0"/>
                        </a:rPr>
                        <a:t>Nejsme si jistí, zda investovat do spolupráce s celebritami v oblasti propagace produktů.</a:t>
                      </a:r>
                      <a:endParaRPr lang="cs-CZ" sz="2200" b="0" dirty="0">
                        <a:solidFill>
                          <a:srgbClr val="002060"/>
                        </a:solidFill>
                        <a:latin typeface="+mj-lt"/>
                        <a:ea typeface="Arial Unicode MS" panose="020B0604020202020204" pitchFamily="34" charset="-128"/>
                        <a:cs typeface="Poppins" pitchFamily="2" charset="0"/>
                      </a:endParaRPr>
                    </a:p>
                  </a:txBody>
                  <a:tcPr/>
                </a:tc>
                <a:extLst>
                  <a:ext uri="{0D108BD9-81ED-4DB2-BD59-A6C34878D82A}">
                    <a16:rowId xmlns:a16="http://schemas.microsoft.com/office/drawing/2014/main" val="228321594"/>
                  </a:ext>
                </a:extLst>
              </a:tr>
              <a:tr h="747195">
                <a:tc>
                  <a:txBody>
                    <a:bodyPr/>
                    <a:lstStyle/>
                    <a:p>
                      <a:r>
                        <a:rPr lang="cs-CZ" sz="2200" b="0" dirty="0">
                          <a:solidFill>
                            <a:srgbClr val="002060"/>
                          </a:solidFill>
                          <a:latin typeface="+mj-lt"/>
                          <a:cs typeface="Poppins" pitchFamily="2" charset="0"/>
                        </a:rPr>
                        <a:t>Cíle výzkumu</a:t>
                      </a:r>
                      <a:endParaRPr lang="cs-CZ" sz="2200" b="0" dirty="0">
                        <a:solidFill>
                          <a:srgbClr val="002060"/>
                        </a:solidFill>
                        <a:latin typeface="+mj-lt"/>
                        <a:ea typeface="Arial Unicode MS" panose="020B0604020202020204" pitchFamily="34" charset="-128"/>
                        <a:cs typeface="Poppins" pitchFamily="2" charset="0"/>
                      </a:endParaRPr>
                    </a:p>
                  </a:txBody>
                  <a:tcPr/>
                </a:tc>
                <a:tc>
                  <a:txBody>
                    <a:bodyPr/>
                    <a:lstStyle/>
                    <a:p>
                      <a:r>
                        <a:rPr lang="cs-CZ" sz="2200" b="0" dirty="0">
                          <a:solidFill>
                            <a:srgbClr val="002060"/>
                          </a:solidFill>
                          <a:latin typeface="+mj-lt"/>
                          <a:cs typeface="Poppins" pitchFamily="2" charset="0"/>
                        </a:rPr>
                        <a:t>Cílem</a:t>
                      </a:r>
                      <a:r>
                        <a:rPr lang="cs-CZ" sz="2200" b="0" baseline="0" dirty="0">
                          <a:solidFill>
                            <a:srgbClr val="002060"/>
                          </a:solidFill>
                          <a:latin typeface="+mj-lt"/>
                          <a:cs typeface="Poppins" pitchFamily="2" charset="0"/>
                        </a:rPr>
                        <a:t> je zjistit, jaký vliv má zobrazení celebrity na úspěšnost kampaně.</a:t>
                      </a:r>
                      <a:endParaRPr lang="cs-CZ" sz="2200" b="0" dirty="0">
                        <a:solidFill>
                          <a:srgbClr val="002060"/>
                        </a:solidFill>
                        <a:latin typeface="+mj-lt"/>
                        <a:ea typeface="Arial Unicode MS" panose="020B0604020202020204" pitchFamily="34" charset="-128"/>
                        <a:cs typeface="Poppins" pitchFamily="2" charset="0"/>
                      </a:endParaRPr>
                    </a:p>
                  </a:txBody>
                  <a:tcPr/>
                </a:tc>
                <a:extLst>
                  <a:ext uri="{0D108BD9-81ED-4DB2-BD59-A6C34878D82A}">
                    <a16:rowId xmlns:a16="http://schemas.microsoft.com/office/drawing/2014/main" val="1712496011"/>
                  </a:ext>
                </a:extLst>
              </a:tr>
              <a:tr h="747195">
                <a:tc>
                  <a:txBody>
                    <a:bodyPr/>
                    <a:lstStyle/>
                    <a:p>
                      <a:r>
                        <a:rPr lang="cs-CZ" sz="2200" b="0" dirty="0">
                          <a:solidFill>
                            <a:srgbClr val="002060"/>
                          </a:solidFill>
                          <a:latin typeface="+mj-lt"/>
                          <a:cs typeface="Poppins" pitchFamily="2" charset="0"/>
                        </a:rPr>
                        <a:t>Výzkumná otázka</a:t>
                      </a:r>
                      <a:endParaRPr lang="cs-CZ" sz="2200" b="0" dirty="0">
                        <a:solidFill>
                          <a:srgbClr val="002060"/>
                        </a:solidFill>
                        <a:latin typeface="+mj-lt"/>
                        <a:ea typeface="Arial Unicode MS" panose="020B0604020202020204" pitchFamily="34" charset="-128"/>
                        <a:cs typeface="Poppins" pitchFamily="2" charset="0"/>
                      </a:endParaRPr>
                    </a:p>
                  </a:txBody>
                  <a:tcPr/>
                </a:tc>
                <a:tc>
                  <a:txBody>
                    <a:bodyPr/>
                    <a:lstStyle/>
                    <a:p>
                      <a:r>
                        <a:rPr lang="cs-CZ" sz="2200" b="0" dirty="0">
                          <a:solidFill>
                            <a:srgbClr val="002060"/>
                          </a:solidFill>
                          <a:latin typeface="+mj-lt"/>
                          <a:cs typeface="Poppins" pitchFamily="2" charset="0"/>
                        </a:rPr>
                        <a:t>Povede použití celebrity v reklamním banneru k lepším výsledkům kampaně?</a:t>
                      </a:r>
                      <a:endParaRPr lang="cs-CZ" sz="2200" b="0" dirty="0">
                        <a:solidFill>
                          <a:srgbClr val="002060"/>
                        </a:solidFill>
                        <a:latin typeface="+mj-lt"/>
                        <a:ea typeface="Arial Unicode MS" panose="020B0604020202020204" pitchFamily="34" charset="-128"/>
                        <a:cs typeface="Poppins" pitchFamily="2" charset="0"/>
                      </a:endParaRPr>
                    </a:p>
                  </a:txBody>
                  <a:tcPr/>
                </a:tc>
                <a:extLst>
                  <a:ext uri="{0D108BD9-81ED-4DB2-BD59-A6C34878D82A}">
                    <a16:rowId xmlns:a16="http://schemas.microsoft.com/office/drawing/2014/main" val="3469380225"/>
                  </a:ext>
                </a:extLst>
              </a:tr>
              <a:tr h="1430821">
                <a:tc>
                  <a:txBody>
                    <a:bodyPr/>
                    <a:lstStyle/>
                    <a:p>
                      <a:r>
                        <a:rPr lang="cs-CZ" sz="2200" b="0" dirty="0">
                          <a:solidFill>
                            <a:srgbClr val="002060"/>
                          </a:solidFill>
                          <a:latin typeface="+mj-lt"/>
                          <a:cs typeface="Poppins" pitchFamily="2" charset="0"/>
                        </a:rPr>
                        <a:t>Hypotéza 1</a:t>
                      </a:r>
                    </a:p>
                    <a:p>
                      <a:endParaRPr lang="cs-CZ" sz="2200" b="0" dirty="0">
                        <a:solidFill>
                          <a:srgbClr val="002060"/>
                        </a:solidFill>
                        <a:latin typeface="+mj-lt"/>
                        <a:ea typeface="Arial Unicode MS" panose="020B0604020202020204" pitchFamily="34" charset="-128"/>
                        <a:cs typeface="Poppins" pitchFamily="2" charset="0"/>
                      </a:endParaRPr>
                    </a:p>
                    <a:p>
                      <a:r>
                        <a:rPr lang="cs-CZ" sz="2200" b="0" dirty="0">
                          <a:solidFill>
                            <a:srgbClr val="002060"/>
                          </a:solidFill>
                          <a:latin typeface="+mj-lt"/>
                          <a:ea typeface="Arial Unicode MS" panose="020B0604020202020204" pitchFamily="34" charset="-128"/>
                          <a:cs typeface="Poppins" pitchFamily="2" charset="0"/>
                        </a:rPr>
                        <a:t>Hypotéza 2</a:t>
                      </a:r>
                    </a:p>
                  </a:txBody>
                  <a:tcPr/>
                </a:tc>
                <a:tc>
                  <a:txBody>
                    <a:bodyPr/>
                    <a:lstStyle/>
                    <a:p>
                      <a:r>
                        <a:rPr lang="cs-CZ" sz="2200" b="0" dirty="0">
                          <a:solidFill>
                            <a:srgbClr val="002060"/>
                          </a:solidFill>
                          <a:latin typeface="+mj-lt"/>
                          <a:cs typeface="Poppins" pitchFamily="2" charset="0"/>
                        </a:rPr>
                        <a:t>Banner s celebritou bude mít větší </a:t>
                      </a:r>
                      <a:r>
                        <a:rPr lang="cs-CZ" sz="2200" b="0" dirty="0" err="1">
                          <a:solidFill>
                            <a:srgbClr val="002060"/>
                          </a:solidFill>
                          <a:latin typeface="+mj-lt"/>
                          <a:cs typeface="Poppins" pitchFamily="2" charset="0"/>
                        </a:rPr>
                        <a:t>proklikovost</a:t>
                      </a:r>
                      <a:r>
                        <a:rPr lang="cs-CZ" sz="2200" b="0" dirty="0">
                          <a:solidFill>
                            <a:srgbClr val="002060"/>
                          </a:solidFill>
                          <a:latin typeface="+mj-lt"/>
                          <a:cs typeface="Poppins" pitchFamily="2" charset="0"/>
                        </a:rPr>
                        <a:t> než banner s neznámou osobou.</a:t>
                      </a:r>
                    </a:p>
                    <a:p>
                      <a:pPr marL="0" marR="0" lvl="0" indent="0" algn="l" defTabSz="914400" rtl="0" eaLnBrk="1" fontAlgn="auto" latinLnBrk="0" hangingPunct="1">
                        <a:lnSpc>
                          <a:spcPct val="100000"/>
                        </a:lnSpc>
                        <a:spcBef>
                          <a:spcPts val="0"/>
                        </a:spcBef>
                        <a:spcAft>
                          <a:spcPts val="0"/>
                        </a:spcAft>
                        <a:buClrTx/>
                        <a:buSzTx/>
                        <a:buFontTx/>
                        <a:buNone/>
                        <a:tabLst/>
                        <a:defRPr/>
                      </a:pPr>
                      <a:r>
                        <a:rPr lang="cs-CZ" sz="2200" b="0" kern="1200" dirty="0">
                          <a:solidFill>
                            <a:srgbClr val="002060"/>
                          </a:solidFill>
                          <a:latin typeface="+mn-lt"/>
                          <a:ea typeface="+mn-ea"/>
                          <a:cs typeface="Poppins" pitchFamily="2" charset="0"/>
                        </a:rPr>
                        <a:t>Banner s celebritou bude mít vyšší konverzi na prodej  než banner s neznámou osobou.</a:t>
                      </a:r>
                    </a:p>
                  </a:txBody>
                  <a:tcPr/>
                </a:tc>
                <a:extLst>
                  <a:ext uri="{0D108BD9-81ED-4DB2-BD59-A6C34878D82A}">
                    <a16:rowId xmlns:a16="http://schemas.microsoft.com/office/drawing/2014/main" val="1332174388"/>
                  </a:ext>
                </a:extLst>
              </a:tr>
            </a:tbl>
          </a:graphicData>
        </a:graphic>
      </p:graphicFrame>
    </p:spTree>
    <p:extLst>
      <p:ext uri="{BB962C8B-B14F-4D97-AF65-F5344CB8AC3E}">
        <p14:creationId xmlns:p14="http://schemas.microsoft.com/office/powerpoint/2010/main" val="39685556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p:cNvSpPr txBox="1">
            <a:spLocks/>
          </p:cNvSpPr>
          <p:nvPr/>
        </p:nvSpPr>
        <p:spPr>
          <a:xfrm>
            <a:off x="4068324" y="935345"/>
            <a:ext cx="3888052" cy="3024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cs-CZ" sz="2000" dirty="0"/>
          </a:p>
        </p:txBody>
      </p:sp>
      <p:sp>
        <p:nvSpPr>
          <p:cNvPr id="6" name="Nadpis 1"/>
          <p:cNvSpPr txBox="1">
            <a:spLocks/>
          </p:cNvSpPr>
          <p:nvPr/>
        </p:nvSpPr>
        <p:spPr>
          <a:xfrm>
            <a:off x="388132" y="411510"/>
            <a:ext cx="3183160" cy="316835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mn-lt"/>
                <a:cs typeface="Times New Roman" panose="02020603050405020304" pitchFamily="18" charset="0"/>
              </a:rPr>
              <a:t>4 Orientační analýza a plán marketingového výzkumu</a:t>
            </a:r>
            <a:endParaRPr lang="cs-CZ" sz="2400" b="1" dirty="0">
              <a:solidFill>
                <a:schemeClr val="bg1"/>
              </a:solidFill>
              <a:latin typeface="+mn-lt"/>
            </a:endParaRP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
        <p:nvSpPr>
          <p:cNvPr id="8" name="Zástupný symbol pro obsah 2">
            <a:extLst>
              <a:ext uri="{FF2B5EF4-FFF2-40B4-BE49-F238E27FC236}">
                <a16:creationId xmlns:a16="http://schemas.microsoft.com/office/drawing/2014/main" id="{ADA62360-21B1-4774-A17A-32EBB187AC93}"/>
              </a:ext>
            </a:extLst>
          </p:cNvPr>
          <p:cNvSpPr txBox="1">
            <a:spLocks/>
          </p:cNvSpPr>
          <p:nvPr/>
        </p:nvSpPr>
        <p:spPr>
          <a:xfrm>
            <a:off x="4220724" y="1087745"/>
            <a:ext cx="3888052" cy="3024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t>Orientační analýza situace.</a:t>
            </a:r>
          </a:p>
          <a:p>
            <a:endParaRPr lang="cs-CZ" sz="2000" dirty="0"/>
          </a:p>
          <a:p>
            <a:r>
              <a:rPr lang="cs-CZ" sz="2000" dirty="0"/>
              <a:t>Plán marketingového výzkumu.</a:t>
            </a:r>
          </a:p>
          <a:p>
            <a:endParaRPr lang="cs-CZ" sz="2000" dirty="0"/>
          </a:p>
          <a:p>
            <a:r>
              <a:rPr lang="cs-CZ" sz="2000" dirty="0"/>
              <a:t>Předvýzkum.</a:t>
            </a:r>
          </a:p>
          <a:p>
            <a:endParaRPr lang="cs-CZ" sz="2000" dirty="0"/>
          </a:p>
          <a:p>
            <a:endParaRPr lang="cs-CZ" sz="2000" dirty="0"/>
          </a:p>
          <a:p>
            <a:endParaRPr lang="cs-CZ" sz="2000" dirty="0"/>
          </a:p>
          <a:p>
            <a:endParaRPr lang="cs-CZ" sz="2000" dirty="0"/>
          </a:p>
        </p:txBody>
      </p:sp>
    </p:spTree>
    <p:extLst>
      <p:ext uri="{BB962C8B-B14F-4D97-AF65-F5344CB8AC3E}">
        <p14:creationId xmlns:p14="http://schemas.microsoft.com/office/powerpoint/2010/main" val="3656489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p:cNvSpPr txBox="1">
            <a:spLocks/>
          </p:cNvSpPr>
          <p:nvPr/>
        </p:nvSpPr>
        <p:spPr>
          <a:xfrm>
            <a:off x="4068324" y="935345"/>
            <a:ext cx="3888052" cy="3024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t>Proč provádíme výzkum?</a:t>
            </a:r>
          </a:p>
          <a:p>
            <a:r>
              <a:rPr lang="cs-CZ" sz="2000" dirty="0"/>
              <a:t>Jaké typy výzkumu máme?</a:t>
            </a:r>
          </a:p>
          <a:p>
            <a:r>
              <a:rPr lang="cs-CZ" sz="2000" dirty="0"/>
              <a:t>Jaké fáze výzkumu existují?</a:t>
            </a:r>
          </a:p>
          <a:p>
            <a:r>
              <a:rPr lang="cs-CZ" sz="2000" dirty="0"/>
              <a:t>Jak definovat výzkumný problém?</a:t>
            </a:r>
          </a:p>
          <a:p>
            <a:r>
              <a:rPr lang="cs-CZ" sz="2000" dirty="0"/>
              <a:t>Jak správně nastavit cíle?</a:t>
            </a:r>
          </a:p>
        </p:txBody>
      </p:sp>
      <p:sp>
        <p:nvSpPr>
          <p:cNvPr id="6" name="Nadpis 1"/>
          <p:cNvSpPr txBox="1">
            <a:spLocks/>
          </p:cNvSpPr>
          <p:nvPr/>
        </p:nvSpPr>
        <p:spPr>
          <a:xfrm>
            <a:off x="388132" y="411510"/>
            <a:ext cx="3183160" cy="316835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mn-lt"/>
                <a:cs typeface="Times New Roman" panose="02020603050405020304" pitchFamily="18" charset="0"/>
              </a:rPr>
              <a:t>1 </a:t>
            </a:r>
            <a:r>
              <a:rPr lang="cs-CZ" sz="2400" b="1" dirty="0">
                <a:solidFill>
                  <a:schemeClr val="bg1"/>
                </a:solidFill>
                <a:latin typeface="+mn-lt"/>
              </a:rPr>
              <a:t>Proces marketingového výzkumu</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7126601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816424"/>
          </a:xfrm>
          <a:prstGeom prst="rect">
            <a:avLst/>
          </a:prstGeom>
        </p:spPr>
        <p:txBody>
          <a:bodyPr>
            <a:noAutofit/>
          </a:bodyPr>
          <a:lstStyle/>
          <a:p>
            <a:r>
              <a:rPr lang="cs-CZ" dirty="0">
                <a:solidFill>
                  <a:srgbClr val="002060"/>
                </a:solidFill>
              </a:rPr>
              <a:t>Výzkumný pracovník se blíže seznamuje s prostředím problému.</a:t>
            </a:r>
          </a:p>
          <a:p>
            <a:r>
              <a:rPr lang="cs-CZ" dirty="0">
                <a:solidFill>
                  <a:srgbClr val="002060"/>
                </a:solidFill>
              </a:rPr>
              <a:t>Zabývá se studiem již existujících informací.</a:t>
            </a:r>
          </a:p>
          <a:p>
            <a:r>
              <a:rPr lang="cs-CZ" dirty="0">
                <a:solidFill>
                  <a:srgbClr val="002060"/>
                </a:solidFill>
              </a:rPr>
              <a:t>Konzultuje s odborníky a hledá data, která by přispěla k objasnění situace.</a:t>
            </a:r>
          </a:p>
          <a:p>
            <a:r>
              <a:rPr lang="cs-CZ" dirty="0">
                <a:solidFill>
                  <a:srgbClr val="002060"/>
                </a:solidFill>
              </a:rPr>
              <a:t>V této fázi probíhá </a:t>
            </a:r>
            <a:r>
              <a:rPr lang="cs-CZ" b="1" dirty="0">
                <a:solidFill>
                  <a:srgbClr val="002060"/>
                </a:solidFill>
              </a:rPr>
              <a:t>pilotáž.</a:t>
            </a:r>
            <a:endParaRPr lang="cs-CZ" dirty="0">
              <a:solidFill>
                <a:srgbClr val="002060"/>
              </a:solidFill>
            </a:endParaRPr>
          </a:p>
          <a:p>
            <a:pPr lvl="1"/>
            <a:endParaRPr lang="cs-CZ" dirty="0"/>
          </a:p>
          <a:p>
            <a:pPr lvl="1"/>
            <a:endParaRPr lang="cs-CZ" dirty="0"/>
          </a:p>
        </p:txBody>
      </p:sp>
      <p:sp>
        <p:nvSpPr>
          <p:cNvPr id="6" name="Nadpis 5"/>
          <p:cNvSpPr>
            <a:spLocks noGrp="1"/>
          </p:cNvSpPr>
          <p:nvPr>
            <p:ph type="title"/>
          </p:nvPr>
        </p:nvSpPr>
        <p:spPr>
          <a:xfrm>
            <a:off x="179512" y="195486"/>
            <a:ext cx="6480720" cy="507703"/>
          </a:xfrm>
        </p:spPr>
        <p:txBody>
          <a:bodyPr/>
          <a:lstStyle/>
          <a:p>
            <a:r>
              <a:rPr lang="cs-CZ" b="1" dirty="0"/>
              <a:t>Orientační analýza situace</a:t>
            </a:r>
          </a:p>
        </p:txBody>
      </p:sp>
    </p:spTree>
    <p:extLst>
      <p:ext uri="{BB962C8B-B14F-4D97-AF65-F5344CB8AC3E}">
        <p14:creationId xmlns:p14="http://schemas.microsoft.com/office/powerpoint/2010/main" val="24598507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480720" cy="507703"/>
          </a:xfrm>
        </p:spPr>
        <p:txBody>
          <a:bodyPr/>
          <a:lstStyle/>
          <a:p>
            <a:r>
              <a:rPr lang="cs-CZ" b="1" dirty="0"/>
              <a:t>Výstupy orientační analýzy</a:t>
            </a:r>
          </a:p>
        </p:txBody>
      </p:sp>
      <p:sp>
        <p:nvSpPr>
          <p:cNvPr id="5" name="Zástupný symbol pro obsah 2"/>
          <p:cNvSpPr txBox="1">
            <a:spLocks/>
          </p:cNvSpPr>
          <p:nvPr/>
        </p:nvSpPr>
        <p:spPr>
          <a:xfrm>
            <a:off x="547936" y="1139974"/>
            <a:ext cx="5752256" cy="381642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800" dirty="0">
                <a:solidFill>
                  <a:srgbClr val="FF0000"/>
                </a:solidFill>
              </a:rPr>
              <a:t>Odhalili jsme nesprávně definovaný problém, cíl nebo hypotézy.</a:t>
            </a:r>
          </a:p>
          <a:p>
            <a:r>
              <a:rPr lang="cs-CZ" sz="2800" dirty="0">
                <a:solidFill>
                  <a:schemeClr val="accent6"/>
                </a:solidFill>
              </a:rPr>
              <a:t>Podařilo se zpřesnit definovaný cíl výzkumu.</a:t>
            </a:r>
          </a:p>
          <a:p>
            <a:r>
              <a:rPr lang="cs-CZ" sz="2800" dirty="0"/>
              <a:t>Potvrdíme správnost předchozích kroků</a:t>
            </a:r>
            <a:r>
              <a:rPr lang="cs-CZ" sz="2400" dirty="0"/>
              <a:t>.</a:t>
            </a:r>
          </a:p>
          <a:p>
            <a:endParaRPr lang="cs-CZ" sz="2400" dirty="0"/>
          </a:p>
          <a:p>
            <a:r>
              <a:rPr lang="cs-CZ" sz="2000" dirty="0">
                <a:solidFill>
                  <a:srgbClr val="000000"/>
                </a:solidFill>
              </a:rPr>
              <a:t>Vyřešili jsme problém (méně časté)</a:t>
            </a:r>
          </a:p>
          <a:p>
            <a:pPr lvl="1"/>
            <a:endParaRPr lang="cs-CZ" sz="2000" dirty="0"/>
          </a:p>
        </p:txBody>
      </p:sp>
      <p:sp>
        <p:nvSpPr>
          <p:cNvPr id="7" name="AutoShape 4" descr="VÃ½sledek obrÃ¡zku pro traffic lights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VÃ½sledek obrÃ¡zku pro traffic lights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987574"/>
            <a:ext cx="4169521" cy="3043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97570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816424"/>
          </a:xfrm>
          <a:prstGeom prst="rect">
            <a:avLst/>
          </a:prstGeom>
        </p:spPr>
        <p:txBody>
          <a:bodyPr>
            <a:noAutofit/>
          </a:bodyPr>
          <a:lstStyle/>
          <a:p>
            <a:r>
              <a:rPr lang="cs-CZ" dirty="0">
                <a:solidFill>
                  <a:srgbClr val="002060"/>
                </a:solidFill>
              </a:rPr>
              <a:t>Formální dokument, který obsahuje veškeré náležitosti výzkumu (rozpočet, fáze, kroky, použité metody a techniky, personál, časový plán, kontrola atd.)</a:t>
            </a:r>
          </a:p>
          <a:p>
            <a:r>
              <a:rPr lang="cs-CZ" dirty="0">
                <a:solidFill>
                  <a:srgbClr val="002060"/>
                </a:solidFill>
              </a:rPr>
              <a:t>Proč touto formou? – pomáhá vést firmu během výzkumu (podílí se více zaměstnanců/oddělení).</a:t>
            </a:r>
          </a:p>
          <a:p>
            <a:endParaRPr lang="cs-CZ" dirty="0"/>
          </a:p>
          <a:p>
            <a:pPr lvl="1"/>
            <a:endParaRPr lang="cs-CZ" dirty="0"/>
          </a:p>
          <a:p>
            <a:pPr lvl="1"/>
            <a:endParaRPr lang="cs-CZ" dirty="0"/>
          </a:p>
        </p:txBody>
      </p:sp>
      <p:sp>
        <p:nvSpPr>
          <p:cNvPr id="6" name="Nadpis 5"/>
          <p:cNvSpPr>
            <a:spLocks noGrp="1"/>
          </p:cNvSpPr>
          <p:nvPr>
            <p:ph type="title"/>
          </p:nvPr>
        </p:nvSpPr>
        <p:spPr>
          <a:xfrm>
            <a:off x="179512" y="195486"/>
            <a:ext cx="6480720" cy="507703"/>
          </a:xfrm>
        </p:spPr>
        <p:txBody>
          <a:bodyPr/>
          <a:lstStyle/>
          <a:p>
            <a:r>
              <a:rPr lang="cs-CZ" b="1" dirty="0"/>
              <a:t>Plán výzkumu</a:t>
            </a:r>
          </a:p>
        </p:txBody>
      </p:sp>
    </p:spTree>
    <p:extLst>
      <p:ext uri="{BB962C8B-B14F-4D97-AF65-F5344CB8AC3E}">
        <p14:creationId xmlns:p14="http://schemas.microsoft.com/office/powerpoint/2010/main" val="2393491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8280920" cy="3816424"/>
          </a:xfrm>
          <a:prstGeom prst="rect">
            <a:avLst/>
          </a:prstGeom>
        </p:spPr>
        <p:txBody>
          <a:bodyPr>
            <a:noAutofit/>
          </a:bodyPr>
          <a:lstStyle/>
          <a:p>
            <a:r>
              <a:rPr lang="cs-CZ" sz="2800" dirty="0">
                <a:solidFill>
                  <a:srgbClr val="002060"/>
                </a:solidFill>
              </a:rPr>
              <a:t>Měl by odpovědět na základní otázky:</a:t>
            </a:r>
          </a:p>
          <a:p>
            <a:pPr lvl="1"/>
            <a:r>
              <a:rPr lang="cs-CZ" sz="2400" dirty="0">
                <a:solidFill>
                  <a:srgbClr val="002060"/>
                </a:solidFill>
              </a:rPr>
              <a:t>Proč? – problém, cíl, otázka, hypotézy.</a:t>
            </a:r>
          </a:p>
          <a:p>
            <a:pPr lvl="1"/>
            <a:r>
              <a:rPr lang="cs-CZ" sz="2400" dirty="0">
                <a:solidFill>
                  <a:srgbClr val="002060"/>
                </a:solidFill>
              </a:rPr>
              <a:t>Jak? – data, metody, techniky, analýzy.</a:t>
            </a:r>
          </a:p>
          <a:p>
            <a:pPr lvl="1"/>
            <a:r>
              <a:rPr lang="cs-CZ" sz="2400" dirty="0">
                <a:solidFill>
                  <a:srgbClr val="002060"/>
                </a:solidFill>
              </a:rPr>
              <a:t>Kdy? – časový rámec pro jednotlivé kroky.</a:t>
            </a:r>
          </a:p>
          <a:p>
            <a:pPr lvl="1"/>
            <a:r>
              <a:rPr lang="cs-CZ" sz="2400" dirty="0">
                <a:solidFill>
                  <a:srgbClr val="002060"/>
                </a:solidFill>
              </a:rPr>
              <a:t>Kdo?  – úkoly jednotlivých pracovníků.</a:t>
            </a:r>
          </a:p>
          <a:p>
            <a:pPr lvl="1"/>
            <a:r>
              <a:rPr lang="cs-CZ" sz="2400" dirty="0">
                <a:solidFill>
                  <a:srgbClr val="002060"/>
                </a:solidFill>
              </a:rPr>
              <a:t>Od koho? – výzkumný vzorek.</a:t>
            </a:r>
          </a:p>
          <a:p>
            <a:pPr lvl="1"/>
            <a:r>
              <a:rPr lang="cs-CZ" sz="2400" dirty="0">
                <a:solidFill>
                  <a:srgbClr val="002060"/>
                </a:solidFill>
              </a:rPr>
              <a:t>Kde? – místo sběru, technika kontaktu s respondenty.</a:t>
            </a:r>
          </a:p>
          <a:p>
            <a:pPr lvl="1"/>
            <a:r>
              <a:rPr lang="cs-CZ" sz="2400" dirty="0">
                <a:solidFill>
                  <a:srgbClr val="002060"/>
                </a:solidFill>
              </a:rPr>
              <a:t>Co? – výstup výzkumu prezentovaný na konci.</a:t>
            </a:r>
          </a:p>
          <a:p>
            <a:pPr lvl="1"/>
            <a:endParaRPr lang="cs-CZ" dirty="0"/>
          </a:p>
        </p:txBody>
      </p:sp>
      <p:sp>
        <p:nvSpPr>
          <p:cNvPr id="6" name="Nadpis 5"/>
          <p:cNvSpPr>
            <a:spLocks noGrp="1"/>
          </p:cNvSpPr>
          <p:nvPr>
            <p:ph type="title"/>
          </p:nvPr>
        </p:nvSpPr>
        <p:spPr>
          <a:xfrm>
            <a:off x="179512" y="195486"/>
            <a:ext cx="6480720" cy="507703"/>
          </a:xfrm>
        </p:spPr>
        <p:txBody>
          <a:bodyPr/>
          <a:lstStyle/>
          <a:p>
            <a:r>
              <a:rPr lang="cs-CZ" b="1" dirty="0"/>
              <a:t>Plán výzkumu</a:t>
            </a:r>
          </a:p>
        </p:txBody>
      </p:sp>
    </p:spTree>
    <p:extLst>
      <p:ext uri="{BB962C8B-B14F-4D97-AF65-F5344CB8AC3E}">
        <p14:creationId xmlns:p14="http://schemas.microsoft.com/office/powerpoint/2010/main" val="43037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960440"/>
          </a:xfrm>
          <a:prstGeom prst="rect">
            <a:avLst/>
          </a:prstGeom>
        </p:spPr>
        <p:txBody>
          <a:bodyPr>
            <a:noAutofit/>
          </a:bodyPr>
          <a:lstStyle/>
          <a:p>
            <a:r>
              <a:rPr lang="cs-CZ" sz="2600" dirty="0">
                <a:solidFill>
                  <a:srgbClr val="002060"/>
                </a:solidFill>
              </a:rPr>
              <a:t>Konečný krok přípravné etapy, </a:t>
            </a:r>
            <a:r>
              <a:rPr lang="cs-CZ" sz="2600" b="1" dirty="0">
                <a:solidFill>
                  <a:srgbClr val="FF0000"/>
                </a:solidFill>
              </a:rPr>
              <a:t>poslední možnost</a:t>
            </a:r>
            <a:r>
              <a:rPr lang="cs-CZ" sz="2600" b="1" dirty="0">
                <a:solidFill>
                  <a:srgbClr val="002060"/>
                </a:solidFill>
              </a:rPr>
              <a:t> </a:t>
            </a:r>
            <a:r>
              <a:rPr lang="cs-CZ" sz="2600" dirty="0">
                <a:solidFill>
                  <a:srgbClr val="002060"/>
                </a:solidFill>
              </a:rPr>
              <a:t>přenastavit výzkum.</a:t>
            </a:r>
          </a:p>
          <a:p>
            <a:r>
              <a:rPr lang="cs-CZ" sz="2600" b="1" dirty="0">
                <a:solidFill>
                  <a:srgbClr val="002060"/>
                </a:solidFill>
              </a:rPr>
              <a:t>Předvýzkum je v podstatě použití naplánovaných metod, technik a postupů na menším vzorku. </a:t>
            </a:r>
          </a:p>
          <a:p>
            <a:r>
              <a:rPr lang="cs-CZ" sz="2600" dirty="0">
                <a:solidFill>
                  <a:srgbClr val="002060"/>
                </a:solidFill>
              </a:rPr>
              <a:t>Můžeme odhalit:</a:t>
            </a:r>
          </a:p>
          <a:p>
            <a:pPr lvl="1"/>
            <a:r>
              <a:rPr lang="cs-CZ" sz="2200" dirty="0">
                <a:solidFill>
                  <a:srgbClr val="002060"/>
                </a:solidFill>
              </a:rPr>
              <a:t>chyby v dotazníku (nechápou otázky, špatné varianty odpovědí), </a:t>
            </a:r>
          </a:p>
          <a:p>
            <a:pPr lvl="1"/>
            <a:r>
              <a:rPr lang="cs-CZ" sz="2200" dirty="0">
                <a:solidFill>
                  <a:srgbClr val="002060"/>
                </a:solidFill>
              </a:rPr>
              <a:t>jeho časovou náročnost (nestačí mi plánované 3 měsíce), </a:t>
            </a:r>
          </a:p>
          <a:p>
            <a:pPr lvl="1"/>
            <a:r>
              <a:rPr lang="cs-CZ" sz="2200" dirty="0">
                <a:solidFill>
                  <a:srgbClr val="002060"/>
                </a:solidFill>
              </a:rPr>
              <a:t>způsob distribuce (papír + tablet), </a:t>
            </a:r>
          </a:p>
          <a:p>
            <a:pPr lvl="1"/>
            <a:r>
              <a:rPr lang="cs-CZ" sz="2200" dirty="0">
                <a:solidFill>
                  <a:srgbClr val="002060"/>
                </a:solidFill>
              </a:rPr>
              <a:t>tazatelé nepochopili proces, nevysvětlují správně otázky apod.</a:t>
            </a:r>
          </a:p>
        </p:txBody>
      </p:sp>
      <p:sp>
        <p:nvSpPr>
          <p:cNvPr id="6" name="Nadpis 5"/>
          <p:cNvSpPr>
            <a:spLocks noGrp="1"/>
          </p:cNvSpPr>
          <p:nvPr>
            <p:ph type="title"/>
          </p:nvPr>
        </p:nvSpPr>
        <p:spPr>
          <a:xfrm>
            <a:off x="179512" y="195486"/>
            <a:ext cx="6480720" cy="507703"/>
          </a:xfrm>
        </p:spPr>
        <p:txBody>
          <a:bodyPr/>
          <a:lstStyle/>
          <a:p>
            <a:r>
              <a:rPr lang="cs-CZ" b="1" dirty="0"/>
              <a:t>Předvýzkum</a:t>
            </a:r>
          </a:p>
        </p:txBody>
      </p:sp>
    </p:spTree>
    <p:extLst>
      <p:ext uri="{BB962C8B-B14F-4D97-AF65-F5344CB8AC3E}">
        <p14:creationId xmlns:p14="http://schemas.microsoft.com/office/powerpoint/2010/main" val="37559191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p:cNvSpPr txBox="1">
            <a:spLocks/>
          </p:cNvSpPr>
          <p:nvPr/>
        </p:nvSpPr>
        <p:spPr>
          <a:xfrm>
            <a:off x="4068324" y="935345"/>
            <a:ext cx="3888052" cy="3024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t>Věda!</a:t>
            </a:r>
          </a:p>
          <a:p>
            <a:endParaRPr lang="cs-CZ" sz="2000" dirty="0"/>
          </a:p>
          <a:p>
            <a:r>
              <a:rPr lang="cs-CZ" sz="2000" dirty="0"/>
              <a:t>Základní a výběrový soubor.</a:t>
            </a:r>
          </a:p>
          <a:p>
            <a:endParaRPr lang="cs-CZ" sz="2000" dirty="0"/>
          </a:p>
          <a:p>
            <a:r>
              <a:rPr lang="cs-CZ" sz="2000" dirty="0" err="1"/>
              <a:t>Reprezentativita</a:t>
            </a:r>
            <a:r>
              <a:rPr lang="cs-CZ" sz="2000" dirty="0"/>
              <a:t>.</a:t>
            </a:r>
          </a:p>
          <a:p>
            <a:endParaRPr lang="cs-CZ" sz="2000" dirty="0"/>
          </a:p>
          <a:p>
            <a:endParaRPr lang="cs-CZ" sz="2000" dirty="0"/>
          </a:p>
          <a:p>
            <a:endParaRPr lang="cs-CZ" sz="2000" dirty="0"/>
          </a:p>
          <a:p>
            <a:endParaRPr lang="cs-CZ" sz="2000" dirty="0"/>
          </a:p>
        </p:txBody>
      </p:sp>
      <p:sp>
        <p:nvSpPr>
          <p:cNvPr id="6" name="Nadpis 1"/>
          <p:cNvSpPr txBox="1">
            <a:spLocks/>
          </p:cNvSpPr>
          <p:nvPr/>
        </p:nvSpPr>
        <p:spPr>
          <a:xfrm>
            <a:off x="388132" y="411510"/>
            <a:ext cx="3183160" cy="316835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Times New Roman" panose="02020603050405020304" pitchFamily="18" charset="0"/>
                <a:cs typeface="Times New Roman" panose="02020603050405020304" pitchFamily="18" charset="0"/>
              </a:rPr>
              <a:t>4.5 Výběrový soubor - vzorek</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046092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960440"/>
          </a:xfrm>
          <a:prstGeom prst="rect">
            <a:avLst/>
          </a:prstGeom>
        </p:spPr>
        <p:txBody>
          <a:bodyPr>
            <a:noAutofit/>
          </a:bodyPr>
          <a:lstStyle/>
          <a:p>
            <a:r>
              <a:rPr lang="cs-CZ" sz="2000" dirty="0">
                <a:solidFill>
                  <a:srgbClr val="002060"/>
                </a:solidFill>
              </a:rPr>
              <a:t>Věda. Vědecké studie. </a:t>
            </a:r>
            <a:r>
              <a:rPr lang="cs-CZ" sz="2000" dirty="0">
                <a:solidFill>
                  <a:srgbClr val="002060"/>
                </a:solidFill>
                <a:hlinkClick r:id="rId3"/>
              </a:rPr>
              <a:t>Vědci jsou sexy</a:t>
            </a:r>
            <a:r>
              <a:rPr lang="cs-CZ" sz="2000" dirty="0">
                <a:solidFill>
                  <a:srgbClr val="002060"/>
                </a:solidFill>
              </a:rPr>
              <a:t>! </a:t>
            </a:r>
          </a:p>
          <a:p>
            <a:r>
              <a:rPr lang="cs-CZ" sz="2000" dirty="0">
                <a:solidFill>
                  <a:srgbClr val="002060"/>
                </a:solidFill>
              </a:rPr>
              <a:t>Máme rádi výsledky vědeckých studií, kolikrát jsou to ale nesmysly. Úžasné video </a:t>
            </a:r>
            <a:r>
              <a:rPr lang="cs-CZ" sz="2000" dirty="0">
                <a:solidFill>
                  <a:srgbClr val="002060"/>
                </a:solidFill>
                <a:hlinkClick r:id="rId4"/>
              </a:rPr>
              <a:t>zde</a:t>
            </a:r>
            <a:r>
              <a:rPr lang="cs-CZ" sz="2000" dirty="0">
                <a:solidFill>
                  <a:srgbClr val="002060"/>
                </a:solidFill>
              </a:rPr>
              <a:t>. Pár příkladů nesmyslných výzkumů </a:t>
            </a:r>
            <a:r>
              <a:rPr lang="cs-CZ" sz="2000" dirty="0">
                <a:solidFill>
                  <a:srgbClr val="002060"/>
                </a:solidFill>
                <a:hlinkClick r:id="rId5"/>
              </a:rPr>
              <a:t>zde</a:t>
            </a:r>
            <a:r>
              <a:rPr lang="cs-CZ" sz="2000" dirty="0">
                <a:solidFill>
                  <a:srgbClr val="002060"/>
                </a:solidFill>
              </a:rPr>
              <a:t>. </a:t>
            </a:r>
          </a:p>
          <a:p>
            <a:r>
              <a:rPr lang="cs-CZ" sz="2000" dirty="0">
                <a:solidFill>
                  <a:srgbClr val="002060"/>
                </a:solidFill>
              </a:rPr>
              <a:t>Proč to tak je? Řada důvodů! P-</a:t>
            </a:r>
            <a:r>
              <a:rPr lang="cs-CZ" sz="2000" dirty="0" err="1">
                <a:solidFill>
                  <a:srgbClr val="002060"/>
                </a:solidFill>
              </a:rPr>
              <a:t>hacking</a:t>
            </a:r>
            <a:r>
              <a:rPr lang="cs-CZ" sz="2000" dirty="0">
                <a:solidFill>
                  <a:srgbClr val="002060"/>
                </a:solidFill>
              </a:rPr>
              <a:t>.</a:t>
            </a:r>
          </a:p>
          <a:p>
            <a:r>
              <a:rPr lang="cs-CZ" sz="2000" dirty="0">
                <a:solidFill>
                  <a:srgbClr val="002060"/>
                </a:solidFill>
              </a:rPr>
              <a:t>Je to business – snaží se to prodat.</a:t>
            </a:r>
          </a:p>
          <a:p>
            <a:r>
              <a:rPr lang="cs-CZ" sz="2000" dirty="0">
                <a:solidFill>
                  <a:srgbClr val="002060"/>
                </a:solidFill>
              </a:rPr>
              <a:t>Nikdo to neověřuje – stojí to zdroje.</a:t>
            </a:r>
          </a:p>
          <a:p>
            <a:r>
              <a:rPr lang="cs-CZ" sz="2000" dirty="0">
                <a:solidFill>
                  <a:srgbClr val="002060"/>
                </a:solidFill>
              </a:rPr>
              <a:t>Zkomolení – čokoláda je zdravá pro </a:t>
            </a:r>
          </a:p>
          <a:p>
            <a:pPr marL="0" indent="0">
              <a:buNone/>
            </a:pPr>
            <a:r>
              <a:rPr lang="cs-CZ" sz="2000" dirty="0">
                <a:solidFill>
                  <a:srgbClr val="002060"/>
                </a:solidFill>
              </a:rPr>
              <a:t>těhotné, viz video výše.</a:t>
            </a:r>
          </a:p>
          <a:p>
            <a:endParaRPr lang="cs-CZ" sz="2000" dirty="0">
              <a:solidFill>
                <a:srgbClr val="002060"/>
              </a:solidFill>
            </a:endParaRPr>
          </a:p>
          <a:p>
            <a:r>
              <a:rPr lang="cs-CZ" sz="2000" dirty="0">
                <a:solidFill>
                  <a:srgbClr val="002060"/>
                </a:solidFill>
              </a:rPr>
              <a:t>Častá příčina – </a:t>
            </a:r>
            <a:r>
              <a:rPr lang="cs-CZ" sz="2000" b="1" dirty="0">
                <a:solidFill>
                  <a:srgbClr val="002060"/>
                </a:solidFill>
              </a:rPr>
              <a:t>chybný vzorek</a:t>
            </a:r>
            <a:r>
              <a:rPr lang="cs-CZ" sz="2000" dirty="0">
                <a:solidFill>
                  <a:srgbClr val="002060"/>
                </a:solidFill>
              </a:rPr>
              <a:t>.</a:t>
            </a:r>
          </a:p>
          <a:p>
            <a:endParaRPr lang="cs-CZ" sz="2000" dirty="0">
              <a:solidFill>
                <a:srgbClr val="002060"/>
              </a:solidFill>
            </a:endParaRPr>
          </a:p>
          <a:p>
            <a:endParaRPr lang="cs-CZ" sz="2000" dirty="0">
              <a:solidFill>
                <a:srgbClr val="002060"/>
              </a:solidFill>
            </a:endParaRPr>
          </a:p>
        </p:txBody>
      </p:sp>
      <p:sp>
        <p:nvSpPr>
          <p:cNvPr id="6" name="Nadpis 5"/>
          <p:cNvSpPr>
            <a:spLocks noGrp="1"/>
          </p:cNvSpPr>
          <p:nvPr>
            <p:ph type="title"/>
          </p:nvPr>
        </p:nvSpPr>
        <p:spPr>
          <a:xfrm>
            <a:off x="179512" y="195486"/>
            <a:ext cx="6480720" cy="507703"/>
          </a:xfrm>
        </p:spPr>
        <p:txBody>
          <a:bodyPr/>
          <a:lstStyle/>
          <a:p>
            <a:r>
              <a:rPr lang="cs-CZ" dirty="0"/>
              <a:t>Věda!</a:t>
            </a:r>
          </a:p>
        </p:txBody>
      </p:sp>
      <p:pic>
        <p:nvPicPr>
          <p:cNvPr id="2" name="Obrázek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32040" y="1851670"/>
            <a:ext cx="4019550" cy="2800350"/>
          </a:xfrm>
          <a:prstGeom prst="rect">
            <a:avLst/>
          </a:prstGeom>
        </p:spPr>
      </p:pic>
    </p:spTree>
    <p:extLst>
      <p:ext uri="{BB962C8B-B14F-4D97-AF65-F5344CB8AC3E}">
        <p14:creationId xmlns:p14="http://schemas.microsoft.com/office/powerpoint/2010/main" val="30241648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95536" y="771550"/>
            <a:ext cx="6048672" cy="3960440"/>
          </a:xfrm>
          <a:prstGeom prst="rect">
            <a:avLst/>
          </a:prstGeom>
        </p:spPr>
        <p:txBody>
          <a:bodyPr>
            <a:noAutofit/>
          </a:bodyPr>
          <a:lstStyle/>
          <a:p>
            <a:r>
              <a:rPr lang="cs-CZ" sz="2000" dirty="0">
                <a:solidFill>
                  <a:srgbClr val="002060"/>
                </a:solidFill>
              </a:rPr>
              <a:t>Krysy a myši. </a:t>
            </a:r>
          </a:p>
          <a:p>
            <a:r>
              <a:rPr lang="cs-CZ" sz="2000" dirty="0">
                <a:solidFill>
                  <a:srgbClr val="002060"/>
                </a:solidFill>
              </a:rPr>
              <a:t>Počet!</a:t>
            </a:r>
          </a:p>
          <a:p>
            <a:r>
              <a:rPr lang="cs-CZ" sz="2000" dirty="0">
                <a:solidFill>
                  <a:srgbClr val="002060"/>
                </a:solidFill>
              </a:rPr>
              <a:t>Charakteristiky – geografické, etnické, věk, pohlaví apod.</a:t>
            </a:r>
          </a:p>
          <a:p>
            <a:r>
              <a:rPr lang="cs-CZ" sz="2000" dirty="0">
                <a:solidFill>
                  <a:srgbClr val="002060"/>
                </a:solidFill>
              </a:rPr>
              <a:t>Časová vázanost (zastaralá, v průběhu určité sezóny).</a:t>
            </a:r>
          </a:p>
          <a:p>
            <a:r>
              <a:rPr lang="cs-CZ" sz="2000" dirty="0">
                <a:solidFill>
                  <a:srgbClr val="002060"/>
                </a:solidFill>
              </a:rPr>
              <a:t>Vhodné jednotky, škály. (známka v procentech, 1-5, A-F)</a:t>
            </a:r>
          </a:p>
          <a:p>
            <a:r>
              <a:rPr lang="cs-CZ" sz="2000" dirty="0">
                <a:solidFill>
                  <a:srgbClr val="002060"/>
                </a:solidFill>
              </a:rPr>
              <a:t>Rozsah – pokrývají vše? (řeší v plné šíři problematiku?)</a:t>
            </a:r>
          </a:p>
          <a:p>
            <a:r>
              <a:rPr lang="cs-CZ" sz="2000" dirty="0" err="1">
                <a:solidFill>
                  <a:srgbClr val="002060"/>
                </a:solidFill>
              </a:rPr>
              <a:t>Reliabilní</a:t>
            </a:r>
            <a:r>
              <a:rPr lang="cs-CZ" sz="2000" dirty="0">
                <a:solidFill>
                  <a:srgbClr val="002060"/>
                </a:solidFill>
              </a:rPr>
              <a:t>? Validní? („vycucal si to autor z prstu“?) (platí to někdo, komu to prospěje?)</a:t>
            </a:r>
          </a:p>
          <a:p>
            <a:endParaRPr lang="cs-CZ" sz="2200" dirty="0"/>
          </a:p>
        </p:txBody>
      </p:sp>
      <p:sp>
        <p:nvSpPr>
          <p:cNvPr id="6" name="Nadpis 5"/>
          <p:cNvSpPr>
            <a:spLocks noGrp="1"/>
          </p:cNvSpPr>
          <p:nvPr>
            <p:ph type="title"/>
          </p:nvPr>
        </p:nvSpPr>
        <p:spPr>
          <a:xfrm>
            <a:off x="179512" y="195486"/>
            <a:ext cx="6480720" cy="507703"/>
          </a:xfrm>
        </p:spPr>
        <p:txBody>
          <a:bodyPr/>
          <a:lstStyle/>
          <a:p>
            <a:r>
              <a:rPr lang="cs-CZ" dirty="0"/>
              <a:t>Problémy se vzorkem</a:t>
            </a: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4208" y="1491630"/>
            <a:ext cx="2843808" cy="2078167"/>
          </a:xfrm>
          <a:prstGeom prst="rect">
            <a:avLst/>
          </a:prstGeom>
        </p:spPr>
      </p:pic>
    </p:spTree>
    <p:extLst>
      <p:ext uri="{BB962C8B-B14F-4D97-AF65-F5344CB8AC3E}">
        <p14:creationId xmlns:p14="http://schemas.microsoft.com/office/powerpoint/2010/main" val="20648410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627784" y="724063"/>
            <a:ext cx="4654303" cy="3960812"/>
          </a:xfrm>
          <a:prstGeom prst="rect">
            <a:avLst/>
          </a:prstGeom>
        </p:spPr>
      </p:pic>
      <p:sp>
        <p:nvSpPr>
          <p:cNvPr id="6" name="Nadpis 5"/>
          <p:cNvSpPr>
            <a:spLocks noGrp="1"/>
          </p:cNvSpPr>
          <p:nvPr>
            <p:ph type="title"/>
          </p:nvPr>
        </p:nvSpPr>
        <p:spPr>
          <a:xfrm>
            <a:off x="179512" y="195486"/>
            <a:ext cx="7488832" cy="507703"/>
          </a:xfrm>
        </p:spPr>
        <p:txBody>
          <a:bodyPr/>
          <a:lstStyle/>
          <a:p>
            <a:r>
              <a:rPr lang="en-US" dirty="0"/>
              <a:t>Everything We Eat Both Causes And Prevents Cancer</a:t>
            </a:r>
            <a:r>
              <a:rPr lang="cs-CZ" dirty="0"/>
              <a:t> (Sciencealert.com)</a:t>
            </a:r>
          </a:p>
        </p:txBody>
      </p:sp>
    </p:spTree>
    <p:extLst>
      <p:ext uri="{BB962C8B-B14F-4D97-AF65-F5344CB8AC3E}">
        <p14:creationId xmlns:p14="http://schemas.microsoft.com/office/powerpoint/2010/main" val="20741286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424936" cy="3960440"/>
          </a:xfrm>
          <a:prstGeom prst="rect">
            <a:avLst/>
          </a:prstGeom>
        </p:spPr>
        <p:txBody>
          <a:bodyPr>
            <a:noAutofit/>
          </a:bodyPr>
          <a:lstStyle/>
          <a:p>
            <a:r>
              <a:rPr lang="cs-CZ" sz="2000" dirty="0">
                <a:solidFill>
                  <a:srgbClr val="002060"/>
                </a:solidFill>
              </a:rPr>
              <a:t>Pokud někde vidíme „vědci zjistili“ – chceme odkaz na studii, chceme kontext.</a:t>
            </a:r>
          </a:p>
          <a:p>
            <a:endParaRPr lang="cs-CZ" sz="2000" dirty="0">
              <a:solidFill>
                <a:srgbClr val="002060"/>
              </a:solidFill>
            </a:endParaRPr>
          </a:p>
          <a:p>
            <a:r>
              <a:rPr lang="cs-CZ" sz="2000" dirty="0">
                <a:solidFill>
                  <a:srgbClr val="002060"/>
                </a:solidFill>
              </a:rPr>
              <a:t>Náhodný výběr, dvojitě slepá studie, na myších. Definitivní závěry – na lidech, opět náhodný výběr, dvojitě slepá studie, recenzovaný článek (peer </a:t>
            </a:r>
            <a:r>
              <a:rPr lang="cs-CZ" sz="2000" dirty="0" err="1">
                <a:solidFill>
                  <a:srgbClr val="002060"/>
                </a:solidFill>
              </a:rPr>
              <a:t>reviewed</a:t>
            </a:r>
            <a:r>
              <a:rPr lang="cs-CZ" sz="2000" dirty="0">
                <a:solidFill>
                  <a:srgbClr val="002060"/>
                </a:solidFill>
              </a:rPr>
              <a:t>), replikační studie. </a:t>
            </a:r>
          </a:p>
          <a:p>
            <a:endParaRPr lang="cs-CZ" sz="2000" dirty="0">
              <a:solidFill>
                <a:srgbClr val="002060"/>
              </a:solidFill>
            </a:endParaRPr>
          </a:p>
          <a:p>
            <a:endParaRPr lang="cs-CZ" sz="2000" dirty="0">
              <a:solidFill>
                <a:srgbClr val="002060"/>
              </a:solidFill>
            </a:endParaRPr>
          </a:p>
          <a:p>
            <a:r>
              <a:rPr lang="cs-CZ" sz="2000" dirty="0">
                <a:solidFill>
                  <a:srgbClr val="002060"/>
                </a:solidFill>
              </a:rPr>
              <a:t>„</a:t>
            </a:r>
            <a:r>
              <a:rPr lang="cs-CZ" sz="2000" i="1" dirty="0">
                <a:solidFill>
                  <a:srgbClr val="002060"/>
                </a:solidFill>
              </a:rPr>
              <a:t>Prostě si vyberu studii, která zapadá do mého chápání světa, a té věřím</a:t>
            </a:r>
            <a:r>
              <a:rPr lang="cs-CZ" sz="2000" dirty="0">
                <a:solidFill>
                  <a:srgbClr val="002060"/>
                </a:solidFill>
              </a:rPr>
              <a:t>.“ </a:t>
            </a:r>
            <a:r>
              <a:rPr lang="cs-CZ" sz="2000" dirty="0">
                <a:solidFill>
                  <a:srgbClr val="002060"/>
                </a:solidFill>
                <a:sym typeface="Wingdings" panose="05000000000000000000" pitchFamily="2" charset="2"/>
              </a:rPr>
              <a:t> </a:t>
            </a:r>
            <a:endParaRPr lang="cs-CZ" sz="2000" dirty="0">
              <a:solidFill>
                <a:srgbClr val="002060"/>
              </a:solidFill>
            </a:endParaRPr>
          </a:p>
        </p:txBody>
      </p:sp>
      <p:sp>
        <p:nvSpPr>
          <p:cNvPr id="6" name="Nadpis 5"/>
          <p:cNvSpPr>
            <a:spLocks noGrp="1"/>
          </p:cNvSpPr>
          <p:nvPr>
            <p:ph type="title"/>
          </p:nvPr>
        </p:nvSpPr>
        <p:spPr>
          <a:xfrm>
            <a:off x="179512" y="195486"/>
            <a:ext cx="6480720" cy="507703"/>
          </a:xfrm>
        </p:spPr>
        <p:txBody>
          <a:bodyPr/>
          <a:lstStyle/>
          <a:p>
            <a:r>
              <a:rPr lang="cs-CZ" dirty="0"/>
              <a:t>Co bychom chtěli?</a:t>
            </a:r>
          </a:p>
        </p:txBody>
      </p:sp>
    </p:spTree>
    <p:extLst>
      <p:ext uri="{BB962C8B-B14F-4D97-AF65-F5344CB8AC3E}">
        <p14:creationId xmlns:p14="http://schemas.microsoft.com/office/powerpoint/2010/main" val="2218216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87574"/>
            <a:ext cx="4680520" cy="3672408"/>
          </a:xfrm>
          <a:prstGeom prst="rect">
            <a:avLst/>
          </a:prstGeom>
        </p:spPr>
        <p:txBody>
          <a:bodyPr>
            <a:noAutofit/>
          </a:bodyPr>
          <a:lstStyle/>
          <a:p>
            <a:r>
              <a:rPr lang="cs-CZ" sz="2800" dirty="0">
                <a:solidFill>
                  <a:srgbClr val="002060"/>
                </a:solidFill>
              </a:rPr>
              <a:t>Výzkumem chceme zaplnit </a:t>
            </a:r>
            <a:r>
              <a:rPr lang="cs-CZ" sz="2800" b="1" dirty="0">
                <a:solidFill>
                  <a:srgbClr val="002060"/>
                </a:solidFill>
              </a:rPr>
              <a:t>informační mezeru</a:t>
            </a:r>
            <a:r>
              <a:rPr lang="cs-CZ" sz="2800" dirty="0">
                <a:solidFill>
                  <a:srgbClr val="002060"/>
                </a:solidFill>
              </a:rPr>
              <a:t>, která nám brání v tom udělat kvalitní rozhodnutí.</a:t>
            </a:r>
          </a:p>
          <a:p>
            <a:r>
              <a:rPr lang="cs-CZ" sz="2800" dirty="0">
                <a:solidFill>
                  <a:srgbClr val="002060"/>
                </a:solidFill>
              </a:rPr>
              <a:t>Může se jednat o celkovou neznalost, nebo chybějící dílčí informaci.</a:t>
            </a:r>
          </a:p>
          <a:p>
            <a:endParaRPr lang="cs-CZ" sz="2800" dirty="0"/>
          </a:p>
        </p:txBody>
      </p:sp>
      <p:sp>
        <p:nvSpPr>
          <p:cNvPr id="6" name="Nadpis 5"/>
          <p:cNvSpPr>
            <a:spLocks noGrp="1"/>
          </p:cNvSpPr>
          <p:nvPr>
            <p:ph type="title"/>
          </p:nvPr>
        </p:nvSpPr>
        <p:spPr>
          <a:xfrm>
            <a:off x="179512" y="195486"/>
            <a:ext cx="6480720" cy="507703"/>
          </a:xfrm>
        </p:spPr>
        <p:txBody>
          <a:bodyPr/>
          <a:lstStyle/>
          <a:p>
            <a:r>
              <a:rPr lang="cs-CZ" dirty="0"/>
              <a:t>Proč provádíme marketingový výzkum?</a:t>
            </a:r>
          </a:p>
        </p:txBody>
      </p:sp>
      <p:pic>
        <p:nvPicPr>
          <p:cNvPr id="1026" name="Picture 2" descr="Související obráze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616" y="1131590"/>
            <a:ext cx="3528392"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41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816424"/>
          </a:xfrm>
          <a:prstGeom prst="rect">
            <a:avLst/>
          </a:prstGeom>
        </p:spPr>
        <p:txBody>
          <a:bodyPr>
            <a:noAutofit/>
          </a:bodyPr>
          <a:lstStyle/>
          <a:p>
            <a:r>
              <a:rPr lang="cs-CZ" sz="2000" dirty="0">
                <a:solidFill>
                  <a:srgbClr val="002060"/>
                </a:solidFill>
              </a:rPr>
              <a:t>Existuje </a:t>
            </a:r>
            <a:r>
              <a:rPr lang="cs-CZ" sz="2000" b="1" dirty="0">
                <a:solidFill>
                  <a:srgbClr val="002060"/>
                </a:solidFill>
              </a:rPr>
              <a:t>základní soubor </a:t>
            </a:r>
            <a:r>
              <a:rPr lang="cs-CZ" sz="2000" dirty="0">
                <a:solidFill>
                  <a:srgbClr val="002060"/>
                </a:solidFill>
              </a:rPr>
              <a:t>nebo také populace.</a:t>
            </a:r>
          </a:p>
          <a:p>
            <a:r>
              <a:rPr lang="cs-CZ" sz="2000" dirty="0">
                <a:solidFill>
                  <a:srgbClr val="002060"/>
                </a:solidFill>
              </a:rPr>
              <a:t>Málokdy máme ale možnost sesbírat data za celou populaci.</a:t>
            </a:r>
          </a:p>
          <a:p>
            <a:r>
              <a:rPr lang="cs-CZ" sz="2000" dirty="0">
                <a:solidFill>
                  <a:srgbClr val="002060"/>
                </a:solidFill>
              </a:rPr>
              <a:t>Proto dochází k usuzování ze základního souboru pomocí </a:t>
            </a:r>
            <a:r>
              <a:rPr lang="cs-CZ" sz="2000" b="1" dirty="0">
                <a:solidFill>
                  <a:srgbClr val="002060"/>
                </a:solidFill>
              </a:rPr>
              <a:t>výběrového souboru</a:t>
            </a:r>
            <a:r>
              <a:rPr lang="cs-CZ" sz="2000" dirty="0">
                <a:solidFill>
                  <a:srgbClr val="002060"/>
                </a:solidFill>
              </a:rPr>
              <a:t> (vzorku).</a:t>
            </a:r>
          </a:p>
          <a:p>
            <a:r>
              <a:rPr lang="cs-CZ" sz="2000" dirty="0">
                <a:solidFill>
                  <a:srgbClr val="002060"/>
                </a:solidFill>
              </a:rPr>
              <a:t>Důležitá otázka je </a:t>
            </a:r>
            <a:r>
              <a:rPr lang="cs-CZ" sz="2000" b="1" dirty="0">
                <a:solidFill>
                  <a:srgbClr val="002060"/>
                </a:solidFill>
              </a:rPr>
              <a:t>jak vybrat?</a:t>
            </a:r>
          </a:p>
          <a:p>
            <a:r>
              <a:rPr lang="cs-CZ" sz="2000" b="1" dirty="0">
                <a:solidFill>
                  <a:srgbClr val="002060"/>
                </a:solidFill>
              </a:rPr>
              <a:t>Záměrný</a:t>
            </a:r>
          </a:p>
          <a:p>
            <a:pPr lvl="1"/>
            <a:r>
              <a:rPr lang="cs-CZ" sz="2000" dirty="0">
                <a:solidFill>
                  <a:srgbClr val="002060"/>
                </a:solidFill>
              </a:rPr>
              <a:t>Rozhodujeme předem které jednotky do výzkumu zařadíme.</a:t>
            </a:r>
          </a:p>
          <a:p>
            <a:r>
              <a:rPr lang="cs-CZ" sz="2000" b="1" dirty="0">
                <a:solidFill>
                  <a:srgbClr val="002060"/>
                </a:solidFill>
              </a:rPr>
              <a:t>Reprezentativní</a:t>
            </a:r>
          </a:p>
          <a:p>
            <a:pPr lvl="1"/>
            <a:r>
              <a:rPr lang="cs-CZ" sz="2000" dirty="0">
                <a:solidFill>
                  <a:srgbClr val="002060"/>
                </a:solidFill>
              </a:rPr>
              <a:t>Výběrový soubor získáváme pomocí přesných matematických modelů. </a:t>
            </a:r>
          </a:p>
          <a:p>
            <a:pPr lvl="1"/>
            <a:r>
              <a:rPr lang="cs-CZ" sz="2000" dirty="0">
                <a:solidFill>
                  <a:srgbClr val="002060"/>
                </a:solidFill>
              </a:rPr>
              <a:t>Umožňuje zobecnění výsledků na základní soubor s jasně vyčíslitelnou přesností. </a:t>
            </a:r>
          </a:p>
        </p:txBody>
      </p:sp>
      <p:sp>
        <p:nvSpPr>
          <p:cNvPr id="6" name="Nadpis 5"/>
          <p:cNvSpPr>
            <a:spLocks noGrp="1"/>
          </p:cNvSpPr>
          <p:nvPr>
            <p:ph type="title"/>
          </p:nvPr>
        </p:nvSpPr>
        <p:spPr>
          <a:xfrm>
            <a:off x="179512" y="195486"/>
            <a:ext cx="6984776" cy="507703"/>
          </a:xfrm>
        </p:spPr>
        <p:txBody>
          <a:bodyPr/>
          <a:lstStyle/>
          <a:p>
            <a:r>
              <a:rPr lang="cs-CZ" b="1" dirty="0"/>
              <a:t>Reprezentativnost výběrového souboru („vzorek“)</a:t>
            </a:r>
          </a:p>
        </p:txBody>
      </p:sp>
    </p:spTree>
    <p:extLst>
      <p:ext uri="{BB962C8B-B14F-4D97-AF65-F5344CB8AC3E}">
        <p14:creationId xmlns:p14="http://schemas.microsoft.com/office/powerpoint/2010/main" val="28972454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560840" cy="3456384"/>
          </a:xfrm>
          <a:prstGeom prst="rect">
            <a:avLst/>
          </a:prstGeom>
        </p:spPr>
        <p:txBody>
          <a:bodyPr>
            <a:noAutofit/>
          </a:bodyPr>
          <a:lstStyle/>
          <a:p>
            <a:r>
              <a:rPr lang="cs-CZ" sz="2000" dirty="0">
                <a:solidFill>
                  <a:srgbClr val="002060"/>
                </a:solidFill>
              </a:rPr>
              <a:t>Určujeme základní soubor – celková cílová skupina (např. 1218000 obyvatel MS kraje).</a:t>
            </a:r>
          </a:p>
          <a:p>
            <a:r>
              <a:rPr lang="cs-CZ" sz="2000" dirty="0">
                <a:solidFill>
                  <a:srgbClr val="002060"/>
                </a:solidFill>
              </a:rPr>
              <a:t>Určíme velikost výběrového souboru – kolik respondentů bude mít náš výzkum (vzoreček – chybovost a hladina významnosti). Jak budou respondenti </a:t>
            </a:r>
            <a:r>
              <a:rPr lang="cs-CZ" sz="2000" dirty="0">
                <a:solidFill>
                  <a:srgbClr val="002060"/>
                </a:solidFill>
                <a:hlinkClick r:id="rId3"/>
              </a:rPr>
              <a:t>vybráni </a:t>
            </a:r>
            <a:r>
              <a:rPr lang="cs-CZ" sz="2000" dirty="0">
                <a:solidFill>
                  <a:srgbClr val="002060"/>
                </a:solidFill>
              </a:rPr>
              <a:t>(</a:t>
            </a:r>
            <a:r>
              <a:rPr lang="cs-CZ" sz="2000" dirty="0">
                <a:solidFill>
                  <a:srgbClr val="002060"/>
                </a:solidFill>
                <a:hlinkClick r:id="rId4"/>
              </a:rPr>
              <a:t>Prostý</a:t>
            </a:r>
            <a:r>
              <a:rPr lang="cs-CZ" sz="2000" dirty="0">
                <a:solidFill>
                  <a:srgbClr val="002060"/>
                </a:solidFill>
              </a:rPr>
              <a:t> náhodný výběr, Systematický náhodný výběr, Stratifikovaný náhodný výběr, Vícestupňový shlukový výběr).</a:t>
            </a:r>
          </a:p>
          <a:p>
            <a:r>
              <a:rPr lang="cs-CZ" sz="2000" dirty="0">
                <a:solidFill>
                  <a:srgbClr val="002060"/>
                </a:solidFill>
              </a:rPr>
              <a:t>Reprezentativní, </a:t>
            </a:r>
            <a:r>
              <a:rPr lang="cs-CZ" sz="2000" dirty="0" err="1">
                <a:solidFill>
                  <a:srgbClr val="002060"/>
                </a:solidFill>
              </a:rPr>
              <a:t>kvazireprezentativní</a:t>
            </a:r>
            <a:r>
              <a:rPr lang="cs-CZ" sz="2000" dirty="0">
                <a:solidFill>
                  <a:srgbClr val="002060"/>
                </a:solidFill>
              </a:rPr>
              <a:t> a </a:t>
            </a:r>
            <a:r>
              <a:rPr lang="cs-CZ" sz="2000" dirty="0" err="1">
                <a:solidFill>
                  <a:srgbClr val="002060"/>
                </a:solidFill>
              </a:rPr>
              <a:t>nereprezentatitvní</a:t>
            </a:r>
            <a:r>
              <a:rPr lang="cs-CZ" sz="2000" dirty="0">
                <a:solidFill>
                  <a:srgbClr val="002060"/>
                </a:solidFill>
              </a:rPr>
              <a:t> soubor. </a:t>
            </a:r>
          </a:p>
          <a:p>
            <a:r>
              <a:rPr lang="cs-CZ" sz="2000" dirty="0">
                <a:solidFill>
                  <a:srgbClr val="002060"/>
                </a:solidFill>
              </a:rPr>
              <a:t>Velikost vzorku – vzoreček, kalkulátor </a:t>
            </a:r>
            <a:r>
              <a:rPr lang="cs-CZ" sz="2000" dirty="0">
                <a:solidFill>
                  <a:srgbClr val="002060"/>
                </a:solidFill>
                <a:hlinkClick r:id="rId5"/>
              </a:rPr>
              <a:t>zde</a:t>
            </a:r>
            <a:r>
              <a:rPr lang="cs-CZ" sz="2000" dirty="0">
                <a:solidFill>
                  <a:srgbClr val="002060"/>
                </a:solidFill>
              </a:rPr>
              <a:t>. </a:t>
            </a:r>
          </a:p>
          <a:p>
            <a:r>
              <a:rPr lang="cs-CZ" sz="2000" dirty="0">
                <a:solidFill>
                  <a:srgbClr val="002060"/>
                </a:solidFill>
              </a:rPr>
              <a:t>Vzorek podle </a:t>
            </a:r>
            <a:r>
              <a:rPr lang="cs-CZ" sz="2000" dirty="0">
                <a:solidFill>
                  <a:srgbClr val="002060"/>
                </a:solidFill>
                <a:hlinkClick r:id="rId6"/>
              </a:rPr>
              <a:t>Nielsen </a:t>
            </a:r>
            <a:r>
              <a:rPr lang="cs-CZ" sz="2000" dirty="0" err="1">
                <a:solidFill>
                  <a:srgbClr val="002060"/>
                </a:solidFill>
                <a:hlinkClick r:id="rId6"/>
              </a:rPr>
              <a:t>Admosphere</a:t>
            </a:r>
            <a:r>
              <a:rPr lang="cs-CZ" sz="2000" dirty="0">
                <a:solidFill>
                  <a:srgbClr val="002060"/>
                </a:solidFill>
              </a:rPr>
              <a:t>. </a:t>
            </a:r>
          </a:p>
        </p:txBody>
      </p:sp>
      <p:sp>
        <p:nvSpPr>
          <p:cNvPr id="6" name="Nadpis 5"/>
          <p:cNvSpPr>
            <a:spLocks noGrp="1"/>
          </p:cNvSpPr>
          <p:nvPr>
            <p:ph type="title"/>
          </p:nvPr>
        </p:nvSpPr>
        <p:spPr>
          <a:xfrm>
            <a:off x="179512" y="195486"/>
            <a:ext cx="6480720" cy="507703"/>
          </a:xfrm>
        </p:spPr>
        <p:txBody>
          <a:bodyPr/>
          <a:lstStyle/>
          <a:p>
            <a:r>
              <a:rPr lang="cs-CZ" dirty="0"/>
              <a:t>Výzkumný vzorek</a:t>
            </a:r>
          </a:p>
        </p:txBody>
      </p:sp>
    </p:spTree>
    <p:extLst>
      <p:ext uri="{BB962C8B-B14F-4D97-AF65-F5344CB8AC3E}">
        <p14:creationId xmlns:p14="http://schemas.microsoft.com/office/powerpoint/2010/main" val="32819892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3" descr="Obsah obrázku text&#10;&#10;Popis byl vytvořen automaticky">
            <a:extLst>
              <a:ext uri="{FF2B5EF4-FFF2-40B4-BE49-F238E27FC236}">
                <a16:creationId xmlns:a16="http://schemas.microsoft.com/office/drawing/2014/main" id="{B3279017-8D13-50A4-8A0A-6E855FD8BA21}"/>
              </a:ext>
            </a:extLst>
          </p:cNvPr>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870868" y="842963"/>
            <a:ext cx="5005387" cy="3754040"/>
          </a:xfrm>
          <a:prstGeom prst="rect">
            <a:avLst/>
          </a:prstGeom>
        </p:spPr>
      </p:pic>
      <p:sp>
        <p:nvSpPr>
          <p:cNvPr id="6" name="Nadpis 5"/>
          <p:cNvSpPr>
            <a:spLocks noGrp="1"/>
          </p:cNvSpPr>
          <p:nvPr>
            <p:ph type="title"/>
          </p:nvPr>
        </p:nvSpPr>
        <p:spPr>
          <a:xfrm>
            <a:off x="179512" y="195486"/>
            <a:ext cx="6480720" cy="507703"/>
          </a:xfrm>
        </p:spPr>
        <p:txBody>
          <a:bodyPr/>
          <a:lstStyle/>
          <a:p>
            <a:r>
              <a:rPr lang="cs-CZ" dirty="0"/>
              <a:t>Proč je velikost vzorku důležitá</a:t>
            </a:r>
          </a:p>
        </p:txBody>
      </p:sp>
    </p:spTree>
    <p:extLst>
      <p:ext uri="{BB962C8B-B14F-4D97-AF65-F5344CB8AC3E}">
        <p14:creationId xmlns:p14="http://schemas.microsoft.com/office/powerpoint/2010/main" val="21633224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28600"/>
            <a:ext cx="8712968" cy="3960440"/>
          </a:xfrm>
          <a:prstGeom prst="rect">
            <a:avLst/>
          </a:prstGeom>
        </p:spPr>
        <p:txBody>
          <a:bodyPr>
            <a:noAutofit/>
          </a:bodyPr>
          <a:lstStyle/>
          <a:p>
            <a:r>
              <a:rPr lang="cs-CZ" sz="2000" dirty="0" err="1">
                <a:solidFill>
                  <a:srgbClr val="002060"/>
                </a:solidFill>
              </a:rPr>
              <a:t>Reprezentativita</a:t>
            </a:r>
            <a:r>
              <a:rPr lang="cs-CZ" sz="2000" dirty="0">
                <a:solidFill>
                  <a:srgbClr val="002060"/>
                </a:solidFill>
              </a:rPr>
              <a:t> - odráží charakteristiky námi zkoumané populace co nejvěrněji. </a:t>
            </a:r>
          </a:p>
          <a:p>
            <a:r>
              <a:rPr lang="cs-CZ" sz="2000" i="1" dirty="0">
                <a:solidFill>
                  <a:srgbClr val="002060"/>
                </a:solidFill>
              </a:rPr>
              <a:t>„</a:t>
            </a:r>
            <a:r>
              <a:rPr lang="cs-CZ" sz="2000" b="1" i="1" dirty="0">
                <a:solidFill>
                  <a:srgbClr val="002060"/>
                </a:solidFill>
              </a:rPr>
              <a:t>Proměnné, které by mohly mít vliv na výsledky našeho výzkumu, by měly být v populaci i ve vzorku zastoupeny stejně</a:t>
            </a:r>
            <a:r>
              <a:rPr lang="cs-CZ" sz="2000" i="1" dirty="0">
                <a:solidFill>
                  <a:srgbClr val="002060"/>
                </a:solidFill>
              </a:rPr>
              <a:t>“.</a:t>
            </a:r>
          </a:p>
          <a:p>
            <a:r>
              <a:rPr lang="cs-CZ" sz="2000" i="1" dirty="0">
                <a:solidFill>
                  <a:srgbClr val="002060"/>
                </a:solidFill>
              </a:rPr>
              <a:t>„Reprezentativnost vzorku souvisí s velikostí daného vzorku (čím více lidí z populace se zúčastní, tím větší pravděpodobnost máme, že bude dobře reprezentovat populaci). Nicméně vztah mezi velikostí a </a:t>
            </a:r>
            <a:r>
              <a:rPr lang="cs-CZ" sz="2000" i="1" dirty="0" err="1">
                <a:solidFill>
                  <a:srgbClr val="002060"/>
                </a:solidFill>
              </a:rPr>
              <a:t>reprezentativitou</a:t>
            </a:r>
            <a:r>
              <a:rPr lang="cs-CZ" sz="2000" i="1" dirty="0">
                <a:solidFill>
                  <a:srgbClr val="002060"/>
                </a:solidFill>
              </a:rPr>
              <a:t> není přímočarý. Více než velikost vzorku má vliv metoda výběru tohoto vzorku. Její vliv závisí na třech následujících okolnostech:</a:t>
            </a:r>
          </a:p>
          <a:p>
            <a:pPr lvl="1"/>
            <a:r>
              <a:rPr lang="cs-CZ" sz="1600" i="1" dirty="0">
                <a:solidFill>
                  <a:srgbClr val="002060"/>
                </a:solidFill>
              </a:rPr>
              <a:t>Homogennost základního souboru: Vzorek bude tím reprezentativnější, z čím homogennější populace vychází.</a:t>
            </a:r>
          </a:p>
          <a:p>
            <a:pPr lvl="1"/>
            <a:r>
              <a:rPr lang="cs-CZ" sz="1600" i="1" dirty="0">
                <a:solidFill>
                  <a:srgbClr val="002060"/>
                </a:solidFill>
              </a:rPr>
              <a:t>Informovanost o základním souboru: Čím lépe známe zkoumanou populaci, tím lépe jsme schopni sestavit reprezentativnější vzorek.</a:t>
            </a:r>
          </a:p>
          <a:p>
            <a:pPr lvl="1"/>
            <a:r>
              <a:rPr lang="cs-CZ" sz="1600" i="1" dirty="0">
                <a:solidFill>
                  <a:srgbClr val="002060"/>
                </a:solidFill>
              </a:rPr>
              <a:t>Šance člena populace dostat se do vzorku: Každý člověk z námi zkoumané populace by měl mít stejnou šanci dostat se do výběrového vzorku.“</a:t>
            </a:r>
          </a:p>
        </p:txBody>
      </p:sp>
      <p:sp>
        <p:nvSpPr>
          <p:cNvPr id="6" name="Nadpis 5"/>
          <p:cNvSpPr>
            <a:spLocks noGrp="1"/>
          </p:cNvSpPr>
          <p:nvPr>
            <p:ph type="title"/>
          </p:nvPr>
        </p:nvSpPr>
        <p:spPr>
          <a:xfrm>
            <a:off x="179512" y="195486"/>
            <a:ext cx="6480720" cy="507703"/>
          </a:xfrm>
        </p:spPr>
        <p:txBody>
          <a:bodyPr/>
          <a:lstStyle/>
          <a:p>
            <a:r>
              <a:rPr lang="cs-CZ" dirty="0" err="1"/>
              <a:t>Reprezentativita</a:t>
            </a:r>
            <a:r>
              <a:rPr lang="cs-CZ" dirty="0"/>
              <a:t> (</a:t>
            </a:r>
            <a:r>
              <a:rPr lang="cs-CZ" dirty="0">
                <a:hlinkClick r:id="rId3"/>
              </a:rPr>
              <a:t>WikiSofia</a:t>
            </a:r>
            <a:r>
              <a:rPr lang="cs-CZ" dirty="0"/>
              <a:t>)</a:t>
            </a:r>
          </a:p>
        </p:txBody>
      </p:sp>
    </p:spTree>
    <p:extLst>
      <p:ext uri="{BB962C8B-B14F-4D97-AF65-F5344CB8AC3E}">
        <p14:creationId xmlns:p14="http://schemas.microsoft.com/office/powerpoint/2010/main" val="21775607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p:cNvSpPr txBox="1">
            <a:spLocks/>
          </p:cNvSpPr>
          <p:nvPr/>
        </p:nvSpPr>
        <p:spPr>
          <a:xfrm>
            <a:off x="4068324" y="935345"/>
            <a:ext cx="3888052" cy="3024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t>Jak sbíráme data?</a:t>
            </a:r>
          </a:p>
          <a:p>
            <a:endParaRPr lang="cs-CZ" sz="2000" dirty="0"/>
          </a:p>
          <a:p>
            <a:r>
              <a:rPr lang="cs-CZ" sz="2000" dirty="0"/>
              <a:t>Kdo je sbírá?</a:t>
            </a:r>
          </a:p>
          <a:p>
            <a:endParaRPr lang="cs-CZ" sz="2000" dirty="0"/>
          </a:p>
          <a:p>
            <a:r>
              <a:rPr lang="cs-CZ" sz="2000" dirty="0"/>
              <a:t>Technické zabezpečení?</a:t>
            </a:r>
          </a:p>
        </p:txBody>
      </p:sp>
      <p:sp>
        <p:nvSpPr>
          <p:cNvPr id="6" name="Nadpis 1"/>
          <p:cNvSpPr txBox="1">
            <a:spLocks/>
          </p:cNvSpPr>
          <p:nvPr/>
        </p:nvSpPr>
        <p:spPr>
          <a:xfrm>
            <a:off x="388132" y="411510"/>
            <a:ext cx="3183160" cy="316835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Times New Roman" panose="02020603050405020304" pitchFamily="18" charset="0"/>
                <a:cs typeface="Times New Roman" panose="02020603050405020304" pitchFamily="18" charset="0"/>
              </a:rPr>
              <a:t>5 Sběr údajů</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32609294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rPr>
              <a:t>Po výběru vzorku a celkovém naplánování výzkumu (personální zabezpečení, lokace, metody a postupy, atd.) můžeme přejít ke sběru dat. Z minula: „jak dobře jsme naplánovali, tak lehce budeme realizovat“.</a:t>
            </a:r>
          </a:p>
          <a:p>
            <a:r>
              <a:rPr lang="cs-CZ" sz="2000" dirty="0">
                <a:solidFill>
                  <a:srgbClr val="002060"/>
                </a:solidFill>
              </a:rPr>
              <a:t>Podle použité metody budeme používat odlišný sběr dat. Kvalitativní vs. kvantitativní výzkum.</a:t>
            </a:r>
          </a:p>
          <a:p>
            <a:r>
              <a:rPr lang="cs-CZ" sz="2000" b="1" dirty="0">
                <a:solidFill>
                  <a:srgbClr val="002060"/>
                </a:solidFill>
              </a:rPr>
              <a:t>Diskrétní</a:t>
            </a:r>
            <a:r>
              <a:rPr lang="cs-CZ" sz="2000" dirty="0">
                <a:solidFill>
                  <a:srgbClr val="002060"/>
                </a:solidFill>
              </a:rPr>
              <a:t> a </a:t>
            </a:r>
            <a:r>
              <a:rPr lang="cs-CZ" sz="2000" b="1" dirty="0">
                <a:solidFill>
                  <a:srgbClr val="002060"/>
                </a:solidFill>
              </a:rPr>
              <a:t>nediskrétní</a:t>
            </a:r>
            <a:r>
              <a:rPr lang="cs-CZ" sz="2000" dirty="0">
                <a:solidFill>
                  <a:srgbClr val="002060"/>
                </a:solidFill>
              </a:rPr>
              <a:t> metody sběru dat (</a:t>
            </a:r>
            <a:r>
              <a:rPr lang="cs-CZ" sz="2000" dirty="0" err="1">
                <a:solidFill>
                  <a:srgbClr val="002060"/>
                </a:solidFill>
              </a:rPr>
              <a:t>Obtrusive</a:t>
            </a:r>
            <a:r>
              <a:rPr lang="cs-CZ" sz="2000" dirty="0">
                <a:solidFill>
                  <a:srgbClr val="002060"/>
                </a:solidFill>
              </a:rPr>
              <a:t> vs. </a:t>
            </a:r>
            <a:r>
              <a:rPr lang="cs-CZ" sz="2000" dirty="0" err="1">
                <a:solidFill>
                  <a:srgbClr val="002060"/>
                </a:solidFill>
              </a:rPr>
              <a:t>Unobtrusive</a:t>
            </a:r>
            <a:r>
              <a:rPr lang="cs-CZ" sz="2000" dirty="0">
                <a:solidFill>
                  <a:srgbClr val="002060"/>
                </a:solidFill>
              </a:rPr>
              <a:t>) – respondent je/není rušen samotným sběrem (vyžaduje se aktivní participace).</a:t>
            </a:r>
          </a:p>
          <a:p>
            <a:r>
              <a:rPr lang="cs-CZ" sz="2000" b="1" dirty="0">
                <a:solidFill>
                  <a:srgbClr val="002060"/>
                </a:solidFill>
              </a:rPr>
              <a:t>Personální zabezpečení sběru </a:t>
            </a:r>
            <a:r>
              <a:rPr lang="cs-CZ" sz="2000" dirty="0">
                <a:solidFill>
                  <a:srgbClr val="002060"/>
                </a:solidFill>
              </a:rPr>
              <a:t>– doteď se podíleli odborníci zainteresovaní na úspěšnosti, od teď i neodborníci - nutno vhodně vyškolit a motivovat, při sběru kontrolovat (že si třeba sami nevybírají, koho osloví – vzorek zničí).</a:t>
            </a:r>
          </a:p>
        </p:txBody>
      </p:sp>
      <p:sp>
        <p:nvSpPr>
          <p:cNvPr id="6" name="Nadpis 5"/>
          <p:cNvSpPr>
            <a:spLocks noGrp="1"/>
          </p:cNvSpPr>
          <p:nvPr>
            <p:ph type="title"/>
          </p:nvPr>
        </p:nvSpPr>
        <p:spPr>
          <a:xfrm>
            <a:off x="179512" y="195486"/>
            <a:ext cx="3888432" cy="507703"/>
          </a:xfrm>
        </p:spPr>
        <p:txBody>
          <a:bodyPr/>
          <a:lstStyle/>
          <a:p>
            <a:r>
              <a:rPr lang="cs-CZ" dirty="0"/>
              <a:t>5 Sběr údajů</a:t>
            </a:r>
          </a:p>
        </p:txBody>
      </p:sp>
    </p:spTree>
    <p:extLst>
      <p:ext uri="{BB962C8B-B14F-4D97-AF65-F5344CB8AC3E}">
        <p14:creationId xmlns:p14="http://schemas.microsoft.com/office/powerpoint/2010/main" val="33167330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87574"/>
            <a:ext cx="8136904" cy="3024336"/>
          </a:xfrm>
          <a:prstGeom prst="rect">
            <a:avLst/>
          </a:prstGeom>
        </p:spPr>
        <p:txBody>
          <a:bodyPr>
            <a:noAutofit/>
          </a:bodyPr>
          <a:lstStyle/>
          <a:p>
            <a:r>
              <a:rPr lang="cs-CZ" sz="2000" dirty="0">
                <a:solidFill>
                  <a:srgbClr val="002060"/>
                </a:solidFill>
              </a:rPr>
              <a:t>Nutná podmínka – </a:t>
            </a:r>
            <a:r>
              <a:rPr lang="cs-CZ" sz="2000" b="1" dirty="0">
                <a:solidFill>
                  <a:srgbClr val="002060"/>
                </a:solidFill>
              </a:rPr>
              <a:t>zázemí</a:t>
            </a:r>
            <a:r>
              <a:rPr lang="cs-CZ" sz="2000" dirty="0">
                <a:solidFill>
                  <a:srgbClr val="002060"/>
                </a:solidFill>
              </a:rPr>
              <a:t> s materiálním zabezpečením – postupy, manuály, vzorky, dotazníky, kancelářské potřeby apod.</a:t>
            </a:r>
          </a:p>
          <a:p>
            <a:r>
              <a:rPr lang="cs-CZ" sz="2000" dirty="0">
                <a:solidFill>
                  <a:srgbClr val="002060"/>
                </a:solidFill>
              </a:rPr>
              <a:t>Po </a:t>
            </a:r>
            <a:r>
              <a:rPr lang="cs-CZ" sz="2000" b="1" dirty="0">
                <a:solidFill>
                  <a:srgbClr val="002060"/>
                </a:solidFill>
              </a:rPr>
              <a:t>výběru</a:t>
            </a:r>
            <a:r>
              <a:rPr lang="cs-CZ" sz="2000" dirty="0">
                <a:solidFill>
                  <a:srgbClr val="002060"/>
                </a:solidFill>
              </a:rPr>
              <a:t> kandidátů provést </a:t>
            </a:r>
            <a:r>
              <a:rPr lang="cs-CZ" sz="2000" b="1" dirty="0">
                <a:solidFill>
                  <a:srgbClr val="002060"/>
                </a:solidFill>
              </a:rPr>
              <a:t>školení</a:t>
            </a:r>
            <a:r>
              <a:rPr lang="cs-CZ" sz="2000" dirty="0">
                <a:solidFill>
                  <a:srgbClr val="002060"/>
                </a:solidFill>
              </a:rPr>
              <a:t> a motivační rozhovory (odměňování). Měli bychom otestovat.</a:t>
            </a:r>
          </a:p>
          <a:p>
            <a:r>
              <a:rPr lang="cs-CZ" sz="2000" dirty="0">
                <a:solidFill>
                  <a:srgbClr val="002060"/>
                </a:solidFill>
              </a:rPr>
              <a:t>Podle metody sběru rozlišujeme: moderátory (rozhovor), tazatele (dotazníky), operátory (dotazování CATI), pozorovatele (pozorování), aj.</a:t>
            </a:r>
          </a:p>
          <a:p>
            <a:r>
              <a:rPr lang="cs-CZ" sz="2000" dirty="0">
                <a:solidFill>
                  <a:srgbClr val="002060"/>
                </a:solidFill>
              </a:rPr>
              <a:t>Z plánu výzkumu máme definován počet úkolů pro určitá období a území – přidělíme pracovníky.</a:t>
            </a:r>
          </a:p>
          <a:p>
            <a:r>
              <a:rPr lang="cs-CZ" sz="2000" dirty="0">
                <a:solidFill>
                  <a:srgbClr val="002060"/>
                </a:solidFill>
              </a:rPr>
              <a:t>Při sběru dat narazíme na problémy – „efekt zákaznické poroty“, „panelový syndrom“ apod. Lidé nechtějí odpovídat, zkreslují, lžou, mění se podmínky MV atd.</a:t>
            </a:r>
          </a:p>
          <a:p>
            <a:endParaRPr lang="cs-CZ" sz="2000" dirty="0">
              <a:solidFill>
                <a:srgbClr val="002060"/>
              </a:solidFill>
            </a:endParaRPr>
          </a:p>
        </p:txBody>
      </p:sp>
      <p:sp>
        <p:nvSpPr>
          <p:cNvPr id="6" name="Nadpis 5"/>
          <p:cNvSpPr>
            <a:spLocks noGrp="1"/>
          </p:cNvSpPr>
          <p:nvPr>
            <p:ph type="title"/>
          </p:nvPr>
        </p:nvSpPr>
        <p:spPr>
          <a:xfrm>
            <a:off x="179512" y="195486"/>
            <a:ext cx="3888432" cy="507703"/>
          </a:xfrm>
        </p:spPr>
        <p:txBody>
          <a:bodyPr/>
          <a:lstStyle/>
          <a:p>
            <a:r>
              <a:rPr lang="cs-CZ" dirty="0"/>
              <a:t>Lidské zdroje při sběru dat</a:t>
            </a:r>
          </a:p>
        </p:txBody>
      </p:sp>
    </p:spTree>
    <p:extLst>
      <p:ext uri="{BB962C8B-B14F-4D97-AF65-F5344CB8AC3E}">
        <p14:creationId xmlns:p14="http://schemas.microsoft.com/office/powerpoint/2010/main" val="34521415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059582"/>
            <a:ext cx="8280920" cy="3600400"/>
          </a:xfrm>
          <a:prstGeom prst="rect">
            <a:avLst/>
          </a:prstGeom>
        </p:spPr>
        <p:txBody>
          <a:bodyPr>
            <a:noAutofit/>
          </a:bodyPr>
          <a:lstStyle/>
          <a:p>
            <a:pPr>
              <a:lnSpc>
                <a:spcPct val="90000"/>
              </a:lnSpc>
            </a:pPr>
            <a:r>
              <a:rPr lang="cs-CZ" altLang="en-US" sz="2000" b="1" dirty="0">
                <a:solidFill>
                  <a:srgbClr val="002060"/>
                </a:solidFill>
                <a:hlinkClick r:id="rId3"/>
              </a:rPr>
              <a:t>CATI </a:t>
            </a:r>
            <a:r>
              <a:rPr lang="cs-CZ" altLang="en-US" sz="2000" i="1" dirty="0">
                <a:solidFill>
                  <a:srgbClr val="002060"/>
                </a:solidFill>
              </a:rPr>
              <a:t>(</a:t>
            </a:r>
            <a:r>
              <a:rPr lang="cs-CZ" altLang="en-US" sz="2000" i="1" dirty="0" err="1">
                <a:solidFill>
                  <a:srgbClr val="002060"/>
                </a:solidFill>
              </a:rPr>
              <a:t>Computer</a:t>
            </a:r>
            <a:r>
              <a:rPr lang="cs-CZ" altLang="en-US" sz="2000" i="1" dirty="0">
                <a:solidFill>
                  <a:srgbClr val="002060"/>
                </a:solidFill>
              </a:rPr>
              <a:t> </a:t>
            </a:r>
            <a:r>
              <a:rPr lang="cs-CZ" altLang="en-US" sz="2000" i="1" dirty="0" err="1">
                <a:solidFill>
                  <a:srgbClr val="002060"/>
                </a:solidFill>
              </a:rPr>
              <a:t>Assisted</a:t>
            </a:r>
            <a:r>
              <a:rPr lang="cs-CZ" altLang="en-US" sz="2000" i="1" dirty="0">
                <a:solidFill>
                  <a:srgbClr val="002060"/>
                </a:solidFill>
              </a:rPr>
              <a:t> </a:t>
            </a:r>
            <a:r>
              <a:rPr lang="cs-CZ" altLang="en-US" sz="2000" i="1" dirty="0" err="1">
                <a:solidFill>
                  <a:srgbClr val="002060"/>
                </a:solidFill>
              </a:rPr>
              <a:t>Telephone</a:t>
            </a:r>
            <a:r>
              <a:rPr lang="cs-CZ" altLang="en-US" sz="2000" i="1" dirty="0">
                <a:solidFill>
                  <a:srgbClr val="002060"/>
                </a:solidFill>
              </a:rPr>
              <a:t> Interview)</a:t>
            </a:r>
            <a:r>
              <a:rPr lang="cs-CZ" altLang="en-US" sz="2000" dirty="0">
                <a:solidFill>
                  <a:srgbClr val="002060"/>
                </a:solidFill>
              </a:rPr>
              <a:t> – pomocí počítače jsou vybírána a vytáčena telefonní čísla, odpovědi respondenta jsou ihned zaznamenány do PC.</a:t>
            </a:r>
          </a:p>
          <a:p>
            <a:pPr>
              <a:lnSpc>
                <a:spcPct val="90000"/>
              </a:lnSpc>
            </a:pPr>
            <a:r>
              <a:rPr lang="cs-CZ" altLang="en-US" sz="2000" b="1" dirty="0">
                <a:solidFill>
                  <a:srgbClr val="002060"/>
                </a:solidFill>
              </a:rPr>
              <a:t>CAWI </a:t>
            </a:r>
            <a:r>
              <a:rPr lang="cs-CZ" altLang="en-US" sz="2000" i="1" dirty="0">
                <a:solidFill>
                  <a:srgbClr val="002060"/>
                </a:solidFill>
              </a:rPr>
              <a:t>(</a:t>
            </a:r>
            <a:r>
              <a:rPr lang="cs-CZ" altLang="en-US" sz="2000" i="1" dirty="0" err="1">
                <a:solidFill>
                  <a:srgbClr val="002060"/>
                </a:solidFill>
              </a:rPr>
              <a:t>Computer</a:t>
            </a:r>
            <a:r>
              <a:rPr lang="cs-CZ" altLang="en-US" sz="2000" i="1" dirty="0">
                <a:solidFill>
                  <a:srgbClr val="002060"/>
                </a:solidFill>
              </a:rPr>
              <a:t> </a:t>
            </a:r>
            <a:r>
              <a:rPr lang="cs-CZ" altLang="en-US" sz="2000" i="1" dirty="0" err="1">
                <a:solidFill>
                  <a:srgbClr val="002060"/>
                </a:solidFill>
              </a:rPr>
              <a:t>Assisted</a:t>
            </a:r>
            <a:r>
              <a:rPr lang="cs-CZ" altLang="en-US" sz="2000" i="1" dirty="0">
                <a:solidFill>
                  <a:srgbClr val="002060"/>
                </a:solidFill>
              </a:rPr>
              <a:t> Web </a:t>
            </a:r>
            <a:r>
              <a:rPr lang="cs-CZ" altLang="en-US" sz="2000" i="1" dirty="0" err="1">
                <a:solidFill>
                  <a:srgbClr val="002060"/>
                </a:solidFill>
              </a:rPr>
              <a:t>Interviewing</a:t>
            </a:r>
            <a:r>
              <a:rPr lang="cs-CZ" altLang="en-US" sz="2000" i="1" dirty="0">
                <a:solidFill>
                  <a:srgbClr val="002060"/>
                </a:solidFill>
              </a:rPr>
              <a:t>) – </a:t>
            </a:r>
            <a:r>
              <a:rPr lang="cs-CZ" altLang="en-US" sz="2000" dirty="0">
                <a:solidFill>
                  <a:srgbClr val="002060"/>
                </a:solidFill>
              </a:rPr>
              <a:t>dotazníky v e-mailech nebo na webových stránkách.</a:t>
            </a:r>
          </a:p>
          <a:p>
            <a:pPr>
              <a:lnSpc>
                <a:spcPct val="90000"/>
              </a:lnSpc>
            </a:pPr>
            <a:r>
              <a:rPr lang="cs-CZ" sz="2000" b="1" dirty="0">
                <a:solidFill>
                  <a:srgbClr val="002060"/>
                </a:solidFill>
              </a:rPr>
              <a:t>CAPI</a:t>
            </a:r>
            <a:r>
              <a:rPr lang="cs-CZ" sz="2000" dirty="0">
                <a:solidFill>
                  <a:srgbClr val="002060"/>
                </a:solidFill>
              </a:rPr>
              <a:t> (</a:t>
            </a:r>
            <a:r>
              <a:rPr lang="cs-CZ" sz="2000" i="1" dirty="0" err="1">
                <a:solidFill>
                  <a:srgbClr val="002060"/>
                </a:solidFill>
              </a:rPr>
              <a:t>Computer</a:t>
            </a:r>
            <a:r>
              <a:rPr lang="cs-CZ" sz="2000" i="1" dirty="0">
                <a:solidFill>
                  <a:srgbClr val="002060"/>
                </a:solidFill>
              </a:rPr>
              <a:t> </a:t>
            </a:r>
            <a:r>
              <a:rPr lang="cs-CZ" sz="2000" i="1" dirty="0" err="1">
                <a:solidFill>
                  <a:srgbClr val="002060"/>
                </a:solidFill>
              </a:rPr>
              <a:t>Assisted</a:t>
            </a:r>
            <a:r>
              <a:rPr lang="cs-CZ" sz="2000" i="1" dirty="0">
                <a:solidFill>
                  <a:srgbClr val="002060"/>
                </a:solidFill>
              </a:rPr>
              <a:t> </a:t>
            </a:r>
            <a:r>
              <a:rPr lang="cs-CZ" sz="2000" i="1" dirty="0" err="1">
                <a:solidFill>
                  <a:srgbClr val="002060"/>
                </a:solidFill>
              </a:rPr>
              <a:t>Personal</a:t>
            </a:r>
            <a:r>
              <a:rPr lang="cs-CZ" sz="2000" i="1" dirty="0">
                <a:solidFill>
                  <a:srgbClr val="002060"/>
                </a:solidFill>
              </a:rPr>
              <a:t> Interview</a:t>
            </a:r>
            <a:r>
              <a:rPr lang="cs-CZ" sz="2000" dirty="0">
                <a:solidFill>
                  <a:srgbClr val="002060"/>
                </a:solidFill>
              </a:rPr>
              <a:t>) - přímá metoda sběru dat prostřednictvím sítě školených tazatelů. Dotazování probíhá online - tazatelé vyplňují dotazník přímo do online aplikace na internetu.</a:t>
            </a:r>
          </a:p>
          <a:p>
            <a:pPr>
              <a:lnSpc>
                <a:spcPct val="90000"/>
              </a:lnSpc>
            </a:pPr>
            <a:r>
              <a:rPr lang="cs-CZ" sz="2000" b="1" dirty="0">
                <a:solidFill>
                  <a:srgbClr val="002060"/>
                </a:solidFill>
              </a:rPr>
              <a:t>PAPI</a:t>
            </a:r>
            <a:r>
              <a:rPr lang="cs-CZ" sz="2000" dirty="0">
                <a:solidFill>
                  <a:srgbClr val="002060"/>
                </a:solidFill>
              </a:rPr>
              <a:t> (</a:t>
            </a:r>
            <a:r>
              <a:rPr lang="cs-CZ" sz="2000" dirty="0" err="1">
                <a:solidFill>
                  <a:srgbClr val="002060"/>
                </a:solidFill>
              </a:rPr>
              <a:t>Pen</a:t>
            </a:r>
            <a:r>
              <a:rPr lang="cs-CZ" sz="2000" dirty="0">
                <a:solidFill>
                  <a:srgbClr val="002060"/>
                </a:solidFill>
              </a:rPr>
              <a:t> and </a:t>
            </a:r>
            <a:r>
              <a:rPr lang="cs-CZ" sz="2000" dirty="0" err="1">
                <a:solidFill>
                  <a:srgbClr val="002060"/>
                </a:solidFill>
              </a:rPr>
              <a:t>Paper</a:t>
            </a:r>
            <a:r>
              <a:rPr lang="cs-CZ" sz="2000" dirty="0">
                <a:solidFill>
                  <a:srgbClr val="002060"/>
                </a:solidFill>
              </a:rPr>
              <a:t> </a:t>
            </a:r>
            <a:r>
              <a:rPr lang="cs-CZ" sz="2000" dirty="0" err="1">
                <a:solidFill>
                  <a:srgbClr val="002060"/>
                </a:solidFill>
              </a:rPr>
              <a:t>Interviewing</a:t>
            </a:r>
            <a:r>
              <a:rPr lang="cs-CZ" sz="2000" dirty="0">
                <a:solidFill>
                  <a:srgbClr val="002060"/>
                </a:solidFill>
              </a:rPr>
              <a:t>) – klasický rozhovor/dotazování s papírem a tužkou.</a:t>
            </a:r>
          </a:p>
          <a:p>
            <a:pPr>
              <a:lnSpc>
                <a:spcPct val="90000"/>
              </a:lnSpc>
            </a:pPr>
            <a:r>
              <a:rPr lang="cs-CZ" sz="2000" b="1" dirty="0">
                <a:solidFill>
                  <a:srgbClr val="002060"/>
                </a:solidFill>
              </a:rPr>
              <a:t>TAPI</a:t>
            </a:r>
            <a:r>
              <a:rPr lang="cs-CZ" sz="2000" dirty="0">
                <a:solidFill>
                  <a:srgbClr val="002060"/>
                </a:solidFill>
              </a:rPr>
              <a:t> (Tablet </a:t>
            </a:r>
            <a:r>
              <a:rPr lang="cs-CZ" sz="2000" dirty="0" err="1">
                <a:solidFill>
                  <a:srgbClr val="002060"/>
                </a:solidFill>
              </a:rPr>
              <a:t>Assisted</a:t>
            </a:r>
            <a:r>
              <a:rPr lang="cs-CZ" sz="2000" dirty="0">
                <a:solidFill>
                  <a:srgbClr val="002060"/>
                </a:solidFill>
              </a:rPr>
              <a:t> </a:t>
            </a:r>
            <a:r>
              <a:rPr lang="cs-CZ" sz="2000" dirty="0" err="1">
                <a:solidFill>
                  <a:srgbClr val="002060"/>
                </a:solidFill>
              </a:rPr>
              <a:t>Personal</a:t>
            </a:r>
            <a:r>
              <a:rPr lang="cs-CZ" sz="2000" dirty="0">
                <a:solidFill>
                  <a:srgbClr val="002060"/>
                </a:solidFill>
              </a:rPr>
              <a:t> Interview) – s </a:t>
            </a:r>
            <a:r>
              <a:rPr lang="cs-CZ" sz="2000" dirty="0" err="1">
                <a:solidFill>
                  <a:srgbClr val="002060"/>
                </a:solidFill>
              </a:rPr>
              <a:t>tabletem</a:t>
            </a:r>
            <a:r>
              <a:rPr lang="cs-CZ" sz="2000" dirty="0">
                <a:solidFill>
                  <a:srgbClr val="002060"/>
                </a:solidFill>
              </a:rPr>
              <a:t>.</a:t>
            </a:r>
            <a:endParaRPr lang="en-US" sz="2000" dirty="0">
              <a:solidFill>
                <a:srgbClr val="002060"/>
              </a:solidFill>
            </a:endParaRPr>
          </a:p>
        </p:txBody>
      </p:sp>
      <p:sp>
        <p:nvSpPr>
          <p:cNvPr id="6" name="Nadpis 5"/>
          <p:cNvSpPr>
            <a:spLocks noGrp="1"/>
          </p:cNvSpPr>
          <p:nvPr>
            <p:ph type="title"/>
          </p:nvPr>
        </p:nvSpPr>
        <p:spPr>
          <a:xfrm>
            <a:off x="179512" y="195486"/>
            <a:ext cx="7200800" cy="507703"/>
          </a:xfrm>
        </p:spPr>
        <p:txBody>
          <a:bodyPr/>
          <a:lstStyle/>
          <a:p>
            <a:r>
              <a:rPr lang="cs-CZ" altLang="en-US" b="1" dirty="0"/>
              <a:t>Způsoby sběru dat</a:t>
            </a:r>
            <a:endParaRPr lang="cs-CZ" dirty="0"/>
          </a:p>
        </p:txBody>
      </p:sp>
    </p:spTree>
    <p:extLst>
      <p:ext uri="{BB962C8B-B14F-4D97-AF65-F5344CB8AC3E}">
        <p14:creationId xmlns:p14="http://schemas.microsoft.com/office/powerpoint/2010/main" val="192064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1059582"/>
            <a:ext cx="8280920" cy="3024336"/>
          </a:xfrm>
          <a:prstGeom prst="rect">
            <a:avLst/>
          </a:prstGeom>
        </p:spPr>
        <p:txBody>
          <a:bodyPr>
            <a:noAutofit/>
          </a:bodyPr>
          <a:lstStyle/>
          <a:p>
            <a:r>
              <a:rPr lang="cs-CZ" sz="2000" dirty="0" err="1">
                <a:solidFill>
                  <a:srgbClr val="002060"/>
                </a:solidFill>
              </a:rPr>
              <a:t>Ipsos</a:t>
            </a:r>
            <a:r>
              <a:rPr lang="cs-CZ" sz="2000" dirty="0">
                <a:solidFill>
                  <a:srgbClr val="002060"/>
                </a:solidFill>
              </a:rPr>
              <a:t> (</a:t>
            </a:r>
            <a:r>
              <a:rPr lang="cs-CZ" sz="2000" dirty="0">
                <a:solidFill>
                  <a:srgbClr val="002060"/>
                </a:solidFill>
                <a:hlinkClick r:id="rId3"/>
              </a:rPr>
              <a:t>kdo to je</a:t>
            </a:r>
            <a:r>
              <a:rPr lang="cs-CZ" sz="2000" dirty="0">
                <a:solidFill>
                  <a:srgbClr val="002060"/>
                </a:solidFill>
              </a:rPr>
              <a:t>) sesbírá v ČR ročně 850 000 dotazníků. Tazatelé jsou vyškolení profesionálové (200 do terénu a 170 pro telefonický kontakt) pracující na plný úvazek a respondenti se registrují přes inzeráty, nebo jsou členy panelu – jedná se v podstatě také o profesionální respondenty. (jak zkresluje </a:t>
            </a:r>
            <a:r>
              <a:rPr lang="cs-CZ" sz="2000" dirty="0" err="1">
                <a:solidFill>
                  <a:srgbClr val="002060"/>
                </a:solidFill>
              </a:rPr>
              <a:t>profi</a:t>
            </a:r>
            <a:r>
              <a:rPr lang="cs-CZ" sz="2000" dirty="0">
                <a:solidFill>
                  <a:srgbClr val="002060"/>
                </a:solidFill>
              </a:rPr>
              <a:t> respondent výzkum? – </a:t>
            </a:r>
            <a:r>
              <a:rPr lang="cs-CZ" sz="2000" dirty="0">
                <a:solidFill>
                  <a:srgbClr val="002060"/>
                </a:solidFill>
                <a:hlinkClick r:id="rId4"/>
              </a:rPr>
              <a:t>kvalita výzkumu</a:t>
            </a:r>
            <a:r>
              <a:rPr lang="cs-CZ" sz="2000" dirty="0">
                <a:solidFill>
                  <a:srgbClr val="002060"/>
                </a:solidFill>
              </a:rPr>
              <a:t>) </a:t>
            </a:r>
          </a:p>
          <a:p>
            <a:r>
              <a:rPr lang="cs-CZ" sz="2000" dirty="0">
                <a:solidFill>
                  <a:srgbClr val="002060"/>
                </a:solidFill>
              </a:rPr>
              <a:t>Software pracuje s databází respondentů a podle rozsáhlých údajů skládá reprezentativní vzorky pro konkrétní výzkumy. Respondentovi tak na smluvený email přijde dotazník, který vyplní a dostane smluvenou odměnu.</a:t>
            </a:r>
          </a:p>
          <a:p>
            <a:r>
              <a:rPr lang="en-US" sz="2000" dirty="0">
                <a:solidFill>
                  <a:srgbClr val="002060"/>
                </a:solidFill>
                <a:hlinkClick r:id="rId5"/>
              </a:rPr>
              <a:t>Instant Research</a:t>
            </a:r>
            <a:r>
              <a:rPr lang="cs-CZ" sz="2000" dirty="0">
                <a:solidFill>
                  <a:srgbClr val="002060"/>
                </a:solidFill>
              </a:rPr>
              <a:t>.</a:t>
            </a:r>
          </a:p>
        </p:txBody>
      </p:sp>
      <p:sp>
        <p:nvSpPr>
          <p:cNvPr id="6" name="Nadpis 5"/>
          <p:cNvSpPr>
            <a:spLocks noGrp="1"/>
          </p:cNvSpPr>
          <p:nvPr>
            <p:ph type="title"/>
          </p:nvPr>
        </p:nvSpPr>
        <p:spPr>
          <a:xfrm>
            <a:off x="179512" y="195486"/>
            <a:ext cx="4752528" cy="507703"/>
          </a:xfrm>
        </p:spPr>
        <p:txBody>
          <a:bodyPr/>
          <a:lstStyle/>
          <a:p>
            <a:r>
              <a:rPr lang="pl-PL" dirty="0"/>
              <a:t>Jak to funguje v profi agentuře</a:t>
            </a:r>
            <a:endParaRPr lang="cs-CZ" dirty="0"/>
          </a:p>
        </p:txBody>
      </p:sp>
    </p:spTree>
    <p:extLst>
      <p:ext uri="{BB962C8B-B14F-4D97-AF65-F5344CB8AC3E}">
        <p14:creationId xmlns:p14="http://schemas.microsoft.com/office/powerpoint/2010/main" val="37722313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rPr>
              <a:t>Kontrolu máme definovánu již z plánu.</a:t>
            </a:r>
          </a:p>
          <a:p>
            <a:r>
              <a:rPr lang="cs-CZ" sz="2000" dirty="0">
                <a:solidFill>
                  <a:srgbClr val="002060"/>
                </a:solidFill>
              </a:rPr>
              <a:t>Kontrolu provádíme pro zadavatele výzkumu – ověřuje, zda výzkum skutečně proběhl, zda byly splněny zadané podmínky apod. (dnes technika zajistí za mě – tablet nahraje, pořídí fotodokumentaci, GPS)</a:t>
            </a:r>
          </a:p>
          <a:p>
            <a:r>
              <a:rPr lang="cs-CZ" sz="2000" dirty="0">
                <a:solidFill>
                  <a:srgbClr val="002060"/>
                </a:solidFill>
              </a:rPr>
              <a:t>Zpracovatel kontroluje kvalitu provádění MV (pravdivost údajů).</a:t>
            </a:r>
          </a:p>
          <a:p>
            <a:r>
              <a:rPr lang="cs-CZ" sz="2000" dirty="0">
                <a:solidFill>
                  <a:srgbClr val="002060"/>
                </a:solidFill>
              </a:rPr>
              <a:t>Respondenti mohou chtít zkontrolovat tazatele – identifikační karty.</a:t>
            </a:r>
          </a:p>
          <a:p>
            <a:r>
              <a:rPr lang="cs-CZ" sz="2000" dirty="0">
                <a:solidFill>
                  <a:srgbClr val="002060"/>
                </a:solidFill>
              </a:rPr>
              <a:t>Motivujeme-li respondenty výhodou při participaci na výzkumu (drobný dárek, sleva apod.), zvyšuje se riziko „efektu zákaznické poroty“?</a:t>
            </a:r>
          </a:p>
        </p:txBody>
      </p:sp>
      <p:sp>
        <p:nvSpPr>
          <p:cNvPr id="6" name="Nadpis 5"/>
          <p:cNvSpPr>
            <a:spLocks noGrp="1"/>
          </p:cNvSpPr>
          <p:nvPr>
            <p:ph type="title"/>
          </p:nvPr>
        </p:nvSpPr>
        <p:spPr>
          <a:xfrm>
            <a:off x="179512" y="195486"/>
            <a:ext cx="3888432" cy="507703"/>
          </a:xfrm>
        </p:spPr>
        <p:txBody>
          <a:bodyPr/>
          <a:lstStyle/>
          <a:p>
            <a:r>
              <a:rPr lang="cs-CZ" dirty="0"/>
              <a:t>Kontrola při sběru dat</a:t>
            </a:r>
          </a:p>
        </p:txBody>
      </p:sp>
    </p:spTree>
    <p:extLst>
      <p:ext uri="{BB962C8B-B14F-4D97-AF65-F5344CB8AC3E}">
        <p14:creationId xmlns:p14="http://schemas.microsoft.com/office/powerpoint/2010/main" val="1688472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480720" cy="507703"/>
          </a:xfrm>
        </p:spPr>
        <p:txBody>
          <a:bodyPr/>
          <a:lstStyle/>
          <a:p>
            <a:r>
              <a:rPr lang="cs-CZ" b="1" dirty="0"/>
              <a:t>Proces podle Kotlera a Kellera (2016)</a:t>
            </a:r>
          </a:p>
        </p:txBody>
      </p:sp>
      <p:grpSp>
        <p:nvGrpSpPr>
          <p:cNvPr id="5" name="Group 4"/>
          <p:cNvGrpSpPr/>
          <p:nvPr/>
        </p:nvGrpSpPr>
        <p:grpSpPr>
          <a:xfrm>
            <a:off x="395536" y="915566"/>
            <a:ext cx="355570" cy="755099"/>
            <a:chOff x="1" y="1698"/>
            <a:chExt cx="528570" cy="755099"/>
          </a:xfrm>
        </p:grpSpPr>
        <p:sp>
          <p:nvSpPr>
            <p:cNvPr id="40" name="Chevron 39"/>
            <p:cNvSpPr/>
            <p:nvPr/>
          </p:nvSpPr>
          <p:spPr>
            <a:xfrm rot="5400000">
              <a:off x="-113264" y="114963"/>
              <a:ext cx="755099" cy="528569"/>
            </a:xfrm>
            <a:prstGeom prst="chevron">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1" name="Chevron 4"/>
            <p:cNvSpPr/>
            <p:nvPr/>
          </p:nvSpPr>
          <p:spPr>
            <a:xfrm>
              <a:off x="2" y="265983"/>
              <a:ext cx="528569" cy="2265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cs-CZ" sz="2000" b="1" kern="1200">
                  <a:latin typeface="Arial" panose="020B0604020202020204" pitchFamily="34" charset="0"/>
                  <a:cs typeface="Arial" panose="020B0604020202020204" pitchFamily="34" charset="0"/>
                </a:rPr>
                <a:t>1.</a:t>
              </a:r>
            </a:p>
          </p:txBody>
        </p:sp>
      </p:grpSp>
      <p:grpSp>
        <p:nvGrpSpPr>
          <p:cNvPr id="7" name="Group 6"/>
          <p:cNvGrpSpPr/>
          <p:nvPr/>
        </p:nvGrpSpPr>
        <p:grpSpPr>
          <a:xfrm>
            <a:off x="924104" y="914586"/>
            <a:ext cx="4439984" cy="490814"/>
            <a:chOff x="528569" y="718"/>
            <a:chExt cx="6600222" cy="490814"/>
          </a:xfrm>
        </p:grpSpPr>
        <p:sp>
          <p:nvSpPr>
            <p:cNvPr id="38" name="Round Same Side Corner Rectangle 37"/>
            <p:cNvSpPr/>
            <p:nvPr/>
          </p:nvSpPr>
          <p:spPr>
            <a:xfrm rot="5400000">
              <a:off x="3583273" y="-3053986"/>
              <a:ext cx="490814" cy="6600222"/>
            </a:xfrm>
            <a:prstGeom prst="round2SameRect">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9" name="Round Same Side Corner Rectangle 6"/>
            <p:cNvSpPr/>
            <p:nvPr/>
          </p:nvSpPr>
          <p:spPr>
            <a:xfrm>
              <a:off x="528569" y="24678"/>
              <a:ext cx="6576262" cy="4428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cs-CZ" sz="1800" b="1" kern="1200" dirty="0">
                  <a:solidFill>
                    <a:srgbClr val="FF0000"/>
                  </a:solidFill>
                  <a:latin typeface="Arial" panose="020B0604020202020204" pitchFamily="34" charset="0"/>
                  <a:cs typeface="Arial" panose="020B0604020202020204" pitchFamily="34" charset="0"/>
                </a:rPr>
                <a:t>Definice problému a cílů výzkumu</a:t>
              </a:r>
            </a:p>
          </p:txBody>
        </p:sp>
      </p:grpSp>
      <p:grpSp>
        <p:nvGrpSpPr>
          <p:cNvPr id="8" name="Group 7"/>
          <p:cNvGrpSpPr/>
          <p:nvPr/>
        </p:nvGrpSpPr>
        <p:grpSpPr>
          <a:xfrm>
            <a:off x="395536" y="1570356"/>
            <a:ext cx="355570" cy="755099"/>
            <a:chOff x="1" y="656488"/>
            <a:chExt cx="528570" cy="755099"/>
          </a:xfrm>
        </p:grpSpPr>
        <p:sp>
          <p:nvSpPr>
            <p:cNvPr id="36" name="Chevron 35"/>
            <p:cNvSpPr/>
            <p:nvPr/>
          </p:nvSpPr>
          <p:spPr>
            <a:xfrm rot="5400000">
              <a:off x="-113264" y="769753"/>
              <a:ext cx="755099" cy="528569"/>
            </a:xfrm>
            <a:prstGeom prst="chevron">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7" name="Chevron 8"/>
            <p:cNvSpPr/>
            <p:nvPr/>
          </p:nvSpPr>
          <p:spPr>
            <a:xfrm>
              <a:off x="2" y="920773"/>
              <a:ext cx="528569" cy="2265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cs-CZ" sz="2000" b="1" kern="1200">
                  <a:latin typeface="Arial" panose="020B0604020202020204" pitchFamily="34" charset="0"/>
                  <a:cs typeface="Arial" panose="020B0604020202020204" pitchFamily="34" charset="0"/>
                </a:rPr>
                <a:t>2.</a:t>
              </a:r>
            </a:p>
          </p:txBody>
        </p:sp>
      </p:grpSp>
      <p:grpSp>
        <p:nvGrpSpPr>
          <p:cNvPr id="9" name="Group 8"/>
          <p:cNvGrpSpPr/>
          <p:nvPr/>
        </p:nvGrpSpPr>
        <p:grpSpPr>
          <a:xfrm>
            <a:off x="924104" y="1570357"/>
            <a:ext cx="4439984" cy="490814"/>
            <a:chOff x="528569" y="656489"/>
            <a:chExt cx="6600222" cy="490814"/>
          </a:xfrm>
        </p:grpSpPr>
        <p:sp>
          <p:nvSpPr>
            <p:cNvPr id="34" name="Round Same Side Corner Rectangle 33"/>
            <p:cNvSpPr/>
            <p:nvPr/>
          </p:nvSpPr>
          <p:spPr>
            <a:xfrm rot="5400000">
              <a:off x="3583273" y="-2398215"/>
              <a:ext cx="490814" cy="6600222"/>
            </a:xfrm>
            <a:prstGeom prst="round2SameRect">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5" name="Round Same Side Corner Rectangle 10"/>
            <p:cNvSpPr/>
            <p:nvPr/>
          </p:nvSpPr>
          <p:spPr>
            <a:xfrm>
              <a:off x="528569" y="680449"/>
              <a:ext cx="6576262" cy="4428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cs-CZ" sz="1800" b="1" kern="1200" dirty="0">
                  <a:solidFill>
                    <a:srgbClr val="FF0000"/>
                  </a:solidFill>
                  <a:latin typeface="Arial" panose="020B0604020202020204" pitchFamily="34" charset="0"/>
                  <a:cs typeface="Arial" panose="020B0604020202020204" pitchFamily="34" charset="0"/>
                </a:rPr>
                <a:t>Příprava plánu výzkumu</a:t>
              </a:r>
            </a:p>
          </p:txBody>
        </p:sp>
      </p:grpSp>
      <p:grpSp>
        <p:nvGrpSpPr>
          <p:cNvPr id="10" name="Group 9"/>
          <p:cNvGrpSpPr/>
          <p:nvPr/>
        </p:nvGrpSpPr>
        <p:grpSpPr>
          <a:xfrm>
            <a:off x="395536" y="2225147"/>
            <a:ext cx="355570" cy="755099"/>
            <a:chOff x="1" y="1311279"/>
            <a:chExt cx="528570" cy="755099"/>
          </a:xfrm>
        </p:grpSpPr>
        <p:sp>
          <p:nvSpPr>
            <p:cNvPr id="32" name="Chevron 31"/>
            <p:cNvSpPr/>
            <p:nvPr/>
          </p:nvSpPr>
          <p:spPr>
            <a:xfrm rot="5400000">
              <a:off x="-113264" y="1424544"/>
              <a:ext cx="755099" cy="528569"/>
            </a:xfrm>
            <a:prstGeom prst="chevron">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3" name="Chevron 12"/>
            <p:cNvSpPr/>
            <p:nvPr/>
          </p:nvSpPr>
          <p:spPr>
            <a:xfrm>
              <a:off x="2" y="1575564"/>
              <a:ext cx="528569" cy="2265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cs-CZ" sz="2000" b="1" kern="1200">
                  <a:latin typeface="Arial" panose="020B0604020202020204" pitchFamily="34" charset="0"/>
                  <a:cs typeface="Arial" panose="020B0604020202020204" pitchFamily="34" charset="0"/>
                </a:rPr>
                <a:t>3.</a:t>
              </a:r>
            </a:p>
          </p:txBody>
        </p:sp>
      </p:grpSp>
      <p:grpSp>
        <p:nvGrpSpPr>
          <p:cNvPr id="11" name="Group 10"/>
          <p:cNvGrpSpPr/>
          <p:nvPr/>
        </p:nvGrpSpPr>
        <p:grpSpPr>
          <a:xfrm>
            <a:off x="924104" y="2225148"/>
            <a:ext cx="4439984" cy="490814"/>
            <a:chOff x="528569" y="1311280"/>
            <a:chExt cx="6600222" cy="490814"/>
          </a:xfrm>
        </p:grpSpPr>
        <p:sp>
          <p:nvSpPr>
            <p:cNvPr id="30" name="Round Same Side Corner Rectangle 29"/>
            <p:cNvSpPr/>
            <p:nvPr/>
          </p:nvSpPr>
          <p:spPr>
            <a:xfrm rot="5400000">
              <a:off x="3583273" y="-1743424"/>
              <a:ext cx="490814" cy="6600222"/>
            </a:xfrm>
            <a:prstGeom prst="round2SameRect">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1" name="Round Same Side Corner Rectangle 14"/>
            <p:cNvSpPr/>
            <p:nvPr/>
          </p:nvSpPr>
          <p:spPr>
            <a:xfrm>
              <a:off x="528569" y="1335240"/>
              <a:ext cx="6576262" cy="4428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cs-CZ" sz="1800" b="1" kern="1200" dirty="0">
                  <a:latin typeface="Arial" panose="020B0604020202020204" pitchFamily="34" charset="0"/>
                  <a:cs typeface="Arial" panose="020B0604020202020204" pitchFamily="34" charset="0"/>
                </a:rPr>
                <a:t>Sběr informací</a:t>
              </a:r>
            </a:p>
          </p:txBody>
        </p:sp>
      </p:grpSp>
      <p:grpSp>
        <p:nvGrpSpPr>
          <p:cNvPr id="12" name="Group 11"/>
          <p:cNvGrpSpPr/>
          <p:nvPr/>
        </p:nvGrpSpPr>
        <p:grpSpPr>
          <a:xfrm>
            <a:off x="395536" y="2879937"/>
            <a:ext cx="355570" cy="755099"/>
            <a:chOff x="1" y="1966069"/>
            <a:chExt cx="528570" cy="755099"/>
          </a:xfrm>
        </p:grpSpPr>
        <p:sp>
          <p:nvSpPr>
            <p:cNvPr id="28" name="Chevron 27"/>
            <p:cNvSpPr/>
            <p:nvPr/>
          </p:nvSpPr>
          <p:spPr>
            <a:xfrm rot="5400000">
              <a:off x="-113264" y="2079334"/>
              <a:ext cx="755099" cy="528569"/>
            </a:xfrm>
            <a:prstGeom prst="chevron">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9" name="Chevron 16"/>
            <p:cNvSpPr/>
            <p:nvPr/>
          </p:nvSpPr>
          <p:spPr>
            <a:xfrm>
              <a:off x="2" y="2230354"/>
              <a:ext cx="528569" cy="2265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cs-CZ" sz="2000" b="1" kern="1200">
                  <a:latin typeface="Arial" panose="020B0604020202020204" pitchFamily="34" charset="0"/>
                  <a:cs typeface="Arial" panose="020B0604020202020204" pitchFamily="34" charset="0"/>
                </a:rPr>
                <a:t>4.</a:t>
              </a:r>
              <a:r>
                <a:rPr lang="cs-CZ" sz="1100" kern="1200">
                  <a:latin typeface="Arial" panose="020B0604020202020204" pitchFamily="34" charset="0"/>
                  <a:cs typeface="Arial" panose="020B0604020202020204" pitchFamily="34" charset="0"/>
                </a:rPr>
                <a:t>.</a:t>
              </a:r>
            </a:p>
          </p:txBody>
        </p:sp>
      </p:grpSp>
      <p:grpSp>
        <p:nvGrpSpPr>
          <p:cNvPr id="13" name="Group 12"/>
          <p:cNvGrpSpPr/>
          <p:nvPr/>
        </p:nvGrpSpPr>
        <p:grpSpPr>
          <a:xfrm>
            <a:off x="924104" y="2879938"/>
            <a:ext cx="4439984" cy="490814"/>
            <a:chOff x="528569" y="1966070"/>
            <a:chExt cx="6600222" cy="490814"/>
          </a:xfrm>
        </p:grpSpPr>
        <p:sp>
          <p:nvSpPr>
            <p:cNvPr id="26" name="Round Same Side Corner Rectangle 25"/>
            <p:cNvSpPr/>
            <p:nvPr/>
          </p:nvSpPr>
          <p:spPr>
            <a:xfrm rot="5400000">
              <a:off x="3583273" y="-1088634"/>
              <a:ext cx="490814" cy="6600222"/>
            </a:xfrm>
            <a:prstGeom prst="round2SameRect">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7" name="Round Same Side Corner Rectangle 18"/>
            <p:cNvSpPr/>
            <p:nvPr/>
          </p:nvSpPr>
          <p:spPr>
            <a:xfrm>
              <a:off x="528569" y="1990030"/>
              <a:ext cx="6576262" cy="4428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cs-CZ" sz="1800" b="1" kern="1200" dirty="0">
                  <a:latin typeface="Arial" panose="020B0604020202020204" pitchFamily="34" charset="0"/>
                  <a:cs typeface="Arial" panose="020B0604020202020204" pitchFamily="34" charset="0"/>
                </a:rPr>
                <a:t>Analýza informací</a:t>
              </a:r>
            </a:p>
          </p:txBody>
        </p:sp>
      </p:grpSp>
      <p:grpSp>
        <p:nvGrpSpPr>
          <p:cNvPr id="14" name="Group 13"/>
          <p:cNvGrpSpPr/>
          <p:nvPr/>
        </p:nvGrpSpPr>
        <p:grpSpPr>
          <a:xfrm>
            <a:off x="395536" y="3534727"/>
            <a:ext cx="355570" cy="755099"/>
            <a:chOff x="1" y="2620859"/>
            <a:chExt cx="528570" cy="755099"/>
          </a:xfrm>
        </p:grpSpPr>
        <p:sp>
          <p:nvSpPr>
            <p:cNvPr id="24" name="Chevron 23"/>
            <p:cNvSpPr/>
            <p:nvPr/>
          </p:nvSpPr>
          <p:spPr>
            <a:xfrm rot="5400000">
              <a:off x="-113264" y="2734124"/>
              <a:ext cx="755099" cy="528569"/>
            </a:xfrm>
            <a:prstGeom prst="chevron">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5" name="Chevron 20"/>
            <p:cNvSpPr/>
            <p:nvPr/>
          </p:nvSpPr>
          <p:spPr>
            <a:xfrm>
              <a:off x="2" y="2885144"/>
              <a:ext cx="528569" cy="2265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cs-CZ" sz="2000" b="1" kern="1200">
                  <a:latin typeface="Arial" panose="020B0604020202020204" pitchFamily="34" charset="0"/>
                  <a:cs typeface="Arial" panose="020B0604020202020204" pitchFamily="34" charset="0"/>
                </a:rPr>
                <a:t>5.</a:t>
              </a:r>
            </a:p>
          </p:txBody>
        </p:sp>
      </p:grpSp>
      <p:grpSp>
        <p:nvGrpSpPr>
          <p:cNvPr id="15" name="Group 14"/>
          <p:cNvGrpSpPr/>
          <p:nvPr/>
        </p:nvGrpSpPr>
        <p:grpSpPr>
          <a:xfrm>
            <a:off x="924104" y="3534728"/>
            <a:ext cx="4439984" cy="490814"/>
            <a:chOff x="528569" y="2620860"/>
            <a:chExt cx="6600222" cy="490814"/>
          </a:xfrm>
        </p:grpSpPr>
        <p:sp>
          <p:nvSpPr>
            <p:cNvPr id="22" name="Round Same Side Corner Rectangle 21"/>
            <p:cNvSpPr/>
            <p:nvPr/>
          </p:nvSpPr>
          <p:spPr>
            <a:xfrm rot="5400000">
              <a:off x="3583273" y="-433844"/>
              <a:ext cx="490814" cy="6600222"/>
            </a:xfrm>
            <a:prstGeom prst="round2SameRect">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3" name="Round Same Side Corner Rectangle 22"/>
            <p:cNvSpPr/>
            <p:nvPr/>
          </p:nvSpPr>
          <p:spPr>
            <a:xfrm>
              <a:off x="528569" y="2644820"/>
              <a:ext cx="6576262" cy="4428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cs-CZ" sz="1800" b="1" kern="1200" dirty="0">
                  <a:latin typeface="Arial" panose="020B0604020202020204" pitchFamily="34" charset="0"/>
                  <a:cs typeface="Arial" panose="020B0604020202020204" pitchFamily="34" charset="0"/>
                </a:rPr>
                <a:t>Prezentace výsledků</a:t>
              </a:r>
            </a:p>
          </p:txBody>
        </p:sp>
      </p:grpSp>
      <p:grpSp>
        <p:nvGrpSpPr>
          <p:cNvPr id="16" name="Group 15"/>
          <p:cNvGrpSpPr/>
          <p:nvPr/>
        </p:nvGrpSpPr>
        <p:grpSpPr>
          <a:xfrm>
            <a:off x="395536" y="4189517"/>
            <a:ext cx="355570" cy="755099"/>
            <a:chOff x="1" y="3275649"/>
            <a:chExt cx="528570" cy="755099"/>
          </a:xfrm>
        </p:grpSpPr>
        <p:sp>
          <p:nvSpPr>
            <p:cNvPr id="20" name="Chevron 19"/>
            <p:cNvSpPr/>
            <p:nvPr/>
          </p:nvSpPr>
          <p:spPr>
            <a:xfrm rot="5400000">
              <a:off x="-113264" y="3388914"/>
              <a:ext cx="755099" cy="528569"/>
            </a:xfrm>
            <a:prstGeom prst="chevron">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Chevron 24"/>
            <p:cNvSpPr/>
            <p:nvPr/>
          </p:nvSpPr>
          <p:spPr>
            <a:xfrm>
              <a:off x="2" y="3539934"/>
              <a:ext cx="528569" cy="2265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cs-CZ" sz="2000" b="1" kern="1200">
                  <a:latin typeface="Arial" panose="020B0604020202020204" pitchFamily="34" charset="0"/>
                  <a:cs typeface="Arial" panose="020B0604020202020204" pitchFamily="34" charset="0"/>
                </a:rPr>
                <a:t>6.</a:t>
              </a:r>
            </a:p>
          </p:txBody>
        </p:sp>
      </p:grpSp>
      <p:grpSp>
        <p:nvGrpSpPr>
          <p:cNvPr id="17" name="Group 16"/>
          <p:cNvGrpSpPr/>
          <p:nvPr/>
        </p:nvGrpSpPr>
        <p:grpSpPr>
          <a:xfrm>
            <a:off x="924104" y="4189518"/>
            <a:ext cx="4439984" cy="490814"/>
            <a:chOff x="528569" y="3275650"/>
            <a:chExt cx="6600222" cy="490814"/>
          </a:xfrm>
        </p:grpSpPr>
        <p:sp>
          <p:nvSpPr>
            <p:cNvPr id="18" name="Round Same Side Corner Rectangle 17"/>
            <p:cNvSpPr/>
            <p:nvPr/>
          </p:nvSpPr>
          <p:spPr>
            <a:xfrm rot="5400000">
              <a:off x="3583273" y="220946"/>
              <a:ext cx="490814" cy="6600222"/>
            </a:xfrm>
            <a:prstGeom prst="round2SameRect">
              <a:avLst/>
            </a:prstGeom>
          </p:spPr>
          <p:style>
            <a:lnRef idx="2">
              <a:schemeClr val="accent1">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9" name="Round Same Side Corner Rectangle 26"/>
            <p:cNvSpPr/>
            <p:nvPr/>
          </p:nvSpPr>
          <p:spPr>
            <a:xfrm>
              <a:off x="528569" y="3299610"/>
              <a:ext cx="6576262" cy="4428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cs-CZ" sz="1800" b="1" kern="1200" dirty="0">
                  <a:latin typeface="Arial" panose="020B0604020202020204" pitchFamily="34" charset="0"/>
                  <a:cs typeface="Arial" panose="020B0604020202020204" pitchFamily="34" charset="0"/>
                </a:rPr>
                <a:t>Rozhodnutí</a:t>
              </a:r>
            </a:p>
          </p:txBody>
        </p:sp>
      </p:grpSp>
      <p:pic>
        <p:nvPicPr>
          <p:cNvPr id="2" name="Picture 1"/>
          <p:cNvPicPr>
            <a:picLocks noChangeAspect="1"/>
          </p:cNvPicPr>
          <p:nvPr/>
        </p:nvPicPr>
        <p:blipFill>
          <a:blip r:embed="rId3"/>
          <a:stretch>
            <a:fillRect/>
          </a:stretch>
        </p:blipFill>
        <p:spPr>
          <a:xfrm>
            <a:off x="6228184" y="707918"/>
            <a:ext cx="1348857" cy="4016088"/>
          </a:xfrm>
          <a:prstGeom prst="rect">
            <a:avLst/>
          </a:prstGeom>
        </p:spPr>
      </p:pic>
    </p:spTree>
    <p:extLst>
      <p:ext uri="{BB962C8B-B14F-4D97-AF65-F5344CB8AC3E}">
        <p14:creationId xmlns:p14="http://schemas.microsoft.com/office/powerpoint/2010/main" val="16099990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p:cNvSpPr txBox="1">
            <a:spLocks/>
          </p:cNvSpPr>
          <p:nvPr/>
        </p:nvSpPr>
        <p:spPr>
          <a:xfrm>
            <a:off x="4068324" y="935345"/>
            <a:ext cx="3888052" cy="3024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t>Jak zpracovat data?</a:t>
            </a:r>
          </a:p>
          <a:p>
            <a:endParaRPr lang="cs-CZ" sz="2000" dirty="0"/>
          </a:p>
          <a:p>
            <a:r>
              <a:rPr lang="cs-CZ" sz="2000" dirty="0"/>
              <a:t>Validita a reliabilita?</a:t>
            </a:r>
          </a:p>
          <a:p>
            <a:endParaRPr lang="cs-CZ" sz="2000" dirty="0"/>
          </a:p>
          <a:p>
            <a:endParaRPr lang="cs-CZ" sz="2000" dirty="0"/>
          </a:p>
        </p:txBody>
      </p:sp>
      <p:sp>
        <p:nvSpPr>
          <p:cNvPr id="6" name="Nadpis 1"/>
          <p:cNvSpPr txBox="1">
            <a:spLocks/>
          </p:cNvSpPr>
          <p:nvPr/>
        </p:nvSpPr>
        <p:spPr>
          <a:xfrm>
            <a:off x="388132" y="411510"/>
            <a:ext cx="3183160" cy="316835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Times New Roman" panose="02020603050405020304" pitchFamily="18" charset="0"/>
                <a:cs typeface="Times New Roman" panose="02020603050405020304" pitchFamily="18" charset="0"/>
              </a:rPr>
              <a:t>6 Zpracování údajů</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485867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rPr>
              <a:t>Zpracování dat (Data </a:t>
            </a:r>
            <a:r>
              <a:rPr lang="cs-CZ" sz="2000" dirty="0" err="1">
                <a:solidFill>
                  <a:srgbClr val="002060"/>
                </a:solidFill>
              </a:rPr>
              <a:t>Processing</a:t>
            </a:r>
            <a:r>
              <a:rPr lang="cs-CZ" sz="2000" dirty="0">
                <a:solidFill>
                  <a:srgbClr val="002060"/>
                </a:solidFill>
              </a:rPr>
              <a:t>) znamená převedení dat do formátu, se kterým můžeme dále pracovat ve fázi analýz. </a:t>
            </a:r>
          </a:p>
          <a:p>
            <a:r>
              <a:rPr lang="cs-CZ" sz="2000" dirty="0">
                <a:solidFill>
                  <a:srgbClr val="002060"/>
                </a:solidFill>
              </a:rPr>
              <a:t>Tato fáze začíná úpravou a kódováním dat. </a:t>
            </a:r>
          </a:p>
          <a:p>
            <a:r>
              <a:rPr lang="cs-CZ" sz="2000" dirty="0">
                <a:solidFill>
                  <a:srgbClr val="002060"/>
                </a:solidFill>
              </a:rPr>
              <a:t>Úprava dat znamená, že data kontrolujeme – vynechávky (úplnost dat), špatně vyplněné (nečitelné, zaškrtnuto více), logická kontrola dat = zda respondent odpovídal pravdivě, zda tazatel správně zaznamenal data apod. </a:t>
            </a:r>
          </a:p>
          <a:p>
            <a:r>
              <a:rPr lang="cs-CZ" sz="2000" dirty="0">
                <a:solidFill>
                  <a:srgbClr val="002060"/>
                </a:solidFill>
              </a:rPr>
              <a:t>Úprava dat ale již nezachrání špatně nastavený výzkum – nevhodná metoda, technika, nevhodně navržená struktura dotazníku, nevhodné otázky apod. </a:t>
            </a:r>
          </a:p>
          <a:p>
            <a:r>
              <a:rPr lang="cs-CZ" sz="2000" dirty="0">
                <a:solidFill>
                  <a:srgbClr val="002060"/>
                </a:solidFill>
              </a:rPr>
              <a:t>Měli bychom zkontrolovat vše, nesprávně vyplněné vždy vyřadit – nikdy nedoplňujeme dle vlastního uvážení!</a:t>
            </a:r>
          </a:p>
        </p:txBody>
      </p:sp>
      <p:sp>
        <p:nvSpPr>
          <p:cNvPr id="6" name="Nadpis 5"/>
          <p:cNvSpPr>
            <a:spLocks noGrp="1"/>
          </p:cNvSpPr>
          <p:nvPr>
            <p:ph type="title"/>
          </p:nvPr>
        </p:nvSpPr>
        <p:spPr>
          <a:xfrm>
            <a:off x="179512" y="195486"/>
            <a:ext cx="5976664" cy="507703"/>
          </a:xfrm>
        </p:spPr>
        <p:txBody>
          <a:bodyPr/>
          <a:lstStyle/>
          <a:p>
            <a:r>
              <a:rPr lang="cs-CZ" dirty="0"/>
              <a:t>6 Zpracování údajů</a:t>
            </a:r>
          </a:p>
        </p:txBody>
      </p:sp>
    </p:spTree>
    <p:extLst>
      <p:ext uri="{BB962C8B-B14F-4D97-AF65-F5344CB8AC3E}">
        <p14:creationId xmlns:p14="http://schemas.microsoft.com/office/powerpoint/2010/main" val="29447517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4355"/>
            <a:ext cx="8280920" cy="3024336"/>
          </a:xfrm>
          <a:prstGeom prst="rect">
            <a:avLst/>
          </a:prstGeom>
        </p:spPr>
        <p:txBody>
          <a:bodyPr>
            <a:noAutofit/>
          </a:bodyPr>
          <a:lstStyle/>
          <a:p>
            <a:r>
              <a:rPr lang="cs-CZ" sz="2000" dirty="0">
                <a:solidFill>
                  <a:srgbClr val="002060"/>
                </a:solidFill>
              </a:rPr>
              <a:t>Než můžeme data kódovat do tabulek (datová matice – Data Matrix), je nutné vytvořit naše vlastní pravidla pro interpretaci.</a:t>
            </a:r>
          </a:p>
          <a:p>
            <a:r>
              <a:rPr lang="cs-CZ" sz="2000" dirty="0">
                <a:solidFill>
                  <a:srgbClr val="002060"/>
                </a:solidFill>
              </a:rPr>
              <a:t>Pracujeme takovým stylem, jaký software využíváme pro analýzu dat. Číselné značení (ano/ne = 1/0, kraje v ČR = 0-13 atd.). U více voleb (</a:t>
            </a:r>
            <a:r>
              <a:rPr lang="cs-CZ" sz="2000" dirty="0" err="1">
                <a:solidFill>
                  <a:srgbClr val="002060"/>
                </a:solidFill>
              </a:rPr>
              <a:t>multi-choice</a:t>
            </a:r>
            <a:r>
              <a:rPr lang="cs-CZ" sz="2000" dirty="0">
                <a:solidFill>
                  <a:srgbClr val="002060"/>
                </a:solidFill>
              </a:rPr>
              <a:t>) musíme normalizovat data (váhy). Kvalitativní?</a:t>
            </a:r>
          </a:p>
          <a:p>
            <a:r>
              <a:rPr lang="cs-CZ" sz="2000" dirty="0">
                <a:solidFill>
                  <a:srgbClr val="002060"/>
                </a:solidFill>
              </a:rPr>
              <a:t>Ruční přepis dat např. z dotazníků do tabulky může vytvářet další chyby a je náročný časově, proto nám nové techniky sběru pomáhají (CATI, CAWI).</a:t>
            </a:r>
          </a:p>
        </p:txBody>
      </p:sp>
      <p:sp>
        <p:nvSpPr>
          <p:cNvPr id="6" name="Nadpis 5"/>
          <p:cNvSpPr>
            <a:spLocks noGrp="1"/>
          </p:cNvSpPr>
          <p:nvPr>
            <p:ph type="title"/>
          </p:nvPr>
        </p:nvSpPr>
        <p:spPr>
          <a:xfrm>
            <a:off x="179512" y="195486"/>
            <a:ext cx="5904656" cy="507703"/>
          </a:xfrm>
        </p:spPr>
        <p:txBody>
          <a:bodyPr/>
          <a:lstStyle/>
          <a:p>
            <a:r>
              <a:rPr lang="cs-CZ" dirty="0"/>
              <a:t>Kódování dat</a:t>
            </a:r>
          </a:p>
        </p:txBody>
      </p:sp>
      <p:pic>
        <p:nvPicPr>
          <p:cNvPr id="5" name="Obrázek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216" y="3068114"/>
            <a:ext cx="8075240" cy="2075386"/>
          </a:xfrm>
          <a:prstGeom prst="rect">
            <a:avLst/>
          </a:prstGeom>
        </p:spPr>
      </p:pic>
    </p:spTree>
    <p:extLst>
      <p:ext uri="{BB962C8B-B14F-4D97-AF65-F5344CB8AC3E}">
        <p14:creationId xmlns:p14="http://schemas.microsoft.com/office/powerpoint/2010/main" val="26712359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rPr>
              <a:t>Validní otázky jsou takové, které nám poskytnou odpovědi přesně na to, na co se ptáme – co je hlavním cílem výzkumu. Měříme to, co jsme zamýšleli měřit.</a:t>
            </a:r>
          </a:p>
          <a:p>
            <a:endParaRPr lang="cs-CZ" sz="2000" dirty="0">
              <a:solidFill>
                <a:srgbClr val="002060"/>
              </a:solidFill>
            </a:endParaRPr>
          </a:p>
          <a:p>
            <a:r>
              <a:rPr lang="cs-CZ" sz="2000" dirty="0">
                <a:solidFill>
                  <a:srgbClr val="002060"/>
                </a:solidFill>
              </a:rPr>
              <a:t>Reliabilita vyjadřuje míru stálosti výzkumných nástrojů. Nakolik zůstává otázka spolehlivou a stále platnou při dalších opakováních – například v jiných časových, sociálních a kulturních podmínkách.</a:t>
            </a:r>
          </a:p>
        </p:txBody>
      </p:sp>
      <p:sp>
        <p:nvSpPr>
          <p:cNvPr id="6" name="Nadpis 5"/>
          <p:cNvSpPr>
            <a:spLocks noGrp="1"/>
          </p:cNvSpPr>
          <p:nvPr>
            <p:ph type="title"/>
          </p:nvPr>
        </p:nvSpPr>
        <p:spPr>
          <a:xfrm>
            <a:off x="179512" y="195486"/>
            <a:ext cx="5976664" cy="507703"/>
          </a:xfrm>
        </p:spPr>
        <p:txBody>
          <a:bodyPr/>
          <a:lstStyle/>
          <a:p>
            <a:r>
              <a:rPr lang="cs-CZ" dirty="0"/>
              <a:t>Validita a reliabilita dat</a:t>
            </a:r>
          </a:p>
        </p:txBody>
      </p:sp>
    </p:spTree>
    <p:extLst>
      <p:ext uri="{BB962C8B-B14F-4D97-AF65-F5344CB8AC3E}">
        <p14:creationId xmlns:p14="http://schemas.microsoft.com/office/powerpoint/2010/main" val="8645118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400600" cy="507703"/>
          </a:xfrm>
        </p:spPr>
        <p:txBody>
          <a:bodyPr/>
          <a:lstStyle/>
          <a:p>
            <a:r>
              <a:rPr lang="cs-CZ" dirty="0"/>
              <a:t>Validita a reliabilita dat</a:t>
            </a:r>
          </a:p>
        </p:txBody>
      </p:sp>
      <p:pic>
        <p:nvPicPr>
          <p:cNvPr id="4" name="Zástupný symbol pro obsah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1340" y="339502"/>
            <a:ext cx="4097544" cy="4390226"/>
          </a:xfrm>
          <a:prstGeom prst="rect">
            <a:avLst/>
          </a:prstGeom>
        </p:spPr>
      </p:pic>
    </p:spTree>
    <p:extLst>
      <p:ext uri="{BB962C8B-B14F-4D97-AF65-F5344CB8AC3E}">
        <p14:creationId xmlns:p14="http://schemas.microsoft.com/office/powerpoint/2010/main" val="10474182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Respondenti musí správně porozumět otázce, a to všichni stejně – jejich znalosti se přitom často liší od znalostí tvůrce otázky.</a:t>
            </a:r>
          </a:p>
          <a:p>
            <a:r>
              <a:rPr lang="cs-CZ" sz="2000" dirty="0">
                <a:solidFill>
                  <a:srgbClr val="002060"/>
                </a:solidFill>
              </a:rPr>
              <a:t>Respondent se musí rozhodnout, zda je ochoten odpovědět.</a:t>
            </a:r>
          </a:p>
          <a:p>
            <a:r>
              <a:rPr lang="cs-CZ" sz="2000" dirty="0">
                <a:solidFill>
                  <a:srgbClr val="002060"/>
                </a:solidFill>
              </a:rPr>
              <a:t>A jak odpoví (pravdivě?, člověk nerad přiznává nevědomost, což je častým zdrojem zkreslení).</a:t>
            </a:r>
          </a:p>
          <a:p>
            <a:r>
              <a:rPr lang="cs-CZ" sz="2000" dirty="0">
                <a:solidFill>
                  <a:srgbClr val="002060"/>
                </a:solidFill>
              </a:rPr>
              <a:t>Verbalizace odpovědi, přitom hlavně v dialogu může být nepříjemné určitou alternativu vyslovit (lze obejít tím, že odpovědím přidělíme číslo a respondent jedno zvolí).</a:t>
            </a:r>
          </a:p>
          <a:p>
            <a:r>
              <a:rPr lang="cs-CZ" sz="2000" dirty="0">
                <a:solidFill>
                  <a:srgbClr val="002060"/>
                </a:solidFill>
              </a:rPr>
              <a:t>Záznam odpovědi může způsobit zkreslení – např. při neúplném souboru alternativ a překrývajících se odpovědích.</a:t>
            </a:r>
          </a:p>
        </p:txBody>
      </p:sp>
      <p:sp>
        <p:nvSpPr>
          <p:cNvPr id="6" name="Nadpis 5"/>
          <p:cNvSpPr>
            <a:spLocks noGrp="1"/>
          </p:cNvSpPr>
          <p:nvPr>
            <p:ph type="title"/>
          </p:nvPr>
        </p:nvSpPr>
        <p:spPr>
          <a:xfrm>
            <a:off x="179512" y="195486"/>
            <a:ext cx="6696744" cy="507703"/>
          </a:xfrm>
        </p:spPr>
        <p:txBody>
          <a:bodyPr/>
          <a:lstStyle/>
          <a:p>
            <a:r>
              <a:rPr lang="cs-CZ" dirty="0"/>
              <a:t>Od otázky k odpovědi – kde dochází ke zkreslení</a:t>
            </a:r>
          </a:p>
        </p:txBody>
      </p:sp>
    </p:spTree>
    <p:extLst>
      <p:ext uri="{BB962C8B-B14F-4D97-AF65-F5344CB8AC3E}">
        <p14:creationId xmlns:p14="http://schemas.microsoft.com/office/powerpoint/2010/main" val="3156353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843558"/>
            <a:ext cx="8424936" cy="3528392"/>
          </a:xfrm>
          <a:prstGeom prst="rect">
            <a:avLst/>
          </a:prstGeom>
        </p:spPr>
        <p:txBody>
          <a:bodyPr>
            <a:noAutofit/>
          </a:bodyPr>
          <a:lstStyle/>
          <a:p>
            <a:r>
              <a:rPr lang="cs-CZ" sz="1600" dirty="0">
                <a:solidFill>
                  <a:srgbClr val="002060"/>
                </a:solidFill>
              </a:rPr>
              <a:t>I. skupina založena na srovnání s nějakým vnějším kritériem:</a:t>
            </a:r>
          </a:p>
          <a:p>
            <a:pPr lvl="1"/>
            <a:r>
              <a:rPr lang="cs-CZ" sz="1600" dirty="0">
                <a:solidFill>
                  <a:srgbClr val="002060"/>
                </a:solidFill>
              </a:rPr>
              <a:t>Validita založená na </a:t>
            </a:r>
            <a:r>
              <a:rPr lang="cs-CZ" sz="1600" i="1" dirty="0">
                <a:solidFill>
                  <a:srgbClr val="002060"/>
                </a:solidFill>
              </a:rPr>
              <a:t>členství ve známé skupině</a:t>
            </a:r>
            <a:r>
              <a:rPr lang="cs-CZ" sz="1600" dirty="0">
                <a:solidFill>
                  <a:srgbClr val="002060"/>
                </a:solidFill>
              </a:rPr>
              <a:t> – testujeme na skupině mající danou vlastnost.</a:t>
            </a:r>
          </a:p>
          <a:p>
            <a:pPr lvl="1"/>
            <a:r>
              <a:rPr lang="cs-CZ" sz="1600" i="1" dirty="0">
                <a:solidFill>
                  <a:srgbClr val="002060"/>
                </a:solidFill>
              </a:rPr>
              <a:t>Prediktivní validita </a:t>
            </a:r>
            <a:r>
              <a:rPr lang="cs-CZ" sz="1600" dirty="0">
                <a:solidFill>
                  <a:srgbClr val="002060"/>
                </a:solidFill>
              </a:rPr>
              <a:t>– porovnání předpovědi založené na testovaném měření se skutečností.</a:t>
            </a:r>
          </a:p>
          <a:p>
            <a:pPr lvl="1"/>
            <a:r>
              <a:rPr lang="cs-CZ" sz="1600" i="1" dirty="0">
                <a:solidFill>
                  <a:srgbClr val="002060"/>
                </a:solidFill>
              </a:rPr>
              <a:t>Souběžná validita –</a:t>
            </a:r>
            <a:r>
              <a:rPr lang="cs-CZ" sz="1600" dirty="0">
                <a:solidFill>
                  <a:srgbClr val="002060"/>
                </a:solidFill>
              </a:rPr>
              <a:t> táž vlastnost je měřena více metodami, čím větší shoda, tím větší validita.</a:t>
            </a:r>
          </a:p>
          <a:p>
            <a:r>
              <a:rPr lang="cs-CZ" sz="1600" dirty="0">
                <a:solidFill>
                  <a:srgbClr val="002060"/>
                </a:solidFill>
              </a:rPr>
              <a:t>II. skupina:</a:t>
            </a:r>
          </a:p>
          <a:p>
            <a:pPr lvl="1"/>
            <a:r>
              <a:rPr lang="cs-CZ" sz="1600" i="1" dirty="0">
                <a:solidFill>
                  <a:srgbClr val="002060"/>
                </a:solidFill>
              </a:rPr>
              <a:t>Konstruovaná validita –</a:t>
            </a:r>
            <a:r>
              <a:rPr lang="cs-CZ" sz="1600" dirty="0">
                <a:solidFill>
                  <a:srgbClr val="002060"/>
                </a:solidFill>
              </a:rPr>
              <a:t> je konstruován test hypotéz logicky spojujících zkoumanou vlastnost s technikou měření, kterou užíváme.</a:t>
            </a:r>
          </a:p>
          <a:p>
            <a:r>
              <a:rPr lang="cs-CZ" sz="1600" dirty="0">
                <a:solidFill>
                  <a:srgbClr val="002060"/>
                </a:solidFill>
              </a:rPr>
              <a:t>III. skupina staví na obsahu měřeného jevu:</a:t>
            </a:r>
          </a:p>
          <a:p>
            <a:pPr lvl="1"/>
            <a:r>
              <a:rPr lang="cs-CZ" sz="1600" dirty="0">
                <a:solidFill>
                  <a:srgbClr val="002060"/>
                </a:solidFill>
              </a:rPr>
              <a:t>Validita založená na </a:t>
            </a:r>
            <a:r>
              <a:rPr lang="cs-CZ" sz="1600" i="1" dirty="0">
                <a:solidFill>
                  <a:srgbClr val="002060"/>
                </a:solidFill>
              </a:rPr>
              <a:t>mínění skupiny soudců</a:t>
            </a:r>
            <a:r>
              <a:rPr lang="cs-CZ" sz="1600" dirty="0">
                <a:solidFill>
                  <a:srgbClr val="002060"/>
                </a:solidFill>
              </a:rPr>
              <a:t>, nejspíš odborníků z dané oblasti, kteří nezávisle na sobě validitu zváží.</a:t>
            </a:r>
          </a:p>
          <a:p>
            <a:pPr lvl="1"/>
            <a:r>
              <a:rPr lang="cs-CZ" sz="1600" dirty="0">
                <a:solidFill>
                  <a:srgbClr val="002060"/>
                </a:solidFill>
              </a:rPr>
              <a:t>Validita testovaná </a:t>
            </a:r>
            <a:r>
              <a:rPr lang="cs-CZ" sz="1600" i="1" dirty="0">
                <a:solidFill>
                  <a:srgbClr val="002060"/>
                </a:solidFill>
              </a:rPr>
              <a:t>výčtem obsahu</a:t>
            </a:r>
            <a:r>
              <a:rPr lang="cs-CZ" sz="1600" dirty="0">
                <a:solidFill>
                  <a:srgbClr val="002060"/>
                </a:solidFill>
              </a:rPr>
              <a:t> – hlavně u neabstraktních, ale nejasně definovaných konceptů testujeme, zda naše měření dostatečně kryje doménu zkoumaného jevu. </a:t>
            </a:r>
          </a:p>
          <a:p>
            <a:pPr lvl="1"/>
            <a:r>
              <a:rPr lang="cs-CZ" sz="1600" i="1" dirty="0">
                <a:solidFill>
                  <a:srgbClr val="002060"/>
                </a:solidFill>
              </a:rPr>
              <a:t>Zjevná validita –</a:t>
            </a:r>
            <a:r>
              <a:rPr lang="cs-CZ" sz="1600" dirty="0">
                <a:solidFill>
                  <a:srgbClr val="002060"/>
                </a:solidFill>
              </a:rPr>
              <a:t> když se zdá výzkumníkovi zřejmá; ale může se plést! Př.: „Vaše pohlaví?“</a:t>
            </a:r>
          </a:p>
          <a:p>
            <a:endParaRPr lang="cs-CZ" sz="1600" dirty="0">
              <a:solidFill>
                <a:srgbClr val="002060"/>
              </a:solidFill>
            </a:endParaRPr>
          </a:p>
        </p:txBody>
      </p:sp>
      <p:sp>
        <p:nvSpPr>
          <p:cNvPr id="6" name="Nadpis 5"/>
          <p:cNvSpPr>
            <a:spLocks noGrp="1"/>
          </p:cNvSpPr>
          <p:nvPr>
            <p:ph type="title"/>
          </p:nvPr>
        </p:nvSpPr>
        <p:spPr>
          <a:xfrm>
            <a:off x="179512" y="195486"/>
            <a:ext cx="5616624" cy="507703"/>
          </a:xfrm>
        </p:spPr>
        <p:txBody>
          <a:bodyPr/>
          <a:lstStyle/>
          <a:p>
            <a:r>
              <a:rPr lang="cs-CZ" dirty="0"/>
              <a:t>Kontrola validity</a:t>
            </a:r>
          </a:p>
        </p:txBody>
      </p:sp>
    </p:spTree>
    <p:extLst>
      <p:ext uri="{BB962C8B-B14F-4D97-AF65-F5344CB8AC3E}">
        <p14:creationId xmlns:p14="http://schemas.microsoft.com/office/powerpoint/2010/main" val="21231925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p:cNvSpPr txBox="1">
            <a:spLocks/>
          </p:cNvSpPr>
          <p:nvPr/>
        </p:nvSpPr>
        <p:spPr>
          <a:xfrm>
            <a:off x="4068324" y="555526"/>
            <a:ext cx="3888052" cy="3024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t>Jak?</a:t>
            </a:r>
          </a:p>
          <a:p>
            <a:endParaRPr lang="cs-CZ" sz="2000" dirty="0"/>
          </a:p>
          <a:p>
            <a:r>
              <a:rPr lang="cs-CZ" sz="2000" dirty="0"/>
              <a:t>Třídy proměnných?</a:t>
            </a:r>
          </a:p>
          <a:p>
            <a:endParaRPr lang="cs-CZ" sz="2000" dirty="0"/>
          </a:p>
          <a:p>
            <a:r>
              <a:rPr lang="cs-CZ" sz="2000" dirty="0"/>
              <a:t>Deskriptivní analýzy.</a:t>
            </a:r>
          </a:p>
          <a:p>
            <a:endParaRPr lang="cs-CZ" sz="2000" dirty="0"/>
          </a:p>
          <a:p>
            <a:r>
              <a:rPr lang="cs-CZ" sz="2000" dirty="0"/>
              <a:t>Další analýzy?</a:t>
            </a:r>
          </a:p>
        </p:txBody>
      </p:sp>
      <p:sp>
        <p:nvSpPr>
          <p:cNvPr id="6" name="Nadpis 1"/>
          <p:cNvSpPr txBox="1">
            <a:spLocks/>
          </p:cNvSpPr>
          <p:nvPr/>
        </p:nvSpPr>
        <p:spPr>
          <a:xfrm>
            <a:off x="388132" y="411510"/>
            <a:ext cx="3183160" cy="316835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Times New Roman" panose="02020603050405020304" pitchFamily="18" charset="0"/>
                <a:cs typeface="Times New Roman" panose="02020603050405020304" pitchFamily="18" charset="0"/>
              </a:rPr>
              <a:t>7 Analýza získaných údajů</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6327350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rPr>
              <a:t>Analýza dat je rozbor dat a syntéza závěrů. Laicky řečeno se snažíme pochopit, co nám data říkají.</a:t>
            </a:r>
          </a:p>
          <a:p>
            <a:r>
              <a:rPr lang="cs-CZ" sz="2000" dirty="0">
                <a:solidFill>
                  <a:srgbClr val="002060"/>
                </a:solidFill>
              </a:rPr>
              <a:t>V rámci analýzy dat probíhá i třídění dat = vytváříme jednotlivé třídy (kategorie, skupiny) dat a můžeme na jejich základě zkoumat závislosti.</a:t>
            </a:r>
          </a:p>
          <a:p>
            <a:r>
              <a:rPr lang="cs-CZ" sz="2000" dirty="0">
                <a:solidFill>
                  <a:srgbClr val="002060"/>
                </a:solidFill>
              </a:rPr>
              <a:t>V té nejjednodušší podobě je analýza dat zaměřena na obecnou popisnou statistiku (průměry, relativní počty) a hledání základních vztahů (závislostí). </a:t>
            </a:r>
          </a:p>
          <a:p>
            <a:r>
              <a:rPr lang="cs-CZ" sz="2000" dirty="0">
                <a:solidFill>
                  <a:srgbClr val="002060"/>
                </a:solidFill>
              </a:rPr>
              <a:t>Z plánu výzkumu víme od zadavatele, jaký je cíl výzkumu a z toho vyplývající analytické metody, abychom tento cíl splnili.</a:t>
            </a:r>
          </a:p>
        </p:txBody>
      </p:sp>
      <p:sp>
        <p:nvSpPr>
          <p:cNvPr id="6" name="Nadpis 5"/>
          <p:cNvSpPr>
            <a:spLocks noGrp="1"/>
          </p:cNvSpPr>
          <p:nvPr>
            <p:ph type="title"/>
          </p:nvPr>
        </p:nvSpPr>
        <p:spPr>
          <a:xfrm>
            <a:off x="179512" y="195486"/>
            <a:ext cx="6552728" cy="507703"/>
          </a:xfrm>
        </p:spPr>
        <p:txBody>
          <a:bodyPr/>
          <a:lstStyle/>
          <a:p>
            <a:r>
              <a:rPr lang="cs-CZ" dirty="0"/>
              <a:t>7 analýza získaných údajů</a:t>
            </a:r>
          </a:p>
        </p:txBody>
      </p:sp>
    </p:spTree>
    <p:extLst>
      <p:ext uri="{BB962C8B-B14F-4D97-AF65-F5344CB8AC3E}">
        <p14:creationId xmlns:p14="http://schemas.microsoft.com/office/powerpoint/2010/main" val="6494868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b="1" dirty="0">
                <a:solidFill>
                  <a:srgbClr val="002060"/>
                </a:solidFill>
              </a:rPr>
              <a:t>Nominální</a:t>
            </a:r>
            <a:r>
              <a:rPr lang="cs-CZ" sz="2000" dirty="0">
                <a:solidFill>
                  <a:srgbClr val="002060"/>
                </a:solidFill>
              </a:rPr>
              <a:t> (kvalitativní) proměnné – jejich kategorie jsou pouhá jména, nelze je řadit (pohlaví).</a:t>
            </a:r>
          </a:p>
          <a:p>
            <a:r>
              <a:rPr lang="cs-CZ" sz="2000" b="1" dirty="0">
                <a:solidFill>
                  <a:srgbClr val="002060"/>
                </a:solidFill>
              </a:rPr>
              <a:t>Ordinální</a:t>
            </a:r>
            <a:r>
              <a:rPr lang="cs-CZ" sz="2000" dirty="0">
                <a:solidFill>
                  <a:srgbClr val="002060"/>
                </a:solidFill>
              </a:rPr>
              <a:t> (pořadové) proměnné – kategorie mohou být seřazeny do nějaké hierarchie, ale nelze říct, o kolik je jedna nižší či vyšší než druhá (medaile na olympiádě).</a:t>
            </a:r>
          </a:p>
          <a:p>
            <a:r>
              <a:rPr lang="cs-CZ" sz="2000" b="1" dirty="0">
                <a:solidFill>
                  <a:srgbClr val="002060"/>
                </a:solidFill>
              </a:rPr>
              <a:t>Kardinální</a:t>
            </a:r>
            <a:r>
              <a:rPr lang="cs-CZ" sz="2000" dirty="0">
                <a:solidFill>
                  <a:srgbClr val="002060"/>
                </a:solidFill>
              </a:rPr>
              <a:t> (intervalové) proměnné – lze určit, kolikrát je jedna kategorie větší (počet dětí).</a:t>
            </a:r>
          </a:p>
        </p:txBody>
      </p:sp>
      <p:sp>
        <p:nvSpPr>
          <p:cNvPr id="6" name="Nadpis 5"/>
          <p:cNvSpPr>
            <a:spLocks noGrp="1"/>
          </p:cNvSpPr>
          <p:nvPr>
            <p:ph type="title"/>
          </p:nvPr>
        </p:nvSpPr>
        <p:spPr>
          <a:xfrm>
            <a:off x="179512" y="195486"/>
            <a:ext cx="4608512" cy="507703"/>
          </a:xfrm>
        </p:spPr>
        <p:txBody>
          <a:bodyPr/>
          <a:lstStyle/>
          <a:p>
            <a:r>
              <a:rPr lang="cs-CZ" dirty="0"/>
              <a:t>Třídy proměnných</a:t>
            </a:r>
          </a:p>
        </p:txBody>
      </p:sp>
    </p:spTree>
    <p:extLst>
      <p:ext uri="{BB962C8B-B14F-4D97-AF65-F5344CB8AC3E}">
        <p14:creationId xmlns:p14="http://schemas.microsoft.com/office/powerpoint/2010/main" val="3095827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480720" cy="507703"/>
          </a:xfrm>
        </p:spPr>
        <p:txBody>
          <a:bodyPr/>
          <a:lstStyle/>
          <a:p>
            <a:r>
              <a:rPr lang="cs-CZ" b="1" dirty="0"/>
              <a:t>Proces podle Kozla et al. 2011</a:t>
            </a:r>
          </a:p>
        </p:txBody>
      </p:sp>
      <p:sp>
        <p:nvSpPr>
          <p:cNvPr id="5" name="Zástupný symbol pro obsah 2"/>
          <p:cNvSpPr txBox="1">
            <a:spLocks/>
          </p:cNvSpPr>
          <p:nvPr/>
        </p:nvSpPr>
        <p:spPr>
          <a:xfrm>
            <a:off x="251520" y="843558"/>
            <a:ext cx="8892480" cy="3862596"/>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ts val="600"/>
              </a:spcAft>
              <a:buNone/>
            </a:pPr>
            <a:r>
              <a:rPr lang="cs-CZ" sz="2600" b="1" dirty="0">
                <a:solidFill>
                  <a:srgbClr val="002060"/>
                </a:solidFill>
                <a:latin typeface="Times New Roman" pitchFamily="18" charset="0"/>
                <a:cs typeface="Times New Roman" pitchFamily="18" charset="0"/>
              </a:rPr>
              <a:t>PŘÍPRAVNÁ ETAPA</a:t>
            </a:r>
          </a:p>
          <a:p>
            <a:pPr marL="0" indent="0">
              <a:spcAft>
                <a:spcPts val="600"/>
              </a:spcAft>
              <a:buNone/>
            </a:pPr>
            <a:r>
              <a:rPr lang="cs-CZ" sz="2800" dirty="0">
                <a:solidFill>
                  <a:srgbClr val="002060"/>
                </a:solidFill>
                <a:latin typeface="Times New Roman" pitchFamily="18" charset="0"/>
                <a:cs typeface="Times New Roman" pitchFamily="18" charset="0"/>
              </a:rPr>
              <a:t>1. fáze – definování problému, cíle, </a:t>
            </a:r>
            <a:r>
              <a:rPr lang="cs-CZ" sz="2800" dirty="0">
                <a:solidFill>
                  <a:srgbClr val="FF0000"/>
                </a:solidFill>
                <a:latin typeface="Times New Roman" pitchFamily="18" charset="0"/>
                <a:cs typeface="Times New Roman" pitchFamily="18" charset="0"/>
              </a:rPr>
              <a:t>výzkumné otázky</a:t>
            </a:r>
            <a:r>
              <a:rPr lang="cs-CZ" sz="2800" dirty="0">
                <a:solidFill>
                  <a:srgbClr val="002060"/>
                </a:solidFill>
                <a:latin typeface="Times New Roman" pitchFamily="18" charset="0"/>
                <a:cs typeface="Times New Roman" pitchFamily="18" charset="0"/>
              </a:rPr>
              <a:t> a výzkumných hypotéz. </a:t>
            </a:r>
          </a:p>
          <a:p>
            <a:pPr marL="0" indent="0">
              <a:spcAft>
                <a:spcPts val="600"/>
              </a:spcAft>
              <a:buNone/>
            </a:pPr>
            <a:r>
              <a:rPr lang="cs-CZ" sz="2800" dirty="0">
                <a:solidFill>
                  <a:srgbClr val="002060"/>
                </a:solidFill>
                <a:latin typeface="Times New Roman" pitchFamily="18" charset="0"/>
                <a:cs typeface="Times New Roman" pitchFamily="18" charset="0"/>
              </a:rPr>
              <a:t>2. fáze – orientační analýza. </a:t>
            </a:r>
          </a:p>
          <a:p>
            <a:pPr marL="0" indent="0">
              <a:spcAft>
                <a:spcPts val="600"/>
              </a:spcAft>
              <a:buNone/>
            </a:pPr>
            <a:r>
              <a:rPr lang="cs-CZ" sz="2800" dirty="0">
                <a:solidFill>
                  <a:srgbClr val="002060"/>
                </a:solidFill>
                <a:latin typeface="Times New Roman" pitchFamily="18" charset="0"/>
                <a:cs typeface="Times New Roman" pitchFamily="18" charset="0"/>
              </a:rPr>
              <a:t>3. fáze – plán marketingového výzkumu - typ údajů, metody a techniky jejich sběru, výběrový soubor, časový harmonogram, kontrola plánu.</a:t>
            </a:r>
          </a:p>
          <a:p>
            <a:pPr marL="0" indent="0">
              <a:spcAft>
                <a:spcPts val="600"/>
              </a:spcAft>
              <a:buNone/>
            </a:pPr>
            <a:r>
              <a:rPr lang="cs-CZ" sz="2800" dirty="0">
                <a:solidFill>
                  <a:srgbClr val="002060"/>
                </a:solidFill>
                <a:latin typeface="Times New Roman" pitchFamily="18" charset="0"/>
                <a:cs typeface="Times New Roman" pitchFamily="18" charset="0"/>
              </a:rPr>
              <a:t>4. fáze – předvýzkum.</a:t>
            </a:r>
          </a:p>
        </p:txBody>
      </p:sp>
    </p:spTree>
    <p:extLst>
      <p:ext uri="{BB962C8B-B14F-4D97-AF65-F5344CB8AC3E}">
        <p14:creationId xmlns:p14="http://schemas.microsoft.com/office/powerpoint/2010/main" val="35629369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rPr>
              <a:t>Deskriptivní analýza využívá deskriptivní statistiku pro popsání základních charakteristik dat.</a:t>
            </a:r>
          </a:p>
          <a:p>
            <a:r>
              <a:rPr lang="cs-CZ" sz="2000" dirty="0">
                <a:solidFill>
                  <a:srgbClr val="002060"/>
                </a:solidFill>
              </a:rPr>
              <a:t>Prvně uvádíme hodnoty četnosti, pak s nimi dále pracujeme. Absolutní (celková suma) a relativní (poměr) četnost.</a:t>
            </a:r>
          </a:p>
          <a:p>
            <a:r>
              <a:rPr lang="cs-CZ" sz="2000" dirty="0">
                <a:solidFill>
                  <a:srgbClr val="002060"/>
                </a:solidFill>
              </a:rPr>
              <a:t>Modus je nejčastější varianta odpovědi.</a:t>
            </a:r>
          </a:p>
          <a:p>
            <a:r>
              <a:rPr lang="cs-CZ" sz="2000" dirty="0">
                <a:solidFill>
                  <a:srgbClr val="002060"/>
                </a:solidFill>
              </a:rPr>
              <a:t>Medián je prostřední hodnota.</a:t>
            </a:r>
          </a:p>
          <a:p>
            <a:r>
              <a:rPr lang="cs-CZ" sz="2000" dirty="0">
                <a:solidFill>
                  <a:srgbClr val="002060"/>
                </a:solidFill>
              </a:rPr>
              <a:t>Průměr je aritmetický průměr, zkreslen extrémními hodnotami.</a:t>
            </a:r>
          </a:p>
          <a:p>
            <a:r>
              <a:rPr lang="cs-CZ" sz="2000" dirty="0">
                <a:solidFill>
                  <a:srgbClr val="002060"/>
                </a:solidFill>
              </a:rPr>
              <a:t>Kvantily rozdělují soubor na n částí, používáme </a:t>
            </a:r>
            <a:r>
              <a:rPr lang="cs-CZ" sz="2000" dirty="0" err="1">
                <a:solidFill>
                  <a:srgbClr val="002060"/>
                </a:solidFill>
              </a:rPr>
              <a:t>kvartily</a:t>
            </a:r>
            <a:r>
              <a:rPr lang="cs-CZ" sz="2000" dirty="0">
                <a:solidFill>
                  <a:srgbClr val="002060"/>
                </a:solidFill>
              </a:rPr>
              <a:t>.</a:t>
            </a:r>
          </a:p>
          <a:p>
            <a:r>
              <a:rPr lang="cs-CZ" sz="2000" dirty="0">
                <a:solidFill>
                  <a:srgbClr val="002060"/>
                </a:solidFill>
              </a:rPr>
              <a:t>Variabilita odpovědí – kolísání kolem středu.</a:t>
            </a:r>
          </a:p>
          <a:p>
            <a:r>
              <a:rPr lang="cs-CZ" sz="2000" dirty="0">
                <a:solidFill>
                  <a:srgbClr val="002060"/>
                </a:solidFill>
              </a:rPr>
              <a:t>Směrodatná odchylka (rozptyl) udává, jak se od sebe navzájem liší typické případy v souboru zkoumaných čísel.</a:t>
            </a:r>
          </a:p>
        </p:txBody>
      </p:sp>
      <p:sp>
        <p:nvSpPr>
          <p:cNvPr id="6" name="Nadpis 5"/>
          <p:cNvSpPr>
            <a:spLocks noGrp="1"/>
          </p:cNvSpPr>
          <p:nvPr>
            <p:ph type="title"/>
          </p:nvPr>
        </p:nvSpPr>
        <p:spPr>
          <a:xfrm>
            <a:off x="179512" y="195486"/>
            <a:ext cx="5688632" cy="507703"/>
          </a:xfrm>
        </p:spPr>
        <p:txBody>
          <a:bodyPr/>
          <a:lstStyle/>
          <a:p>
            <a:r>
              <a:rPr lang="cs-CZ" dirty="0"/>
              <a:t>Deskriptivní analýza</a:t>
            </a:r>
          </a:p>
        </p:txBody>
      </p:sp>
    </p:spTree>
    <p:extLst>
      <p:ext uri="{BB962C8B-B14F-4D97-AF65-F5344CB8AC3E}">
        <p14:creationId xmlns:p14="http://schemas.microsoft.com/office/powerpoint/2010/main" val="175357399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rPr>
              <a:t>Analýzy závislostí dvou proměnných - Chí-kvadrát test a ANOVA – přednáška prof. </a:t>
            </a:r>
            <a:r>
              <a:rPr lang="cs-CZ" sz="2000" dirty="0" err="1">
                <a:solidFill>
                  <a:srgbClr val="002060"/>
                </a:solidFill>
              </a:rPr>
              <a:t>Ramíka</a:t>
            </a:r>
            <a:r>
              <a:rPr lang="cs-CZ" sz="2000" dirty="0">
                <a:solidFill>
                  <a:srgbClr val="002060"/>
                </a:solidFill>
              </a:rPr>
              <a:t> o statistickém testování hypotéz.</a:t>
            </a:r>
          </a:p>
          <a:p>
            <a:r>
              <a:rPr lang="cs-CZ" sz="2000" dirty="0">
                <a:solidFill>
                  <a:srgbClr val="002060"/>
                </a:solidFill>
              </a:rPr>
              <a:t>Regresní a korelační analýza - přednáška prof. </a:t>
            </a:r>
            <a:r>
              <a:rPr lang="cs-CZ" sz="2000" dirty="0" err="1">
                <a:solidFill>
                  <a:srgbClr val="002060"/>
                </a:solidFill>
              </a:rPr>
              <a:t>Ramíka</a:t>
            </a:r>
            <a:r>
              <a:rPr lang="cs-CZ" sz="2000" dirty="0">
                <a:solidFill>
                  <a:srgbClr val="002060"/>
                </a:solidFill>
              </a:rPr>
              <a:t>.</a:t>
            </a:r>
          </a:p>
          <a:p>
            <a:r>
              <a:rPr lang="cs-CZ" sz="2000" dirty="0">
                <a:solidFill>
                  <a:srgbClr val="002060"/>
                </a:solidFill>
              </a:rPr>
              <a:t>Analýzy časových řad a prognózování - přednáška prof. </a:t>
            </a:r>
            <a:r>
              <a:rPr lang="cs-CZ" sz="2000" dirty="0" err="1">
                <a:solidFill>
                  <a:srgbClr val="002060"/>
                </a:solidFill>
              </a:rPr>
              <a:t>Ramíka</a:t>
            </a:r>
            <a:r>
              <a:rPr lang="cs-CZ" sz="2000" dirty="0">
                <a:solidFill>
                  <a:srgbClr val="002060"/>
                </a:solidFill>
              </a:rPr>
              <a:t>.</a:t>
            </a:r>
          </a:p>
          <a:p>
            <a:endParaRPr lang="cs-CZ" sz="2000" dirty="0">
              <a:solidFill>
                <a:srgbClr val="002060"/>
              </a:solidFill>
            </a:endParaRPr>
          </a:p>
          <a:p>
            <a:r>
              <a:rPr lang="cs-CZ" sz="2000" dirty="0">
                <a:solidFill>
                  <a:srgbClr val="002060"/>
                </a:solidFill>
                <a:hlinkClick r:id="rId3"/>
              </a:rPr>
              <a:t>Agentury </a:t>
            </a:r>
            <a:r>
              <a:rPr lang="cs-CZ" sz="2000" dirty="0">
                <a:solidFill>
                  <a:srgbClr val="002060"/>
                </a:solidFill>
              </a:rPr>
              <a:t>nenabízejí žádné podstatné analýzy navíc, vše jde složit z těchto základních a pokročilých.</a:t>
            </a:r>
          </a:p>
        </p:txBody>
      </p:sp>
      <p:sp>
        <p:nvSpPr>
          <p:cNvPr id="6" name="Nadpis 5"/>
          <p:cNvSpPr>
            <a:spLocks noGrp="1"/>
          </p:cNvSpPr>
          <p:nvPr>
            <p:ph type="title"/>
          </p:nvPr>
        </p:nvSpPr>
        <p:spPr>
          <a:xfrm>
            <a:off x="179512" y="195486"/>
            <a:ext cx="3888432" cy="507703"/>
          </a:xfrm>
        </p:spPr>
        <p:txBody>
          <a:bodyPr/>
          <a:lstStyle/>
          <a:p>
            <a:r>
              <a:rPr lang="cs-CZ" dirty="0"/>
              <a:t>Další analýzy</a:t>
            </a:r>
          </a:p>
        </p:txBody>
      </p:sp>
    </p:spTree>
    <p:extLst>
      <p:ext uri="{BB962C8B-B14F-4D97-AF65-F5344CB8AC3E}">
        <p14:creationId xmlns:p14="http://schemas.microsoft.com/office/powerpoint/2010/main" val="349545502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p:cNvSpPr txBox="1">
            <a:spLocks/>
          </p:cNvSpPr>
          <p:nvPr/>
        </p:nvSpPr>
        <p:spPr>
          <a:xfrm>
            <a:off x="4068324" y="555526"/>
            <a:ext cx="3888052" cy="3024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t>Jak?</a:t>
            </a:r>
          </a:p>
          <a:p>
            <a:endParaRPr lang="cs-CZ" sz="2000" dirty="0"/>
          </a:p>
          <a:p>
            <a:r>
              <a:rPr lang="cs-CZ" sz="2000" dirty="0"/>
              <a:t>Závěrečná zpráva.</a:t>
            </a:r>
          </a:p>
        </p:txBody>
      </p:sp>
      <p:sp>
        <p:nvSpPr>
          <p:cNvPr id="6" name="Nadpis 1"/>
          <p:cNvSpPr txBox="1">
            <a:spLocks/>
          </p:cNvSpPr>
          <p:nvPr/>
        </p:nvSpPr>
        <p:spPr>
          <a:xfrm>
            <a:off x="388132" y="411510"/>
            <a:ext cx="3183160" cy="316835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Times New Roman" panose="02020603050405020304" pitchFamily="18" charset="0"/>
                <a:cs typeface="Times New Roman" panose="02020603050405020304" pitchFamily="18" charset="0"/>
              </a:rPr>
              <a:t>8 Interpretace získaných informací</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2202799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064896" cy="3024336"/>
          </a:xfrm>
          <a:prstGeom prst="rect">
            <a:avLst/>
          </a:prstGeom>
        </p:spPr>
        <p:txBody>
          <a:bodyPr>
            <a:noAutofit/>
          </a:bodyPr>
          <a:lstStyle/>
          <a:p>
            <a:pPr lvl="0"/>
            <a:r>
              <a:rPr lang="cs-CZ" sz="2000" dirty="0">
                <a:solidFill>
                  <a:srgbClr val="002060"/>
                </a:solidFill>
              </a:rPr>
              <a:t>Interpretujeme získaná data, na základě analýz hledáme odpověď na výzkumné otázky (z analýz vytváříme doporučení), verifikujeme hypotézy a sestavujeme závěrečnou zprávu výzkumu.</a:t>
            </a:r>
          </a:p>
          <a:p>
            <a:pPr lvl="0"/>
            <a:r>
              <a:rPr lang="cs-CZ" sz="2000" dirty="0">
                <a:solidFill>
                  <a:srgbClr val="002060"/>
                </a:solidFill>
              </a:rPr>
              <a:t>Podle zadání si můžeme dovolit různě složitý výstup – někdy je nutné vše dodatečně vysvětlit, zjednodušit apod.</a:t>
            </a:r>
          </a:p>
          <a:p>
            <a:pPr lvl="0"/>
            <a:r>
              <a:rPr lang="cs-CZ" sz="2000" dirty="0">
                <a:solidFill>
                  <a:srgbClr val="002060"/>
                </a:solidFill>
              </a:rPr>
              <a:t>Celková zpráva musí komplexně popsat celý výzkum, ovšem část pro prezentaci výsledků musí být vhodně komplexní pro cílové publikum (manažeři?). Často vytváříme komplexní variantu (20 stránkovou) a shrnutí (</a:t>
            </a:r>
            <a:r>
              <a:rPr lang="cs-CZ" sz="2000" dirty="0" err="1">
                <a:solidFill>
                  <a:srgbClr val="002060"/>
                </a:solidFill>
              </a:rPr>
              <a:t>Summary</a:t>
            </a:r>
            <a:r>
              <a:rPr lang="cs-CZ" sz="2000" dirty="0">
                <a:solidFill>
                  <a:srgbClr val="002060"/>
                </a:solidFill>
              </a:rPr>
              <a:t> – na 1 stranu).</a:t>
            </a:r>
          </a:p>
        </p:txBody>
      </p:sp>
      <p:sp>
        <p:nvSpPr>
          <p:cNvPr id="6" name="Nadpis 5"/>
          <p:cNvSpPr>
            <a:spLocks noGrp="1"/>
          </p:cNvSpPr>
          <p:nvPr>
            <p:ph type="title"/>
          </p:nvPr>
        </p:nvSpPr>
        <p:spPr>
          <a:xfrm>
            <a:off x="179512" y="195486"/>
            <a:ext cx="5544616" cy="507703"/>
          </a:xfrm>
        </p:spPr>
        <p:txBody>
          <a:bodyPr/>
          <a:lstStyle/>
          <a:p>
            <a:r>
              <a:rPr lang="cs-CZ" dirty="0"/>
              <a:t>8 interpretace získaných informací</a:t>
            </a:r>
          </a:p>
        </p:txBody>
      </p:sp>
    </p:spTree>
    <p:extLst>
      <p:ext uri="{BB962C8B-B14F-4D97-AF65-F5344CB8AC3E}">
        <p14:creationId xmlns:p14="http://schemas.microsoft.com/office/powerpoint/2010/main" val="11431864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7848872" cy="3024336"/>
          </a:xfrm>
          <a:prstGeom prst="rect">
            <a:avLst/>
          </a:prstGeom>
        </p:spPr>
        <p:txBody>
          <a:bodyPr>
            <a:noAutofit/>
          </a:bodyPr>
          <a:lstStyle/>
          <a:p>
            <a:r>
              <a:rPr lang="cs-CZ" sz="2000" dirty="0">
                <a:solidFill>
                  <a:srgbClr val="002060"/>
                </a:solidFill>
              </a:rPr>
              <a:t>Hlavním výstupem interpretace výzkumu jsou návrhy a doporučení. Mělo by se tedy jednat o řešení našeho definovaného problému.</a:t>
            </a:r>
          </a:p>
          <a:p>
            <a:r>
              <a:rPr lang="cs-CZ" sz="2000" dirty="0">
                <a:solidFill>
                  <a:srgbClr val="002060"/>
                </a:solidFill>
              </a:rPr>
              <a:t>Využíváme logický styl práce a formulace typu: „jelikož na otázku č. XY odpovědělo XY% respondentů tímto způsobem, doporučuje se firmě chovat se takto“.</a:t>
            </a:r>
          </a:p>
          <a:p>
            <a:r>
              <a:rPr lang="cs-CZ" sz="2000" dirty="0">
                <a:solidFill>
                  <a:srgbClr val="002060"/>
                </a:solidFill>
              </a:rPr>
              <a:t>Podle zadání výzkumu se předpokládá hloubka doporučení. Někdy je zadáním pouze zjistit data (počty, vztahy) a nechat manažery vyvodit si vlastní závěry. Pokud se ale jedná o větší agenturu, tak se předpokládá i tvorba opatření na zlepšení stavu.</a:t>
            </a:r>
          </a:p>
        </p:txBody>
      </p:sp>
      <p:sp>
        <p:nvSpPr>
          <p:cNvPr id="6" name="Nadpis 5"/>
          <p:cNvSpPr>
            <a:spLocks noGrp="1"/>
          </p:cNvSpPr>
          <p:nvPr>
            <p:ph type="title"/>
          </p:nvPr>
        </p:nvSpPr>
        <p:spPr>
          <a:xfrm>
            <a:off x="179512" y="195486"/>
            <a:ext cx="6264696" cy="507703"/>
          </a:xfrm>
        </p:spPr>
        <p:txBody>
          <a:bodyPr/>
          <a:lstStyle/>
          <a:p>
            <a:r>
              <a:rPr lang="cs-CZ" dirty="0"/>
              <a:t>Interpretace získaných informací</a:t>
            </a:r>
          </a:p>
        </p:txBody>
      </p:sp>
    </p:spTree>
    <p:extLst>
      <p:ext uri="{BB962C8B-B14F-4D97-AF65-F5344CB8AC3E}">
        <p14:creationId xmlns:p14="http://schemas.microsoft.com/office/powerpoint/2010/main" val="149667568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2064"/>
            <a:ext cx="8280920" cy="3024336"/>
          </a:xfrm>
          <a:prstGeom prst="rect">
            <a:avLst/>
          </a:prstGeom>
        </p:spPr>
        <p:txBody>
          <a:bodyPr>
            <a:noAutofit/>
          </a:bodyPr>
          <a:lstStyle/>
          <a:p>
            <a:r>
              <a:rPr lang="cs-CZ" sz="2000" dirty="0">
                <a:solidFill>
                  <a:srgbClr val="002060"/>
                </a:solidFill>
              </a:rPr>
              <a:t>Závěrečná zpráva (</a:t>
            </a:r>
            <a:r>
              <a:rPr lang="cs-CZ" sz="2000" dirty="0" err="1">
                <a:solidFill>
                  <a:srgbClr val="002060"/>
                </a:solidFill>
              </a:rPr>
              <a:t>Research</a:t>
            </a:r>
            <a:r>
              <a:rPr lang="cs-CZ" sz="2000" dirty="0">
                <a:solidFill>
                  <a:srgbClr val="002060"/>
                </a:solidFill>
              </a:rPr>
              <a:t> Report) je písemné vyjádření celého proběhlého výzkumu. Právě tato zpráva v zadavateli vyvolá dojem dobré/špatné práce.</a:t>
            </a:r>
          </a:p>
          <a:p>
            <a:r>
              <a:rPr lang="cs-CZ" sz="2000" dirty="0">
                <a:solidFill>
                  <a:srgbClr val="002060"/>
                </a:solidFill>
              </a:rPr>
              <a:t>Samozřejmě dbáme na vhodný vizuální styl výstupu, stále se jedná o marketing. Naše loga, upozornění na další nástroje (analýzy), které poskytujeme, v intepretaci zpracování strategie apod.</a:t>
            </a:r>
          </a:p>
          <a:p>
            <a:r>
              <a:rPr lang="cs-CZ" sz="2000" dirty="0">
                <a:solidFill>
                  <a:srgbClr val="002060"/>
                </a:solidFill>
              </a:rPr>
              <a:t>Každá zpráva je unikátní, obecně se ale používá běžná struktura práce kopírující strukturu výzkumu.</a:t>
            </a:r>
          </a:p>
          <a:p>
            <a:r>
              <a:rPr lang="cs-CZ" sz="2000" dirty="0">
                <a:solidFill>
                  <a:srgbClr val="002060"/>
                </a:solidFill>
              </a:rPr>
              <a:t>Hlavní část zprávy by měly obsahovat tabulky a grafy samotných výsledků výzkumu. </a:t>
            </a:r>
          </a:p>
          <a:p>
            <a:r>
              <a:rPr lang="cs-CZ" sz="2000" dirty="0">
                <a:solidFill>
                  <a:srgbClr val="002060"/>
                </a:solidFill>
              </a:rPr>
              <a:t>Zpráva by měla zmínit také možná pochybení a kam by se mohl ubírat další výzkum.</a:t>
            </a:r>
          </a:p>
        </p:txBody>
      </p:sp>
      <p:sp>
        <p:nvSpPr>
          <p:cNvPr id="6" name="Nadpis 5"/>
          <p:cNvSpPr>
            <a:spLocks noGrp="1"/>
          </p:cNvSpPr>
          <p:nvPr>
            <p:ph type="title"/>
          </p:nvPr>
        </p:nvSpPr>
        <p:spPr>
          <a:xfrm>
            <a:off x="179512" y="195486"/>
            <a:ext cx="6840760" cy="507703"/>
          </a:xfrm>
        </p:spPr>
        <p:txBody>
          <a:bodyPr/>
          <a:lstStyle/>
          <a:p>
            <a:r>
              <a:rPr lang="cs-CZ" dirty="0"/>
              <a:t>Závěrečná zpráva 1</a:t>
            </a:r>
          </a:p>
        </p:txBody>
      </p:sp>
    </p:spTree>
    <p:extLst>
      <p:ext uri="{BB962C8B-B14F-4D97-AF65-F5344CB8AC3E}">
        <p14:creationId xmlns:p14="http://schemas.microsoft.com/office/powerpoint/2010/main" val="17175091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Nesmíme měnit výsledky výzkumu, i když víme, že je firma neuslyší ráda. Musíme zůstat maximálně objektivní. (ano, i když víte, že zprávu čte manažer, který rozhodl špatně a firmě způsobil ztrátu)</a:t>
            </a:r>
          </a:p>
          <a:p>
            <a:r>
              <a:rPr lang="cs-CZ" sz="2000" dirty="0">
                <a:solidFill>
                  <a:srgbClr val="002060"/>
                </a:solidFill>
              </a:rPr>
              <a:t>Jak by mohla vypadat struktura:</a:t>
            </a:r>
          </a:p>
          <a:p>
            <a:pPr lvl="1"/>
            <a:r>
              <a:rPr lang="cs-CZ" sz="2000" dirty="0">
                <a:solidFill>
                  <a:srgbClr val="002060"/>
                </a:solidFill>
              </a:rPr>
              <a:t>Titulní strana.</a:t>
            </a:r>
          </a:p>
          <a:p>
            <a:pPr lvl="1"/>
            <a:r>
              <a:rPr lang="cs-CZ" sz="2000" dirty="0">
                <a:solidFill>
                  <a:srgbClr val="002060"/>
                </a:solidFill>
              </a:rPr>
              <a:t>Obsah.</a:t>
            </a:r>
          </a:p>
          <a:p>
            <a:pPr lvl="1"/>
            <a:r>
              <a:rPr lang="cs-CZ" sz="2000" dirty="0">
                <a:solidFill>
                  <a:srgbClr val="002060"/>
                </a:solidFill>
              </a:rPr>
              <a:t>Metodika - </a:t>
            </a:r>
            <a:r>
              <a:rPr lang="cs-CZ" sz="2000" dirty="0" err="1">
                <a:solidFill>
                  <a:srgbClr val="002060"/>
                </a:solidFill>
              </a:rPr>
              <a:t>brief</a:t>
            </a:r>
            <a:r>
              <a:rPr lang="cs-CZ" sz="2000" dirty="0">
                <a:solidFill>
                  <a:srgbClr val="002060"/>
                </a:solidFill>
              </a:rPr>
              <a:t>, problém, cíl, otázka, hypotézy, metody, postup – celý plán, popsán sběr a zpracování).</a:t>
            </a:r>
          </a:p>
          <a:p>
            <a:pPr lvl="1"/>
            <a:r>
              <a:rPr lang="cs-CZ" sz="2000" dirty="0">
                <a:solidFill>
                  <a:srgbClr val="002060"/>
                </a:solidFill>
              </a:rPr>
              <a:t>Sekundární výzkum (vnitřní a vnější).</a:t>
            </a:r>
          </a:p>
          <a:p>
            <a:pPr lvl="1"/>
            <a:r>
              <a:rPr lang="cs-CZ" sz="2000" dirty="0">
                <a:solidFill>
                  <a:srgbClr val="002060"/>
                </a:solidFill>
              </a:rPr>
              <a:t>Primární výzkum – analýzy, interpretace, ověření hypotéz.</a:t>
            </a:r>
          </a:p>
          <a:p>
            <a:pPr lvl="1"/>
            <a:r>
              <a:rPr lang="cs-CZ" sz="2000" dirty="0">
                <a:solidFill>
                  <a:srgbClr val="002060"/>
                </a:solidFill>
              </a:rPr>
              <a:t>Návrhy a doporučení. Závěr – shrnutí, budoucnost. </a:t>
            </a:r>
          </a:p>
          <a:p>
            <a:pPr lvl="1"/>
            <a:r>
              <a:rPr lang="cs-CZ" sz="2000" dirty="0">
                <a:solidFill>
                  <a:srgbClr val="002060"/>
                </a:solidFill>
              </a:rPr>
              <a:t>Přílohy. Zdroje. </a:t>
            </a:r>
          </a:p>
          <a:p>
            <a:pPr algn="just"/>
            <a:endParaRPr lang="cs-CZ" sz="2000" dirty="0">
              <a:solidFill>
                <a:srgbClr val="002060"/>
              </a:solidFill>
            </a:endParaRPr>
          </a:p>
        </p:txBody>
      </p:sp>
      <p:sp>
        <p:nvSpPr>
          <p:cNvPr id="6" name="Nadpis 5"/>
          <p:cNvSpPr>
            <a:spLocks noGrp="1"/>
          </p:cNvSpPr>
          <p:nvPr>
            <p:ph type="title"/>
          </p:nvPr>
        </p:nvSpPr>
        <p:spPr>
          <a:xfrm>
            <a:off x="179512" y="195486"/>
            <a:ext cx="5256584" cy="507703"/>
          </a:xfrm>
        </p:spPr>
        <p:txBody>
          <a:bodyPr/>
          <a:lstStyle/>
          <a:p>
            <a:r>
              <a:rPr lang="cs-CZ" dirty="0"/>
              <a:t>Závěrečná zpráva 2</a:t>
            </a:r>
          </a:p>
        </p:txBody>
      </p:sp>
    </p:spTree>
    <p:extLst>
      <p:ext uri="{BB962C8B-B14F-4D97-AF65-F5344CB8AC3E}">
        <p14:creationId xmlns:p14="http://schemas.microsoft.com/office/powerpoint/2010/main" val="428037017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p:cNvSpPr/>
          <p:nvPr/>
        </p:nvSpPr>
        <p:spPr>
          <a:xfrm>
            <a:off x="251520" y="267494"/>
            <a:ext cx="345638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5" name="Zástupný symbol pro obsah 2"/>
          <p:cNvSpPr txBox="1">
            <a:spLocks/>
          </p:cNvSpPr>
          <p:nvPr/>
        </p:nvSpPr>
        <p:spPr>
          <a:xfrm>
            <a:off x="4068324" y="555526"/>
            <a:ext cx="3888052" cy="302433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t>Jak?</a:t>
            </a:r>
          </a:p>
          <a:p>
            <a:endParaRPr lang="cs-CZ" sz="2000" dirty="0"/>
          </a:p>
          <a:p>
            <a:r>
              <a:rPr lang="cs-CZ" sz="2000" dirty="0"/>
              <a:t>Ústní prezentace.</a:t>
            </a:r>
          </a:p>
        </p:txBody>
      </p:sp>
      <p:sp>
        <p:nvSpPr>
          <p:cNvPr id="6" name="Nadpis 1"/>
          <p:cNvSpPr txBox="1">
            <a:spLocks/>
          </p:cNvSpPr>
          <p:nvPr/>
        </p:nvSpPr>
        <p:spPr>
          <a:xfrm>
            <a:off x="388132" y="411510"/>
            <a:ext cx="3183160" cy="3168352"/>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cs-CZ" sz="2400" b="1" dirty="0">
                <a:solidFill>
                  <a:schemeClr val="bg1"/>
                </a:solidFill>
                <a:latin typeface="Times New Roman" panose="02020603050405020304" pitchFamily="18" charset="0"/>
                <a:cs typeface="Times New Roman" panose="02020603050405020304" pitchFamily="18" charset="0"/>
              </a:rPr>
              <a:t>9 Prezentace výsledků</a:t>
            </a:r>
          </a:p>
        </p:txBody>
      </p:sp>
      <p:pic>
        <p:nvPicPr>
          <p:cNvPr id="7" name="Obrázek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6376" y="226939"/>
            <a:ext cx="956040" cy="745712"/>
          </a:xfrm>
          <a:prstGeom prst="rect">
            <a:avLst/>
          </a:prstGeom>
        </p:spPr>
      </p:pic>
    </p:spTree>
    <p:extLst>
      <p:ext uri="{BB962C8B-B14F-4D97-AF65-F5344CB8AC3E}">
        <p14:creationId xmlns:p14="http://schemas.microsoft.com/office/powerpoint/2010/main" val="152187872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Formální psaná prezentace výsledků proběhla v rámci závěrečné zprávy.</a:t>
            </a:r>
          </a:p>
          <a:p>
            <a:r>
              <a:rPr lang="cs-CZ" sz="2000" dirty="0">
                <a:solidFill>
                  <a:srgbClr val="002060"/>
                </a:solidFill>
              </a:rPr>
              <a:t>Ústní prezentace má různé podoby, od velmi formální prezentace top manažerům firmy, až po video prezentaci zaměstnancům marketingu.</a:t>
            </a:r>
          </a:p>
          <a:p>
            <a:r>
              <a:rPr lang="cs-CZ" sz="2000" dirty="0">
                <a:solidFill>
                  <a:srgbClr val="002060"/>
                </a:solidFill>
              </a:rPr>
              <a:t>Dodržujeme veškerá pravidla pro správnou prezentaci: obsah odpovídá času prezentace, vizualizace (jednotnost), vhodný styl řeči, prezentace nesmí být důležitější, než prezentující, vhodný „počet“ textu na slajd, správná rychlost, práce s obrázky/tabulkami/grafy, nonverbální komunikace atd.</a:t>
            </a:r>
          </a:p>
        </p:txBody>
      </p:sp>
      <p:sp>
        <p:nvSpPr>
          <p:cNvPr id="6" name="Nadpis 5"/>
          <p:cNvSpPr>
            <a:spLocks noGrp="1"/>
          </p:cNvSpPr>
          <p:nvPr>
            <p:ph type="title"/>
          </p:nvPr>
        </p:nvSpPr>
        <p:spPr>
          <a:xfrm>
            <a:off x="179512" y="195486"/>
            <a:ext cx="4536504" cy="507703"/>
          </a:xfrm>
        </p:spPr>
        <p:txBody>
          <a:bodyPr/>
          <a:lstStyle/>
          <a:p>
            <a:r>
              <a:rPr lang="cs-CZ" dirty="0"/>
              <a:t>9 prezentace výsledků</a:t>
            </a:r>
          </a:p>
        </p:txBody>
      </p:sp>
    </p:spTree>
    <p:extLst>
      <p:ext uri="{BB962C8B-B14F-4D97-AF65-F5344CB8AC3E}">
        <p14:creationId xmlns:p14="http://schemas.microsoft.com/office/powerpoint/2010/main" val="205969529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Prezentujeme výsledky analýz, a pokud byly požadovány i návrhy, tak také ty. Vždy prezentaci „šijeme na míru“ dané cílové skupině a zadání. (top manažery nezajímá, kolik problémů jsme měli s dotazníky na ulici, jak nás senioři vyhnali ze vchodu apod.)</a:t>
            </a:r>
          </a:p>
          <a:p>
            <a:r>
              <a:rPr lang="cs-CZ" sz="2000" dirty="0">
                <a:solidFill>
                  <a:srgbClr val="002060"/>
                </a:solidFill>
              </a:rPr>
              <a:t>Ústní prezentace nám umožňuje pracovat s publikem, zodpovídat dotazy. I proto posíláme prezentaci předem – mohou se na nás připravit.</a:t>
            </a:r>
          </a:p>
        </p:txBody>
      </p:sp>
      <p:sp>
        <p:nvSpPr>
          <p:cNvPr id="6" name="Nadpis 5"/>
          <p:cNvSpPr>
            <a:spLocks noGrp="1"/>
          </p:cNvSpPr>
          <p:nvPr>
            <p:ph type="title"/>
          </p:nvPr>
        </p:nvSpPr>
        <p:spPr>
          <a:xfrm>
            <a:off x="179512" y="195486"/>
            <a:ext cx="4536504" cy="507703"/>
          </a:xfrm>
        </p:spPr>
        <p:txBody>
          <a:bodyPr/>
          <a:lstStyle/>
          <a:p>
            <a:r>
              <a:rPr lang="cs-CZ" dirty="0"/>
              <a:t>Ústní prezentace</a:t>
            </a:r>
          </a:p>
        </p:txBody>
      </p:sp>
    </p:spTree>
    <p:extLst>
      <p:ext uri="{BB962C8B-B14F-4D97-AF65-F5344CB8AC3E}">
        <p14:creationId xmlns:p14="http://schemas.microsoft.com/office/powerpoint/2010/main" val="258358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480720" cy="507703"/>
          </a:xfrm>
        </p:spPr>
        <p:txBody>
          <a:bodyPr/>
          <a:lstStyle/>
          <a:p>
            <a:r>
              <a:rPr lang="cs-CZ" b="1" dirty="0"/>
              <a:t>Proces podle Kozla et al. 2011</a:t>
            </a:r>
          </a:p>
        </p:txBody>
      </p:sp>
      <p:sp>
        <p:nvSpPr>
          <p:cNvPr id="2" name="Rectangle 1"/>
          <p:cNvSpPr/>
          <p:nvPr/>
        </p:nvSpPr>
        <p:spPr>
          <a:xfrm>
            <a:off x="251520" y="915566"/>
            <a:ext cx="8604448" cy="3431709"/>
          </a:xfrm>
          <a:prstGeom prst="rect">
            <a:avLst/>
          </a:prstGeom>
        </p:spPr>
        <p:txBody>
          <a:bodyPr wrap="square">
            <a:spAutoFit/>
          </a:bodyPr>
          <a:lstStyle/>
          <a:p>
            <a:pPr algn="ctr">
              <a:spcAft>
                <a:spcPts val="600"/>
              </a:spcAft>
            </a:pPr>
            <a:r>
              <a:rPr lang="cs-CZ" sz="2400" b="1" dirty="0">
                <a:solidFill>
                  <a:srgbClr val="002060"/>
                </a:solidFill>
                <a:latin typeface="Times New Roman" pitchFamily="18" charset="0"/>
                <a:cs typeface="Times New Roman" pitchFamily="18" charset="0"/>
              </a:rPr>
              <a:t>REALIZAČNÍ ETAPA</a:t>
            </a:r>
          </a:p>
          <a:p>
            <a:pPr>
              <a:spcAft>
                <a:spcPts val="600"/>
              </a:spcAft>
            </a:pPr>
            <a:r>
              <a:rPr lang="cs-CZ" sz="2800" dirty="0">
                <a:solidFill>
                  <a:srgbClr val="002060"/>
                </a:solidFill>
                <a:latin typeface="Times New Roman" pitchFamily="18" charset="0"/>
                <a:cs typeface="Times New Roman" pitchFamily="18" charset="0"/>
              </a:rPr>
              <a:t>5. fáze – sběr údajů.</a:t>
            </a:r>
          </a:p>
          <a:p>
            <a:pPr>
              <a:spcAft>
                <a:spcPts val="600"/>
              </a:spcAft>
            </a:pPr>
            <a:r>
              <a:rPr lang="cs-CZ" sz="2800" dirty="0">
                <a:solidFill>
                  <a:srgbClr val="002060"/>
                </a:solidFill>
                <a:latin typeface="Times New Roman" pitchFamily="18" charset="0"/>
                <a:cs typeface="Times New Roman" pitchFamily="18" charset="0"/>
              </a:rPr>
              <a:t>6. fáze – zpracování údajů.</a:t>
            </a:r>
          </a:p>
          <a:p>
            <a:pPr>
              <a:spcAft>
                <a:spcPts val="600"/>
              </a:spcAft>
            </a:pPr>
            <a:r>
              <a:rPr lang="cs-CZ" sz="2800" dirty="0">
                <a:solidFill>
                  <a:srgbClr val="002060"/>
                </a:solidFill>
                <a:latin typeface="Times New Roman" pitchFamily="18" charset="0"/>
                <a:cs typeface="Times New Roman" pitchFamily="18" charset="0"/>
              </a:rPr>
              <a:t>7. fáze – analýza získaných údajů – zpracování pomocí programů MS Excel a IBM SPSS.</a:t>
            </a:r>
          </a:p>
          <a:p>
            <a:pPr>
              <a:spcAft>
                <a:spcPts val="600"/>
              </a:spcAft>
            </a:pPr>
            <a:r>
              <a:rPr lang="cs-CZ" sz="2800" dirty="0">
                <a:solidFill>
                  <a:srgbClr val="002060"/>
                </a:solidFill>
                <a:latin typeface="Times New Roman" pitchFamily="18" charset="0"/>
                <a:cs typeface="Times New Roman" pitchFamily="18" charset="0"/>
              </a:rPr>
              <a:t>8. fáze – interpretace získaných informací.</a:t>
            </a:r>
          </a:p>
          <a:p>
            <a:pPr>
              <a:spcAft>
                <a:spcPts val="600"/>
              </a:spcAft>
            </a:pPr>
            <a:r>
              <a:rPr lang="cs-CZ" sz="2800" dirty="0">
                <a:solidFill>
                  <a:srgbClr val="002060"/>
                </a:solidFill>
                <a:latin typeface="Times New Roman" pitchFamily="18" charset="0"/>
                <a:cs typeface="Times New Roman" pitchFamily="18" charset="0"/>
              </a:rPr>
              <a:t>9. fáze – prezentace výsledků.</a:t>
            </a:r>
          </a:p>
        </p:txBody>
      </p:sp>
    </p:spTree>
    <p:extLst>
      <p:ext uri="{BB962C8B-B14F-4D97-AF65-F5344CB8AC3E}">
        <p14:creationId xmlns:p14="http://schemas.microsoft.com/office/powerpoint/2010/main" val="4972517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Konec prezentace</a:t>
            </a:r>
          </a:p>
        </p:txBody>
      </p:sp>
      <p:sp>
        <p:nvSpPr>
          <p:cNvPr id="3" name="Zástupný symbol pro obsah 2"/>
          <p:cNvSpPr txBox="1">
            <a:spLocks/>
          </p:cNvSpPr>
          <p:nvPr/>
        </p:nvSpPr>
        <p:spPr>
          <a:xfrm>
            <a:off x="2699792" y="1779662"/>
            <a:ext cx="3888432" cy="237626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400" b="1" dirty="0">
                <a:solidFill>
                  <a:srgbClr val="307871"/>
                </a:solidFill>
                <a:latin typeface="Times New Roman" panose="02020603050405020304" pitchFamily="18" charset="0"/>
                <a:cs typeface="Times New Roman" panose="02020603050405020304" pitchFamily="18" charset="0"/>
              </a:rPr>
              <a:t>Děkuji za pozornost </a:t>
            </a:r>
            <a:r>
              <a:rPr lang="cs-CZ" sz="2400" b="1" dirty="0">
                <a:solidFill>
                  <a:srgbClr val="30787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5316814"/>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2965</TotalTime>
  <Words>5617</Words>
  <Application>Microsoft Office PowerPoint</Application>
  <PresentationFormat>Předvádění na obrazovce (16:9)</PresentationFormat>
  <Paragraphs>673</Paragraphs>
  <Slides>90</Slides>
  <Notes>75</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90</vt:i4>
      </vt:variant>
    </vt:vector>
  </HeadingPairs>
  <TitlesOfParts>
    <vt:vector size="97" baseType="lpstr">
      <vt:lpstr>Arial</vt:lpstr>
      <vt:lpstr>Arial Unicode MS</vt:lpstr>
      <vt:lpstr>Calibri</vt:lpstr>
      <vt:lpstr>Poppins</vt:lpstr>
      <vt:lpstr>Times New Roman</vt:lpstr>
      <vt:lpstr>Wingdings</vt:lpstr>
      <vt:lpstr>SLU</vt:lpstr>
      <vt:lpstr>Marketingový výzkum  Proces marketingového výzkumu</vt:lpstr>
      <vt:lpstr>Obsah tutoriálu</vt:lpstr>
      <vt:lpstr>ChatGPT</vt:lpstr>
      <vt:lpstr>Další AI</vt:lpstr>
      <vt:lpstr>Prezentace aplikace PowerPoint</vt:lpstr>
      <vt:lpstr>Proč provádíme marketingový výzkum?</vt:lpstr>
      <vt:lpstr>Proces podle Kotlera a Kellera (2016)</vt:lpstr>
      <vt:lpstr>Proces podle Kozla et al. 2011</vt:lpstr>
      <vt:lpstr>Proces podle Kozla et al. 2011</vt:lpstr>
      <vt:lpstr>Proces podle Kolba 2008</vt:lpstr>
      <vt:lpstr>Proces podle výzkumné agentury Millward Brown</vt:lpstr>
      <vt:lpstr>Proces obecně</vt:lpstr>
      <vt:lpstr>Definice problému</vt:lpstr>
      <vt:lpstr>Definice problému</vt:lpstr>
      <vt:lpstr>Definice problému</vt:lpstr>
      <vt:lpstr>Prezentace aplikace PowerPoint</vt:lpstr>
      <vt:lpstr>Definice cíle výzkumu</vt:lpstr>
      <vt:lpstr>Definice cíle výzkumu</vt:lpstr>
      <vt:lpstr>Prezentace aplikace PowerPoint</vt:lpstr>
      <vt:lpstr>Prezentace aplikace PowerPoint</vt:lpstr>
      <vt:lpstr>Prezentace aplikace PowerPoint</vt:lpstr>
      <vt:lpstr>Marketingový výzkum ve spolupráci s agenturou</vt:lpstr>
      <vt:lpstr>Brief podle Millward Brown</vt:lpstr>
      <vt:lpstr>Prezentace aplikace PowerPoint</vt:lpstr>
      <vt:lpstr>Ve které fázi výzkumu vstupuje ideálně do projektu agentura?</vt:lpstr>
      <vt:lpstr>Prezentace aplikace PowerPoint</vt:lpstr>
      <vt:lpstr>Co je výzkumná otázka?</vt:lpstr>
      <vt:lpstr>Co je výzkumná otázka?</vt:lpstr>
      <vt:lpstr>Co je výzkumná otázka?</vt:lpstr>
      <vt:lpstr>Co je výzkumná otázka?</vt:lpstr>
      <vt:lpstr>Kolik výzkumných otázek stanovit?</vt:lpstr>
      <vt:lpstr>K čemu slouží výzkumná otázka?</vt:lpstr>
      <vt:lpstr>Prezentace aplikace PowerPoint</vt:lpstr>
      <vt:lpstr>Prezentace aplikace PowerPoint</vt:lpstr>
      <vt:lpstr>Co je to hypotéza?</vt:lpstr>
      <vt:lpstr>Zásady sestavování hypotéz</vt:lpstr>
      <vt:lpstr>Zásady sestavování hypotéz</vt:lpstr>
      <vt:lpstr>Zásady sestavování hypotéz</vt:lpstr>
      <vt:lpstr>Příklady dobře sestavených hypotéz</vt:lpstr>
      <vt:lpstr>Příklady dobře sestavených hypotéz</vt:lpstr>
      <vt:lpstr> Formulace hypotéz</vt:lpstr>
      <vt:lpstr>Explanační hypotéza = vysvětluje jev pomocí vztahu (kauzalita). </vt:lpstr>
      <vt:lpstr> Formulace hypotéz</vt:lpstr>
      <vt:lpstr>Typy možných vztahů proměnných</vt:lpstr>
      <vt:lpstr>Proces testování hypotéz obecně</vt:lpstr>
      <vt:lpstr>Typy hypotéz</vt:lpstr>
      <vt:lpstr>Možné výsledky testování hypotéz</vt:lpstr>
      <vt:lpstr>Souvislosti problému, cíle, výzkumné otázky a hypotéz</vt:lpstr>
      <vt:lpstr>Prezentace aplikace PowerPoint</vt:lpstr>
      <vt:lpstr>Orientační analýza situace</vt:lpstr>
      <vt:lpstr>Výstupy orientační analýzy</vt:lpstr>
      <vt:lpstr>Plán výzkumu</vt:lpstr>
      <vt:lpstr>Plán výzkumu</vt:lpstr>
      <vt:lpstr>Předvýzkum</vt:lpstr>
      <vt:lpstr>Prezentace aplikace PowerPoint</vt:lpstr>
      <vt:lpstr>Věda!</vt:lpstr>
      <vt:lpstr>Problémy se vzorkem</vt:lpstr>
      <vt:lpstr>Everything We Eat Both Causes And Prevents Cancer (Sciencealert.com)</vt:lpstr>
      <vt:lpstr>Co bychom chtěli?</vt:lpstr>
      <vt:lpstr>Reprezentativnost výběrového souboru („vzorek“)</vt:lpstr>
      <vt:lpstr>Výzkumný vzorek</vt:lpstr>
      <vt:lpstr>Proč je velikost vzorku důležitá</vt:lpstr>
      <vt:lpstr>Reprezentativita (WikiSofia)</vt:lpstr>
      <vt:lpstr>Prezentace aplikace PowerPoint</vt:lpstr>
      <vt:lpstr>5 Sběr údajů</vt:lpstr>
      <vt:lpstr>Lidské zdroje při sběru dat</vt:lpstr>
      <vt:lpstr>Způsoby sběru dat</vt:lpstr>
      <vt:lpstr>Jak to funguje v profi agentuře</vt:lpstr>
      <vt:lpstr>Kontrola při sběru dat</vt:lpstr>
      <vt:lpstr>Prezentace aplikace PowerPoint</vt:lpstr>
      <vt:lpstr>6 Zpracování údajů</vt:lpstr>
      <vt:lpstr>Kódování dat</vt:lpstr>
      <vt:lpstr>Validita a reliabilita dat</vt:lpstr>
      <vt:lpstr>Validita a reliabilita dat</vt:lpstr>
      <vt:lpstr>Od otázky k odpovědi – kde dochází ke zkreslení</vt:lpstr>
      <vt:lpstr>Kontrola validity</vt:lpstr>
      <vt:lpstr>Prezentace aplikace PowerPoint</vt:lpstr>
      <vt:lpstr>7 analýza získaných údajů</vt:lpstr>
      <vt:lpstr>Třídy proměnných</vt:lpstr>
      <vt:lpstr>Deskriptivní analýza</vt:lpstr>
      <vt:lpstr>Další analýzy</vt:lpstr>
      <vt:lpstr>Prezentace aplikace PowerPoint</vt:lpstr>
      <vt:lpstr>8 interpretace získaných informací</vt:lpstr>
      <vt:lpstr>Interpretace získaných informací</vt:lpstr>
      <vt:lpstr>Závěrečná zpráva 1</vt:lpstr>
      <vt:lpstr>Závěrečná zpráva 2</vt:lpstr>
      <vt:lpstr>Prezentace aplikace PowerPoint</vt:lpstr>
      <vt:lpstr>9 prezentace výsledků</vt:lpstr>
      <vt:lpstr>Ústní prezentace</vt:lpstr>
      <vt:lpstr>Konec prezentace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sto0001</cp:lastModifiedBy>
  <cp:revision>90</cp:revision>
  <dcterms:created xsi:type="dcterms:W3CDTF">2016-07-06T15:42:34Z</dcterms:created>
  <dcterms:modified xsi:type="dcterms:W3CDTF">2023-03-24T15:58:08Z</dcterms:modified>
</cp:coreProperties>
</file>