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2"/>
  </p:notesMasterIdLst>
  <p:sldIdLst>
    <p:sldId id="256" r:id="rId2"/>
    <p:sldId id="399" r:id="rId3"/>
    <p:sldId id="400" r:id="rId4"/>
    <p:sldId id="404" r:id="rId5"/>
    <p:sldId id="405" r:id="rId6"/>
    <p:sldId id="406" r:id="rId7"/>
    <p:sldId id="352" r:id="rId8"/>
    <p:sldId id="353" r:id="rId9"/>
    <p:sldId id="354" r:id="rId10"/>
    <p:sldId id="355" r:id="rId11"/>
    <p:sldId id="356" r:id="rId12"/>
    <p:sldId id="359" r:id="rId13"/>
    <p:sldId id="360" r:id="rId14"/>
    <p:sldId id="361" r:id="rId15"/>
    <p:sldId id="362" r:id="rId16"/>
    <p:sldId id="377" r:id="rId17"/>
    <p:sldId id="363" r:id="rId18"/>
    <p:sldId id="364" r:id="rId19"/>
    <p:sldId id="365" r:id="rId20"/>
    <p:sldId id="366" r:id="rId21"/>
    <p:sldId id="367" r:id="rId22"/>
    <p:sldId id="368" r:id="rId23"/>
    <p:sldId id="369" r:id="rId24"/>
    <p:sldId id="371" r:id="rId25"/>
    <p:sldId id="372" r:id="rId26"/>
    <p:sldId id="373" r:id="rId27"/>
    <p:sldId id="375" r:id="rId28"/>
    <p:sldId id="378" r:id="rId29"/>
    <p:sldId id="379" r:id="rId30"/>
    <p:sldId id="380" r:id="rId31"/>
    <p:sldId id="381" r:id="rId32"/>
    <p:sldId id="382" r:id="rId33"/>
    <p:sldId id="383" r:id="rId34"/>
    <p:sldId id="384" r:id="rId35"/>
    <p:sldId id="387" r:id="rId36"/>
    <p:sldId id="388" r:id="rId37"/>
    <p:sldId id="389" r:id="rId38"/>
    <p:sldId id="390" r:id="rId39"/>
    <p:sldId id="391" r:id="rId40"/>
    <p:sldId id="392" r:id="rId41"/>
    <p:sldId id="393" r:id="rId42"/>
    <p:sldId id="394" r:id="rId43"/>
    <p:sldId id="395" r:id="rId44"/>
    <p:sldId id="397" r:id="rId45"/>
    <p:sldId id="398" r:id="rId46"/>
    <p:sldId id="407" r:id="rId47"/>
    <p:sldId id="408"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 id="421" r:id="rId61"/>
    <p:sldId id="423" r:id="rId62"/>
    <p:sldId id="424" r:id="rId63"/>
    <p:sldId id="425" r:id="rId64"/>
    <p:sldId id="426" r:id="rId65"/>
    <p:sldId id="427" r:id="rId66"/>
    <p:sldId id="428" r:id="rId67"/>
    <p:sldId id="429" r:id="rId68"/>
    <p:sldId id="430" r:id="rId69"/>
    <p:sldId id="431" r:id="rId70"/>
    <p:sldId id="432" r:id="rId71"/>
    <p:sldId id="433" r:id="rId72"/>
    <p:sldId id="434" r:id="rId73"/>
    <p:sldId id="435" r:id="rId74"/>
    <p:sldId id="436" r:id="rId75"/>
    <p:sldId id="437" r:id="rId76"/>
    <p:sldId id="438" r:id="rId77"/>
    <p:sldId id="439" r:id="rId78"/>
    <p:sldId id="440" r:id="rId79"/>
    <p:sldId id="441" r:id="rId80"/>
    <p:sldId id="442" r:id="rId81"/>
    <p:sldId id="443" r:id="rId82"/>
    <p:sldId id="444" r:id="rId83"/>
    <p:sldId id="445" r:id="rId84"/>
    <p:sldId id="446" r:id="rId85"/>
    <p:sldId id="447" r:id="rId86"/>
    <p:sldId id="448" r:id="rId87"/>
    <p:sldId id="449" r:id="rId88"/>
    <p:sldId id="450" r:id="rId89"/>
    <p:sldId id="451" r:id="rId90"/>
    <p:sldId id="452" r:id="rId91"/>
    <p:sldId id="453" r:id="rId92"/>
    <p:sldId id="454" r:id="rId93"/>
    <p:sldId id="455" r:id="rId94"/>
    <p:sldId id="456" r:id="rId95"/>
    <p:sldId id="457" r:id="rId96"/>
    <p:sldId id="458" r:id="rId97"/>
    <p:sldId id="459" r:id="rId98"/>
    <p:sldId id="460" r:id="rId99"/>
    <p:sldId id="461" r:id="rId100"/>
    <p:sldId id="462" r:id="rId101"/>
    <p:sldId id="463" r:id="rId102"/>
    <p:sldId id="464" r:id="rId103"/>
    <p:sldId id="465" r:id="rId104"/>
    <p:sldId id="466" r:id="rId105"/>
    <p:sldId id="467" r:id="rId106"/>
    <p:sldId id="468" r:id="rId107"/>
    <p:sldId id="469" r:id="rId108"/>
    <p:sldId id="470" r:id="rId109"/>
    <p:sldId id="471" r:id="rId110"/>
    <p:sldId id="472" r:id="rId111"/>
    <p:sldId id="473" r:id="rId112"/>
    <p:sldId id="474" r:id="rId113"/>
    <p:sldId id="475" r:id="rId114"/>
    <p:sldId id="476" r:id="rId115"/>
    <p:sldId id="477" r:id="rId116"/>
    <p:sldId id="478" r:id="rId117"/>
    <p:sldId id="479" r:id="rId118"/>
    <p:sldId id="480" r:id="rId119"/>
    <p:sldId id="481" r:id="rId120"/>
    <p:sldId id="482" r:id="rId121"/>
    <p:sldId id="483" r:id="rId122"/>
    <p:sldId id="484" r:id="rId123"/>
    <p:sldId id="485" r:id="rId124"/>
    <p:sldId id="486" r:id="rId125"/>
    <p:sldId id="487" r:id="rId126"/>
    <p:sldId id="488" r:id="rId127"/>
    <p:sldId id="489" r:id="rId128"/>
    <p:sldId id="490" r:id="rId129"/>
    <p:sldId id="491" r:id="rId130"/>
    <p:sldId id="492" r:id="rId131"/>
    <p:sldId id="493" r:id="rId132"/>
    <p:sldId id="494" r:id="rId133"/>
    <p:sldId id="495" r:id="rId134"/>
    <p:sldId id="496" r:id="rId135"/>
    <p:sldId id="497" r:id="rId136"/>
    <p:sldId id="498" r:id="rId137"/>
    <p:sldId id="499" r:id="rId138"/>
    <p:sldId id="500" r:id="rId139"/>
    <p:sldId id="501" r:id="rId140"/>
    <p:sldId id="502" r:id="rId141"/>
    <p:sldId id="503" r:id="rId142"/>
    <p:sldId id="504" r:id="rId143"/>
    <p:sldId id="505" r:id="rId144"/>
    <p:sldId id="506" r:id="rId145"/>
    <p:sldId id="507" r:id="rId146"/>
    <p:sldId id="508" r:id="rId147"/>
    <p:sldId id="509" r:id="rId148"/>
    <p:sldId id="510" r:id="rId149"/>
    <p:sldId id="511" r:id="rId150"/>
    <p:sldId id="512" r:id="rId15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08.03.2024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zapletalova@opf.slu.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Přístupy k managementu</a:t>
            </a:r>
          </a:p>
        </p:txBody>
      </p:sp>
      <p:sp>
        <p:nvSpPr>
          <p:cNvPr id="3" name="Podnadpis 2"/>
          <p:cNvSpPr>
            <a:spLocks noGrp="1"/>
          </p:cNvSpPr>
          <p:nvPr>
            <p:ph type="subTitle" idx="4294967295"/>
          </p:nvPr>
        </p:nvSpPr>
        <p:spPr>
          <a:xfrm>
            <a:off x="683568" y="3219822"/>
            <a:ext cx="496855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1. </a:t>
            </a:r>
            <a:r>
              <a:rPr lang="cs-CZ" sz="1400" dirty="0" err="1" smtClean="0">
                <a:solidFill>
                  <a:schemeClr val="bg1"/>
                </a:solidFill>
                <a:latin typeface="Times New Roman" panose="02020603050405020304" pitchFamily="18" charset="0"/>
                <a:cs typeface="Times New Roman" panose="02020603050405020304" pitchFamily="18" charset="0"/>
              </a:rPr>
              <a:t>tutorial</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2000" dirty="0">
                <a:solidFill>
                  <a:schemeClr val="bg1"/>
                </a:solidFill>
                <a:latin typeface="Times New Roman" panose="02020603050405020304" pitchFamily="18" charset="0"/>
                <a:cs typeface="Times New Roman" panose="02020603050405020304" pitchFamily="18" charset="0"/>
              </a:rPr>
              <a:t>Management jako skupina řídících pracovníků</a:t>
            </a: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a:solidFill>
                  <a:srgbClr val="307871"/>
                </a:solidFill>
                <a:latin typeface="Times New Roman" panose="02020603050405020304" pitchFamily="18" charset="0"/>
                <a:cs typeface="Times New Roman" panose="02020603050405020304" pitchFamily="18" charset="0"/>
              </a:rPr>
              <a:t>MANAGEMENT</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Manažery třídíme podle stupňů řízení, kterým odpovídají konkrétní úkoly a aktivity. V tomto případě hovoříme o </a:t>
            </a:r>
            <a:r>
              <a:rPr lang="cs-CZ" sz="1800" b="1" dirty="0"/>
              <a:t>vertikální typologii </a:t>
            </a:r>
            <a:r>
              <a:rPr lang="cs-CZ" sz="1800" b="1" dirty="0" smtClean="0"/>
              <a:t>manažerů</a:t>
            </a:r>
            <a:r>
              <a:rPr lang="cs-CZ" sz="1800" dirty="0"/>
              <a:t> </a:t>
            </a:r>
            <a:r>
              <a:rPr lang="cs-CZ" sz="1800" dirty="0" smtClean="0"/>
              <a:t>- manažery </a:t>
            </a:r>
            <a:r>
              <a:rPr lang="cs-CZ" sz="1800" dirty="0"/>
              <a:t>vrcholové, manažery střední a manažery první linie</a:t>
            </a:r>
            <a:r>
              <a:rPr lang="cs-CZ" sz="1800" dirty="0" smtClean="0"/>
              <a:t>.</a:t>
            </a:r>
          </a:p>
          <a:p>
            <a:pPr algn="just"/>
            <a:endParaRPr lang="cs-CZ" sz="1800" dirty="0"/>
          </a:p>
          <a:p>
            <a:pPr algn="just"/>
            <a:r>
              <a:rPr lang="cs-CZ" sz="1800" dirty="0" smtClean="0"/>
              <a:t>Toto </a:t>
            </a:r>
            <a:r>
              <a:rPr lang="cs-CZ" sz="1800" dirty="0"/>
              <a:t>členění manažerů přestavuje horizontální typologii manažerů. Podle </a:t>
            </a:r>
            <a:r>
              <a:rPr lang="cs-CZ" sz="1800" b="1" dirty="0"/>
              <a:t>horizontální typologie </a:t>
            </a:r>
            <a:r>
              <a:rPr lang="cs-CZ" sz="1800" b="1" dirty="0" smtClean="0"/>
              <a:t>manažerů – </a:t>
            </a:r>
            <a:r>
              <a:rPr lang="cs-CZ" sz="1800" dirty="0" smtClean="0"/>
              <a:t>manažeři </a:t>
            </a:r>
            <a:r>
              <a:rPr lang="cs-CZ" sz="1800" dirty="0"/>
              <a:t>kvality; personální manažeři; procesní manažeři; produktoví manažeři; projektoví manažeři; finanční manažeři; provozní manažeři atd.</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Typologie manažerů </a:t>
            </a:r>
          </a:p>
        </p:txBody>
      </p:sp>
    </p:spTree>
    <p:extLst>
      <p:ext uri="{BB962C8B-B14F-4D97-AF65-F5344CB8AC3E}">
        <p14:creationId xmlns:p14="http://schemas.microsoft.com/office/powerpoint/2010/main" val="18447386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pic>
        <p:nvPicPr>
          <p:cNvPr id="11" name="Obrázek 10" descr="The Gunter Group - SITUATIONAL LEADERSHIP"/>
          <p:cNvPicPr/>
          <p:nvPr/>
        </p:nvPicPr>
        <p:blipFill rotWithShape="1">
          <a:blip r:embed="rId2">
            <a:extLst>
              <a:ext uri="{28A0092B-C50C-407E-A947-70E740481C1C}">
                <a14:useLocalDpi xmlns:a14="http://schemas.microsoft.com/office/drawing/2010/main" val="0"/>
              </a:ext>
            </a:extLst>
          </a:blip>
          <a:srcRect t="13583" b="10524"/>
          <a:stretch/>
        </p:blipFill>
        <p:spPr bwMode="auto">
          <a:xfrm>
            <a:off x="971600" y="737370"/>
            <a:ext cx="6336704" cy="39604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08854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jestliže je pracovník je ochotný a schopný plnit konkrétní úkol, potom lídr jej nechává samotného a převádí na něj odpovědnost za splnění úkolu, lídr pracovníka pouze kontroluje a komentuje jeho práci proto, aby pracovník měl pocit docenění;</a:t>
            </a:r>
          </a:p>
          <a:p>
            <a:pPr lvl="0" algn="just"/>
            <a:r>
              <a:rPr lang="cs-CZ" sz="1800" dirty="0"/>
              <a:t>jestliže je pracovník není ochotný ani schopný konkrétní úkol plnit, potom lídr pracovníka vede krok za krokem, definuje jeho roli a přesně určuje co má a jakým způsobem dělat, přičemž se lídr snaží budovat s pracovníkem určité vztahy;</a:t>
            </a:r>
          </a:p>
          <a:p>
            <a:pPr lvl="0" algn="just"/>
            <a:r>
              <a:rPr lang="cs-CZ" sz="1800" dirty="0"/>
              <a:t>jestliže je pracovník neschopen a zároveň ochoten konkrétní úkol splnit, potom je potřeba, aby lídr poskytl přesné instrukce a vedení, ale zároveň pracovníka v maximální míře podporoval;</a:t>
            </a:r>
          </a:p>
          <a:p>
            <a:pPr algn="just"/>
            <a:r>
              <a:rPr lang="cs-CZ" sz="1800" dirty="0"/>
              <a:t>jestliže je pracovníka schopen úkol splnit, ale není to ochotný vykonat z důvodu chybějící motivace, potom lídr musí s pracovníkem pracovat, podporovat jej a komunikovat s ním.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15988370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Teorie cesta-cíl, jejímž autorem je Robert House, je založena na předpokladu, že lídr své pracovníky při naplňování jejich cílů řídí nebo podporuje. V podstatě vychází z motivační teorie očekávání. </a:t>
            </a:r>
          </a:p>
          <a:p>
            <a:pPr algn="just"/>
            <a:r>
              <a:rPr lang="cs-CZ" sz="1800" dirty="0"/>
              <a:t>Pojem cesta-cíl je odvozen z přesvědčení, že efektivní vedení odstraňuje překážky a nástrahy tak že, pracovníci mají jasnější cestu k naplňování stanovených cílů.</a:t>
            </a:r>
          </a:p>
          <a:p>
            <a:pPr marL="0" indent="0" algn="just">
              <a:buNone/>
            </a:pPr>
            <a:r>
              <a:rPr lang="cs-CZ" sz="1800" dirty="0"/>
              <a:t>House identifikoval čtyři typy lídrů:</a:t>
            </a:r>
          </a:p>
          <a:p>
            <a:pPr lvl="0" algn="just"/>
            <a:r>
              <a:rPr lang="cs-CZ" sz="1800" b="1" dirty="0"/>
              <a:t>direktivní lídr </a:t>
            </a:r>
            <a:r>
              <a:rPr lang="cs-CZ" sz="1800" dirty="0"/>
              <a:t>– lídr přesně specifikuje úkoly a způsoby jejich dosažení;</a:t>
            </a:r>
          </a:p>
          <a:p>
            <a:pPr lvl="0" algn="just"/>
            <a:r>
              <a:rPr lang="cs-CZ" sz="1800" b="1" dirty="0"/>
              <a:t>podporující lídr </a:t>
            </a:r>
            <a:r>
              <a:rPr lang="cs-CZ" sz="1800" dirty="0"/>
              <a:t>– zaměřuje se na potřeby pracovníků a je přátelský;</a:t>
            </a:r>
          </a:p>
          <a:p>
            <a:pPr lvl="0" algn="just"/>
            <a:r>
              <a:rPr lang="cs-CZ" sz="1800" b="1" dirty="0"/>
              <a:t>participativní lídr </a:t>
            </a:r>
            <a:r>
              <a:rPr lang="cs-CZ" sz="1800" dirty="0"/>
              <a:t>– konzultuje se členy týmu své názory a respektuje jejich názory při rozhodování;</a:t>
            </a:r>
          </a:p>
          <a:p>
            <a:pPr algn="just"/>
            <a:r>
              <a:rPr lang="cs-CZ" sz="1800" b="1" dirty="0"/>
              <a:t>lídr orientovaný na úspěch </a:t>
            </a:r>
            <a:r>
              <a:rPr lang="cs-CZ" sz="1800" dirty="0"/>
              <a:t>– nastavuje cíle a očekává, že zaměstnanci je splní na nejvyšší možné úrovni.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 – cíl (70. léta 20. století)</a:t>
            </a:r>
          </a:p>
        </p:txBody>
      </p:sp>
    </p:spTree>
    <p:extLst>
      <p:ext uri="{BB962C8B-B14F-4D97-AF65-F5344CB8AC3E}">
        <p14:creationId xmlns:p14="http://schemas.microsoft.com/office/powerpoint/2010/main" val="3774945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771550"/>
            <a:ext cx="4238625" cy="3960440"/>
          </a:xfrm>
          <a:prstGeom prst="rect">
            <a:avLst/>
          </a:prstGeom>
        </p:spPr>
      </p:pic>
    </p:spTree>
    <p:extLst>
      <p:ext uri="{BB962C8B-B14F-4D97-AF65-F5344CB8AC3E}">
        <p14:creationId xmlns:p14="http://schemas.microsoft.com/office/powerpoint/2010/main" val="5606871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2200" b="5201"/>
          <a:stretch/>
        </p:blipFill>
        <p:spPr>
          <a:xfrm>
            <a:off x="1115616" y="791050"/>
            <a:ext cx="6309320" cy="3908569"/>
          </a:xfrm>
          <a:prstGeom prst="rect">
            <a:avLst/>
          </a:prstGeom>
        </p:spPr>
      </p:pic>
    </p:spTree>
    <p:extLst>
      <p:ext uri="{BB962C8B-B14F-4D97-AF65-F5344CB8AC3E}">
        <p14:creationId xmlns:p14="http://schemas.microsoft.com/office/powerpoint/2010/main" val="26484757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House ve své teorii předpokládá, že chování lídrů ovlivňují dvě skupiny situačních faktorů, a to faktory prostředí a faktory podřízených. </a:t>
            </a:r>
          </a:p>
          <a:p>
            <a:pPr algn="just"/>
            <a:r>
              <a:rPr lang="cs-CZ" sz="1800" b="1" dirty="0"/>
              <a:t>Faktory prostředí </a:t>
            </a:r>
            <a:r>
              <a:rPr lang="cs-CZ" sz="1800" dirty="0"/>
              <a:t>se zahrnují faktory mimo kontrolu pracovníků, jako je pracovní skupina, strukturování úkolu, systém formálních autorit, pracovní skupina. Faktory prostředí determinují typ chování lídra, jestliže mají podřízení dosáhnout maximálně možných výsledků. </a:t>
            </a:r>
          </a:p>
          <a:p>
            <a:pPr algn="just"/>
            <a:r>
              <a:rPr lang="cs-CZ" sz="1800" b="1" dirty="0"/>
              <a:t>Faktory podřízených </a:t>
            </a:r>
            <a:r>
              <a:rPr lang="cs-CZ" sz="1800" dirty="0"/>
              <a:t>představují osobní charakteristiky samotných podřízených, jako je těžiště kontroly, zkušenosti, očekávané schopnosti. Osobní charakteristiky podřízených determinují jak je prostředí a chování lídra interpretováno. </a:t>
            </a:r>
          </a:p>
          <a:p>
            <a:pPr algn="just"/>
            <a:r>
              <a:rPr lang="cs-CZ" sz="1800" dirty="0"/>
              <a:t>Teorie předpokládá, že chování lídra, z pohledu dosahování cílů a výkonů, nebude účinné, pokud nebude slučitelné s prostředím nebo charakteristikami podřízených.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cesta-cíl </a:t>
            </a:r>
          </a:p>
        </p:txBody>
      </p:sp>
    </p:spTree>
    <p:extLst>
      <p:ext uri="{BB962C8B-B14F-4D97-AF65-F5344CB8AC3E}">
        <p14:creationId xmlns:p14="http://schemas.microsoft.com/office/powerpoint/2010/main" val="7560024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Definují faktory, které podle nich zásadním způsobem ovlivňují volbu vhodného stylu rozhodování manažera. Těmito faktory jsou </a:t>
            </a:r>
            <a:r>
              <a:rPr lang="cs-CZ" sz="1800" b="1" dirty="0"/>
              <a:t>kvalita vlastního rozhodování </a:t>
            </a:r>
            <a:r>
              <a:rPr lang="cs-CZ" sz="1800" dirty="0"/>
              <a:t>a </a:t>
            </a:r>
            <a:r>
              <a:rPr lang="cs-CZ" sz="1800" b="1" dirty="0"/>
              <a:t>akceptovatelnost rozhodnutí </a:t>
            </a:r>
            <a:r>
              <a:rPr lang="cs-CZ" sz="1800" dirty="0"/>
              <a:t>(tj. ochota podřízených realizovat dané manažerské rozhodnutí).</a:t>
            </a:r>
          </a:p>
          <a:p>
            <a:pPr algn="just"/>
            <a:r>
              <a:rPr lang="cs-CZ" sz="1800" dirty="0"/>
              <a:t>Podstatou modelu pro řešení problémů skupin a jejich vedení je provedení situační analýzy problému, který se vyskytl a má se řešit pro danou skupinu zaměstnanců. Situační analýza daného problému - můžeme popsat pomocí sedmi charakteristik: </a:t>
            </a:r>
          </a:p>
          <a:p>
            <a:pPr algn="just">
              <a:spcBef>
                <a:spcPts val="0"/>
              </a:spcBef>
            </a:pPr>
            <a:r>
              <a:rPr lang="cs-CZ" sz="1600" dirty="0"/>
              <a:t>požadavek kvality řešení, </a:t>
            </a:r>
          </a:p>
          <a:p>
            <a:pPr algn="just">
              <a:spcBef>
                <a:spcPts val="0"/>
              </a:spcBef>
            </a:pPr>
            <a:r>
              <a:rPr lang="cs-CZ" sz="1600" dirty="0"/>
              <a:t>dostatek informací k řešení, </a:t>
            </a:r>
          </a:p>
          <a:p>
            <a:pPr algn="just">
              <a:spcBef>
                <a:spcPts val="0"/>
              </a:spcBef>
            </a:pPr>
            <a:r>
              <a:rPr lang="cs-CZ" sz="1600" dirty="0"/>
              <a:t>strukturovanost problému, </a:t>
            </a:r>
          </a:p>
          <a:p>
            <a:pPr algn="just">
              <a:spcBef>
                <a:spcPts val="0"/>
              </a:spcBef>
            </a:pPr>
            <a:r>
              <a:rPr lang="cs-CZ" sz="1600" dirty="0"/>
              <a:t>význam akceptovatelnosti zaměstnanců pro realizaci rozhodnutí, </a:t>
            </a:r>
          </a:p>
          <a:p>
            <a:pPr algn="just">
              <a:spcBef>
                <a:spcPts val="0"/>
              </a:spcBef>
            </a:pPr>
            <a:r>
              <a:rPr lang="cs-CZ" sz="1600" dirty="0"/>
              <a:t>akceptovatelnost pro spolupracovníky</a:t>
            </a:r>
          </a:p>
          <a:p>
            <a:pPr algn="just">
              <a:spcBef>
                <a:spcPts val="0"/>
              </a:spcBef>
            </a:pPr>
            <a:r>
              <a:rPr lang="cs-CZ" sz="1600" dirty="0"/>
              <a:t>cílová orientace spolupracovníků, </a:t>
            </a:r>
          </a:p>
          <a:p>
            <a:pPr algn="just">
              <a:spcBef>
                <a:spcPts val="0"/>
              </a:spcBef>
            </a:pPr>
            <a:r>
              <a:rPr lang="cs-CZ" sz="1600" dirty="0"/>
              <a:t>pravděpodobnost vzniku konfliktů mezi spolupracovníky.</a:t>
            </a:r>
          </a:p>
          <a:p>
            <a:pPr algn="just">
              <a:spcBef>
                <a:spcPts val="0"/>
              </a:spcBef>
            </a:pPr>
            <a:r>
              <a:rPr lang="cs-CZ" sz="1800" dirty="0"/>
              <a:t> </a:t>
            </a:r>
            <a:br>
              <a:rPr lang="cs-CZ" sz="1800" dirty="0"/>
            </a:br>
            <a:r>
              <a:rPr lang="cs-CZ" sz="1800" dirty="0"/>
              <a:t>Těchto sedm pravidel dává vedoucímu dostatečnou možnost analyzovat daný problém</a:t>
            </a:r>
            <a:br>
              <a:rPr lang="cs-CZ" sz="1800" dirty="0"/>
            </a:br>
            <a:r>
              <a:rPr lang="cs-CZ" sz="1800" dirty="0"/>
              <a:t>tak, aby bylo možné odvodit vhodný vůdčí styl.</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20880" cy="507703"/>
          </a:xfrm>
        </p:spPr>
        <p:txBody>
          <a:bodyPr/>
          <a:lstStyle/>
          <a:p>
            <a:r>
              <a:rPr lang="cs-CZ" dirty="0"/>
              <a:t>Styly vedení podle </a:t>
            </a:r>
            <a:r>
              <a:rPr lang="cs-CZ" dirty="0" err="1"/>
              <a:t>Vroom</a:t>
            </a:r>
            <a:r>
              <a:rPr lang="cs-CZ" dirty="0"/>
              <a:t>, </a:t>
            </a:r>
            <a:r>
              <a:rPr lang="cs-CZ" dirty="0" err="1"/>
              <a:t>Yettona</a:t>
            </a:r>
            <a:r>
              <a:rPr lang="cs-CZ" dirty="0"/>
              <a:t> a Jaga (80. léta 20. století)</a:t>
            </a:r>
          </a:p>
        </p:txBody>
      </p:sp>
    </p:spTree>
    <p:extLst>
      <p:ext uri="{BB962C8B-B14F-4D97-AF65-F5344CB8AC3E}">
        <p14:creationId xmlns:p14="http://schemas.microsoft.com/office/powerpoint/2010/main" val="4710141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Těchto sedm charakteristik dává vedoucímu dostatečnou možnost analyzovat daný problém tak, aby bylo možné odvodit vhodný vůdčí styl.</a:t>
            </a:r>
          </a:p>
          <a:p>
            <a:pPr algn="just"/>
            <a:r>
              <a:rPr lang="cs-CZ" sz="1800" dirty="0"/>
              <a:t>Jako nástroj pro volbu tohoto stylu slouží</a:t>
            </a:r>
            <a:br>
              <a:rPr lang="cs-CZ" sz="1800" dirty="0"/>
            </a:br>
            <a:r>
              <a:rPr lang="cs-CZ" sz="1800" dirty="0"/>
              <a:t>rozhodovací strom, jehož jednotlivé uzly zobrazují výše uvedené charakteristiky.</a:t>
            </a:r>
          </a:p>
          <a:p>
            <a:pPr marL="0" indent="0" algn="just">
              <a:buNone/>
            </a:pPr>
            <a:endParaRPr lang="cs-CZ" sz="1800" dirty="0"/>
          </a:p>
          <a:p>
            <a:pPr algn="just"/>
            <a:r>
              <a:rPr lang="cs-CZ" sz="1800" b="1" dirty="0"/>
              <a:t>AI autokratický styl </a:t>
            </a:r>
            <a:r>
              <a:rPr lang="cs-CZ" sz="1800" dirty="0"/>
              <a:t>– manažer řeší problém sám na základě vlastních informací</a:t>
            </a:r>
          </a:p>
          <a:p>
            <a:pPr algn="just"/>
            <a:r>
              <a:rPr lang="cs-CZ" sz="1800" b="1" dirty="0"/>
              <a:t>AII autokratický styl </a:t>
            </a:r>
            <a:r>
              <a:rPr lang="cs-CZ" sz="1800" dirty="0"/>
              <a:t>– manažer rozhoduje sám na základě informací od zaměstnanců</a:t>
            </a:r>
          </a:p>
          <a:p>
            <a:pPr algn="just"/>
            <a:r>
              <a:rPr lang="cs-CZ" sz="1800" b="1" dirty="0"/>
              <a:t>CI konzultativní styl </a:t>
            </a:r>
            <a:r>
              <a:rPr lang="cs-CZ" sz="1800" dirty="0"/>
              <a:t>– individuální konzultace</a:t>
            </a:r>
          </a:p>
          <a:p>
            <a:pPr algn="just"/>
            <a:r>
              <a:rPr lang="cs-CZ" sz="1800" b="1" dirty="0"/>
              <a:t>CII konzultativní styl </a:t>
            </a:r>
            <a:r>
              <a:rPr lang="cs-CZ" sz="1800" dirty="0"/>
              <a:t>– svolání porady celého kolektivu </a:t>
            </a:r>
          </a:p>
          <a:p>
            <a:pPr algn="just"/>
            <a:r>
              <a:rPr lang="cs-CZ" sz="1800" b="1" dirty="0"/>
              <a:t>GII skupinový styl rozhodování </a:t>
            </a:r>
            <a:r>
              <a:rPr lang="cs-CZ" sz="1800" dirty="0"/>
              <a:t>– společné řešení </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Styly vedení podle </a:t>
            </a:r>
            <a:r>
              <a:rPr lang="cs-CZ" dirty="0" err="1"/>
              <a:t>Vrooma</a:t>
            </a:r>
            <a:r>
              <a:rPr lang="cs-CZ" dirty="0"/>
              <a:t>, </a:t>
            </a:r>
            <a:r>
              <a:rPr lang="cs-CZ" dirty="0" err="1"/>
              <a:t>Yettona</a:t>
            </a:r>
            <a:r>
              <a:rPr lang="cs-CZ" dirty="0"/>
              <a:t> a Jaga</a:t>
            </a:r>
          </a:p>
        </p:txBody>
      </p:sp>
    </p:spTree>
    <p:extLst>
      <p:ext uri="{BB962C8B-B14F-4D97-AF65-F5344CB8AC3E}">
        <p14:creationId xmlns:p14="http://schemas.microsoft.com/office/powerpoint/2010/main" val="26406226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84776" cy="507703"/>
          </a:xfrm>
        </p:spPr>
        <p:txBody>
          <a:bodyPr/>
          <a:lstStyle/>
          <a:p>
            <a:r>
              <a:rPr lang="cs-CZ" dirty="0"/>
              <a:t>Styly vedení podle </a:t>
            </a:r>
            <a:r>
              <a:rPr lang="cs-CZ" dirty="0" err="1"/>
              <a:t>Vrooma</a:t>
            </a:r>
            <a:r>
              <a:rPr lang="cs-CZ" dirty="0"/>
              <a:t>, </a:t>
            </a:r>
            <a:r>
              <a:rPr lang="cs-CZ" dirty="0" err="1"/>
              <a:t>Yettona</a:t>
            </a:r>
            <a:r>
              <a:rPr lang="cs-CZ" dirty="0"/>
              <a:t> a Jaga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596" y="702153"/>
            <a:ext cx="5934808" cy="4173854"/>
          </a:xfrm>
          <a:prstGeom prst="rect">
            <a:avLst/>
          </a:prstGeom>
        </p:spPr>
      </p:pic>
    </p:spTree>
    <p:extLst>
      <p:ext uri="{BB962C8B-B14F-4D97-AF65-F5344CB8AC3E}">
        <p14:creationId xmlns:p14="http://schemas.microsoft.com/office/powerpoint/2010/main" val="12248690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 (90. léta 20. století)</a:t>
            </a:r>
          </a:p>
        </p:txBody>
      </p:sp>
      <p:pic>
        <p:nvPicPr>
          <p:cNvPr id="6" name="Obrázek 5" descr="Transacting Business and Transforming Communities: The Mission Statements  of Community Foundations Around the Globe - Margaret F. Sloan, 202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43558"/>
            <a:ext cx="6579567" cy="3783048"/>
          </a:xfrm>
          <a:prstGeom prst="rect">
            <a:avLst/>
          </a:prstGeom>
          <a:noFill/>
          <a:ln>
            <a:noFill/>
          </a:ln>
        </p:spPr>
      </p:pic>
    </p:spTree>
    <p:extLst>
      <p:ext uri="{BB962C8B-B14F-4D97-AF65-F5344CB8AC3E}">
        <p14:creationId xmlns:p14="http://schemas.microsoft.com/office/powerpoint/2010/main" val="30410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Vrcholoví manažeři</a:t>
            </a:r>
            <a:r>
              <a:rPr lang="cs-CZ" sz="1800" dirty="0"/>
              <a:t> (tuto skupinu nazýváme často jako top management – CEO: </a:t>
            </a:r>
            <a:r>
              <a:rPr lang="cs-CZ" sz="1800" dirty="0" err="1"/>
              <a:t>Chief</a:t>
            </a:r>
            <a:r>
              <a:rPr lang="cs-CZ" sz="1800" dirty="0"/>
              <a:t> </a:t>
            </a:r>
            <a:r>
              <a:rPr lang="cs-CZ" sz="1800" dirty="0" err="1"/>
              <a:t>Executive</a:t>
            </a:r>
            <a:r>
              <a:rPr lang="cs-CZ" sz="1800" dirty="0"/>
              <a:t> Office) řídí organizaci jako celek a reprezentují ji jak vůči interním subjektům (pracovníkům a vlastníkům), tak vůči externím subjektům (zákazníci, dodavatelé, státní instituce atd.). </a:t>
            </a:r>
            <a:endParaRPr lang="cs-CZ" sz="1800" dirty="0" smtClean="0"/>
          </a:p>
          <a:p>
            <a:pPr algn="just"/>
            <a:endParaRPr lang="cs-CZ" sz="1800" dirty="0" smtClean="0"/>
          </a:p>
          <a:p>
            <a:pPr algn="just"/>
            <a:r>
              <a:rPr lang="cs-CZ" sz="1800" b="1" i="1" dirty="0"/>
              <a:t>Střední manažeři</a:t>
            </a:r>
            <a:r>
              <a:rPr lang="cs-CZ" sz="1800" dirty="0"/>
              <a:t> (manažeři druhé linie – </a:t>
            </a:r>
            <a:r>
              <a:rPr lang="cs-CZ" sz="1800" dirty="0" err="1"/>
              <a:t>middle</a:t>
            </a:r>
            <a:r>
              <a:rPr lang="cs-CZ" sz="1800" dirty="0"/>
              <a:t> management) působí na úrovni středního managementu, tj. taktické úrovni řízení. </a:t>
            </a:r>
            <a:endParaRPr lang="cs-CZ" sz="1800" dirty="0" smtClean="0"/>
          </a:p>
          <a:p>
            <a:pPr algn="just"/>
            <a:endParaRPr lang="cs-CZ" sz="1800" dirty="0" smtClean="0"/>
          </a:p>
          <a:p>
            <a:pPr algn="just"/>
            <a:r>
              <a:rPr lang="cs-CZ" sz="1800" b="1" i="1" dirty="0"/>
              <a:t>Manažeři první linie</a:t>
            </a:r>
            <a:r>
              <a:rPr lang="cs-CZ" sz="1800" dirty="0"/>
              <a:t> (nejnižší manažeři – </a:t>
            </a:r>
            <a:r>
              <a:rPr lang="cs-CZ" sz="1800" dirty="0" err="1"/>
              <a:t>lower</a:t>
            </a:r>
            <a:r>
              <a:rPr lang="cs-CZ" sz="1800" dirty="0"/>
              <a:t> management) jsou takoví manažeři, kteří působí na nejnižším stupni řízení a jsou v bezprostředním styku s výkonnými pracovníky. </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Vertikální typologie </a:t>
            </a:r>
            <a:r>
              <a:rPr lang="cs-CZ" dirty="0"/>
              <a:t>manažerů </a:t>
            </a:r>
          </a:p>
        </p:txBody>
      </p:sp>
    </p:spTree>
    <p:extLst>
      <p:ext uri="{BB962C8B-B14F-4D97-AF65-F5344CB8AC3E}">
        <p14:creationId xmlns:p14="http://schemas.microsoft.com/office/powerpoint/2010/main" val="23979565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30494"/>
            <a:ext cx="6734989" cy="4181018"/>
          </a:xfrm>
          <a:prstGeom prst="rect">
            <a:avLst/>
          </a:prstGeom>
        </p:spPr>
      </p:pic>
    </p:spTree>
    <p:extLst>
      <p:ext uri="{BB962C8B-B14F-4D97-AF65-F5344CB8AC3E}">
        <p14:creationId xmlns:p14="http://schemas.microsoft.com/office/powerpoint/2010/main" val="19499642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Transakční vedení</a:t>
            </a:r>
            <a:r>
              <a:rPr lang="cs-CZ" sz="1800" dirty="0"/>
              <a:t> je založeno na poskytování určitých odměn (peníze, práce, jistota) za ochotu vyhovět a práci vykonat. </a:t>
            </a:r>
          </a:p>
          <a:p>
            <a:pPr algn="just"/>
            <a:r>
              <a:rPr lang="cs-CZ" sz="1800" dirty="0"/>
              <a:t>Z tohoto pohledu se transakční lídři podobají spíše manažerům než lídrům. </a:t>
            </a:r>
          </a:p>
          <a:p>
            <a:pPr algn="just"/>
            <a:r>
              <a:rPr lang="cs-CZ" sz="1800" dirty="0"/>
              <a:t>Projevy transakčního vedení lidí jsou podněcovány pouze potřebami a preferencemi lidí, čímž tato podoba vedení lidí nekriticky reaguje na naše potřeby a preference a vychází z nerozvinutého mravního cítění.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Transakční vedení</a:t>
            </a:r>
          </a:p>
        </p:txBody>
      </p:sp>
    </p:spTree>
    <p:extLst>
      <p:ext uri="{BB962C8B-B14F-4D97-AF65-F5344CB8AC3E}">
        <p14:creationId xmlns:p14="http://schemas.microsoft.com/office/powerpoint/2010/main" val="37217039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Transformační vedení</a:t>
            </a:r>
            <a:r>
              <a:rPr lang="cs-CZ" sz="1800" dirty="0"/>
              <a:t> je založeno na schopnosti využít sílu osobnosti vedoucího pracovníka a tím dosáhnout významných změn v chování spolupracovníků tak, aby bylo dosaženo uskutečnění vizí a naplnění cílů lídra. </a:t>
            </a:r>
          </a:p>
          <a:p>
            <a:pPr algn="just"/>
            <a:r>
              <a:rPr lang="cs-CZ" sz="1800" dirty="0"/>
              <a:t>Míra v jaké jsou lídři transformační, se měří jejich vlivem na jejich stoupence, ve smyslu míry důvěry, obdivu, věrnosti a úcty stoupenců k lídrovi, stejně jako míry, v jaké jsou stoupenci ochotni pracovat usilovněji, než se původně očekávalo. </a:t>
            </a:r>
          </a:p>
          <a:p>
            <a:pPr algn="just"/>
            <a:r>
              <a:rPr lang="cs-CZ" sz="1800" dirty="0"/>
              <a:t>K tomu dochází, protože lídr transformuje a stimuluje prostřednictvím inspirující mise a vize, kterým poskytuje identitu.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Transformační vedení</a:t>
            </a:r>
          </a:p>
        </p:txBody>
      </p:sp>
    </p:spTree>
    <p:extLst>
      <p:ext uri="{BB962C8B-B14F-4D97-AF65-F5344CB8AC3E}">
        <p14:creationId xmlns:p14="http://schemas.microsoft.com/office/powerpoint/2010/main" val="13149910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Charismatické vedení lidí</a:t>
            </a:r>
            <a:r>
              <a:rPr lang="cs-CZ" sz="1800" dirty="0"/>
              <a:t> je založeno na osobnosti, na vlastnostech a charismatu, lídra umožňující ostatní přesvědčit k následování. </a:t>
            </a:r>
          </a:p>
          <a:p>
            <a:pPr algn="just"/>
            <a:r>
              <a:rPr lang="cs-CZ" sz="1800" dirty="0"/>
              <a:t>Charismatičtí lídři se odlišují od běžných lidí tím, že jsou obdařeni výjimečnými vlastnostmi, které jejich stoupence inspirují. Charismatičtí lídři pracují se zaměstnanci tak, že vytvářejí inspirující představu budoucnosti. Tímto jsou podobni transformačním lídrům. </a:t>
            </a:r>
          </a:p>
          <a:p>
            <a:pPr marL="0" indent="0" algn="just">
              <a:buNone/>
            </a:pPr>
            <a:r>
              <a:rPr lang="cs-CZ" sz="1800" dirty="0"/>
              <a:t>Základní osobnostní charakteristiky charismatického lídra jsou:</a:t>
            </a:r>
          </a:p>
          <a:p>
            <a:pPr lvl="0" algn="just"/>
            <a:r>
              <a:rPr lang="cs-CZ" sz="1800" dirty="0"/>
              <a:t>má vizi;</a:t>
            </a:r>
          </a:p>
          <a:p>
            <a:pPr lvl="0" algn="just"/>
            <a:r>
              <a:rPr lang="cs-CZ" sz="1800" dirty="0"/>
              <a:t>je schopen svoji vizi vysvětlit;</a:t>
            </a:r>
          </a:p>
          <a:p>
            <a:pPr lvl="0" algn="just"/>
            <a:r>
              <a:rPr lang="cs-CZ" sz="1800" dirty="0"/>
              <a:t>je ochoten riskovat pro naplnění své vize;</a:t>
            </a:r>
          </a:p>
          <a:p>
            <a:pPr lvl="0" algn="just"/>
            <a:r>
              <a:rPr lang="cs-CZ" sz="1800" dirty="0"/>
              <a:t>je citlivý jak k životnímu prostředí a potřebám svých spolupracovníků;</a:t>
            </a:r>
          </a:p>
          <a:p>
            <a:pPr lvl="0" algn="just"/>
            <a:r>
              <a:rPr lang="cs-CZ" sz="1800" dirty="0"/>
              <a:t>jeho chování není zcela běžné.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Charismatické vedení</a:t>
            </a:r>
          </a:p>
        </p:txBody>
      </p:sp>
    </p:spTree>
    <p:extLst>
      <p:ext uri="{BB962C8B-B14F-4D97-AF65-F5344CB8AC3E}">
        <p14:creationId xmlns:p14="http://schemas.microsoft.com/office/powerpoint/2010/main" val="15671842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Vizionářské vedení lidí</a:t>
            </a:r>
            <a:r>
              <a:rPr lang="cs-CZ" sz="1800" dirty="0"/>
              <a:t> je inspirováno jasnou vizí, jasným cílem, vzrušující budoucnosti, která je pro spolupracovníky lákavá. </a:t>
            </a:r>
          </a:p>
          <a:p>
            <a:pPr algn="just"/>
            <a:r>
              <a:rPr lang="cs-CZ" sz="1800" dirty="0"/>
              <a:t>Vizionářské vedení je založeno na poskytnutí pocitu účelnosti a smysluplnosti práce a života nabídkou vzrušující vize. Přičemž vizi můžeme chápat jako cíl, který je lákavý. </a:t>
            </a:r>
          </a:p>
          <a:p>
            <a:pPr algn="just"/>
            <a:r>
              <a:rPr lang="cs-CZ" sz="1800" dirty="0"/>
              <a:t>Vizionářští lídři jsou schopni vytvořit a vysvětlit realistickou, důvěryhodnou a atraktivní vizi budoucnosti, která zlepší současnou situaci.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Vizionářské vedení</a:t>
            </a:r>
          </a:p>
        </p:txBody>
      </p:sp>
    </p:spTree>
    <p:extLst>
      <p:ext uri="{BB962C8B-B14F-4D97-AF65-F5344CB8AC3E}">
        <p14:creationId xmlns:p14="http://schemas.microsoft.com/office/powerpoint/2010/main" val="15490252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Autentické vedení lidí</a:t>
            </a:r>
            <a:r>
              <a:rPr lang="cs-CZ" sz="1800" dirty="0"/>
              <a:t> je založeno na pozitivní morální perspektivě, která se vyznačuje vysokými etickými standardy usměrňující rozhodování a chování lidí.</a:t>
            </a:r>
          </a:p>
          <a:p>
            <a:pPr algn="just"/>
            <a:r>
              <a:rPr lang="cs-CZ" sz="1800" dirty="0" err="1"/>
              <a:t>Autentiční</a:t>
            </a:r>
            <a:r>
              <a:rPr lang="cs-CZ" sz="1800" dirty="0"/>
              <a:t> lídři se snaží jednat v souladu s osobními hodnotami a přesvědčením takovým způsobem, aby získali respekt a důvěru spolupracovníků. </a:t>
            </a:r>
          </a:p>
          <a:p>
            <a:pPr algn="just"/>
            <a:r>
              <a:rPr lang="cs-CZ" sz="1800" dirty="0"/>
              <a:t>Tento respekt se vytváří také podporováním rozmanitých názorů a vytvářením sítí vztahů založených na spolupráci.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Autentické vedení</a:t>
            </a:r>
          </a:p>
        </p:txBody>
      </p:sp>
    </p:spTree>
    <p:extLst>
      <p:ext uri="{BB962C8B-B14F-4D97-AF65-F5344CB8AC3E}">
        <p14:creationId xmlns:p14="http://schemas.microsoft.com/office/powerpoint/2010/main" val="27647524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Vedení služebníka</a:t>
            </a:r>
          </a:p>
          <a:p>
            <a:pPr algn="just"/>
            <a:r>
              <a:rPr lang="cs-CZ" sz="1800" dirty="0"/>
              <a:t>Filozofie vedení, ve které je cílem vůdce sloužit.</a:t>
            </a:r>
          </a:p>
          <a:p>
            <a:pPr algn="just"/>
            <a:r>
              <a:rPr lang="cs-CZ" sz="1800" dirty="0"/>
              <a:t>Vedoucí služebník sdílí moc, staví potřeby zaměstnanců na první místo a pomáhá lidem rozvíjet se a podávat co nejlepší výkony.</a:t>
            </a:r>
          </a:p>
          <a:p>
            <a:pPr algn="just"/>
            <a:r>
              <a:rPr lang="cs-CZ" sz="1800" dirty="0"/>
              <a:t>Zakladatel Robert K. </a:t>
            </a:r>
            <a:r>
              <a:rPr lang="cs-CZ" sz="1800" dirty="0" err="1"/>
              <a:t>Greenleaf</a:t>
            </a:r>
            <a:r>
              <a:rPr lang="cs-CZ" sz="1800" dirty="0"/>
              <a:t>, říká, že </a:t>
            </a:r>
            <a:r>
              <a:rPr lang="cs-CZ" sz="1800" dirty="0" err="1"/>
              <a:t>Servant</a:t>
            </a:r>
            <a:r>
              <a:rPr lang="cs-CZ" sz="1800" dirty="0"/>
              <a:t> Leader by se měl zaměřit na to, "</a:t>
            </a:r>
            <a:r>
              <a:rPr lang="cs-CZ" sz="1800" b="1" dirty="0"/>
              <a:t>zda ti, kterým slouží, rostou jako osobnosti? Stávají se při službě zdravějšími, moudřejšími, svobodnějšími, samostatnějšími a mají větší šanci stát se sami služebníky?</a:t>
            </a:r>
          </a:p>
          <a:p>
            <a:pPr algn="just"/>
            <a:r>
              <a:rPr lang="cs-CZ" sz="1800" dirty="0"/>
              <a:t>Služebník se zaměřuje především na růst a blaho lidí a společenství, do kterých patří. Zatímco tradiční vedení obvykle zahrnuje hromadění a uplatňování moci člověkem na "vrcholu pyramidy", služebné vedení je jiné. </a:t>
            </a:r>
            <a:r>
              <a:rPr lang="cs-CZ" sz="1800" dirty="0" err="1"/>
              <a:t>Servant</a:t>
            </a:r>
            <a:r>
              <a:rPr lang="cs-CZ" sz="1800" dirty="0"/>
              <a:t> leader se dělí o moc, staví potřeby druhých na první místo a pomáhá lidem rozvíjet se a dosahovat co nejvyšších výkonů.</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18187273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843558"/>
            <a:ext cx="5688632" cy="3785526"/>
          </a:xfrm>
          <a:prstGeom prst="rect">
            <a:avLst/>
          </a:prstGeom>
        </p:spPr>
      </p:pic>
    </p:spTree>
    <p:extLst>
      <p:ext uri="{BB962C8B-B14F-4D97-AF65-F5344CB8AC3E}">
        <p14:creationId xmlns:p14="http://schemas.microsoft.com/office/powerpoint/2010/main" val="38539246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843558"/>
            <a:ext cx="5256584" cy="3720952"/>
          </a:xfrm>
          <a:prstGeom prst="rect">
            <a:avLst/>
          </a:prstGeom>
        </p:spPr>
      </p:pic>
    </p:spTree>
    <p:extLst>
      <p:ext uri="{BB962C8B-B14F-4D97-AF65-F5344CB8AC3E}">
        <p14:creationId xmlns:p14="http://schemas.microsoft.com/office/powerpoint/2010/main" val="5394144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71549"/>
            <a:ext cx="6328770" cy="3960441"/>
          </a:xfrm>
          <a:prstGeom prst="rect">
            <a:avLst/>
          </a:prstGeom>
        </p:spPr>
      </p:pic>
    </p:spTree>
    <p:extLst>
      <p:ext uri="{BB962C8B-B14F-4D97-AF65-F5344CB8AC3E}">
        <p14:creationId xmlns:p14="http://schemas.microsoft.com/office/powerpoint/2010/main" val="26315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Tvrdé </a:t>
            </a:r>
            <a:r>
              <a:rPr lang="cs-CZ" sz="1800" b="1" dirty="0"/>
              <a:t>prvky manažerské práce </a:t>
            </a:r>
            <a:r>
              <a:rPr lang="cs-CZ" sz="1800" dirty="0"/>
              <a:t>představují hmotné aspekty organizace, jako je správa financí, tvorba organizačních struktur, tvorba distribučních kanálů, datových skladů apod. </a:t>
            </a:r>
            <a:endParaRPr lang="cs-CZ" sz="1800" dirty="0" smtClean="0"/>
          </a:p>
          <a:p>
            <a:pPr algn="just"/>
            <a:endParaRPr lang="cs-CZ" sz="1800" dirty="0"/>
          </a:p>
          <a:p>
            <a:pPr algn="just"/>
            <a:r>
              <a:rPr lang="cs-CZ" sz="1800" b="1" dirty="0"/>
              <a:t>Měkké prvky manažerské práce </a:t>
            </a:r>
            <a:r>
              <a:rPr lang="cs-CZ" sz="1800" dirty="0"/>
              <a:t>reprezentují nehmotné prvky organizace, mezi které patří podniková kultura a </a:t>
            </a:r>
            <a:r>
              <a:rPr lang="cs-CZ" sz="1800" dirty="0" err="1"/>
              <a:t>corporate</a:t>
            </a:r>
            <a:r>
              <a:rPr lang="cs-CZ" sz="1800" dirty="0"/>
              <a:t> identity, firemní komunikace a další.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Charakter manažerské práce</a:t>
            </a:r>
          </a:p>
        </p:txBody>
      </p:sp>
    </p:spTree>
    <p:extLst>
      <p:ext uri="{BB962C8B-B14F-4D97-AF65-F5344CB8AC3E}">
        <p14:creationId xmlns:p14="http://schemas.microsoft.com/office/powerpoint/2010/main" val="36044975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organizační struktura</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9201" b="15000"/>
          <a:stretch/>
        </p:blipFill>
        <p:spPr>
          <a:xfrm>
            <a:off x="755576" y="987574"/>
            <a:ext cx="6858000" cy="3384376"/>
          </a:xfrm>
          <a:prstGeom prst="rect">
            <a:avLst/>
          </a:prstGeom>
        </p:spPr>
      </p:pic>
    </p:spTree>
    <p:extLst>
      <p:ext uri="{BB962C8B-B14F-4D97-AF65-F5344CB8AC3E}">
        <p14:creationId xmlns:p14="http://schemas.microsoft.com/office/powerpoint/2010/main" val="789959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10 charakteristik</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7012" b="20600"/>
          <a:stretch/>
        </p:blipFill>
        <p:spPr>
          <a:xfrm>
            <a:off x="242756" y="1131590"/>
            <a:ext cx="8412795" cy="2952328"/>
          </a:xfrm>
          <a:prstGeom prst="rect">
            <a:avLst/>
          </a:prstGeom>
        </p:spPr>
      </p:pic>
    </p:spTree>
    <p:extLst>
      <p:ext uri="{BB962C8B-B14F-4D97-AF65-F5344CB8AC3E}">
        <p14:creationId xmlns:p14="http://schemas.microsoft.com/office/powerpoint/2010/main" val="28392963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99288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Daniel </a:t>
            </a:r>
            <a:r>
              <a:rPr lang="cs-CZ" sz="1700" dirty="0" err="1"/>
              <a:t>Goleman</a:t>
            </a:r>
            <a:r>
              <a:rPr lang="cs-CZ" sz="1700" dirty="0"/>
              <a:t> tvůrce myšlenky </a:t>
            </a:r>
            <a:r>
              <a:rPr lang="cs-CZ" sz="1700" dirty="0" err="1"/>
              <a:t>resonant</a:t>
            </a:r>
            <a:r>
              <a:rPr lang="cs-CZ" sz="1700" dirty="0"/>
              <a:t> </a:t>
            </a:r>
            <a:r>
              <a:rPr lang="cs-CZ" sz="1700" dirty="0" err="1"/>
              <a:t>leadershipu</a:t>
            </a:r>
            <a:r>
              <a:rPr lang="cs-CZ" sz="1700" dirty="0"/>
              <a:t>.</a:t>
            </a:r>
          </a:p>
          <a:p>
            <a:pPr algn="just"/>
            <a:r>
              <a:rPr lang="cs-CZ" sz="1700" dirty="0"/>
              <a:t>Vedoucí pracovníci mohou vysílat buď pozitivní, nebo negativní vlny, které se odrážejí v celém podniku a ovlivňují ostatní. Rezonanční lídři inspirují ostatní prostřednictvím konzistentních, pozitivních vztahů a emocí. </a:t>
            </a:r>
          </a:p>
          <a:p>
            <a:pPr algn="just"/>
            <a:r>
              <a:rPr lang="cs-CZ" sz="1700" dirty="0"/>
              <a:t>Rezonující lídři si uvědomují, že jejich jednání má schopnost ovlivnit ostatní, a využívají </a:t>
            </a:r>
            <a:r>
              <a:rPr lang="cs-CZ" sz="1700" b="1" dirty="0"/>
              <a:t>emoční inteligenci </a:t>
            </a:r>
            <a:r>
              <a:rPr lang="cs-CZ" sz="1700" dirty="0"/>
              <a:t>k vedení a pomoci ostatním. Emoční inteligenci lze chápat jako schopnost zvládání emocí a umění vcítit se do emocí ostatních jedinců.</a:t>
            </a:r>
          </a:p>
          <a:p>
            <a:pPr algn="just"/>
            <a:r>
              <a:rPr lang="cs-CZ" sz="1700" dirty="0"/>
              <a:t>Vedoucí pracovníci mohou ovlivnit emocionální stav lidí ve svém okolí. Například budou působit pozitivně, když všechny naladí na stejnou optimistickou vlnu. Nebo naopak vytvoří disonanci, kdy jejich negativita začne ovlivňovat ostatní.</a:t>
            </a:r>
          </a:p>
          <a:p>
            <a:pPr algn="just"/>
            <a:r>
              <a:rPr lang="cs-CZ" sz="1700" dirty="0"/>
              <a:t>Rezonanční vedení umožňuje vedoucím pracovníkům toto prostředí vytvářet a podporovat. Tím, že se soustředí na to, jak a proč jednají, vysílají svou vlnovou délku, která rezonuje v celé společnosti, zabrnká na strunu lidí a sjednotí je za společným cílem.</a:t>
            </a:r>
          </a:p>
          <a:p>
            <a:pPr algn="just"/>
            <a:endParaRPr lang="cs-CZ" sz="1700" dirty="0"/>
          </a:p>
          <a:p>
            <a:pPr algn="just"/>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8803930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33166"/>
            <a:ext cx="7128792" cy="3998824"/>
          </a:xfrm>
          <a:prstGeom prst="rect">
            <a:avLst/>
          </a:prstGeom>
        </p:spPr>
      </p:pic>
    </p:spTree>
    <p:extLst>
      <p:ext uri="{BB962C8B-B14F-4D97-AF65-F5344CB8AC3E}">
        <p14:creationId xmlns:p14="http://schemas.microsoft.com/office/powerpoint/2010/main" val="27871603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a:t>
            </a:r>
            <a:r>
              <a:rPr lang="cs-CZ" sz="1800" dirty="0"/>
              <a:t>: Vizionářští lídři vidí celkový obraz toho, kam společnost směřuje, a sdílejí ho se svými lidmi, čímž je inspirují ke společné práci na dosažení skupinových cílů. V tomto modelu každý chápe hodnotu a význam své práce.</a:t>
            </a:r>
          </a:p>
          <a:p>
            <a:pPr algn="just"/>
            <a:r>
              <a:rPr lang="cs-CZ" sz="1800" b="1" dirty="0"/>
              <a:t>Koučování:</a:t>
            </a:r>
            <a:r>
              <a:rPr lang="cs-CZ" sz="1800" dirty="0"/>
              <a:t> Ten se zaměřuje na osobní rozvoj zaměstnanců a vyžaduje, aby vedoucí pracovníci projevovali skutečný zájem o jednotlivce, což buduje vazby, zvyšuje důvěru a vede k vyšší úrovni motivace.</a:t>
            </a:r>
          </a:p>
          <a:p>
            <a:pPr algn="just"/>
            <a:r>
              <a:rPr lang="cs-CZ" sz="1800" b="1" dirty="0"/>
              <a:t>Afiliativní:</a:t>
            </a:r>
            <a:r>
              <a:rPr lang="cs-CZ" sz="1800" dirty="0"/>
              <a:t> Jde o vytváření vazeb mezi zaměstnanci, což posiluje vztahy a zvyšuje spolupráci. Zaměstnanci se budou cítit oceněni, pokud vedoucí pracovníci v těchto situacích projeví skutečnou empatii.</a:t>
            </a:r>
          </a:p>
          <a:p>
            <a:pPr algn="just"/>
            <a:r>
              <a:rPr lang="cs-CZ" sz="1800" b="1" dirty="0"/>
              <a:t>Demokratické:</a:t>
            </a:r>
            <a:r>
              <a:rPr lang="cs-CZ" sz="1800" dirty="0"/>
              <a:t> Vedoucí, kteří používají tento styl vedení, se otevřeně ptají zaměstnanců na jejich názory nebo je zvou do rozhodovacího procesu.</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12971460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741963"/>
            <a:ext cx="4268141" cy="3982837"/>
          </a:xfrm>
          <a:prstGeom prst="rect">
            <a:avLst/>
          </a:prstGeom>
        </p:spPr>
      </p:pic>
    </p:spTree>
    <p:extLst>
      <p:ext uri="{BB962C8B-B14F-4D97-AF65-F5344CB8AC3E}">
        <p14:creationId xmlns:p14="http://schemas.microsoft.com/office/powerpoint/2010/main" val="3300864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a:t>
            </a:r>
            <a:r>
              <a:rPr lang="cs-CZ" dirty="0" err="1"/>
              <a:t>leadershipu</a:t>
            </a:r>
            <a:endParaRPr lang="cs-CZ" dirty="0"/>
          </a:p>
        </p:txBody>
      </p:sp>
      <p:pic>
        <p:nvPicPr>
          <p:cNvPr id="5" name="Obrázek 4"/>
          <p:cNvPicPr/>
          <p:nvPr/>
        </p:nvPicPr>
        <p:blipFill rotWithShape="1">
          <a:blip r:embed="rId2"/>
          <a:srcRect l="18960" t="30178" r="28571" b="18087"/>
          <a:stretch/>
        </p:blipFill>
        <p:spPr bwMode="auto">
          <a:xfrm>
            <a:off x="467544" y="771550"/>
            <a:ext cx="7128792"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98653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Moderní styly vedení a motivace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smtClean="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09389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 pohledu stylu řízení je koučování osobní přístup realizovaný při výkonu práce a používaný manažery k rozvoji dovedností a schopností pracovníků.  </a:t>
            </a:r>
            <a:endParaRPr lang="cs-CZ" sz="1800" dirty="0" smtClean="0"/>
          </a:p>
          <a:p>
            <a:pPr algn="just"/>
            <a:r>
              <a:rPr lang="cs-CZ" sz="1800" dirty="0" smtClean="0"/>
              <a:t>Řízení </a:t>
            </a:r>
            <a:r>
              <a:rPr lang="cs-CZ" sz="1800" dirty="0"/>
              <a:t>lidí formou koučování není založeno na přímých příkazech a rozkazech, ale spíše na přístupech podporujících důvěru, posilující spolupráci při řešení problému</a:t>
            </a:r>
            <a:r>
              <a:rPr lang="cs-CZ" sz="1800" dirty="0" smtClean="0"/>
              <a:t>.</a:t>
            </a:r>
          </a:p>
          <a:p>
            <a:pPr algn="just"/>
            <a:r>
              <a:rPr lang="cs-CZ" sz="1800" dirty="0"/>
              <a:t>Koučování, jak už napovídá samotný pojem, je manažerský přístup převzatý z oblasti sportu. </a:t>
            </a:r>
            <a:endParaRPr lang="cs-CZ" sz="1800" dirty="0" smtClean="0"/>
          </a:p>
          <a:p>
            <a:pPr algn="just"/>
            <a:r>
              <a:rPr lang="cs-CZ" sz="1800" dirty="0" smtClean="0"/>
              <a:t>Koučování </a:t>
            </a:r>
            <a:r>
              <a:rPr lang="cs-CZ" sz="1800" dirty="0"/>
              <a:t>může být chápáno buď jako forma poradenství nebo určitý styl </a:t>
            </a:r>
            <a:r>
              <a:rPr lang="cs-CZ" sz="1800" dirty="0" smtClean="0"/>
              <a:t>řízení.</a:t>
            </a:r>
          </a:p>
          <a:p>
            <a:pPr algn="just"/>
            <a:r>
              <a:rPr lang="cs-CZ" sz="1800" dirty="0"/>
              <a:t>Potřeba koučování </a:t>
            </a:r>
            <a:r>
              <a:rPr lang="cs-CZ" sz="1800" dirty="0" smtClean="0"/>
              <a:t>vyplývá </a:t>
            </a:r>
            <a:r>
              <a:rPr lang="cs-CZ" sz="1800" dirty="0"/>
              <a:t>z formálního nebo neformálního zkoumání pracovního výkonu, ale i běžných každodenních </a:t>
            </a:r>
            <a:r>
              <a:rPr lang="cs-CZ" sz="1800" dirty="0" smtClean="0"/>
              <a:t>aktivit.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Koučování</a:t>
            </a:r>
            <a:endParaRPr lang="cs-CZ" dirty="0"/>
          </a:p>
        </p:txBody>
      </p:sp>
    </p:spTree>
    <p:extLst>
      <p:ext uri="{BB962C8B-B14F-4D97-AF65-F5344CB8AC3E}">
        <p14:creationId xmlns:p14="http://schemas.microsoft.com/office/powerpoint/2010/main" val="222064891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pomoci lidem, aby si uvědomili, jak pracují, kde je třeba se zlepšit a co se potřebují naučit</a:t>
            </a:r>
            <a:r>
              <a:rPr lang="cs-CZ" sz="1800" dirty="0" smtClean="0"/>
              <a:t>;</a:t>
            </a:r>
          </a:p>
          <a:p>
            <a:pPr lvl="0" algn="just"/>
            <a:endParaRPr lang="cs-CZ" sz="1800" dirty="0"/>
          </a:p>
          <a:p>
            <a:pPr lvl="0" algn="just"/>
            <a:r>
              <a:rPr lang="cs-CZ" sz="1800" dirty="0"/>
              <a:t>uvést řízené delegování do praxe</a:t>
            </a:r>
            <a:r>
              <a:rPr lang="cs-CZ" sz="1800" dirty="0" smtClean="0"/>
              <a:t>;</a:t>
            </a:r>
          </a:p>
          <a:p>
            <a:pPr lvl="0" algn="just"/>
            <a:endParaRPr lang="cs-CZ" sz="1800" dirty="0"/>
          </a:p>
          <a:p>
            <a:pPr lvl="0" algn="just"/>
            <a:r>
              <a:rPr lang="cs-CZ" sz="1800" dirty="0"/>
              <a:t>umožnit manažerům a pracovníkům využít jakékoliv vzniklé situace jako příležitosti k učení a vzdělávání</a:t>
            </a:r>
            <a:r>
              <a:rPr lang="cs-CZ" sz="1800" dirty="0" smtClean="0"/>
              <a:t>;</a:t>
            </a:r>
          </a:p>
          <a:p>
            <a:pPr lvl="0" algn="just"/>
            <a:endParaRPr lang="cs-CZ" sz="1800" dirty="0"/>
          </a:p>
          <a:p>
            <a:pPr lvl="0" algn="just"/>
            <a:r>
              <a:rPr lang="cs-CZ" sz="1800" dirty="0"/>
              <a:t>umožnit v případě potřeby poskytování vedení v tom, jak vykonávat konkrétní úkoly a tím pomáhat lidem. </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Cíle koučování</a:t>
            </a:r>
            <a:endParaRPr lang="cs-CZ" dirty="0"/>
          </a:p>
        </p:txBody>
      </p:sp>
    </p:spTree>
    <p:extLst>
      <p:ext uri="{BB962C8B-B14F-4D97-AF65-F5344CB8AC3E}">
        <p14:creationId xmlns:p14="http://schemas.microsoft.com/office/powerpoint/2010/main" val="189190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Styl manažerské práce představuje způsob práce (řízení a rozhodování) manažera a zvolené metody pro dosahování cílů organizace</a:t>
            </a:r>
            <a:r>
              <a:rPr lang="cs-CZ" sz="1800" dirty="0" smtClean="0"/>
              <a:t>.</a:t>
            </a:r>
          </a:p>
          <a:p>
            <a:pPr algn="just"/>
            <a:endParaRPr lang="cs-CZ" sz="1800" dirty="0"/>
          </a:p>
          <a:p>
            <a:pPr algn="just"/>
            <a:r>
              <a:rPr lang="cs-CZ" sz="1800" dirty="0"/>
              <a:t>Volba konkrétního stylu manažerské práce vychází ze znalostí, zkušeností a autority manažera. </a:t>
            </a:r>
            <a:endParaRPr lang="cs-CZ" sz="1800" dirty="0" smtClean="0"/>
          </a:p>
          <a:p>
            <a:pPr algn="just"/>
            <a:endParaRPr lang="cs-CZ" sz="1800" dirty="0"/>
          </a:p>
          <a:p>
            <a:pPr algn="just"/>
            <a:r>
              <a:rPr lang="cs-CZ" sz="1800" dirty="0"/>
              <a:t>Zvolený styl manažerské práce ovlivňuje také vztah manažera ke svým zaměstnancům (způsob komunikace s pracovníky, motivace a stimulace pracovníků) a uplatnění moci (autority) při vlastní manažerské práci.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Styl manažerské práce I</a:t>
            </a:r>
          </a:p>
        </p:txBody>
      </p:sp>
    </p:spTree>
    <p:extLst>
      <p:ext uri="{BB962C8B-B14F-4D97-AF65-F5344CB8AC3E}">
        <p14:creationId xmlns:p14="http://schemas.microsoft.com/office/powerpoint/2010/main" val="7830768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dirty="0"/>
              <a:t>koučování je forma vedení rozhovoru mezi koučem a koučovaným, přičemž kouč koučovaného vede a pomáhá, jej jeho průvodcem a klade mu otázky;</a:t>
            </a:r>
          </a:p>
          <a:p>
            <a:pPr lvl="0" algn="just"/>
            <a:r>
              <a:rPr lang="cs-CZ" sz="1700" dirty="0"/>
              <a:t>koučování je výraznou motivací spolupracovníků;</a:t>
            </a:r>
          </a:p>
          <a:p>
            <a:pPr lvl="0" algn="just"/>
            <a:r>
              <a:rPr lang="cs-CZ" sz="1700" dirty="0"/>
              <a:t>koučovaný vytváří své vlastní řešení, zvažuje své možnosti, posuzuje reálné zdroje a termíny ze svého pohledu a díky tomu také přebírá odpovědnost za úkoly a cíle;</a:t>
            </a:r>
          </a:p>
          <a:p>
            <a:pPr lvl="0" algn="just"/>
            <a:r>
              <a:rPr lang="cs-CZ" sz="1700" dirty="0"/>
              <a:t>koučování vede k rozvoji kompetencí, k samostatnosti, hledá různé možnosti a zdroje;</a:t>
            </a:r>
          </a:p>
          <a:p>
            <a:pPr lvl="0" algn="just"/>
            <a:r>
              <a:rPr lang="cs-CZ" sz="1700" dirty="0"/>
              <a:t>koučování vytváří otevřený vztah mezi koučem a koučovaným, a to díky časovému prostoru, naslouchání, podpoře a akceptování názorů;</a:t>
            </a:r>
          </a:p>
          <a:p>
            <a:pPr lvl="0" algn="just"/>
            <a:r>
              <a:rPr lang="cs-CZ" sz="1700" dirty="0"/>
              <a:t>koučování podporuje kreativitu, iniciativu a konstruktivní postoj k cílům, změnám a konfliktům;</a:t>
            </a:r>
          </a:p>
          <a:p>
            <a:pPr algn="just"/>
            <a:r>
              <a:rPr lang="cs-CZ" sz="1700" dirty="0"/>
              <a:t>koučování pracuje s jedinečností každého člověka, plně respektuje motivaci, schopnosti a zkušenosti koučovaného</a:t>
            </a:r>
            <a:r>
              <a:rPr lang="cs-CZ" sz="1700" dirty="0" smtClean="0"/>
              <a:t>.</a:t>
            </a:r>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Charakteristiky koučování I</a:t>
            </a:r>
            <a:endParaRPr lang="cs-CZ" dirty="0"/>
          </a:p>
        </p:txBody>
      </p:sp>
    </p:spTree>
    <p:extLst>
      <p:ext uri="{BB962C8B-B14F-4D97-AF65-F5344CB8AC3E}">
        <p14:creationId xmlns:p14="http://schemas.microsoft.com/office/powerpoint/2010/main" val="406341851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Z </a:t>
            </a:r>
            <a:r>
              <a:rPr lang="cs-CZ" sz="1800" dirty="0" smtClean="0"/>
              <a:t>uvedených charakteristik vyplývá</a:t>
            </a:r>
            <a:r>
              <a:rPr lang="cs-CZ" sz="1800" dirty="0"/>
              <a:t>, že podstatou koučování je vztah mezi dvěma rovnocennými partnery, který je založen na vzájemné důvěře, otevřenosti a upřímnosti. </a:t>
            </a:r>
            <a:endParaRPr lang="cs-CZ" sz="1800" dirty="0" smtClean="0"/>
          </a:p>
          <a:p>
            <a:pPr lvl="0" algn="just"/>
            <a:r>
              <a:rPr lang="cs-CZ" sz="1800" dirty="0" smtClean="0"/>
              <a:t>Základní </a:t>
            </a:r>
            <a:r>
              <a:rPr lang="cs-CZ" sz="1800" dirty="0"/>
              <a:t>metodou kouče je kladení otázek s cílem dovést koučovaného, aby si na ně dovedl sám odpovědět a dovedl naplnit stanovený cíl. Pořadí otázek, které kouč klade, se postupně zaměřuje na čtyři odlišné oblasti: </a:t>
            </a:r>
            <a:r>
              <a:rPr lang="cs-CZ" sz="1800" dirty="0" err="1"/>
              <a:t>Goals</a:t>
            </a:r>
            <a:r>
              <a:rPr lang="cs-CZ" sz="1800" dirty="0"/>
              <a:t> – Reality – </a:t>
            </a:r>
            <a:r>
              <a:rPr lang="cs-CZ" sz="1800" dirty="0" err="1"/>
              <a:t>Options</a:t>
            </a:r>
            <a:r>
              <a:rPr lang="cs-CZ" sz="1800" dirty="0"/>
              <a:t> – </a:t>
            </a:r>
            <a:r>
              <a:rPr lang="cs-CZ" sz="1800" dirty="0" err="1" smtClean="0"/>
              <a:t>Will</a:t>
            </a:r>
            <a:r>
              <a:rPr lang="cs-CZ" sz="1800" dirty="0" smtClean="0"/>
              <a:t>. </a:t>
            </a:r>
          </a:p>
          <a:p>
            <a:pPr lvl="0" algn="just"/>
            <a:r>
              <a:rPr lang="cs-CZ" sz="1800" dirty="0" smtClean="0"/>
              <a:t>Klíčovou </a:t>
            </a:r>
            <a:r>
              <a:rPr lang="cs-CZ" sz="1800" dirty="0"/>
              <a:t>osobu je </a:t>
            </a:r>
            <a:r>
              <a:rPr lang="cs-CZ" sz="1800" dirty="0" err="1"/>
              <a:t>kauč</a:t>
            </a:r>
            <a:r>
              <a:rPr lang="cs-CZ" sz="1800" dirty="0"/>
              <a:t>, </a:t>
            </a:r>
            <a:r>
              <a:rPr lang="cs-CZ" sz="1800" dirty="0" smtClean="0"/>
              <a:t>který </a:t>
            </a:r>
            <a:r>
              <a:rPr lang="cs-CZ" sz="1800" dirty="0"/>
              <a:t>by měl osobou se sebedůvěrou a pozitivním postojem k lidem, měl mít silné vnitřní hnutí pomáhat druhým k úspěchu, schopnost sebeovládání, vůli neustále se učit, ochotu zůstávat postupně více v pozadí a přenechávat hlavní roli koučovanému a další.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Charakteristiky koučování II</a:t>
            </a:r>
            <a:endParaRPr lang="cs-CZ" dirty="0"/>
          </a:p>
        </p:txBody>
      </p:sp>
    </p:spTree>
    <p:extLst>
      <p:ext uri="{BB962C8B-B14F-4D97-AF65-F5344CB8AC3E}">
        <p14:creationId xmlns:p14="http://schemas.microsoft.com/office/powerpoint/2010/main" val="359969115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identifikace oblasti znalostí, dovedností a schopností, které je potřeba posílit ke splnění konkrétního úkolu;</a:t>
            </a:r>
          </a:p>
          <a:p>
            <a:pPr lvl="0" algn="just"/>
            <a:r>
              <a:rPr lang="cs-CZ" sz="1800" dirty="0"/>
              <a:t>zabezpečit, aby daná osoba chápala a akceptovala potřebu se učit;</a:t>
            </a:r>
          </a:p>
          <a:p>
            <a:pPr lvl="0" algn="just"/>
            <a:r>
              <a:rPr lang="cs-CZ" sz="1800" dirty="0"/>
              <a:t>diskuse s danou osobou o nejlepším způsobu učení se a spolupráci;</a:t>
            </a:r>
          </a:p>
          <a:p>
            <a:pPr lvl="0" algn="just"/>
            <a:r>
              <a:rPr lang="cs-CZ" sz="1800" dirty="0"/>
              <a:t>požádat danou osobu, aby vypracovala to, jak chce řídit své vzdělávání a zjistila, v čem bude potřebovat pomoc od kouče;</a:t>
            </a:r>
          </a:p>
          <a:p>
            <a:pPr lvl="0" algn="just"/>
            <a:r>
              <a:rPr lang="cs-CZ" sz="1800" dirty="0"/>
              <a:t>zabezpečovat podle potřeby konkrétní vedení;</a:t>
            </a:r>
          </a:p>
          <a:p>
            <a:pPr algn="just"/>
            <a:r>
              <a:rPr lang="cs-CZ" sz="1800" dirty="0"/>
              <a:t>dohoda o sledování a posuzování pokroku v učení dané osoby</a:t>
            </a:r>
            <a:r>
              <a:rPr lang="cs-CZ" sz="1800" dirty="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Etapy koučování </a:t>
            </a:r>
            <a:endParaRPr lang="cs-CZ" dirty="0"/>
          </a:p>
        </p:txBody>
      </p:sp>
    </p:spTree>
    <p:extLst>
      <p:ext uri="{BB962C8B-B14F-4D97-AF65-F5344CB8AC3E}">
        <p14:creationId xmlns:p14="http://schemas.microsoft.com/office/powerpoint/2010/main" val="395947284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Mentorování je proces založený na využívání speciálně vybraných a vyškolených jedinců-mentorů, kteří pomáhají přiděleným osobám při jejich vzdělávání a rozvoji tím, že poskytují odborné vedení, praktické rady a trvalou podporu</a:t>
            </a:r>
            <a:r>
              <a:rPr lang="cs-CZ" sz="1800" dirty="0" smtClean="0"/>
              <a:t>.</a:t>
            </a:r>
          </a:p>
          <a:p>
            <a:pPr algn="just"/>
            <a:r>
              <a:rPr lang="cs-CZ" sz="1800" dirty="0" smtClean="0"/>
              <a:t>Mentorování </a:t>
            </a:r>
            <a:r>
              <a:rPr lang="cs-CZ" sz="1800" dirty="0"/>
              <a:t>může hrát důležitou roli v rozvoji lídrů a manažerů. </a:t>
            </a:r>
          </a:p>
          <a:p>
            <a:pPr algn="just"/>
            <a:r>
              <a:rPr lang="cs-CZ" sz="1800" dirty="0" err="1"/>
              <a:t>Mentoring</a:t>
            </a:r>
            <a:r>
              <a:rPr lang="cs-CZ" sz="1800" dirty="0"/>
              <a:t> je vztah mentora (zkušenější a starší), který pomáhá svému svěřenci rozvíjet jeho osobnost, dovednosti, orientovat se v dané </a:t>
            </a:r>
            <a:r>
              <a:rPr lang="cs-CZ" sz="1800" dirty="0" smtClean="0"/>
              <a:t>problematice. </a:t>
            </a:r>
          </a:p>
          <a:p>
            <a:pPr algn="just"/>
            <a:r>
              <a:rPr lang="cs-CZ" sz="1800" dirty="0" smtClean="0"/>
              <a:t>Mentor </a:t>
            </a:r>
            <a:r>
              <a:rPr lang="cs-CZ" sz="1800" dirty="0"/>
              <a:t>předává své poznatky, zkušenosti formou rad, diskuse a poskytování zpětné vazby. </a:t>
            </a:r>
            <a:endParaRPr lang="cs-CZ" sz="1800" dirty="0" smtClean="0"/>
          </a:p>
          <a:p>
            <a:pPr algn="just"/>
            <a:r>
              <a:rPr lang="cs-CZ" sz="1800" dirty="0" smtClean="0"/>
              <a:t>Mentor navozuje </a:t>
            </a:r>
            <a:r>
              <a:rPr lang="cs-CZ" sz="1800" dirty="0"/>
              <a:t>dilemata a příklady řešení. Svěřenec může pozorovat mentora při činnosti a vyvolávat </a:t>
            </a:r>
            <a:r>
              <a:rPr lang="cs-CZ" sz="1800"/>
              <a:t>diskusi</a:t>
            </a:r>
            <a:r>
              <a:rPr lang="cs-CZ" sz="180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Mentorování</a:t>
            </a:r>
            <a:endParaRPr lang="cs-CZ" dirty="0"/>
          </a:p>
        </p:txBody>
      </p:sp>
    </p:spTree>
    <p:extLst>
      <p:ext uri="{BB962C8B-B14F-4D97-AF65-F5344CB8AC3E}">
        <p14:creationId xmlns:p14="http://schemas.microsoft.com/office/powerpoint/2010/main" val="103415100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Při výběru vhodného stylu vedení je potřeba si uvědomit několik základních zásad:</a:t>
            </a:r>
          </a:p>
          <a:p>
            <a:pPr lvl="0" algn="just"/>
            <a:r>
              <a:rPr lang="cs-CZ" sz="1800" dirty="0"/>
              <a:t>žádný styl vedení není univerzálně vhodný pro každou situaci;</a:t>
            </a:r>
          </a:p>
          <a:p>
            <a:pPr lvl="0" algn="just"/>
            <a:r>
              <a:rPr lang="cs-CZ" sz="1800" dirty="0"/>
              <a:t>žádný styl vedení není sám o sobě lepší než ostatní;</a:t>
            </a:r>
          </a:p>
          <a:p>
            <a:pPr lvl="0" algn="just"/>
            <a:r>
              <a:rPr lang="cs-CZ" sz="1800" dirty="0"/>
              <a:t>použití konkrétního stylu vedení závisí na povaze řešeného úkolu, složení pracovního týmu a oboru činnosti organizace;</a:t>
            </a:r>
          </a:p>
          <a:p>
            <a:pPr lvl="0" algn="just"/>
            <a:r>
              <a:rPr lang="cs-CZ" sz="1800" dirty="0"/>
              <a:t>každá situace může být analyzována tak důkladně, aby pro její řešení byl vybrán optimální styl;</a:t>
            </a:r>
          </a:p>
          <a:p>
            <a:pPr algn="just"/>
            <a:r>
              <a:rPr lang="cs-CZ" sz="1800" dirty="0"/>
              <a:t>efektivní </a:t>
            </a:r>
            <a:r>
              <a:rPr lang="cs-CZ" sz="1800" dirty="0" err="1"/>
              <a:t>leadership</a:t>
            </a:r>
            <a:r>
              <a:rPr lang="cs-CZ" sz="1800" dirty="0"/>
              <a:t> znamená být schopen posoudit, jaký styl vedení je pro danou situaci optimální a přijmout jej, i když osobně preferujeme jiný styl vedení</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Zásady volby stylu vedení</a:t>
            </a:r>
            <a:endParaRPr lang="cs-CZ" dirty="0"/>
          </a:p>
        </p:txBody>
      </p:sp>
    </p:spTree>
    <p:extLst>
      <p:ext uri="{BB962C8B-B14F-4D97-AF65-F5344CB8AC3E}">
        <p14:creationId xmlns:p14="http://schemas.microsoft.com/office/powerpoint/2010/main" val="188805300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Motivace představuje určité povzbuzení člověka do aktivity, které dělat odmítá nebo se mu do nich nechce. </a:t>
            </a:r>
            <a:endParaRPr lang="cs-CZ" sz="1800" dirty="0" smtClean="0"/>
          </a:p>
          <a:p>
            <a:pPr lvl="0" algn="just"/>
            <a:r>
              <a:rPr lang="cs-CZ" sz="1800" dirty="0" smtClean="0"/>
              <a:t>Motivace </a:t>
            </a:r>
            <a:r>
              <a:rPr lang="cs-CZ" sz="1800" dirty="0"/>
              <a:t>je nezbytným nástrojem každého vedoucího pracovníka v každé organizaci</a:t>
            </a:r>
            <a:r>
              <a:rPr lang="cs-CZ" sz="1800" dirty="0" smtClean="0"/>
              <a:t>.</a:t>
            </a:r>
          </a:p>
          <a:p>
            <a:pPr lvl="0" algn="just"/>
            <a:r>
              <a:rPr lang="cs-CZ" sz="1800" dirty="0"/>
              <a:t>Motivace se týká faktorů, které ovlivňují lidi, aby se chovali určitým způsobem. </a:t>
            </a:r>
            <a:endParaRPr lang="cs-CZ" sz="1800" dirty="0" smtClean="0"/>
          </a:p>
          <a:p>
            <a:pPr lvl="0" algn="just"/>
            <a:r>
              <a:rPr lang="cs-CZ" sz="1800" dirty="0" smtClean="0"/>
              <a:t>Motivaci </a:t>
            </a:r>
            <a:r>
              <a:rPr lang="cs-CZ" sz="1800" dirty="0"/>
              <a:t>lze charakterizovat jako cílově orientované </a:t>
            </a:r>
            <a:r>
              <a:rPr lang="cs-CZ" sz="1800" dirty="0" smtClean="0"/>
              <a:t>chování.</a:t>
            </a:r>
          </a:p>
          <a:p>
            <a:pPr lvl="0" algn="just"/>
            <a:r>
              <a:rPr lang="cs-CZ" sz="1800" dirty="0"/>
              <a:t>M</a:t>
            </a:r>
            <a:r>
              <a:rPr lang="cs-CZ" sz="1800" dirty="0" smtClean="0"/>
              <a:t>otivování </a:t>
            </a:r>
            <a:r>
              <a:rPr lang="cs-CZ" sz="1800" dirty="0"/>
              <a:t>není inspirování, ale spíše budování trvalého vztahu. </a:t>
            </a:r>
            <a:endParaRPr lang="cs-CZ" sz="1800" dirty="0" smtClean="0"/>
          </a:p>
          <a:p>
            <a:pPr lvl="0" algn="just"/>
            <a:r>
              <a:rPr lang="cs-CZ" sz="1800" dirty="0" smtClean="0"/>
              <a:t>Z tohoto důvodu motivování </a:t>
            </a:r>
            <a:r>
              <a:rPr lang="cs-CZ" sz="1800" dirty="0"/>
              <a:t>vyžaduje více času a investic a dlouhodobě přináší vyšší dividendy.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Motivace I</a:t>
            </a:r>
            <a:endParaRPr lang="cs-CZ" dirty="0"/>
          </a:p>
        </p:txBody>
      </p:sp>
    </p:spTree>
    <p:extLst>
      <p:ext uri="{BB962C8B-B14F-4D97-AF65-F5344CB8AC3E}">
        <p14:creationId xmlns:p14="http://schemas.microsoft.com/office/powerpoint/2010/main" val="197711060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Motivace má tři </a:t>
            </a:r>
            <a:r>
              <a:rPr lang="cs-CZ" sz="1800" dirty="0"/>
              <a:t>složky, a to směr (co se nějaká osoba pokouší udělat) – úsilí (s jakou pílí se o to pokouší) – vytrvalost (jak dlouho se o to pokouší). </a:t>
            </a:r>
            <a:endParaRPr lang="cs-CZ" sz="1800" dirty="0" smtClean="0"/>
          </a:p>
          <a:p>
            <a:pPr algn="just"/>
            <a:r>
              <a:rPr lang="cs-CZ" sz="1800" dirty="0" smtClean="0"/>
              <a:t>Pro </a:t>
            </a:r>
            <a:r>
              <a:rPr lang="cs-CZ" sz="1800" dirty="0"/>
              <a:t>úspěšné řízení a vedení lidí v organizacích je potřeba poznat a pochopit faktory ovlivňující chování lidí při práci. </a:t>
            </a:r>
            <a:endParaRPr lang="cs-CZ" sz="1800" dirty="0" smtClean="0"/>
          </a:p>
          <a:p>
            <a:pPr algn="just"/>
            <a:r>
              <a:rPr lang="cs-CZ" sz="1800" dirty="0" smtClean="0"/>
              <a:t>Mezi </a:t>
            </a:r>
            <a:r>
              <a:rPr lang="cs-CZ" sz="1800" dirty="0"/>
              <a:t>tyto </a:t>
            </a:r>
            <a:r>
              <a:rPr lang="cs-CZ" sz="1800" dirty="0" smtClean="0"/>
              <a:t>faktory patří </a:t>
            </a:r>
            <a:r>
              <a:rPr lang="cs-CZ" sz="1800" dirty="0"/>
              <a:t>jednak osobností charakteristiky jedinců (jako je například inteligence, schopnosti, postoje, emoce apod.), ale také faktory specifické povahy jako je motivace, oddanost nebo angažovanost </a:t>
            </a:r>
            <a:endParaRPr lang="cs-CZ" sz="1800" dirty="0" smtClean="0"/>
          </a:p>
          <a:p>
            <a:pPr algn="just"/>
            <a:r>
              <a:rPr lang="cs-CZ" sz="1800" dirty="0" smtClean="0"/>
              <a:t>Motivace </a:t>
            </a:r>
            <a:r>
              <a:rPr lang="cs-CZ" sz="1800" dirty="0"/>
              <a:t>může být chápána jako síla, která ovlivňuje lidi, aby se chovali určitým způsobem. </a:t>
            </a:r>
          </a:p>
          <a:p>
            <a:pPr lvl="0" algn="just"/>
            <a:r>
              <a:rPr lang="cs-CZ" sz="1800" dirty="0"/>
              <a:t>Oddanost představuje sílu, s jakou se lidé identifikují s organizací a s jakou se zapojují do organizace.  </a:t>
            </a:r>
          </a:p>
          <a:p>
            <a:pPr algn="just"/>
            <a:r>
              <a:rPr lang="cs-CZ" sz="1800" dirty="0"/>
              <a:t>Angažovanost je stav, ve kterém jsou lidé oddáni své práci a organizaci a jsou motivovaní k dosahování vysoké úrovně výkonu.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Motivace II</a:t>
            </a:r>
            <a:endParaRPr lang="cs-CZ" dirty="0"/>
          </a:p>
        </p:txBody>
      </p:sp>
    </p:spTree>
    <p:extLst>
      <p:ext uri="{BB962C8B-B14F-4D97-AF65-F5344CB8AC3E}">
        <p14:creationId xmlns:p14="http://schemas.microsoft.com/office/powerpoint/2010/main" val="134261156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Teorie motivace zkoumá proces motivování, proces utváření motivací. </a:t>
            </a:r>
            <a:endParaRPr lang="cs-CZ" sz="1800" dirty="0" smtClean="0"/>
          </a:p>
          <a:p>
            <a:pPr algn="just"/>
            <a:r>
              <a:rPr lang="cs-CZ" sz="1800" dirty="0" smtClean="0"/>
              <a:t>Vysvětluje</a:t>
            </a:r>
            <a:r>
              <a:rPr lang="cs-CZ" sz="1800" dirty="0"/>
              <a:t>, proč se lidé při práci určitým způsobem chovají  a proč vyvíjejí určité úsilí v konkrétním směru</a:t>
            </a:r>
            <a:r>
              <a:rPr lang="cs-CZ" sz="1800" dirty="0" smtClean="0"/>
              <a:t>.</a:t>
            </a:r>
          </a:p>
          <a:p>
            <a:pPr algn="just"/>
            <a:r>
              <a:rPr lang="cs-CZ" sz="1800" dirty="0"/>
              <a:t>Motivační teorie se, mimo jiné zabývají tím, co mohou organizace udělat pro povzbuzování lidí, aby uplatnili své schopnosti a vyvinuli úsilí způsobem, který podpoří naplnění cílů organizace a uspokojí vlastní potřeby </a:t>
            </a:r>
            <a:r>
              <a:rPr lang="cs-CZ" sz="1800" dirty="0" smtClean="0"/>
              <a:t>zaměstnanců. </a:t>
            </a:r>
          </a:p>
          <a:p>
            <a:pPr algn="just"/>
            <a:r>
              <a:rPr lang="cs-CZ" sz="1800" dirty="0"/>
              <a:t>Motivační teorie rozděluje Armstrong </a:t>
            </a:r>
            <a:r>
              <a:rPr lang="cs-CZ" sz="1800" dirty="0" smtClean="0"/>
              <a:t>do </a:t>
            </a:r>
            <a:r>
              <a:rPr lang="cs-CZ" sz="1800" dirty="0"/>
              <a:t>tří základních skupin, a to podle jejich </a:t>
            </a:r>
            <a:r>
              <a:rPr lang="cs-CZ" sz="1800" dirty="0" smtClean="0"/>
              <a:t>zaměření na: teorie </a:t>
            </a:r>
            <a:r>
              <a:rPr lang="cs-CZ" sz="1800" dirty="0" err="1" smtClean="0"/>
              <a:t>instrumentality</a:t>
            </a:r>
            <a:r>
              <a:rPr lang="cs-CZ" sz="1800" dirty="0" smtClean="0"/>
              <a:t>, teorie zaměřené na obsah, teorie zaměřené na proces.</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Motivační teorie</a:t>
            </a:r>
            <a:endParaRPr lang="cs-CZ" dirty="0"/>
          </a:p>
        </p:txBody>
      </p:sp>
    </p:spTree>
    <p:extLst>
      <p:ext uri="{BB962C8B-B14F-4D97-AF65-F5344CB8AC3E}">
        <p14:creationId xmlns:p14="http://schemas.microsoft.com/office/powerpoint/2010/main" val="268032264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Teorie </a:t>
            </a:r>
            <a:r>
              <a:rPr lang="cs-CZ" sz="1800" b="1" dirty="0" err="1"/>
              <a:t>instrumentality</a:t>
            </a:r>
            <a:r>
              <a:rPr lang="cs-CZ" sz="1800" dirty="0"/>
              <a:t> – tvrdí, že odměny nebo tresty slouží jako prostředek (nástroj) k zabezpečení žádoucího chování a jednání lidí. Do této kategorie patří třeba teorie Taylorismu</a:t>
            </a:r>
            <a:r>
              <a:rPr lang="cs-CZ" sz="1800" dirty="0" smtClean="0"/>
              <a:t>.</a:t>
            </a:r>
          </a:p>
          <a:p>
            <a:pPr lvl="0" algn="just"/>
            <a:endParaRPr lang="cs-CZ" sz="1800" dirty="0"/>
          </a:p>
          <a:p>
            <a:pPr lvl="0" algn="just"/>
            <a:r>
              <a:rPr lang="cs-CZ" sz="1800" b="1" dirty="0"/>
              <a:t>Teorie zaměřené na obsah</a:t>
            </a:r>
            <a:r>
              <a:rPr lang="cs-CZ" sz="1800" dirty="0"/>
              <a:t> – tvrdí, že motivace se týká aktivit za účelem uspokojení potřeb a identifikace hlavních potřeb ovlivňujících chování. Do této oblasti patří </a:t>
            </a:r>
            <a:r>
              <a:rPr lang="cs-CZ" sz="1800" dirty="0" err="1"/>
              <a:t>Maslowova</a:t>
            </a:r>
            <a:r>
              <a:rPr lang="cs-CZ" sz="1800" dirty="0"/>
              <a:t> pyramida potřeb, </a:t>
            </a:r>
            <a:r>
              <a:rPr lang="cs-CZ" sz="1800" dirty="0" err="1"/>
              <a:t>Herzbergova</a:t>
            </a:r>
            <a:r>
              <a:rPr lang="cs-CZ" sz="1800" dirty="0"/>
              <a:t> </a:t>
            </a:r>
            <a:r>
              <a:rPr lang="cs-CZ" sz="1800" dirty="0" err="1"/>
              <a:t>dvoufaktorová</a:t>
            </a:r>
            <a:r>
              <a:rPr lang="cs-CZ" sz="1800" dirty="0"/>
              <a:t> teorie motivace, Teorie ERG C. </a:t>
            </a:r>
            <a:r>
              <a:rPr lang="cs-CZ" sz="1800" dirty="0" err="1"/>
              <a:t>Alderfera</a:t>
            </a:r>
            <a:r>
              <a:rPr lang="cs-CZ" sz="1800" dirty="0"/>
              <a:t>, Teorie potřeb </a:t>
            </a:r>
            <a:r>
              <a:rPr lang="cs-CZ" sz="1800" dirty="0" err="1"/>
              <a:t>McClellanda</a:t>
            </a:r>
            <a:r>
              <a:rPr lang="cs-CZ" sz="1800" dirty="0" smtClean="0"/>
              <a:t>.</a:t>
            </a:r>
          </a:p>
          <a:p>
            <a:pPr lvl="0" algn="just"/>
            <a:endParaRPr lang="cs-CZ" sz="1800" dirty="0"/>
          </a:p>
          <a:p>
            <a:pPr algn="just"/>
            <a:r>
              <a:rPr lang="cs-CZ" sz="1800" b="1" dirty="0"/>
              <a:t>Teorie zaměřené na proces</a:t>
            </a:r>
            <a:r>
              <a:rPr lang="cs-CZ" sz="1800" dirty="0"/>
              <a:t> – zaměřují se na psychologického procesy ovlivňující motivaci a související s očekáváními, cíli a vnímáním spravedlnosti. Do této kategorie patří Expektační teorie, Teorie cíle, Teorie spravedlnosti J. S. Adamse</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Rozdělení motivačních teorií</a:t>
            </a:r>
            <a:endParaRPr lang="cs-CZ" dirty="0"/>
          </a:p>
        </p:txBody>
      </p:sp>
    </p:spTree>
    <p:extLst>
      <p:ext uri="{BB962C8B-B14F-4D97-AF65-F5344CB8AC3E}">
        <p14:creationId xmlns:p14="http://schemas.microsoft.com/office/powerpoint/2010/main" val="311383478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Maslowova</a:t>
            </a:r>
            <a:r>
              <a:rPr lang="cs-CZ" sz="1800" b="1" dirty="0"/>
              <a:t> pyramida potřeba</a:t>
            </a:r>
            <a:r>
              <a:rPr lang="cs-CZ" sz="1800" dirty="0"/>
              <a:t>, kterou sestavil v roce 1943 americký psycholog Abraham </a:t>
            </a:r>
            <a:r>
              <a:rPr lang="cs-CZ" sz="1800" dirty="0" err="1"/>
              <a:t>Maslow</a:t>
            </a:r>
            <a:r>
              <a:rPr lang="cs-CZ" sz="1800" dirty="0"/>
              <a:t>, je teorie o hierarchii lidských potřeb využitelná při motivaci lidí v organizaci. </a:t>
            </a:r>
            <a:r>
              <a:rPr lang="cs-CZ" sz="1800" dirty="0" smtClean="0"/>
              <a:t>Teorie </a:t>
            </a:r>
            <a:r>
              <a:rPr lang="cs-CZ" sz="1800" dirty="0"/>
              <a:t>říká, že každý člověk přirozeně nejprve uspokojuje nižší potřeby, potřeby s nižší hodnotou, aby mohl dosáhnout svého potenciálu v oblasti vyšších potřeb, potřeb s vyšší hodnotou.</a:t>
            </a:r>
          </a:p>
          <a:p>
            <a:pPr marL="0" lvl="0" indent="0" algn="just">
              <a:buNone/>
            </a:pPr>
            <a:r>
              <a:rPr lang="cs-CZ" sz="1800" dirty="0" smtClean="0"/>
              <a:t>Podle </a:t>
            </a:r>
            <a:r>
              <a:rPr lang="cs-CZ" sz="1800" dirty="0"/>
              <a:t>této teorie tvoří lidské potřeby hierarchickou strukturu, pyramidu, která má základy postavené na potřebách, které jsou rozděleny do těchto </a:t>
            </a:r>
            <a:r>
              <a:rPr lang="cs-CZ" sz="1800" dirty="0" smtClean="0"/>
              <a:t>stupňů: </a:t>
            </a:r>
          </a:p>
          <a:p>
            <a:pPr lvl="0" algn="just"/>
            <a:r>
              <a:rPr lang="cs-CZ" sz="1800" dirty="0" smtClean="0"/>
              <a:t>fyziologické potřeby</a:t>
            </a:r>
            <a:r>
              <a:rPr lang="cs-CZ" sz="1800" dirty="0"/>
              <a:t>;</a:t>
            </a:r>
            <a:endParaRPr lang="cs-CZ" sz="1800" dirty="0" smtClean="0"/>
          </a:p>
          <a:p>
            <a:pPr lvl="0" algn="just"/>
            <a:r>
              <a:rPr lang="cs-CZ" sz="1800" dirty="0" smtClean="0"/>
              <a:t>potřebí </a:t>
            </a:r>
            <a:r>
              <a:rPr lang="cs-CZ" sz="1800" dirty="0"/>
              <a:t>bezpečí a </a:t>
            </a:r>
            <a:r>
              <a:rPr lang="cs-CZ" sz="1800" dirty="0" smtClean="0"/>
              <a:t>jistoty; </a:t>
            </a:r>
          </a:p>
          <a:p>
            <a:pPr lvl="0" algn="just"/>
            <a:r>
              <a:rPr lang="cs-CZ" sz="1800" dirty="0" smtClean="0"/>
              <a:t>potřeba </a:t>
            </a:r>
            <a:r>
              <a:rPr lang="cs-CZ" sz="1800" dirty="0"/>
              <a:t>lásky a </a:t>
            </a:r>
            <a:r>
              <a:rPr lang="cs-CZ" sz="1800" dirty="0" smtClean="0"/>
              <a:t>sounáležitosti; </a:t>
            </a:r>
          </a:p>
          <a:p>
            <a:pPr lvl="0" algn="just"/>
            <a:r>
              <a:rPr lang="cs-CZ" sz="1800" dirty="0" smtClean="0"/>
              <a:t>potřeba </a:t>
            </a:r>
            <a:r>
              <a:rPr lang="cs-CZ" sz="1800" dirty="0"/>
              <a:t>uznání a </a:t>
            </a:r>
            <a:r>
              <a:rPr lang="cs-CZ" sz="1800" dirty="0" smtClean="0"/>
              <a:t>úcty</a:t>
            </a:r>
            <a:r>
              <a:rPr lang="cs-CZ" sz="1800" dirty="0"/>
              <a:t>;</a:t>
            </a:r>
            <a:endParaRPr lang="cs-CZ" sz="1800" dirty="0" smtClean="0"/>
          </a:p>
          <a:p>
            <a:pPr lvl="0" algn="just"/>
            <a:r>
              <a:rPr lang="cs-CZ" sz="1800" dirty="0" smtClean="0"/>
              <a:t>potřeba </a:t>
            </a:r>
            <a:r>
              <a:rPr lang="cs-CZ" sz="1800" dirty="0"/>
              <a:t>seberealizace.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Maslowova</a:t>
            </a:r>
            <a:r>
              <a:rPr lang="cs-CZ" dirty="0" smtClean="0"/>
              <a:t> pyramida potřeb</a:t>
            </a:r>
            <a:endParaRPr lang="cs-CZ" dirty="0"/>
          </a:p>
        </p:txBody>
      </p:sp>
    </p:spTree>
    <p:extLst>
      <p:ext uri="{BB962C8B-B14F-4D97-AF65-F5344CB8AC3E}">
        <p14:creationId xmlns:p14="http://schemas.microsoft.com/office/powerpoint/2010/main" val="142025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Styl </a:t>
            </a:r>
            <a:r>
              <a:rPr lang="cs-CZ" sz="1600" dirty="0"/>
              <a:t>manažerské práce představuje způsob práce (řízení a rozhodování) manažera a zvolené metody pro dosahování cílů organizace.</a:t>
            </a:r>
          </a:p>
          <a:p>
            <a:pPr algn="just"/>
            <a:r>
              <a:rPr lang="cs-CZ" sz="1600" dirty="0" smtClean="0"/>
              <a:t>Volba </a:t>
            </a:r>
            <a:r>
              <a:rPr lang="cs-CZ" sz="1600" dirty="0"/>
              <a:t>konkrétního stylu manažerské práce vychází ze znalostí, zkušeností a autority manažera. </a:t>
            </a:r>
          </a:p>
          <a:p>
            <a:pPr algn="just"/>
            <a:r>
              <a:rPr lang="cs-CZ" sz="1600" dirty="0" smtClean="0"/>
              <a:t>Zvolený </a:t>
            </a:r>
            <a:r>
              <a:rPr lang="cs-CZ" sz="1600" dirty="0"/>
              <a:t>styl manažerské práce ovlivňuje také vztah manažera ke svým zaměstnancům (způsob komunikace s pracovníky, motivace a stimulace pracovníků) a uplatnění moci (autority) při vlastní manažerské práci. </a:t>
            </a:r>
          </a:p>
          <a:p>
            <a:pPr algn="just"/>
            <a:endParaRPr lang="cs-CZ" sz="1600" dirty="0"/>
          </a:p>
          <a:p>
            <a:pPr marL="0" indent="0" algn="just">
              <a:buNone/>
            </a:pPr>
            <a:r>
              <a:rPr lang="cs-CZ" sz="1600" dirty="0" smtClean="0"/>
              <a:t>Veber </a:t>
            </a:r>
            <a:r>
              <a:rPr lang="cs-CZ" sz="1600" dirty="0"/>
              <a:t>a kol. (2009) konkrétně uvádí, že manažerský styl aplikovaný v praxi je ovlivněn těmito charakteristikami:</a:t>
            </a:r>
          </a:p>
          <a:p>
            <a:pPr lvl="0" algn="just"/>
            <a:r>
              <a:rPr lang="cs-CZ" sz="1600" dirty="0"/>
              <a:t>charakter situace;</a:t>
            </a:r>
          </a:p>
          <a:p>
            <a:pPr lvl="0" algn="just"/>
            <a:r>
              <a:rPr lang="cs-CZ" sz="1600" dirty="0"/>
              <a:t>význam, závažnost rozhodnutí;</a:t>
            </a:r>
          </a:p>
          <a:p>
            <a:pPr lvl="0" algn="just"/>
            <a:r>
              <a:rPr lang="cs-CZ" sz="1600" dirty="0"/>
              <a:t>rizikovost rozhodnutí a strukturovanost problému;</a:t>
            </a:r>
          </a:p>
          <a:p>
            <a:pPr lvl="0" algn="just"/>
            <a:r>
              <a:rPr lang="cs-CZ" sz="1600" dirty="0"/>
              <a:t>osobní charakteristiky manažera;</a:t>
            </a:r>
          </a:p>
          <a:p>
            <a:pPr lvl="0" algn="just"/>
            <a:r>
              <a:rPr lang="cs-CZ" sz="1600" dirty="0"/>
              <a:t>postoj podřízených.</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Styl manažerské práce II</a:t>
            </a:r>
          </a:p>
        </p:txBody>
      </p:sp>
    </p:spTree>
    <p:extLst>
      <p:ext uri="{BB962C8B-B14F-4D97-AF65-F5344CB8AC3E}">
        <p14:creationId xmlns:p14="http://schemas.microsoft.com/office/powerpoint/2010/main" val="12837973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Maslowova</a:t>
            </a:r>
            <a:r>
              <a:rPr lang="cs-CZ" dirty="0" smtClean="0"/>
              <a:t> pyramida potřeb</a:t>
            </a:r>
            <a:endParaRPr lang="cs-CZ" dirty="0"/>
          </a:p>
        </p:txBody>
      </p:sp>
      <p:pic>
        <p:nvPicPr>
          <p:cNvPr id="4" name="Obrázek 3"/>
          <p:cNvPicPr>
            <a:picLocks noChangeAspect="1"/>
          </p:cNvPicPr>
          <p:nvPr/>
        </p:nvPicPr>
        <p:blipFill>
          <a:blip r:embed="rId2"/>
          <a:stretch>
            <a:fillRect/>
          </a:stretch>
        </p:blipFill>
        <p:spPr>
          <a:xfrm>
            <a:off x="971600" y="843558"/>
            <a:ext cx="5928320" cy="3519940"/>
          </a:xfrm>
          <a:prstGeom prst="rect">
            <a:avLst/>
          </a:prstGeom>
        </p:spPr>
      </p:pic>
    </p:spTree>
    <p:extLst>
      <p:ext uri="{BB962C8B-B14F-4D97-AF65-F5344CB8AC3E}">
        <p14:creationId xmlns:p14="http://schemas.microsoft.com/office/powerpoint/2010/main" val="245005680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smtClean="0"/>
              <a:t>Teorie </a:t>
            </a:r>
            <a:r>
              <a:rPr lang="cs-CZ" sz="1800" dirty="0"/>
              <a:t>tří kategorií </a:t>
            </a:r>
            <a:r>
              <a:rPr lang="cs-CZ" sz="1800" dirty="0" smtClean="0"/>
              <a:t>potřeb, </a:t>
            </a:r>
            <a:r>
              <a:rPr lang="cs-CZ" sz="1800" b="1" dirty="0" smtClean="0"/>
              <a:t>Teorie </a:t>
            </a:r>
            <a:r>
              <a:rPr lang="cs-CZ" sz="1800" b="1" dirty="0"/>
              <a:t>ERG C. </a:t>
            </a:r>
            <a:r>
              <a:rPr lang="cs-CZ" sz="1800" b="1" dirty="0" err="1"/>
              <a:t>Alderfera</a:t>
            </a:r>
            <a:r>
              <a:rPr lang="cs-CZ" sz="1800" dirty="0" smtClean="0"/>
              <a:t>,, </a:t>
            </a:r>
            <a:r>
              <a:rPr lang="cs-CZ" sz="1800" dirty="0"/>
              <a:t>jejímž autorem byl </a:t>
            </a:r>
            <a:r>
              <a:rPr lang="cs-CZ" sz="1800" dirty="0" err="1"/>
              <a:t>Clayton</a:t>
            </a:r>
            <a:r>
              <a:rPr lang="cs-CZ" sz="1800" dirty="0"/>
              <a:t> P. </a:t>
            </a:r>
            <a:r>
              <a:rPr lang="cs-CZ" sz="1800" dirty="0" err="1"/>
              <a:t>Alderfer</a:t>
            </a:r>
            <a:r>
              <a:rPr lang="cs-CZ" sz="1800" dirty="0"/>
              <a:t> v roce 1972, a která navazuje na práci A. </a:t>
            </a:r>
            <a:r>
              <a:rPr lang="cs-CZ" sz="1800" dirty="0" err="1"/>
              <a:t>Maslowa</a:t>
            </a:r>
            <a:r>
              <a:rPr lang="cs-CZ" sz="1800" dirty="0"/>
              <a:t>, rozděluje lidské potřeby do tří hierarchických skupin. </a:t>
            </a:r>
            <a:endParaRPr lang="cs-CZ" sz="1800" dirty="0" smtClean="0"/>
          </a:p>
          <a:p>
            <a:pPr marL="0" lvl="0" indent="0" algn="just">
              <a:buNone/>
            </a:pPr>
            <a:r>
              <a:rPr lang="cs-CZ" sz="1800" dirty="0" smtClean="0"/>
              <a:t>Jedná </a:t>
            </a:r>
            <a:r>
              <a:rPr lang="cs-CZ" sz="1800" dirty="0"/>
              <a:t>se o tyto potřeby: </a:t>
            </a:r>
            <a:endParaRPr lang="cs-CZ" sz="1800" dirty="0" smtClean="0"/>
          </a:p>
          <a:p>
            <a:pPr lvl="0" algn="just"/>
            <a:r>
              <a:rPr lang="cs-CZ" sz="1800" dirty="0" smtClean="0"/>
              <a:t>potřeby </a:t>
            </a:r>
            <a:r>
              <a:rPr lang="cs-CZ" sz="1800" dirty="0"/>
              <a:t>zajištění existence; </a:t>
            </a:r>
            <a:endParaRPr lang="cs-CZ" sz="1800" dirty="0" smtClean="0"/>
          </a:p>
          <a:p>
            <a:pPr lvl="0" algn="just"/>
            <a:r>
              <a:rPr lang="cs-CZ" sz="1800" dirty="0" smtClean="0"/>
              <a:t>potřeby </a:t>
            </a:r>
            <a:r>
              <a:rPr lang="cs-CZ" sz="1800" dirty="0"/>
              <a:t>zajištění sociálních vztahů k pracovnímu okolí; </a:t>
            </a:r>
            <a:endParaRPr lang="cs-CZ" sz="1800" dirty="0" smtClean="0"/>
          </a:p>
          <a:p>
            <a:pPr lvl="0" algn="just"/>
            <a:r>
              <a:rPr lang="cs-CZ" sz="1800" dirty="0" smtClean="0"/>
              <a:t>potřeby </a:t>
            </a:r>
            <a:r>
              <a:rPr lang="cs-CZ" sz="1800" dirty="0"/>
              <a:t>zajištění dalšího osobního, resp. profesního a kvalifikačního rozvoje. </a:t>
            </a:r>
            <a:endParaRPr lang="cs-CZ" sz="1800" dirty="0" smtClean="0"/>
          </a:p>
          <a:p>
            <a:pPr lvl="0" algn="just"/>
            <a:r>
              <a:rPr lang="cs-CZ" sz="1800" dirty="0" smtClean="0"/>
              <a:t>Podobně </a:t>
            </a:r>
            <a:r>
              <a:rPr lang="cs-CZ" sz="1800" dirty="0"/>
              <a:t>jako u </a:t>
            </a:r>
            <a:r>
              <a:rPr lang="cs-CZ" sz="1800" dirty="0" err="1"/>
              <a:t>Maslowa</a:t>
            </a:r>
            <a:r>
              <a:rPr lang="cs-CZ" sz="1800" dirty="0"/>
              <a:t> se vychází z toho, že potřeba uspokojení vyšších potřeb se dostavuje až poté, co jsou uspokojeny potřeby nižší. </a:t>
            </a:r>
            <a:r>
              <a:rPr lang="cs-CZ" sz="1800" dirty="0" smtClean="0"/>
              <a:t>Oproti </a:t>
            </a:r>
            <a:r>
              <a:rPr lang="cs-CZ" sz="1800" dirty="0" err="1"/>
              <a:t>Maslowově</a:t>
            </a:r>
            <a:r>
              <a:rPr lang="cs-CZ" sz="1800" dirty="0"/>
              <a:t> teorie, ale </a:t>
            </a:r>
            <a:r>
              <a:rPr lang="cs-CZ" sz="1800" dirty="0" err="1"/>
              <a:t>Alderferova</a:t>
            </a:r>
            <a:r>
              <a:rPr lang="cs-CZ" sz="1800" dirty="0"/>
              <a:t> teorie předpokládá určitou substituci: když jedna z těchto skupin není dostatečně uspokojována, tak to může zvyšovat naléhavost druhé.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tří kategorií potřeb</a:t>
            </a:r>
            <a:endParaRPr lang="cs-CZ" dirty="0"/>
          </a:p>
        </p:txBody>
      </p:sp>
    </p:spTree>
    <p:extLst>
      <p:ext uri="{BB962C8B-B14F-4D97-AF65-F5344CB8AC3E}">
        <p14:creationId xmlns:p14="http://schemas.microsoft.com/office/powerpoint/2010/main" val="81373026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Teorie </a:t>
            </a:r>
            <a:r>
              <a:rPr lang="cs-CZ" sz="1800" b="1" dirty="0"/>
              <a:t>potřeb </a:t>
            </a:r>
            <a:r>
              <a:rPr lang="cs-CZ" sz="1800" b="1" dirty="0" err="1"/>
              <a:t>McClellanda</a:t>
            </a:r>
            <a:r>
              <a:rPr lang="cs-CZ" sz="1800" dirty="0"/>
              <a:t> byla ovlivněna teorií A. </a:t>
            </a:r>
            <a:r>
              <a:rPr lang="cs-CZ" sz="1800" dirty="0" err="1"/>
              <a:t>Maslowova</a:t>
            </a:r>
            <a:r>
              <a:rPr lang="cs-CZ" sz="1800" dirty="0"/>
              <a:t>. </a:t>
            </a:r>
            <a:r>
              <a:rPr lang="cs-CZ" sz="1800" dirty="0" err="1"/>
              <a:t>McClellandovi</a:t>
            </a:r>
            <a:r>
              <a:rPr lang="cs-CZ" sz="1800" dirty="0"/>
              <a:t> se podařilo identifikovat tři základní kategorie potřeb: </a:t>
            </a:r>
            <a:endParaRPr lang="cs-CZ" sz="1800" dirty="0" smtClean="0"/>
          </a:p>
          <a:p>
            <a:pPr algn="just"/>
            <a:r>
              <a:rPr lang="cs-CZ" sz="1800" dirty="0" smtClean="0"/>
              <a:t>potřeba </a:t>
            </a:r>
            <a:r>
              <a:rPr lang="cs-CZ" sz="1800" dirty="0"/>
              <a:t>moci, </a:t>
            </a:r>
            <a:endParaRPr lang="cs-CZ" sz="1800" dirty="0" smtClean="0"/>
          </a:p>
          <a:p>
            <a:pPr algn="just"/>
            <a:r>
              <a:rPr lang="cs-CZ" sz="1800" dirty="0" smtClean="0"/>
              <a:t>potřeba výkonu, </a:t>
            </a:r>
          </a:p>
          <a:p>
            <a:pPr algn="just"/>
            <a:r>
              <a:rPr lang="cs-CZ" sz="1800" dirty="0" smtClean="0"/>
              <a:t>potřeba </a:t>
            </a:r>
            <a:r>
              <a:rPr lang="cs-CZ" sz="1800" dirty="0"/>
              <a:t>vztahů. </a:t>
            </a:r>
            <a:endParaRPr lang="cs-CZ" sz="1800" dirty="0" smtClean="0"/>
          </a:p>
          <a:p>
            <a:pPr algn="just"/>
            <a:endParaRPr lang="cs-CZ" sz="1800" dirty="0" smtClean="0"/>
          </a:p>
          <a:p>
            <a:pPr algn="just"/>
            <a:r>
              <a:rPr lang="cs-CZ" sz="1800" dirty="0" smtClean="0"/>
              <a:t>Motivované </a:t>
            </a:r>
            <a:r>
              <a:rPr lang="cs-CZ" sz="1800" dirty="0"/>
              <a:t>chování jedinců je důsledkem jedné nebo důsledkem kombinace všech těchto tří typů potřeb. </a:t>
            </a:r>
            <a:endParaRPr lang="cs-CZ" sz="1800" dirty="0" smtClean="0"/>
          </a:p>
          <a:p>
            <a:pPr algn="just"/>
            <a:r>
              <a:rPr lang="cs-CZ" sz="1800" dirty="0" smtClean="0"/>
              <a:t>Podle </a:t>
            </a:r>
            <a:r>
              <a:rPr lang="cs-CZ" sz="1800" dirty="0" err="1"/>
              <a:t>Tureckiové</a:t>
            </a:r>
            <a:r>
              <a:rPr lang="cs-CZ" sz="1800" dirty="0"/>
              <a:t> (2007) byla tato teorie od počátku navržena tak, aby umožnila poznání preference potřeb u zaměstnanců na manažerských pozicích. </a:t>
            </a:r>
            <a:r>
              <a:rPr lang="cs-CZ" sz="1800" dirty="0" err="1"/>
              <a:t>McClellandova</a:t>
            </a:r>
            <a:r>
              <a:rPr lang="cs-CZ" sz="1800" dirty="0"/>
              <a:t> teorie předpokládá, že uspokojování potřeb je podmíněno situačními vlivy. </a:t>
            </a:r>
          </a:p>
          <a:p>
            <a:pPr lvl="0"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potřeb </a:t>
            </a:r>
            <a:r>
              <a:rPr lang="cs-CZ" dirty="0" err="1" smtClean="0"/>
              <a:t>McClellanda</a:t>
            </a:r>
            <a:endParaRPr lang="cs-CZ" dirty="0"/>
          </a:p>
        </p:txBody>
      </p:sp>
    </p:spTree>
    <p:extLst>
      <p:ext uri="{BB962C8B-B14F-4D97-AF65-F5344CB8AC3E}">
        <p14:creationId xmlns:p14="http://schemas.microsoft.com/office/powerpoint/2010/main" val="347421897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6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Herzbergova</a:t>
            </a:r>
            <a:r>
              <a:rPr lang="cs-CZ" sz="1800" b="1" dirty="0"/>
              <a:t> </a:t>
            </a:r>
            <a:r>
              <a:rPr lang="cs-CZ" sz="1800" b="1" dirty="0" err="1"/>
              <a:t>dvoufaktorová</a:t>
            </a:r>
            <a:r>
              <a:rPr lang="cs-CZ" sz="1800" b="1" dirty="0"/>
              <a:t> teorie motivace</a:t>
            </a:r>
            <a:r>
              <a:rPr lang="cs-CZ" sz="1800" dirty="0"/>
              <a:t> Frederika </a:t>
            </a:r>
            <a:r>
              <a:rPr lang="cs-CZ" sz="1800" dirty="0" err="1"/>
              <a:t>Herzberga</a:t>
            </a:r>
            <a:r>
              <a:rPr lang="cs-CZ" sz="1800" dirty="0"/>
              <a:t> z roku 1959 říká, že pro zaměstnance jsou zdrojem spokojenosti a motivace dva základní faktory – hygienické faktory a motivátory. </a:t>
            </a:r>
            <a:endParaRPr lang="cs-CZ" sz="1800" dirty="0" smtClean="0"/>
          </a:p>
          <a:p>
            <a:pPr algn="just"/>
            <a:r>
              <a:rPr lang="cs-CZ" sz="1800" dirty="0" smtClean="0"/>
              <a:t>Hygienické </a:t>
            </a:r>
            <a:r>
              <a:rPr lang="cs-CZ" sz="1800" dirty="0"/>
              <a:t>faktory (</a:t>
            </a:r>
            <a:r>
              <a:rPr lang="cs-CZ" sz="1800" dirty="0" err="1"/>
              <a:t>neuspokojovatele</a:t>
            </a:r>
            <a:r>
              <a:rPr lang="cs-CZ" sz="1800" dirty="0"/>
              <a:t>) zahrnuje faktory, jako jsou pracovní podmínky, mezilidské vztahy, platové podmínky, jistota zaměstnání a další.  Nenaplnění těchto faktorů může vyvolat pracovní nespokojenost, přičemž ale jejich naplnění nevyvolá pocit spokojenosti nebo zloby. Pracovník tyto faktory bere jako samozřejmé a účinek z jejich naplnění rychle vyprchá, účinek je krátkodobý. </a:t>
            </a:r>
            <a:endParaRPr lang="cs-CZ" sz="1800" dirty="0" smtClean="0"/>
          </a:p>
          <a:p>
            <a:pPr algn="just"/>
            <a:r>
              <a:rPr lang="cs-CZ" sz="1800" dirty="0" smtClean="0"/>
              <a:t>Motivátory </a:t>
            </a:r>
            <a:r>
              <a:rPr lang="cs-CZ" sz="1800" dirty="0"/>
              <a:t>(</a:t>
            </a:r>
            <a:r>
              <a:rPr lang="cs-CZ" sz="1800" dirty="0" err="1"/>
              <a:t>uspokojovatele</a:t>
            </a:r>
            <a:r>
              <a:rPr lang="cs-CZ" sz="1800" dirty="0"/>
              <a:t>, </a:t>
            </a:r>
            <a:r>
              <a:rPr lang="cs-CZ" sz="1800" dirty="0" smtClean="0"/>
              <a:t>motivátory) </a:t>
            </a:r>
            <a:r>
              <a:rPr lang="cs-CZ" sz="1800" dirty="0" err="1" smtClean="0"/>
              <a:t>zahnrují</a:t>
            </a:r>
            <a:r>
              <a:rPr lang="cs-CZ" sz="1800" dirty="0" smtClean="0"/>
              <a:t> například </a:t>
            </a:r>
            <a:r>
              <a:rPr lang="cs-CZ" sz="1800" dirty="0"/>
              <a:t>úspěch, uznání, profesní růst nebo odpovědnost, vzbuzují motivaci a spokojenost pracovníků. Naplněním motivačních faktorů je tudíž nezbytnou podmínkou pro motivaci k vyšším pracovním výkonům a jejich účinek na motivace je dlouhodobý</a:t>
            </a:r>
            <a:r>
              <a:rPr lang="cs-CZ" sz="1800" dirty="0" smtClean="0"/>
              <a:t>.</a:t>
            </a:r>
            <a:endParaRPr lang="cs-CZ" sz="1800" dirty="0"/>
          </a:p>
          <a:p>
            <a:pPr lvl="0"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Herzbergova</a:t>
            </a:r>
            <a:r>
              <a:rPr lang="cs-CZ" dirty="0" smtClean="0"/>
              <a:t> </a:t>
            </a:r>
            <a:r>
              <a:rPr lang="cs-CZ" dirty="0" err="1" smtClean="0"/>
              <a:t>dvoufaktorová</a:t>
            </a:r>
            <a:r>
              <a:rPr lang="cs-CZ" dirty="0" smtClean="0"/>
              <a:t> teorie motivace</a:t>
            </a:r>
            <a:endParaRPr lang="cs-CZ" dirty="0"/>
          </a:p>
        </p:txBody>
      </p:sp>
    </p:spTree>
    <p:extLst>
      <p:ext uri="{BB962C8B-B14F-4D97-AF65-F5344CB8AC3E}">
        <p14:creationId xmlns:p14="http://schemas.microsoft.com/office/powerpoint/2010/main" val="352570704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6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Expektační teorie</a:t>
            </a:r>
            <a:r>
              <a:rPr lang="cs-CZ" sz="1800" dirty="0"/>
              <a:t>, teorie očekávání, jejímž autorem je Victor H. </a:t>
            </a:r>
            <a:r>
              <a:rPr lang="cs-CZ" sz="1800" dirty="0" err="1"/>
              <a:t>Vroom</a:t>
            </a:r>
            <a:r>
              <a:rPr lang="cs-CZ" sz="1800" dirty="0"/>
              <a:t>, byla publikována v roce 1964. </a:t>
            </a:r>
            <a:endParaRPr lang="cs-CZ" sz="1800" dirty="0" smtClean="0"/>
          </a:p>
          <a:p>
            <a:pPr algn="just"/>
            <a:r>
              <a:rPr lang="cs-CZ" sz="1800" dirty="0" smtClean="0"/>
              <a:t>Základem </a:t>
            </a:r>
            <a:r>
              <a:rPr lang="cs-CZ" sz="1800" dirty="0"/>
              <a:t>této teorie je triáda VIE: valence – instrumentalista – </a:t>
            </a:r>
            <a:r>
              <a:rPr lang="cs-CZ" sz="1800" dirty="0" err="1"/>
              <a:t>expektance</a:t>
            </a:r>
            <a:r>
              <a:rPr lang="cs-CZ" sz="1800" dirty="0"/>
              <a:t>, která je považována za základ lidské motivace k dosahování cílů. </a:t>
            </a:r>
            <a:endParaRPr lang="cs-CZ" sz="1800" dirty="0" smtClean="0"/>
          </a:p>
          <a:p>
            <a:pPr algn="just"/>
            <a:r>
              <a:rPr lang="cs-CZ" sz="1800" b="1" dirty="0" smtClean="0"/>
              <a:t>Valence</a:t>
            </a:r>
            <a:r>
              <a:rPr lang="cs-CZ" sz="1800" dirty="0" smtClean="0"/>
              <a:t> </a:t>
            </a:r>
            <a:r>
              <a:rPr lang="cs-CZ" sz="1800" dirty="0"/>
              <a:t>představuje subjektivní hodnotu a atraktivitu cíle, kterého se člověk snaží dosáhnout. </a:t>
            </a:r>
            <a:endParaRPr lang="cs-CZ" sz="1800" dirty="0" smtClean="0"/>
          </a:p>
          <a:p>
            <a:pPr algn="just"/>
            <a:r>
              <a:rPr lang="cs-CZ" sz="1800" b="1" dirty="0" err="1" smtClean="0"/>
              <a:t>Instrumentalita</a:t>
            </a:r>
            <a:r>
              <a:rPr lang="cs-CZ" sz="1800" dirty="0" smtClean="0"/>
              <a:t> </a:t>
            </a:r>
            <a:r>
              <a:rPr lang="cs-CZ" sz="1800" dirty="0"/>
              <a:t>je obsažena v očekávání, že dosažení cíle bude doprovázeno adekvátní odměnou. </a:t>
            </a:r>
            <a:endParaRPr lang="cs-CZ" sz="1800" dirty="0" smtClean="0"/>
          </a:p>
          <a:p>
            <a:pPr algn="just"/>
            <a:r>
              <a:rPr lang="cs-CZ" sz="1800" b="1" dirty="0" err="1" smtClean="0"/>
              <a:t>Expektance</a:t>
            </a:r>
            <a:r>
              <a:rPr lang="cs-CZ" sz="1800" dirty="0" smtClean="0"/>
              <a:t> </a:t>
            </a:r>
            <a:r>
              <a:rPr lang="cs-CZ" sz="1800" dirty="0"/>
              <a:t>je očekávání založené na předchozích zkušenostech, že se podaří dosáhnout stanoveného cíle. </a:t>
            </a:r>
            <a:endParaRPr lang="cs-CZ" sz="1800" dirty="0" smtClean="0"/>
          </a:p>
          <a:p>
            <a:pPr algn="just"/>
            <a:r>
              <a:rPr lang="cs-CZ" sz="1800" dirty="0" smtClean="0"/>
              <a:t>Valence </a:t>
            </a:r>
            <a:r>
              <a:rPr lang="cs-CZ" sz="1800" dirty="0"/>
              <a:t>zastupuje hodnotu, instrumentalista přesvědčení, že pokud uděláme jednu věc, tak to povede k jiné, a </a:t>
            </a:r>
            <a:r>
              <a:rPr lang="cs-CZ" sz="1800" dirty="0" err="1"/>
              <a:t>expektance</a:t>
            </a:r>
            <a:r>
              <a:rPr lang="cs-CZ" sz="1800" dirty="0"/>
              <a:t> je pravděpodobnost, že úsilí povede k určitému výsledku.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Expektační teorie motivace</a:t>
            </a:r>
            <a:endParaRPr lang="cs-CZ" dirty="0"/>
          </a:p>
        </p:txBody>
      </p:sp>
    </p:spTree>
    <p:extLst>
      <p:ext uri="{BB962C8B-B14F-4D97-AF65-F5344CB8AC3E}">
        <p14:creationId xmlns:p14="http://schemas.microsoft.com/office/powerpoint/2010/main" val="199945240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2971" y="987574"/>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cíle</a:t>
            </a:r>
            <a:r>
              <a:rPr lang="cs-CZ" sz="1800" dirty="0"/>
              <a:t>, zformulována </a:t>
            </a:r>
            <a:r>
              <a:rPr lang="cs-CZ" sz="1800" dirty="0" err="1"/>
              <a:t>Lathamem</a:t>
            </a:r>
            <a:r>
              <a:rPr lang="cs-CZ" sz="1800" dirty="0"/>
              <a:t> a Lockem v roce 1979 konstatuje, že motivace a výkon jsou vyšší, jestliže byly jednotlivcům stanoveny specifické cíle, které jsou náročné a zároveň přijatelné, a existuje-li zpětná vazba na </a:t>
            </a:r>
            <a:r>
              <a:rPr lang="cs-CZ" sz="1800" dirty="0" smtClean="0"/>
              <a:t>výkon. </a:t>
            </a:r>
          </a:p>
          <a:p>
            <a:pPr algn="just"/>
            <a:r>
              <a:rPr lang="cs-CZ" sz="1800" dirty="0" smtClean="0"/>
              <a:t>Klíčová </a:t>
            </a:r>
            <a:r>
              <a:rPr lang="cs-CZ" sz="1800" dirty="0"/>
              <a:t>podle této teorie  je participace jedinců na stanovování cílů. </a:t>
            </a:r>
            <a:endParaRPr lang="cs-CZ" sz="1800" dirty="0" smtClean="0"/>
          </a:p>
          <a:p>
            <a:pPr algn="just"/>
            <a:r>
              <a:rPr lang="cs-CZ" sz="1800" dirty="0" smtClean="0"/>
              <a:t>Přičemž </a:t>
            </a:r>
            <a:r>
              <a:rPr lang="cs-CZ" sz="1800" dirty="0"/>
              <a:t>náročnost cílů musí být projednána a odsouhlasena a jejich plnění musí být podporováno vedením a radou. </a:t>
            </a:r>
            <a:endParaRPr lang="cs-CZ" sz="1800" dirty="0" smtClean="0"/>
          </a:p>
          <a:p>
            <a:pPr algn="just"/>
            <a:r>
              <a:rPr lang="cs-CZ" sz="1800" dirty="0" smtClean="0"/>
              <a:t>Životně </a:t>
            </a:r>
            <a:r>
              <a:rPr lang="cs-CZ" sz="1800" dirty="0"/>
              <a:t>důležitou roli pro udržení motivace a dosahování stále vyšších cílů, podle této teorie, je poskytování zpětné vazby zaměstnancům</a:t>
            </a:r>
            <a:r>
              <a:rPr lang="cs-CZ" sz="18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cíle</a:t>
            </a:r>
            <a:endParaRPr lang="cs-CZ" dirty="0"/>
          </a:p>
        </p:txBody>
      </p:sp>
    </p:spTree>
    <p:extLst>
      <p:ext uri="{BB962C8B-B14F-4D97-AF65-F5344CB8AC3E}">
        <p14:creationId xmlns:p14="http://schemas.microsoft.com/office/powerpoint/2010/main" val="428693746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Teorie spravedlnosti</a:t>
            </a:r>
            <a:r>
              <a:rPr lang="cs-CZ" sz="1700" dirty="0"/>
              <a:t> </a:t>
            </a:r>
            <a:r>
              <a:rPr lang="cs-CZ" sz="1700" b="1" dirty="0"/>
              <a:t>J. S. Adamse</a:t>
            </a:r>
            <a:r>
              <a:rPr lang="cs-CZ" sz="1700" dirty="0"/>
              <a:t> je založena na principu sociálního srovnání. </a:t>
            </a:r>
            <a:endParaRPr lang="cs-CZ" sz="1700" dirty="0" smtClean="0"/>
          </a:p>
          <a:p>
            <a:pPr algn="just"/>
            <a:r>
              <a:rPr lang="cs-CZ" sz="1700" dirty="0" smtClean="0"/>
              <a:t>Teorie </a:t>
            </a:r>
            <a:r>
              <a:rPr lang="cs-CZ" sz="1700" dirty="0"/>
              <a:t>se zabývá tím, jak lidé vnímají způsob, jak se s nimi v porovnání s jinými lidmi zachází. </a:t>
            </a:r>
            <a:r>
              <a:rPr lang="cs-CZ" sz="1700" dirty="0" smtClean="0"/>
              <a:t>Přičemž </a:t>
            </a:r>
            <a:r>
              <a:rPr lang="cs-CZ" sz="1700" dirty="0"/>
              <a:t>spravedlivé zacházení podle této teorie </a:t>
            </a:r>
            <a:r>
              <a:rPr lang="cs-CZ" sz="1700" dirty="0" smtClean="0"/>
              <a:t>znamená</a:t>
            </a:r>
            <a:r>
              <a:rPr lang="cs-CZ" sz="1700" dirty="0"/>
              <a:t>, že je s člověkem jednáno stejně jako s jinou skupinou lidí nebo jako s odpovídající jinou osobou. </a:t>
            </a:r>
            <a:r>
              <a:rPr lang="cs-CZ" sz="1700" dirty="0" smtClean="0"/>
              <a:t>Spravedlnost </a:t>
            </a:r>
            <a:r>
              <a:rPr lang="cs-CZ" sz="1700" dirty="0"/>
              <a:t>se týká pocitů a vnímání z porovnání. </a:t>
            </a:r>
            <a:r>
              <a:rPr lang="cs-CZ" sz="1700" i="1" dirty="0" smtClean="0"/>
              <a:t>Teorie </a:t>
            </a:r>
            <a:r>
              <a:rPr lang="cs-CZ" sz="1700" i="1" dirty="0"/>
              <a:t>spravedlnosti </a:t>
            </a:r>
            <a:r>
              <a:rPr lang="cs-CZ" sz="1700" dirty="0"/>
              <a:t>vychází z předpokladu, že lidé budou lépe motivováni, jestliže se s nimi bude zacházet spravedlivě, a demotivováni, jestliže to bude naopak. </a:t>
            </a:r>
            <a:endParaRPr lang="cs-CZ" sz="1700" dirty="0" smtClean="0"/>
          </a:p>
          <a:p>
            <a:pPr algn="just"/>
            <a:r>
              <a:rPr lang="cs-CZ" sz="1700" dirty="0" smtClean="0"/>
              <a:t>Jak </a:t>
            </a:r>
            <a:r>
              <a:rPr lang="cs-CZ" sz="1700" dirty="0"/>
              <a:t>uvádí Adams ve své </a:t>
            </a:r>
            <a:r>
              <a:rPr lang="cs-CZ" sz="1700" dirty="0" smtClean="0"/>
              <a:t>teorii, </a:t>
            </a:r>
            <a:r>
              <a:rPr lang="cs-CZ" sz="1700" dirty="0"/>
              <a:t>existují dvě formy spravedlnosti, a to distributivní spravedlnost a procedurální spravedlnost. </a:t>
            </a:r>
            <a:endParaRPr lang="cs-CZ" sz="1700" dirty="0" smtClean="0"/>
          </a:p>
          <a:p>
            <a:pPr algn="just"/>
            <a:r>
              <a:rPr lang="cs-CZ" sz="1700" dirty="0" smtClean="0"/>
              <a:t>Distributivní </a:t>
            </a:r>
            <a:r>
              <a:rPr lang="cs-CZ" sz="1700" dirty="0"/>
              <a:t>spravedlnost se týká toho, jak lidé cítí, že jsou odměňováni podle svého přínosu a v porovnání s ostatními. </a:t>
            </a:r>
            <a:endParaRPr lang="cs-CZ" sz="1700" dirty="0" smtClean="0"/>
          </a:p>
          <a:p>
            <a:pPr algn="just"/>
            <a:r>
              <a:rPr lang="cs-CZ" sz="1700" dirty="0" smtClean="0"/>
              <a:t>Procedurální </a:t>
            </a:r>
            <a:r>
              <a:rPr lang="cs-CZ" sz="1700" dirty="0"/>
              <a:t>spravedlnost se týká toho, jak pracovníci vnímají spravedlnost postupů používaných organizací v takových oblastech jako je hodnocení pracovníků, povyšování a disciplinární záležitosti</a:t>
            </a:r>
            <a:r>
              <a:rPr lang="cs-CZ" sz="17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spravedlnosti</a:t>
            </a:r>
            <a:endParaRPr lang="cs-CZ" dirty="0"/>
          </a:p>
        </p:txBody>
      </p:sp>
    </p:spTree>
    <p:extLst>
      <p:ext uri="{BB962C8B-B14F-4D97-AF65-F5344CB8AC3E}">
        <p14:creationId xmlns:p14="http://schemas.microsoft.com/office/powerpoint/2010/main" val="338698826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Motivační systém organizace je chápán jako soubor opatření, pravidel a postupů, které mají za cíl podpořit pozitivní pracovní motivaci </a:t>
            </a:r>
            <a:r>
              <a:rPr lang="cs-CZ" sz="1800" dirty="0" smtClean="0"/>
              <a:t>zaměstnanců.</a:t>
            </a:r>
          </a:p>
          <a:p>
            <a:pPr algn="just"/>
            <a:r>
              <a:rPr lang="cs-CZ" sz="1800" dirty="0" smtClean="0"/>
              <a:t>Motivační </a:t>
            </a:r>
            <a:r>
              <a:rPr lang="cs-CZ" sz="1800" dirty="0"/>
              <a:t>systém organizace </a:t>
            </a:r>
            <a:r>
              <a:rPr lang="cs-CZ" sz="1800" dirty="0" smtClean="0"/>
              <a:t>je chápán jako </a:t>
            </a:r>
            <a:r>
              <a:rPr lang="cs-CZ" sz="1800" dirty="0"/>
              <a:t>dynamický systém motivačních nástrojů, které odpovídají nejrůznějším potřebám zaměstnanců a jehož hlavním úkolem je měnit zavedené vztahy, zvyky a postoje k pracovní aktivitě. </a:t>
            </a:r>
            <a:endParaRPr lang="cs-CZ" sz="1800" dirty="0" smtClean="0"/>
          </a:p>
          <a:p>
            <a:pPr algn="just"/>
            <a:r>
              <a:rPr lang="cs-CZ" sz="1800" dirty="0"/>
              <a:t>Motivování a stimulování zaměstnanců je podstatou každého motivačního systému organizací</a:t>
            </a:r>
            <a:r>
              <a:rPr lang="cs-CZ" sz="1800" dirty="0" smtClean="0"/>
              <a:t>. Motivace </a:t>
            </a:r>
            <a:r>
              <a:rPr lang="cs-CZ" sz="1800" dirty="0"/>
              <a:t>zaměstnanců v organizacích může mít pozitivní formu i negativní formu. V souvislosti s motivačními systémy v převážné míře hovoříme o pozitivních formách </a:t>
            </a:r>
            <a:r>
              <a:rPr lang="cs-CZ" sz="1800" dirty="0" smtClean="0"/>
              <a:t>stimulace.</a:t>
            </a:r>
          </a:p>
          <a:p>
            <a:pPr algn="just"/>
            <a:r>
              <a:rPr lang="cs-CZ" sz="1800" dirty="0" smtClean="0"/>
              <a:t>Motivační </a:t>
            </a:r>
            <a:r>
              <a:rPr lang="cs-CZ" sz="1800" dirty="0"/>
              <a:t>systém </a:t>
            </a:r>
            <a:r>
              <a:rPr lang="cs-CZ" sz="1800" dirty="0" smtClean="0"/>
              <a:t>můžeme specifikovat jako </a:t>
            </a:r>
            <a:r>
              <a:rPr lang="cs-CZ" sz="1800" dirty="0"/>
              <a:t>souhrn tří základních oblastí personálních činností: hodnocení zaměstnanců; odměňování zaměstnanců; vzdělávání a rozvoj </a:t>
            </a:r>
            <a:r>
              <a:rPr lang="cs-CZ" sz="1800" dirty="0" smtClean="0"/>
              <a:t>zaměstnanců.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Motivační systémy</a:t>
            </a:r>
            <a:endParaRPr lang="cs-CZ" dirty="0"/>
          </a:p>
        </p:txBody>
      </p:sp>
    </p:spTree>
    <p:extLst>
      <p:ext uri="{BB962C8B-B14F-4D97-AF65-F5344CB8AC3E}">
        <p14:creationId xmlns:p14="http://schemas.microsoft.com/office/powerpoint/2010/main" val="266271644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Motivaci </a:t>
            </a:r>
            <a:r>
              <a:rPr lang="cs-CZ" sz="1800" dirty="0"/>
              <a:t>k pracovnímu jednání chápat jako vyjádření jednotlivce k přístupu k práci a jeho ochotu pracovat vycházející z jeho vnitřních pohnutek, motivů. </a:t>
            </a:r>
            <a:endParaRPr lang="cs-CZ" sz="1800" dirty="0" smtClean="0"/>
          </a:p>
          <a:p>
            <a:pPr algn="just"/>
            <a:r>
              <a:rPr lang="cs-CZ" sz="1800" dirty="0" smtClean="0"/>
              <a:t>Motivace </a:t>
            </a:r>
            <a:r>
              <a:rPr lang="cs-CZ" sz="1800" dirty="0"/>
              <a:t>je založena na aktivizačních faktorech, které mohou být vnitřní nebo vnější povahy, a podle charakteru aktivizačního faktoru </a:t>
            </a:r>
            <a:r>
              <a:rPr lang="cs-CZ" sz="1800" dirty="0" smtClean="0"/>
              <a:t>rozlišujeme </a:t>
            </a:r>
            <a:r>
              <a:rPr lang="cs-CZ" sz="1800" dirty="0"/>
              <a:t>dva typy motivací, a to vnitřní motivace a vnější motivace. </a:t>
            </a:r>
            <a:endParaRPr lang="cs-CZ" sz="1800" dirty="0" smtClean="0"/>
          </a:p>
          <a:p>
            <a:pPr algn="just"/>
            <a:r>
              <a:rPr lang="cs-CZ" sz="1800" b="1" dirty="0" smtClean="0"/>
              <a:t>Vnitřní </a:t>
            </a:r>
            <a:r>
              <a:rPr lang="cs-CZ" sz="1800" b="1" dirty="0"/>
              <a:t>motivace</a:t>
            </a:r>
            <a:r>
              <a:rPr lang="cs-CZ" sz="1800" dirty="0"/>
              <a:t> je založena na vnitřních aktivizačních faktorech – motivech (vnitřní motivátory), což jsou vnitřní (intrapsychické) pohnutky podněcující jednání člověka k něčemu. </a:t>
            </a:r>
            <a:endParaRPr lang="cs-CZ" sz="1800" dirty="0" smtClean="0"/>
          </a:p>
          <a:p>
            <a:pPr algn="just"/>
            <a:r>
              <a:rPr lang="cs-CZ" sz="1800" dirty="0" smtClean="0"/>
              <a:t>Vnitřní </a:t>
            </a:r>
            <a:r>
              <a:rPr lang="cs-CZ" sz="1800" dirty="0"/>
              <a:t>motivy zahrnují potřebu činnosti, potřebu sociálních vztahů, touhu po moci, touhu po výkonu, potřebu seberealizace. </a:t>
            </a:r>
            <a:endParaRPr lang="cs-CZ" sz="1800" dirty="0" smtClean="0"/>
          </a:p>
          <a:p>
            <a:pPr algn="just"/>
            <a:r>
              <a:rPr lang="cs-CZ" sz="1800" dirty="0" smtClean="0"/>
              <a:t>V</a:t>
            </a:r>
            <a:r>
              <a:rPr lang="cs-CZ" sz="1800" dirty="0"/>
              <a:t> případě pracovní motivace založené převážně na vnitřních motivech, je pracovní výkon sám o sobě zdrojem uspokojení</a:t>
            </a:r>
            <a:r>
              <a:rPr lang="cs-CZ" sz="18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Vnitřní motivace</a:t>
            </a:r>
            <a:endParaRPr lang="cs-CZ" dirty="0"/>
          </a:p>
        </p:txBody>
      </p:sp>
    </p:spTree>
    <p:extLst>
      <p:ext uri="{BB962C8B-B14F-4D97-AF65-F5344CB8AC3E}">
        <p14:creationId xmlns:p14="http://schemas.microsoft.com/office/powerpoint/2010/main" val="165631947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Vnější motivace</a:t>
            </a:r>
            <a:r>
              <a:rPr lang="cs-CZ" sz="1800" dirty="0"/>
              <a:t> je založena na vnějších aktivizačních faktorech – stimulech (vnější motivátory), které představují pobídky nebo popudy z vnějšku. </a:t>
            </a:r>
            <a:endParaRPr lang="cs-CZ" sz="1800" dirty="0" smtClean="0"/>
          </a:p>
          <a:p>
            <a:pPr algn="just"/>
            <a:r>
              <a:rPr lang="cs-CZ" sz="1800" dirty="0" smtClean="0"/>
              <a:t>Tvoří </a:t>
            </a:r>
            <a:r>
              <a:rPr lang="cs-CZ" sz="1800" dirty="0"/>
              <a:t>ji odměny, jako třeba zvýšení platu, pochvala, povýšení, ale také tresty, jako například disciplinární řízení, odepření platu nebo kritika. </a:t>
            </a:r>
            <a:endParaRPr lang="cs-CZ" sz="1800" dirty="0" smtClean="0"/>
          </a:p>
          <a:p>
            <a:pPr algn="just"/>
            <a:r>
              <a:rPr lang="cs-CZ" sz="1800" dirty="0" smtClean="0"/>
              <a:t>Podle </a:t>
            </a:r>
            <a:r>
              <a:rPr lang="cs-CZ" sz="1800" dirty="0"/>
              <a:t>Armstronga (2007) mohou mít vnější motivátory bezprostřední účinek působící spíše krátkodobě. </a:t>
            </a:r>
            <a:endParaRPr lang="cs-CZ" sz="1800" dirty="0" smtClean="0"/>
          </a:p>
          <a:p>
            <a:pPr algn="just"/>
            <a:r>
              <a:rPr lang="cs-CZ" sz="1800" dirty="0" smtClean="0"/>
              <a:t>Zatímco </a:t>
            </a:r>
            <a:r>
              <a:rPr lang="cs-CZ" sz="1800" dirty="0"/>
              <a:t>vnitřní motivátory, které se týkají kvality pracovního života, mají hlubší a dlouhodobější účinek. </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Vnější motivace</a:t>
            </a:r>
            <a:endParaRPr lang="cs-CZ" dirty="0"/>
          </a:p>
        </p:txBody>
      </p:sp>
    </p:spTree>
    <p:extLst>
      <p:ext uri="{BB962C8B-B14F-4D97-AF65-F5344CB8AC3E}">
        <p14:creationId xmlns:p14="http://schemas.microsoft.com/office/powerpoint/2010/main" val="446858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Vliv prostředí na práci manažera</a:t>
            </a:r>
          </a:p>
        </p:txBody>
      </p:sp>
      <p:sp>
        <p:nvSpPr>
          <p:cNvPr id="5" name="Textové pole 2"/>
          <p:cNvSpPr txBox="1">
            <a:spLocks noChangeArrowheads="1"/>
          </p:cNvSpPr>
          <p:nvPr/>
        </p:nvSpPr>
        <p:spPr bwMode="auto">
          <a:xfrm>
            <a:off x="1763688" y="1600199"/>
            <a:ext cx="5976664" cy="1987743"/>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898525" indent="-720725">
              <a:lnSpc>
                <a:spcPct val="115000"/>
              </a:lnSpc>
              <a:spcBef>
                <a:spcPts val="425"/>
              </a:spcBef>
              <a:spcAft>
                <a:spcPts val="1000"/>
              </a:spcAft>
            </a:pPr>
            <a:r>
              <a:rPr lang="cs-CZ" b="1" dirty="0">
                <a:latin typeface="Times New Roman" panose="02020603050405020304" pitchFamily="18" charset="0"/>
                <a:ea typeface="Calibri" panose="020F0502020204030204" pitchFamily="34" charset="0"/>
                <a:cs typeface="Times New Roman" panose="02020603050405020304" pitchFamily="18" charset="0"/>
              </a:rPr>
              <a:t>		      	Vnitřní prostředí</a:t>
            </a:r>
            <a:endParaRPr lang="cs-CZ" dirty="0">
              <a:latin typeface="Times New Roman" panose="02020603050405020304" pitchFamily="18" charset="0"/>
              <a:ea typeface="Calibri" panose="020F0502020204030204" pitchFamily="34" charset="0"/>
              <a:cs typeface="Times New Roman" panose="02020603050405020304" pitchFamily="18" charset="0"/>
            </a:endParaRPr>
          </a:p>
          <a:p>
            <a:pPr marL="898525" indent="-720725">
              <a:lnSpc>
                <a:spcPct val="115000"/>
              </a:lnSpc>
              <a:spcBef>
                <a:spcPts val="425"/>
              </a:spcBef>
              <a:spcAft>
                <a:spcPts val="1000"/>
              </a:spcAft>
            </a:pPr>
            <a:r>
              <a:rPr lang="cs-CZ" dirty="0">
                <a:latin typeface="Times New Roman" panose="02020603050405020304" pitchFamily="18" charset="0"/>
                <a:ea typeface="Calibri" panose="020F0502020204030204" pitchFamily="34" charset="0"/>
                <a:cs typeface="Times New Roman" panose="02020603050405020304" pitchFamily="18" charset="0"/>
              </a:rPr>
              <a:t>Typ organizace		      		   Struktura</a:t>
            </a:r>
          </a:p>
          <a:p>
            <a:pPr marL="898525" indent="-720725">
              <a:lnSpc>
                <a:spcPct val="115000"/>
              </a:lnSpc>
              <a:spcBef>
                <a:spcPts val="425"/>
              </a:spcBef>
              <a:spcAft>
                <a:spcPts val="1000"/>
              </a:spcAft>
            </a:pPr>
            <a:r>
              <a:rPr lang="cs-CZ" dirty="0">
                <a:latin typeface="Times New Roman" panose="02020603050405020304" pitchFamily="18" charset="0"/>
                <a:ea typeface="Calibri" panose="020F0502020204030204" pitchFamily="34" charset="0"/>
                <a:cs typeface="Times New Roman" panose="02020603050405020304" pitchFamily="18" charset="0"/>
              </a:rPr>
              <a:t>Činnosti a úkoly </a:t>
            </a:r>
            <a:r>
              <a:rPr lang="cs-CZ" b="1" dirty="0">
                <a:latin typeface="Times New Roman" panose="02020603050405020304" pitchFamily="18" charset="0"/>
                <a:ea typeface="Calibri" panose="020F0502020204030204" pitchFamily="34" charset="0"/>
                <a:cs typeface="Times New Roman" panose="02020603050405020304" pitchFamily="18" charset="0"/>
              </a:rPr>
              <a:t>	    MANAŽER  		</a:t>
            </a:r>
            <a:r>
              <a:rPr lang="cs-CZ" dirty="0">
                <a:latin typeface="Times New Roman" panose="02020603050405020304" pitchFamily="18" charset="0"/>
                <a:ea typeface="Calibri" panose="020F0502020204030204" pitchFamily="34" charset="0"/>
                <a:cs typeface="Times New Roman" panose="02020603050405020304" pitchFamily="18" charset="0"/>
              </a:rPr>
              <a:t>Technologie</a:t>
            </a:r>
          </a:p>
          <a:p>
            <a:pPr marL="898525" indent="-720725">
              <a:lnSpc>
                <a:spcPct val="115000"/>
              </a:lnSpc>
              <a:spcBef>
                <a:spcPts val="425"/>
              </a:spcBef>
              <a:spcAft>
                <a:spcPts val="1000"/>
              </a:spcAft>
            </a:pPr>
            <a:r>
              <a:rPr lang="cs-CZ" dirty="0">
                <a:latin typeface="Times New Roman" panose="02020603050405020304" pitchFamily="18" charset="0"/>
                <a:ea typeface="Calibri" panose="020F0502020204030204" pitchFamily="34" charset="0"/>
                <a:cs typeface="Times New Roman" panose="02020603050405020304" pitchFamily="18" charset="0"/>
              </a:rPr>
              <a:t>Lidé					   Postavení v podniku</a:t>
            </a:r>
          </a:p>
          <a:p>
            <a:pPr marL="898525" indent="-720725">
              <a:lnSpc>
                <a:spcPct val="115000"/>
              </a:lnSpc>
              <a:spcBef>
                <a:spcPts val="425"/>
              </a:spcBef>
              <a:spcAft>
                <a:spcPts val="1000"/>
              </a:spcAft>
            </a:pPr>
            <a:r>
              <a:rPr lang="cs-CZ"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200" dirty="0">
                <a:latin typeface="Times New Roman" panose="02020603050405020304" pitchFamily="18" charset="0"/>
                <a:ea typeface="Calibri" panose="020F0502020204030204" pitchFamily="34" charset="0"/>
                <a:cs typeface="Times New Roman" panose="02020603050405020304" pitchFamily="18" charset="0"/>
              </a:rPr>
              <a:t>			</a:t>
            </a:r>
            <a:endParaRPr lang="cs-CZ"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15000"/>
              </a:lnSpc>
              <a:spcBef>
                <a:spcPts val="425"/>
              </a:spcBef>
              <a:spcAft>
                <a:spcPts val="1000"/>
              </a:spcAft>
            </a:pP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a:effectLst/>
                <a:latin typeface="Times New Roman" panose="02020603050405020304" pitchFamily="18" charset="0"/>
                <a:ea typeface="Calibri" panose="020F0502020204030204" pitchFamily="34" charset="0"/>
                <a:cs typeface="Times New Roman" panose="02020603050405020304" pitchFamily="18" charset="0"/>
              </a:rPr>
              <a:t>	</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a:effectLst/>
                <a:latin typeface="Times New Roman" panose="02020603050405020304" pitchFamily="18" charset="0"/>
                <a:ea typeface="Calibri" panose="020F0502020204030204" pitchFamily="34" charset="0"/>
                <a:cs typeface="Times New Roman" panose="02020603050405020304" pitchFamily="18" charset="0"/>
              </a:rPr>
              <a:t>	</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180340" algn="l">
              <a:lnSpc>
                <a:spcPct val="115000"/>
              </a:lnSpc>
              <a:spcBef>
                <a:spcPts val="425"/>
              </a:spcBef>
              <a:spcAft>
                <a:spcPts val="1000"/>
              </a:spcAft>
            </a:pP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Textové pole 2"/>
          <p:cNvSpPr txBox="1">
            <a:spLocks noChangeArrowheads="1"/>
          </p:cNvSpPr>
          <p:nvPr/>
        </p:nvSpPr>
        <p:spPr bwMode="auto">
          <a:xfrm>
            <a:off x="2694744" y="864046"/>
            <a:ext cx="3638550" cy="4334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lnSpc>
                <a:spcPct val="115000"/>
              </a:lnSpc>
              <a:spcBef>
                <a:spcPts val="425"/>
              </a:spcBef>
              <a:spcAft>
                <a:spcPts val="1000"/>
              </a:spcAft>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Vnější prostředí</a:t>
            </a:r>
            <a:endParaRPr lang="cs-CZ"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ové pole 2"/>
          <p:cNvSpPr txBox="1">
            <a:spLocks noChangeArrowheads="1"/>
          </p:cNvSpPr>
          <p:nvPr/>
        </p:nvSpPr>
        <p:spPr bwMode="auto">
          <a:xfrm>
            <a:off x="2843211" y="3970957"/>
            <a:ext cx="3638550" cy="3780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lnSpc>
                <a:spcPct val="115000"/>
              </a:lnSpc>
              <a:spcBef>
                <a:spcPts val="425"/>
              </a:spcBef>
              <a:spcAft>
                <a:spcPts val="1000"/>
              </a:spcAft>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Vnější prostředí</a:t>
            </a:r>
            <a:endParaRPr lang="cs-CZ"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Šipka dolů 7"/>
          <p:cNvSpPr/>
          <p:nvPr/>
        </p:nvSpPr>
        <p:spPr>
          <a:xfrm>
            <a:off x="4481511" y="1291704"/>
            <a:ext cx="180975"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9" name="Šipka nahoru 8"/>
          <p:cNvSpPr/>
          <p:nvPr/>
        </p:nvSpPr>
        <p:spPr>
          <a:xfrm>
            <a:off x="4481511" y="3577887"/>
            <a:ext cx="209550" cy="3619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1" name="Přímá spojnice se šipkou 10"/>
          <p:cNvCxnSpPr/>
          <p:nvPr/>
        </p:nvCxnSpPr>
        <p:spPr>
          <a:xfrm>
            <a:off x="3419872" y="2317756"/>
            <a:ext cx="733425"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3563888" y="2787774"/>
            <a:ext cx="388243" cy="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V="1">
            <a:off x="2987824" y="2924624"/>
            <a:ext cx="964307" cy="35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5220072" y="2194543"/>
            <a:ext cx="1261689" cy="398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H="1">
            <a:off x="5315980" y="2787774"/>
            <a:ext cx="1017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H="1" flipV="1">
            <a:off x="5220072" y="2924624"/>
            <a:ext cx="432048" cy="35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25365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Vhodně a efektivně nastavený motivační systém je klíčovým prvkem v řízení lidských zdrojů v každé organizaci. </a:t>
            </a:r>
            <a:endParaRPr lang="cs-CZ" sz="1800" dirty="0" smtClean="0"/>
          </a:p>
          <a:p>
            <a:pPr algn="just"/>
            <a:r>
              <a:rPr lang="cs-CZ" sz="1800" dirty="0" smtClean="0"/>
              <a:t>Pro </a:t>
            </a:r>
            <a:r>
              <a:rPr lang="cs-CZ" sz="1800" dirty="0"/>
              <a:t>vytvoření efektivního motivačního systému organizace je nutná identifikace potřeb organizaci i zaměstnanců, a nalezení rovnovážného systému, který bude odpovídat potřebám zaměstnanců i organizace. </a:t>
            </a:r>
            <a:endParaRPr lang="cs-CZ" sz="1800" dirty="0" smtClean="0"/>
          </a:p>
          <a:p>
            <a:pPr algn="just"/>
            <a:r>
              <a:rPr lang="cs-CZ" sz="1800" dirty="0" smtClean="0"/>
              <a:t>Vhodně </a:t>
            </a:r>
            <a:r>
              <a:rPr lang="cs-CZ" sz="1800" dirty="0"/>
              <a:t>nastavený motivační systém mimo jiné posiluje firemní kulturu, posiluje loajalitu zaměstnanců a jejich spokojenost, sjednocuje zaměstnance v jejich pracovním úsilí a dosažení požadovaného výkonu organizace. </a:t>
            </a:r>
            <a:endParaRPr lang="cs-CZ" sz="1800" dirty="0" smtClean="0"/>
          </a:p>
          <a:p>
            <a:pPr algn="just"/>
            <a:r>
              <a:rPr lang="cs-CZ" sz="1800" dirty="0" smtClean="0"/>
              <a:t>Důležitou </a:t>
            </a:r>
            <a:r>
              <a:rPr lang="cs-CZ" sz="1800" dirty="0"/>
              <a:t>vlastností motivačního systému je jeho flexibilita, schopnost se pružně a včas přizpůsobit měnící se situaci a potřebám zaměstnanců.</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Požadavky na motivační systémy</a:t>
            </a:r>
            <a:endParaRPr lang="cs-CZ" dirty="0"/>
          </a:p>
        </p:txBody>
      </p:sp>
    </p:spTree>
    <p:extLst>
      <p:ext uri="{BB962C8B-B14F-4D97-AF65-F5344CB8AC3E}">
        <p14:creationId xmlns:p14="http://schemas.microsoft.com/office/powerpoint/2010/main" val="1469191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1619"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Manažerské přístupy představují způsob činnosti a zvolené metody práce manažera, především jeho práce se zaměstnanci, vedoucí k dosažení nastavených cílů. </a:t>
            </a:r>
          </a:p>
          <a:p>
            <a:pPr algn="just"/>
            <a:r>
              <a:rPr lang="cs-CZ" sz="1800" dirty="0"/>
              <a:t>Vývoj manažerských přístupů do určité míry kopíruje vývoj společnosti. </a:t>
            </a:r>
          </a:p>
          <a:p>
            <a:pPr algn="just"/>
            <a:r>
              <a:rPr lang="cs-CZ" sz="1800" dirty="0"/>
              <a:t>Každý manažer si volí svůj přístup na základě různých kritérií, jako jsou třeba podřízení, nastavené cíle, jeho osobní charakteristiky apod. </a:t>
            </a:r>
          </a:p>
          <a:p>
            <a:pPr algn="just"/>
            <a:r>
              <a:rPr lang="cs-CZ" sz="1800" dirty="0"/>
              <a:t>Manažer má možnost volby svého přístupu, která je ovlivněna takovými faktory je třeba charakter okamžité situace, závažnost rozhodnutí, postoje podřízených, osobní vlastnosti manažera.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Manažerské přístupy</a:t>
            </a:r>
          </a:p>
        </p:txBody>
      </p:sp>
    </p:spTree>
    <p:extLst>
      <p:ext uri="{BB962C8B-B14F-4D97-AF65-F5344CB8AC3E}">
        <p14:creationId xmlns:p14="http://schemas.microsoft.com/office/powerpoint/2010/main" val="254328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1619"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Time</a:t>
            </a:r>
            <a:r>
              <a:rPr lang="cs-CZ" sz="1800" b="1" dirty="0"/>
              <a:t> management </a:t>
            </a:r>
            <a:r>
              <a:rPr lang="cs-CZ" sz="1800" dirty="0"/>
              <a:t>je přístup k efektivnímu řízení a využívání pracovního času. </a:t>
            </a:r>
            <a:endParaRPr lang="cs-CZ" sz="1800" dirty="0" smtClean="0"/>
          </a:p>
          <a:p>
            <a:pPr algn="just"/>
            <a:endParaRPr lang="cs-CZ" sz="1800" dirty="0"/>
          </a:p>
          <a:p>
            <a:pPr algn="just"/>
            <a:r>
              <a:rPr lang="cs-CZ" sz="1800" dirty="0" err="1"/>
              <a:t>Time</a:t>
            </a:r>
            <a:r>
              <a:rPr lang="cs-CZ" sz="1800" dirty="0"/>
              <a:t> management je důsledné, cílené používání osvědčených pracovních postupů v denní praxi, které napomáhá vést a organizovat samy sebe i jednotlivé oblasti života tak, aby bylo možné optimálně a smysluplně využívat čas, který máme k dispozici. </a:t>
            </a:r>
            <a:endParaRPr lang="cs-CZ" sz="1800" dirty="0" smtClean="0"/>
          </a:p>
          <a:p>
            <a:pPr algn="just"/>
            <a:endParaRPr lang="cs-CZ" sz="1800" dirty="0"/>
          </a:p>
          <a:p>
            <a:pPr algn="just"/>
            <a:r>
              <a:rPr lang="cs-CZ" sz="1800" dirty="0"/>
              <a:t>Jedná se v podstatě o přístup k efektivnímu hospodaření s časem.</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Time</a:t>
            </a:r>
            <a:r>
              <a:rPr lang="cs-CZ" dirty="0"/>
              <a:t> management</a:t>
            </a:r>
          </a:p>
        </p:txBody>
      </p:sp>
    </p:spTree>
    <p:extLst>
      <p:ext uri="{BB962C8B-B14F-4D97-AF65-F5344CB8AC3E}">
        <p14:creationId xmlns:p14="http://schemas.microsoft.com/office/powerpoint/2010/main" val="687890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Můžeme rozlišit </a:t>
            </a:r>
            <a:r>
              <a:rPr lang="cs-CZ" sz="1800" b="1" dirty="0"/>
              <a:t>čtyři generace </a:t>
            </a:r>
            <a:r>
              <a:rPr lang="cs-CZ" sz="1800" b="1" dirty="0" err="1"/>
              <a:t>time</a:t>
            </a:r>
            <a:r>
              <a:rPr lang="cs-CZ" sz="1800" b="1" dirty="0"/>
              <a:t> managementu</a:t>
            </a:r>
            <a:r>
              <a:rPr lang="cs-CZ" sz="1800" dirty="0"/>
              <a:t>, které vznikaly postupně v závislosti na přístupu k času:</a:t>
            </a:r>
          </a:p>
          <a:p>
            <a:pPr lvl="0" algn="just"/>
            <a:r>
              <a:rPr lang="cs-CZ" sz="1800" b="1" i="1" dirty="0"/>
              <a:t>1. generace: Co dělat?</a:t>
            </a:r>
            <a:r>
              <a:rPr lang="cs-CZ" sz="1800" dirty="0"/>
              <a:t> – cílem bylo vytvoření seznamu úkolů, které bylo třeba vykonat, přičemž nebyla rozlišována jejich důležitost;</a:t>
            </a:r>
          </a:p>
          <a:p>
            <a:pPr lvl="0" algn="just"/>
            <a:r>
              <a:rPr lang="cs-CZ" sz="1800" b="1" i="1" dirty="0"/>
              <a:t>2. generace: Co a kdy dělat?</a:t>
            </a:r>
            <a:r>
              <a:rPr lang="cs-CZ" sz="1800" dirty="0"/>
              <a:t> – dochází k přiřazování časového údaje k úkolům a povinnostem bez označení práce s prioritou;</a:t>
            </a:r>
          </a:p>
          <a:p>
            <a:pPr lvl="0" algn="just"/>
            <a:r>
              <a:rPr lang="cs-CZ" sz="1800" b="1" i="1" dirty="0"/>
              <a:t>3. generace: Co, kdy a jak dělat?</a:t>
            </a:r>
            <a:r>
              <a:rPr lang="cs-CZ" sz="1800" dirty="0"/>
              <a:t> – propracovaný přístup k plánování času zahrnující určení priorit, vlastních hodnot, zabývající se stanovením cílů a denním plánováním;</a:t>
            </a:r>
          </a:p>
          <a:p>
            <a:pPr algn="just"/>
            <a:r>
              <a:rPr lang="cs-CZ" sz="1800" b="1" i="1" dirty="0"/>
              <a:t>4. generace – Člověk</a:t>
            </a:r>
            <a:r>
              <a:rPr lang="cs-CZ" sz="1800" dirty="0"/>
              <a:t> – pozornost věnována samotnému člověku a uspokojení jeho potřeb, základními principy jsou: člověk je více než čas, cesta je víc než cíl, zevnitř je víc než zvenku, pomalu je víc než rychle, celek je víc než část.</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Generace </a:t>
            </a:r>
            <a:r>
              <a:rPr lang="cs-CZ" dirty="0" err="1"/>
              <a:t>Time</a:t>
            </a:r>
            <a:r>
              <a:rPr lang="cs-CZ" dirty="0"/>
              <a:t> managementu</a:t>
            </a:r>
          </a:p>
        </p:txBody>
      </p:sp>
    </p:spTree>
    <p:extLst>
      <p:ext uri="{BB962C8B-B14F-4D97-AF65-F5344CB8AC3E}">
        <p14:creationId xmlns:p14="http://schemas.microsoft.com/office/powerpoint/2010/main" val="548084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Významnou a neoddělitelnou součástí </a:t>
            </a:r>
            <a:r>
              <a:rPr lang="cs-CZ" sz="1800" dirty="0" err="1"/>
              <a:t>Time</a:t>
            </a:r>
            <a:r>
              <a:rPr lang="cs-CZ" sz="1800" dirty="0"/>
              <a:t> managementu je plánování času. </a:t>
            </a:r>
          </a:p>
          <a:p>
            <a:pPr marL="0" indent="0" algn="just">
              <a:buNone/>
            </a:pPr>
            <a:r>
              <a:rPr lang="cs-CZ" sz="1800" dirty="0"/>
              <a:t>Podle P. </a:t>
            </a:r>
            <a:r>
              <a:rPr lang="cs-CZ" sz="1800" dirty="0" err="1"/>
              <a:t>Druckera</a:t>
            </a:r>
            <a:r>
              <a:rPr lang="cs-CZ" sz="1800" dirty="0"/>
              <a:t> je pro efektivitu manažerů vhodné rozdělit plánování do těchto fází:</a:t>
            </a:r>
          </a:p>
          <a:p>
            <a:pPr lvl="0" algn="just"/>
            <a:r>
              <a:rPr lang="cs-CZ" sz="1800" dirty="0"/>
              <a:t>zaznamenání času – časové snímky dne;</a:t>
            </a:r>
          </a:p>
          <a:p>
            <a:pPr lvl="0" algn="just"/>
            <a:r>
              <a:rPr lang="cs-CZ" sz="1800" dirty="0"/>
              <a:t>řízení času – na základě časového snímku dne jsou neproduktivní činnosti rozděleny do těchto kategorií: </a:t>
            </a:r>
          </a:p>
          <a:p>
            <a:pPr lvl="1" algn="just"/>
            <a:r>
              <a:rPr lang="cs-CZ" sz="1800" dirty="0"/>
              <a:t>činnosti, které není třeba vůbec dělat, a můžeme se jich zbavit;</a:t>
            </a:r>
          </a:p>
          <a:p>
            <a:pPr lvl="1" algn="just"/>
            <a:r>
              <a:rPr lang="cs-CZ" sz="1800" dirty="0"/>
              <a:t>činnosti, které může dělat stejně dobře nebo lépe někdo jiný;</a:t>
            </a:r>
          </a:p>
          <a:p>
            <a:pPr lvl="1" algn="just"/>
            <a:r>
              <a:rPr lang="cs-CZ" sz="1800" dirty="0"/>
              <a:t>činnosti, jejichž vykonáváním mrhá pracovník časem jiných lidí. </a:t>
            </a:r>
          </a:p>
          <a:p>
            <a:pPr algn="just"/>
            <a:r>
              <a:rPr lang="cs-CZ" sz="1800" dirty="0"/>
              <a:t>slučování času – nastavení dostatečně velkých časových úseků.</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Plánování času</a:t>
            </a:r>
          </a:p>
        </p:txBody>
      </p:sp>
    </p:spTree>
    <p:extLst>
      <p:ext uri="{BB962C8B-B14F-4D97-AF65-F5344CB8AC3E}">
        <p14:creationId xmlns:p14="http://schemas.microsoft.com/office/powerpoint/2010/main" val="89517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Přednášející: Ing. Šárka Zapletalová, Ph.D.</a:t>
            </a:r>
          </a:p>
          <a:p>
            <a:pPr lvl="1" algn="just"/>
            <a:r>
              <a:rPr lang="cs-CZ" sz="1400" dirty="0"/>
              <a:t>Kancelář: B202</a:t>
            </a:r>
          </a:p>
          <a:p>
            <a:pPr lvl="1" algn="just"/>
            <a:r>
              <a:rPr lang="cs-CZ" sz="1400" dirty="0"/>
              <a:t>Konzultační hodiny: </a:t>
            </a:r>
            <a:r>
              <a:rPr lang="cs-CZ" sz="1400" dirty="0" smtClean="0"/>
              <a:t>středa 12,30 – </a:t>
            </a:r>
            <a:r>
              <a:rPr lang="cs-CZ" sz="1400" dirty="0"/>
              <a:t>14,00 nebo přes online MS </a:t>
            </a:r>
            <a:r>
              <a:rPr lang="cs-CZ" sz="1400" dirty="0" err="1"/>
              <a:t>Teams</a:t>
            </a:r>
            <a:endParaRPr lang="cs-CZ" sz="1400" dirty="0"/>
          </a:p>
          <a:p>
            <a:pPr lvl="1" algn="just"/>
            <a:r>
              <a:rPr lang="cs-CZ" sz="1400" dirty="0"/>
              <a:t>Email: </a:t>
            </a:r>
            <a:r>
              <a:rPr lang="cs-CZ" sz="1400" dirty="0" err="1">
                <a:hlinkClick r:id="rId2"/>
              </a:rPr>
              <a:t>zapletalova</a:t>
            </a:r>
            <a:r>
              <a:rPr lang="en-US" sz="1400" dirty="0">
                <a:hlinkClick r:id="rId2"/>
              </a:rPr>
              <a:t>@</a:t>
            </a:r>
            <a:r>
              <a:rPr lang="cs-CZ" sz="1400" dirty="0">
                <a:hlinkClick r:id="rId2"/>
              </a:rPr>
              <a:t>opf.slu.cz</a:t>
            </a:r>
            <a:endParaRPr lang="cs-CZ" sz="1400" dirty="0"/>
          </a:p>
          <a:p>
            <a:pPr lvl="1" algn="just"/>
            <a:r>
              <a:rPr lang="cs-CZ" sz="1400" dirty="0"/>
              <a:t>Telefon: 596 398 </a:t>
            </a:r>
            <a:r>
              <a:rPr lang="cs-CZ" sz="1400" dirty="0" smtClean="0"/>
              <a:t>433</a:t>
            </a:r>
          </a:p>
          <a:p>
            <a:pPr marL="457200" lvl="1" indent="0" algn="just">
              <a:buNone/>
            </a:pPr>
            <a:endParaRPr lang="cs-CZ" sz="1400" dirty="0"/>
          </a:p>
          <a:p>
            <a:pPr algn="just"/>
            <a:r>
              <a:rPr lang="cs-CZ" sz="1800" dirty="0"/>
              <a:t>Veškeré materiály, informace a podklady ke studiu: IS </a:t>
            </a:r>
            <a:r>
              <a:rPr lang="cs-CZ" sz="1800" dirty="0" smtClean="0"/>
              <a:t>SU</a:t>
            </a:r>
          </a:p>
          <a:p>
            <a:pPr marL="0" indent="0" algn="just">
              <a:buNone/>
            </a:pPr>
            <a:endParaRPr lang="cs-CZ" sz="1800" dirty="0"/>
          </a:p>
          <a:p>
            <a:pPr algn="just"/>
            <a:r>
              <a:rPr lang="cs-CZ" sz="1800" dirty="0"/>
              <a:t>Požadavky na ukončení předmětu:</a:t>
            </a:r>
          </a:p>
          <a:p>
            <a:pPr lvl="1" algn="just"/>
            <a:r>
              <a:rPr lang="cs-CZ" sz="1400" dirty="0" smtClean="0"/>
              <a:t>Absolvování </a:t>
            </a:r>
            <a:r>
              <a:rPr lang="cs-CZ" sz="1400" dirty="0"/>
              <a:t>průběžného testu </a:t>
            </a:r>
            <a:r>
              <a:rPr lang="cs-CZ" sz="1400" dirty="0" smtClean="0"/>
              <a:t>(15. 4. </a:t>
            </a:r>
            <a:r>
              <a:rPr lang="cs-CZ" sz="1400" dirty="0"/>
              <a:t>– </a:t>
            </a:r>
            <a:r>
              <a:rPr lang="cs-CZ" sz="1400" dirty="0" smtClean="0"/>
              <a:t>21. 4. 2024) </a:t>
            </a:r>
            <a:r>
              <a:rPr lang="cs-CZ" sz="1400" dirty="0" smtClean="0"/>
              <a:t> </a:t>
            </a:r>
            <a:r>
              <a:rPr lang="cs-CZ" sz="1400" dirty="0"/>
              <a:t>– </a:t>
            </a:r>
            <a:r>
              <a:rPr lang="cs-CZ" sz="1400" dirty="0" smtClean="0"/>
              <a:t>25% </a:t>
            </a:r>
            <a:r>
              <a:rPr lang="cs-CZ" sz="1400" dirty="0"/>
              <a:t>hodnocení (max. </a:t>
            </a:r>
            <a:r>
              <a:rPr lang="cs-CZ" sz="1400" dirty="0" smtClean="0"/>
              <a:t>25 </a:t>
            </a:r>
            <a:r>
              <a:rPr lang="cs-CZ" sz="1400" dirty="0"/>
              <a:t>bodů)</a:t>
            </a:r>
          </a:p>
          <a:p>
            <a:pPr lvl="1" algn="just"/>
            <a:r>
              <a:rPr lang="cs-CZ" sz="1400" dirty="0"/>
              <a:t>Odevzdání (do </a:t>
            </a:r>
            <a:r>
              <a:rPr lang="cs-CZ" sz="1400" dirty="0" smtClean="0"/>
              <a:t>10. </a:t>
            </a:r>
            <a:r>
              <a:rPr lang="cs-CZ" sz="1400" dirty="0"/>
              <a:t>5. </a:t>
            </a:r>
            <a:r>
              <a:rPr lang="cs-CZ" sz="1400" dirty="0" smtClean="0"/>
              <a:t>2024) seminární práce/dotazníku </a:t>
            </a:r>
            <a:r>
              <a:rPr lang="cs-CZ" sz="1400" dirty="0"/>
              <a:t>– 15% hodnocení (max. 15 bodů)</a:t>
            </a:r>
          </a:p>
          <a:p>
            <a:pPr lvl="1" algn="just"/>
            <a:r>
              <a:rPr lang="cs-CZ" sz="1400" dirty="0"/>
              <a:t>Úspěšné absolvování zkoušky </a:t>
            </a:r>
            <a:r>
              <a:rPr lang="cs-CZ" sz="1400"/>
              <a:t>– </a:t>
            </a:r>
            <a:r>
              <a:rPr lang="cs-CZ" sz="1400" smtClean="0"/>
              <a:t>písemná</a:t>
            </a:r>
            <a:r>
              <a:rPr lang="cs-CZ" sz="1400" smtClean="0"/>
              <a:t> </a:t>
            </a:r>
            <a:r>
              <a:rPr lang="cs-CZ" sz="1400" dirty="0"/>
              <a:t>forma, 60% hodnocení</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a:t>Základní informace k předmětu</a:t>
            </a:r>
          </a:p>
        </p:txBody>
      </p:sp>
    </p:spTree>
    <p:extLst>
      <p:ext uri="{BB962C8B-B14F-4D97-AF65-F5344CB8AC3E}">
        <p14:creationId xmlns:p14="http://schemas.microsoft.com/office/powerpoint/2010/main" val="24345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zaznamenávat a rozpracovávat priority, cíle, úkoly, činnosti </a:t>
            </a:r>
          </a:p>
          <a:p>
            <a:pPr algn="just"/>
            <a:r>
              <a:rPr lang="cs-CZ" sz="1800" dirty="0"/>
              <a:t>plánovat pomocí kalendáře od roční až po denní úroveň</a:t>
            </a:r>
          </a:p>
          <a:p>
            <a:pPr algn="just"/>
            <a:r>
              <a:rPr lang="cs-CZ" sz="1800" dirty="0"/>
              <a:t>pohotově zachytit nápady a různé poznámky </a:t>
            </a:r>
          </a:p>
          <a:p>
            <a:pPr algn="just"/>
            <a:r>
              <a:rPr lang="cs-CZ" sz="1800" dirty="0"/>
              <a:t>připravovat se na jednání a provádět jeho záznam </a:t>
            </a:r>
          </a:p>
          <a:p>
            <a:pPr algn="just"/>
            <a:r>
              <a:rPr lang="cs-CZ" sz="1800" dirty="0"/>
              <a:t>přehledně uchovávat adresy, telefonní čísla a další údaje </a:t>
            </a:r>
          </a:p>
          <a:p>
            <a:pPr algn="just"/>
            <a:r>
              <a:rPr lang="cs-CZ" sz="1800" dirty="0"/>
              <a:t>shromažďovat informace (modely různých projektů, atd.) </a:t>
            </a:r>
          </a:p>
          <a:p>
            <a:pPr algn="just"/>
            <a:r>
              <a:rPr lang="cs-CZ" sz="1800" dirty="0"/>
              <a:t>uchovávat kreditní karty, diskety, vizitky </a:t>
            </a:r>
          </a:p>
          <a:p>
            <a:pPr algn="just"/>
            <a:r>
              <a:rPr lang="cs-CZ" sz="1800" dirty="0"/>
              <a:t>vést evidenci financí, postřehů, zážitků atd. </a:t>
            </a:r>
          </a:p>
          <a:p>
            <a:pPr algn="just"/>
            <a:r>
              <a:rPr lang="cs-CZ" sz="1800" dirty="0"/>
              <a:t>mít plánovací systém neustále u sebe </a:t>
            </a:r>
          </a:p>
          <a:p>
            <a:pPr algn="just"/>
            <a:r>
              <a:rPr lang="cs-CZ" sz="1800" dirty="0"/>
              <a:t>podporovat vlastnosti naší mysli – to je asociační vazby a kombinační schopnosti </a:t>
            </a:r>
          </a:p>
          <a:p>
            <a:pPr algn="just"/>
            <a:r>
              <a:rPr lang="cs-CZ" sz="1800" dirty="0"/>
              <a:t>nadhled – ten je podmínkou pro udržení rovnováhy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Nástroje plánování času</a:t>
            </a:r>
          </a:p>
        </p:txBody>
      </p:sp>
    </p:spTree>
    <p:extLst>
      <p:ext uri="{BB962C8B-B14F-4D97-AF65-F5344CB8AC3E}">
        <p14:creationId xmlns:p14="http://schemas.microsoft.com/office/powerpoint/2010/main" val="393573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113159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3550" lvl="1">
              <a:buFont typeface="Arial" panose="020B0604020202020204" pitchFamily="34" charset="0"/>
              <a:buChar char="•"/>
            </a:pPr>
            <a:r>
              <a:rPr lang="cs-CZ" sz="1800" dirty="0"/>
              <a:t>Pracovní činnosti – 1/4  týdenního času, tj. 42 h. (5x8)</a:t>
            </a:r>
          </a:p>
          <a:p>
            <a:pPr marL="463550" lvl="1">
              <a:buFont typeface="Arial" panose="020B0604020202020204" pitchFamily="34" charset="0"/>
              <a:buChar char="•"/>
            </a:pPr>
            <a:endParaRPr lang="cs-CZ" sz="1800" dirty="0"/>
          </a:p>
          <a:p>
            <a:pPr marL="463550" lvl="1">
              <a:buFont typeface="Arial" panose="020B0604020202020204" pitchFamily="34" charset="0"/>
              <a:buChar char="•"/>
            </a:pPr>
            <a:r>
              <a:rPr lang="cs-CZ" sz="1800" dirty="0"/>
              <a:t>Rodina a komunitní činnosti – 1/4 týdenního času, tj. 42 h.</a:t>
            </a:r>
          </a:p>
          <a:p>
            <a:pPr marL="463550" lvl="1">
              <a:buFont typeface="Arial" panose="020B0604020202020204" pitchFamily="34" charset="0"/>
              <a:buChar char="•"/>
            </a:pPr>
            <a:endParaRPr lang="cs-CZ" sz="1800" dirty="0"/>
          </a:p>
          <a:p>
            <a:pPr marL="463550" lvl="1">
              <a:buFont typeface="Arial" panose="020B0604020202020204" pitchFamily="34" charset="0"/>
              <a:buChar char="•"/>
            </a:pPr>
            <a:r>
              <a:rPr lang="cs-CZ" sz="1800" dirty="0"/>
              <a:t>Osobní činnosti – 1/6 týdenního času, tj. 28 h.</a:t>
            </a:r>
          </a:p>
          <a:p>
            <a:pPr marL="463550" lvl="1">
              <a:buFont typeface="Arial" panose="020B0604020202020204" pitchFamily="34" charset="0"/>
              <a:buChar char="•"/>
            </a:pPr>
            <a:endParaRPr lang="cs-CZ" sz="1800" dirty="0"/>
          </a:p>
          <a:p>
            <a:pPr marL="463550" lvl="1">
              <a:buFont typeface="Arial" panose="020B0604020202020204" pitchFamily="34" charset="0"/>
              <a:buChar char="•"/>
            </a:pPr>
            <a:r>
              <a:rPr lang="cs-CZ" sz="1800" dirty="0"/>
              <a:t>Klidové činnosti – 1/3 týdenního času, tj. 56 h. (7x8)</a:t>
            </a:r>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Optimální rozložení času v běžném pracovním týdnu</a:t>
            </a:r>
          </a:p>
        </p:txBody>
      </p:sp>
    </p:spTree>
    <p:extLst>
      <p:ext uri="{BB962C8B-B14F-4D97-AF65-F5344CB8AC3E}">
        <p14:creationId xmlns:p14="http://schemas.microsoft.com/office/powerpoint/2010/main" val="3934051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Interní zloději času</a:t>
            </a:r>
          </a:p>
          <a:p>
            <a:pPr marL="357188" lvl="1" indent="-357188" algn="just">
              <a:buFont typeface="Arial" panose="020B0604020202020204" pitchFamily="34" charset="0"/>
              <a:buChar char="•"/>
            </a:pPr>
            <a:r>
              <a:rPr lang="cs-CZ" sz="1800" dirty="0"/>
              <a:t>Nedostatečná organizace</a:t>
            </a:r>
          </a:p>
          <a:p>
            <a:pPr marL="357188" lvl="1" indent="-357188" algn="just">
              <a:buFont typeface="Arial" panose="020B0604020202020204" pitchFamily="34" charset="0"/>
              <a:buChar char="•"/>
            </a:pPr>
            <a:r>
              <a:rPr lang="cs-CZ" sz="1800" dirty="0"/>
              <a:t>Odkládání </a:t>
            </a:r>
          </a:p>
          <a:p>
            <a:pPr marL="357188" lvl="1" indent="-357188" algn="just">
              <a:buFont typeface="Arial" panose="020B0604020202020204" pitchFamily="34" charset="0"/>
              <a:buChar char="•"/>
            </a:pPr>
            <a:r>
              <a:rPr lang="cs-CZ" sz="1800" dirty="0"/>
              <a:t>Neschopnost říci „ne“</a:t>
            </a:r>
          </a:p>
          <a:p>
            <a:pPr marL="357188" lvl="1" indent="-357188" algn="just">
              <a:buFont typeface="Arial" panose="020B0604020202020204" pitchFamily="34" charset="0"/>
              <a:buChar char="•"/>
            </a:pPr>
            <a:r>
              <a:rPr lang="cs-CZ" sz="1800" dirty="0"/>
              <a:t>Nedostačující zájem</a:t>
            </a:r>
          </a:p>
          <a:p>
            <a:pPr marL="357188" lvl="1" indent="-357188" algn="just">
              <a:buFont typeface="Arial" panose="020B0604020202020204" pitchFamily="34" charset="0"/>
              <a:buChar char="•"/>
            </a:pPr>
            <a:r>
              <a:rPr lang="cs-CZ" sz="1800" dirty="0"/>
              <a:t>Vyhaslost </a:t>
            </a:r>
          </a:p>
          <a:p>
            <a:pPr marL="0" indent="0" algn="just">
              <a:buNone/>
            </a:pPr>
            <a:r>
              <a:rPr lang="cs-CZ" sz="1800" b="1" dirty="0"/>
              <a:t>Externí zloději času</a:t>
            </a:r>
          </a:p>
          <a:p>
            <a:pPr marL="357188" lvl="1" indent="-357188" algn="just">
              <a:buFont typeface="Arial" panose="020B0604020202020204" pitchFamily="34" charset="0"/>
              <a:buChar char="•"/>
            </a:pPr>
            <a:r>
              <a:rPr lang="cs-CZ" sz="1800" dirty="0"/>
              <a:t>Návštěvníci</a:t>
            </a:r>
          </a:p>
          <a:p>
            <a:pPr marL="357188" lvl="1" indent="-357188" algn="just">
              <a:buFont typeface="Arial" panose="020B0604020202020204" pitchFamily="34" charset="0"/>
              <a:buChar char="•"/>
            </a:pPr>
            <a:r>
              <a:rPr lang="cs-CZ" sz="1800" dirty="0"/>
              <a:t>Telefon</a:t>
            </a:r>
          </a:p>
          <a:p>
            <a:pPr marL="357188" lvl="1" indent="-357188" algn="just">
              <a:buFont typeface="Arial" panose="020B0604020202020204" pitchFamily="34" charset="0"/>
              <a:buChar char="•"/>
            </a:pPr>
            <a:r>
              <a:rPr lang="cs-CZ" sz="1800" dirty="0"/>
              <a:t>Pošta</a:t>
            </a:r>
          </a:p>
          <a:p>
            <a:pPr marL="357188" lvl="1" indent="-357188" algn="just">
              <a:buFont typeface="Arial" panose="020B0604020202020204" pitchFamily="34" charset="0"/>
              <a:buChar char="•"/>
            </a:pPr>
            <a:r>
              <a:rPr lang="cs-CZ" sz="1800" dirty="0"/>
              <a:t>Čekání</a:t>
            </a:r>
          </a:p>
          <a:p>
            <a:pPr marL="357188" lvl="1" indent="-357188" algn="just">
              <a:buFont typeface="Arial" panose="020B0604020202020204" pitchFamily="34" charset="0"/>
              <a:buChar char="•"/>
            </a:pPr>
            <a:r>
              <a:rPr lang="cs-CZ" sz="1800" dirty="0"/>
              <a:t>Porady a jednání</a:t>
            </a:r>
          </a:p>
          <a:p>
            <a:pPr marL="463550" lvl="1" algn="just">
              <a:buFont typeface="Arial" panose="020B0604020202020204" pitchFamily="34" charset="0"/>
              <a:buChar char="•"/>
            </a:pPr>
            <a:endParaRPr lang="cs-CZ" sz="1800" dirty="0"/>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Zloději času</a:t>
            </a:r>
          </a:p>
        </p:txBody>
      </p:sp>
    </p:spTree>
    <p:extLst>
      <p:ext uri="{BB962C8B-B14F-4D97-AF65-F5344CB8AC3E}">
        <p14:creationId xmlns:p14="http://schemas.microsoft.com/office/powerpoint/2010/main" val="3501119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Na základě zjištění ohledně práce a využívání času je možné použít některou z technik řízení času. </a:t>
            </a:r>
          </a:p>
          <a:p>
            <a:pPr algn="just"/>
            <a:endParaRPr lang="cs-CZ" sz="1800" dirty="0"/>
          </a:p>
          <a:p>
            <a:pPr marL="0" indent="0" algn="just">
              <a:buNone/>
            </a:pPr>
            <a:r>
              <a:rPr lang="cs-CZ" sz="1800" dirty="0"/>
              <a:t>Mezi nejběžněji používané </a:t>
            </a:r>
            <a:r>
              <a:rPr lang="cs-CZ" sz="1800" b="1" dirty="0"/>
              <a:t>techniky řízení času</a:t>
            </a:r>
            <a:r>
              <a:rPr lang="cs-CZ" sz="1800" dirty="0"/>
              <a:t> patří:</a:t>
            </a:r>
          </a:p>
          <a:p>
            <a:pPr lvl="0" algn="just"/>
            <a:r>
              <a:rPr lang="cs-CZ" sz="1800" dirty="0"/>
              <a:t>delegování;</a:t>
            </a:r>
          </a:p>
          <a:p>
            <a:pPr lvl="0" algn="just"/>
            <a:r>
              <a:rPr lang="cs-CZ" sz="1800" dirty="0" err="1"/>
              <a:t>Paretovo</a:t>
            </a:r>
            <a:r>
              <a:rPr lang="cs-CZ" sz="1800" dirty="0"/>
              <a:t> pravidlo – rozdělení času na základě </a:t>
            </a:r>
            <a:r>
              <a:rPr lang="cs-CZ" sz="1800" dirty="0" err="1"/>
              <a:t>Paretova</a:t>
            </a:r>
            <a:r>
              <a:rPr lang="cs-CZ" sz="1800" dirty="0"/>
              <a:t> pravidla 80/20: 20% vynaloženého času na konkrétní aktivity přinese 80% výsledků;</a:t>
            </a:r>
          </a:p>
          <a:p>
            <a:pPr lvl="0" algn="just"/>
            <a:r>
              <a:rPr lang="cs-CZ" sz="1800" dirty="0"/>
              <a:t>analýza ABC – seřazuje úkoly do kategorií A, B, C na základě </a:t>
            </a:r>
            <a:r>
              <a:rPr lang="cs-CZ" sz="1800" dirty="0" err="1"/>
              <a:t>Paretova</a:t>
            </a:r>
            <a:r>
              <a:rPr lang="cs-CZ" sz="1800" dirty="0"/>
              <a:t> pravidla;</a:t>
            </a:r>
          </a:p>
          <a:p>
            <a:pPr algn="just"/>
            <a:r>
              <a:rPr lang="cs-CZ" sz="1800" dirty="0" err="1"/>
              <a:t>Eisenhowerův</a:t>
            </a:r>
            <a:r>
              <a:rPr lang="cs-CZ" sz="1800" dirty="0"/>
              <a:t> princip – rozdělení úkolů do </a:t>
            </a:r>
            <a:r>
              <a:rPr lang="cs-CZ" sz="1800" dirty="0" err="1"/>
              <a:t>skupion</a:t>
            </a:r>
            <a:r>
              <a:rPr lang="cs-CZ" sz="1800" dirty="0"/>
              <a:t> podle toho, nakolik přispívají k dosažení cílů na: A důležité a nutné, B důležité, C nutné, D ani důležité ani nutné. </a:t>
            </a:r>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Techniky řízení času</a:t>
            </a:r>
          </a:p>
        </p:txBody>
      </p:sp>
    </p:spTree>
    <p:extLst>
      <p:ext uri="{BB962C8B-B14F-4D97-AF65-F5344CB8AC3E}">
        <p14:creationId xmlns:p14="http://schemas.microsoft.com/office/powerpoint/2010/main" val="350050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a:t>Paretovo</a:t>
            </a:r>
            <a:r>
              <a:rPr lang="cs-CZ" dirty="0"/>
              <a:t> pravidlo</a:t>
            </a:r>
          </a:p>
        </p:txBody>
      </p:sp>
      <p:pic>
        <p:nvPicPr>
          <p:cNvPr id="4" name="Obrázek 3"/>
          <p:cNvPicPr>
            <a:picLocks noChangeAspect="1"/>
          </p:cNvPicPr>
          <p:nvPr/>
        </p:nvPicPr>
        <p:blipFill>
          <a:blip r:embed="rId2"/>
          <a:stretch>
            <a:fillRect/>
          </a:stretch>
        </p:blipFill>
        <p:spPr>
          <a:xfrm>
            <a:off x="1619673" y="1131590"/>
            <a:ext cx="5112566" cy="3408377"/>
          </a:xfrm>
          <a:prstGeom prst="rect">
            <a:avLst/>
          </a:prstGeom>
        </p:spPr>
      </p:pic>
    </p:spTree>
    <p:extLst>
      <p:ext uri="{BB962C8B-B14F-4D97-AF65-F5344CB8AC3E}">
        <p14:creationId xmlns:p14="http://schemas.microsoft.com/office/powerpoint/2010/main" val="2667713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Skupina </a:t>
            </a:r>
            <a:r>
              <a:rPr lang="cs-CZ" sz="1800" b="1" dirty="0"/>
              <a:t>A</a:t>
            </a:r>
            <a:r>
              <a:rPr lang="cs-CZ" sz="1800" dirty="0"/>
              <a:t> – prioritní úkoly – manažer by je měl bez odkladu vykonat sám, představují přibližně 15 % z celkových úkolů, avšak na výsledcích se podílí až 65 %. Jedná se tedy o úkony zásadní a jejich řešení rozhoduje o úspěšnosti manažera. </a:t>
            </a:r>
            <a:endParaRPr lang="cs-CZ" sz="1800" dirty="0" smtClean="0"/>
          </a:p>
          <a:p>
            <a:pPr algn="just"/>
            <a:endParaRPr lang="cs-CZ" sz="1800" dirty="0"/>
          </a:p>
          <a:p>
            <a:pPr algn="just"/>
            <a:r>
              <a:rPr lang="cs-CZ" sz="1800" b="1" dirty="0"/>
              <a:t>Skupina B</a:t>
            </a:r>
            <a:r>
              <a:rPr lang="cs-CZ" sz="1800" dirty="0"/>
              <a:t> – úkoly důležité – je možné jich část delegovat na podřízené. Podíl na celkových úkolech i výsledcích se pohybuje kolem 20 %. </a:t>
            </a:r>
            <a:endParaRPr lang="cs-CZ" sz="1800" dirty="0" smtClean="0"/>
          </a:p>
          <a:p>
            <a:pPr algn="just"/>
            <a:endParaRPr lang="cs-CZ" sz="1800" dirty="0"/>
          </a:p>
          <a:p>
            <a:pPr algn="just"/>
            <a:r>
              <a:rPr lang="cs-CZ" sz="1800" b="1" dirty="0"/>
              <a:t>Skupina C</a:t>
            </a:r>
            <a:r>
              <a:rPr lang="cs-CZ" sz="1800" dirty="0"/>
              <a:t> – úkoly nedůležité – mají nejmenší hodnotu pro splnění cílů manažera, například administrativa a další rutinní práce. Patří sem 65 % veškerých činností, na výsledcích se podílí ale jen 15 %. Manažer je deleguje na podřízené, pouze ve výjimečných případech je vykonává sám.</a:t>
            </a:r>
          </a:p>
          <a:p>
            <a:pPr algn="just"/>
            <a:endParaRPr lang="cs-CZ" sz="1800" dirty="0"/>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ABC analýza</a:t>
            </a:r>
          </a:p>
        </p:txBody>
      </p:sp>
    </p:spTree>
    <p:extLst>
      <p:ext uri="{BB962C8B-B14F-4D97-AF65-F5344CB8AC3E}">
        <p14:creationId xmlns:p14="http://schemas.microsoft.com/office/powerpoint/2010/main" val="3585709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Eisenhowerův</a:t>
            </a:r>
            <a:r>
              <a:rPr lang="cs-CZ" sz="1800" b="1" dirty="0"/>
              <a:t> princip</a:t>
            </a:r>
            <a:r>
              <a:rPr lang="cs-CZ" sz="1800" dirty="0"/>
              <a:t> (anglicky </a:t>
            </a:r>
            <a:r>
              <a:rPr lang="cs-CZ" sz="1800" b="1" dirty="0" err="1"/>
              <a:t>Eisenhower’s</a:t>
            </a:r>
            <a:r>
              <a:rPr lang="cs-CZ" sz="1800" b="1" dirty="0"/>
              <a:t> Urgent </a:t>
            </a:r>
            <a:r>
              <a:rPr lang="cs-CZ" sz="1800" b="1" dirty="0" err="1"/>
              <a:t>or</a:t>
            </a:r>
            <a:r>
              <a:rPr lang="cs-CZ" sz="1800" b="1" dirty="0"/>
              <a:t> </a:t>
            </a:r>
            <a:r>
              <a:rPr lang="cs-CZ" sz="1800" b="1" dirty="0" err="1"/>
              <a:t>Important</a:t>
            </a:r>
            <a:r>
              <a:rPr lang="cs-CZ" sz="1800" b="1" dirty="0"/>
              <a:t> </a:t>
            </a:r>
            <a:r>
              <a:rPr lang="cs-CZ" sz="1800" b="1" dirty="0" err="1"/>
              <a:t>Principle</a:t>
            </a:r>
            <a:r>
              <a:rPr lang="cs-CZ" sz="1800" dirty="0"/>
              <a:t>) je technika určování priorit v rámci (sebe) organizování - rozhodovací práce manažera (typicky vrcholového, například CEO), kterou vypracoval Dwight Eisenhower.</a:t>
            </a:r>
          </a:p>
          <a:p>
            <a:pPr algn="just"/>
            <a:endParaRPr lang="cs-CZ" sz="1800" dirty="0"/>
          </a:p>
          <a:p>
            <a:pPr marL="0" indent="0" algn="just">
              <a:buNone/>
            </a:pPr>
            <a:r>
              <a:rPr lang="cs-CZ" sz="1800" dirty="0"/>
              <a:t>Pomáhá vytřídit denní úkoly na ty podstatné a nepodstatné. Úkoly dělí podle </a:t>
            </a:r>
            <a:r>
              <a:rPr lang="cs-CZ" sz="1800" b="1" dirty="0"/>
              <a:t>důležitosti</a:t>
            </a:r>
            <a:r>
              <a:rPr lang="cs-CZ" sz="1800" dirty="0"/>
              <a:t> a </a:t>
            </a:r>
            <a:r>
              <a:rPr lang="cs-CZ" sz="1800" b="1" dirty="0"/>
              <a:t>naléhavosti</a:t>
            </a:r>
            <a:r>
              <a:rPr lang="cs-CZ" sz="1800" dirty="0"/>
              <a:t>:</a:t>
            </a:r>
          </a:p>
          <a:p>
            <a:pPr algn="just"/>
            <a:r>
              <a:rPr lang="cs-CZ" sz="1800" b="1" dirty="0"/>
              <a:t>Důležitost úkolu</a:t>
            </a:r>
            <a:r>
              <a:rPr lang="cs-CZ" sz="1800" dirty="0"/>
              <a:t> – jak je daný úkol v rámci organizace nebo v rámci rozhodovací pravomoci manažera důležitý. Pomáhá dosáhnout cílů organizace?</a:t>
            </a:r>
          </a:p>
          <a:p>
            <a:pPr algn="just"/>
            <a:r>
              <a:rPr lang="cs-CZ" sz="1800" b="1" dirty="0"/>
              <a:t>Naléhavost úkolu</a:t>
            </a:r>
            <a:r>
              <a:rPr lang="cs-CZ" sz="1800" dirty="0"/>
              <a:t> – jak je daný úkol časově naléhavý - tedy jak rychle musí být vyřešen.</a:t>
            </a:r>
          </a:p>
          <a:p>
            <a:pPr algn="just"/>
            <a:endParaRPr lang="cs-CZ" sz="1800" dirty="0"/>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a:t>Eisenhowerův</a:t>
            </a:r>
            <a:r>
              <a:rPr lang="cs-CZ" dirty="0"/>
              <a:t> princip </a:t>
            </a:r>
          </a:p>
        </p:txBody>
      </p:sp>
    </p:spTree>
    <p:extLst>
      <p:ext uri="{BB962C8B-B14F-4D97-AF65-F5344CB8AC3E}">
        <p14:creationId xmlns:p14="http://schemas.microsoft.com/office/powerpoint/2010/main" val="3423233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a:t>Eisenhowerova</a:t>
            </a:r>
            <a:r>
              <a:rPr lang="cs-CZ" dirty="0"/>
              <a:t> matice</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5" y="1160606"/>
            <a:ext cx="5976665" cy="3346425"/>
          </a:xfrm>
          <a:prstGeom prst="rect">
            <a:avLst/>
          </a:prstGeom>
        </p:spPr>
      </p:pic>
    </p:spTree>
    <p:extLst>
      <p:ext uri="{BB962C8B-B14F-4D97-AF65-F5344CB8AC3E}">
        <p14:creationId xmlns:p14="http://schemas.microsoft.com/office/powerpoint/2010/main" val="3329048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3674"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Delegování představuje přenesení určitých úkolů a pravomocí nadřízeného pracovníka na jednoho nebo více podřízených pracovníků. </a:t>
            </a:r>
            <a:endParaRPr lang="cs-CZ" sz="1800" dirty="0" smtClean="0"/>
          </a:p>
          <a:p>
            <a:pPr algn="just"/>
            <a:endParaRPr lang="cs-CZ" sz="1800" dirty="0"/>
          </a:p>
          <a:p>
            <a:pPr algn="just"/>
            <a:r>
              <a:rPr lang="cs-CZ" sz="1800" dirty="0" smtClean="0"/>
              <a:t>Úkoly </a:t>
            </a:r>
            <a:r>
              <a:rPr lang="cs-CZ" sz="1800" dirty="0"/>
              <a:t>a pravomoci s konkrétní funkcí jsou přeneseny spíše dočasně, účelově a podmíněně na konkrétního pracovníka.</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Delegování</a:t>
            </a:r>
          </a:p>
        </p:txBody>
      </p:sp>
    </p:spTree>
    <p:extLst>
      <p:ext uri="{BB962C8B-B14F-4D97-AF65-F5344CB8AC3E}">
        <p14:creationId xmlns:p14="http://schemas.microsoft.com/office/powerpoint/2010/main" val="2754437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1619"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smtClean="0"/>
              <a:t>manažer </a:t>
            </a:r>
            <a:r>
              <a:rPr lang="cs-CZ" sz="1800" dirty="0"/>
              <a:t>přiděluje úkoly, ale vše má pod kontrolou;</a:t>
            </a:r>
          </a:p>
          <a:p>
            <a:pPr lvl="0" algn="just"/>
            <a:r>
              <a:rPr lang="cs-CZ" sz="1800" dirty="0"/>
              <a:t>manažer poskytuje konkrétní instrukce a stále prověřuje práci;</a:t>
            </a:r>
          </a:p>
          <a:p>
            <a:pPr lvl="0" algn="just"/>
            <a:r>
              <a:rPr lang="cs-CZ" sz="1800" dirty="0"/>
              <a:t>manažer stručně informuje pracovníka a pravidelně prověřuje práci;</a:t>
            </a:r>
          </a:p>
          <a:p>
            <a:pPr lvl="0" algn="just"/>
            <a:r>
              <a:rPr lang="cs-CZ" sz="1800" dirty="0"/>
              <a:t>manažer poskytuje pracovníkovi všeobecné pokyny a určitou volnost a vyžaduje zpětnou vazbu;</a:t>
            </a:r>
          </a:p>
          <a:p>
            <a:pPr algn="just"/>
            <a:r>
              <a:rPr lang="cs-CZ" sz="1800" dirty="0"/>
              <a:t>manažer pověřuje pracovníka, aby sám řídil plnění úkolu.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Míra delegování</a:t>
            </a:r>
          </a:p>
        </p:txBody>
      </p:sp>
    </p:spTree>
    <p:extLst>
      <p:ext uri="{BB962C8B-B14F-4D97-AF65-F5344CB8AC3E}">
        <p14:creationId xmlns:p14="http://schemas.microsoft.com/office/powerpoint/2010/main" val="12285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smtClean="0"/>
              <a:t>Management </a:t>
            </a:r>
            <a:r>
              <a:rPr lang="cs-CZ" sz="1800" dirty="0"/>
              <a:t>znamená umění dosáhnout cíle organizace rukama a </a:t>
            </a:r>
            <a:r>
              <a:rPr lang="cs-CZ" sz="1800" dirty="0" err="1"/>
              <a:t>hlavama</a:t>
            </a:r>
            <a:r>
              <a:rPr lang="cs-CZ" sz="1800" dirty="0"/>
              <a:t> jiných. (</a:t>
            </a:r>
            <a:r>
              <a:rPr lang="cs-CZ" sz="1800" dirty="0" err="1"/>
              <a:t>American</a:t>
            </a:r>
            <a:r>
              <a:rPr lang="cs-CZ" sz="1800" dirty="0"/>
              <a:t> Management </a:t>
            </a:r>
            <a:r>
              <a:rPr lang="cs-CZ" sz="1800" dirty="0" err="1"/>
              <a:t>Association</a:t>
            </a:r>
            <a:r>
              <a:rPr lang="cs-CZ" sz="1800" dirty="0" smtClean="0"/>
              <a:t>)</a:t>
            </a:r>
          </a:p>
          <a:p>
            <a:endParaRPr lang="cs-CZ" sz="1800" dirty="0"/>
          </a:p>
          <a:p>
            <a:r>
              <a:rPr lang="cs-CZ" sz="1800" dirty="0"/>
              <a:t>Management je funkcí, je disciplínou, návodem, který je třeba zvládnou a manažeři jsou profesionálové, kteří tuto disciplínu realizují, vykonávají funkce a z nich vyplývající povinnosti. (P. F. </a:t>
            </a:r>
            <a:r>
              <a:rPr lang="cs-CZ" sz="1800" dirty="0" err="1"/>
              <a:t>Drucker</a:t>
            </a:r>
            <a:r>
              <a:rPr lang="cs-CZ" sz="1800" dirty="0"/>
              <a:t>, 1970</a:t>
            </a:r>
            <a:r>
              <a:rPr lang="cs-CZ" sz="1800" dirty="0" smtClean="0"/>
              <a:t>)</a:t>
            </a:r>
          </a:p>
          <a:p>
            <a:endParaRPr lang="cs-CZ" sz="1800" dirty="0"/>
          </a:p>
          <a:p>
            <a:pPr algn="just"/>
            <a:r>
              <a:rPr lang="cs-CZ" sz="1800" dirty="0"/>
              <a:t>Management je procesem, který probíhá mezi jednotlivcem/skupinou, který řídí (řídící subjekt) a jednotlivcem/skupinou, který je řízen (řízený subjekt). (Blažek, 2014)</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Management – jeho podstata a definice</a:t>
            </a:r>
          </a:p>
        </p:txBody>
      </p:sp>
    </p:spTree>
    <p:extLst>
      <p:ext uri="{BB962C8B-B14F-4D97-AF65-F5344CB8AC3E}">
        <p14:creationId xmlns:p14="http://schemas.microsoft.com/office/powerpoint/2010/main" val="383567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6802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podpora </a:t>
            </a:r>
            <a:r>
              <a:rPr lang="cs-CZ" sz="1600" dirty="0"/>
              <a:t>efektivního využití času a úspora času manažerovi pro řešení významnějších úkolů</a:t>
            </a:r>
            <a:r>
              <a:rPr lang="cs-CZ" sz="1600" dirty="0" smtClean="0"/>
              <a:t>;</a:t>
            </a:r>
          </a:p>
          <a:p>
            <a:pPr lvl="0" algn="just"/>
            <a:endParaRPr lang="cs-CZ" sz="1600" dirty="0"/>
          </a:p>
          <a:p>
            <a:pPr lvl="0" algn="just"/>
            <a:r>
              <a:rPr lang="cs-CZ" sz="1600" dirty="0"/>
              <a:t>podpora rozvoje schopností a dovedností manažera</a:t>
            </a:r>
            <a:r>
              <a:rPr lang="cs-CZ" sz="1600" dirty="0" smtClean="0"/>
              <a:t>;</a:t>
            </a:r>
          </a:p>
          <a:p>
            <a:pPr lvl="0" algn="just"/>
            <a:endParaRPr lang="cs-CZ" sz="1600" dirty="0"/>
          </a:p>
          <a:p>
            <a:pPr lvl="0" algn="just"/>
            <a:r>
              <a:rPr lang="cs-CZ" sz="1600" dirty="0"/>
              <a:t>zvyšování nároků na podřízení a posilování pocitu spoluodpovědnosti podřízených za chod organizace</a:t>
            </a:r>
            <a:r>
              <a:rPr lang="cs-CZ" sz="1600" dirty="0" smtClean="0"/>
              <a:t>;</a:t>
            </a:r>
          </a:p>
          <a:p>
            <a:pPr lvl="0" algn="just"/>
            <a:endParaRPr lang="cs-CZ" sz="1600" dirty="0"/>
          </a:p>
          <a:p>
            <a:pPr lvl="0" algn="just"/>
            <a:r>
              <a:rPr lang="cs-CZ" sz="1600" dirty="0"/>
              <a:t>diagnostika schopností podřízených a možnost jejich objektivního hodnocení a kontroly</a:t>
            </a:r>
            <a:r>
              <a:rPr lang="cs-CZ" sz="1600" dirty="0" smtClean="0"/>
              <a:t>;</a:t>
            </a:r>
          </a:p>
          <a:p>
            <a:pPr lvl="0" algn="just"/>
            <a:endParaRPr lang="cs-CZ" sz="1600" dirty="0"/>
          </a:p>
          <a:p>
            <a:pPr lvl="0" algn="just"/>
            <a:r>
              <a:rPr lang="cs-CZ" sz="1600" dirty="0"/>
              <a:t>příprava případné personální náhrady</a:t>
            </a:r>
            <a:r>
              <a:rPr lang="cs-CZ" sz="1600" dirty="0" smtClean="0"/>
              <a:t>;</a:t>
            </a:r>
          </a:p>
          <a:p>
            <a:pPr lvl="0" algn="just"/>
            <a:endParaRPr lang="cs-CZ" sz="1600" dirty="0"/>
          </a:p>
          <a:p>
            <a:pPr algn="just"/>
            <a:r>
              <a:rPr lang="cs-CZ" sz="1600" dirty="0" err="1"/>
              <a:t>sebediagnostika</a:t>
            </a:r>
            <a:r>
              <a:rPr lang="cs-CZ" sz="1600" dirty="0"/>
              <a:t> manažera vlastní nenahraditelnosti nebo nepostradatelnosti.</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Cíl delegování</a:t>
            </a:r>
          </a:p>
        </p:txBody>
      </p:sp>
    </p:spTree>
    <p:extLst>
      <p:ext uri="{BB962C8B-B14F-4D97-AF65-F5344CB8AC3E}">
        <p14:creationId xmlns:p14="http://schemas.microsoft.com/office/powerpoint/2010/main" val="3483285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6802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Vlastní </a:t>
            </a:r>
            <a:r>
              <a:rPr lang="cs-CZ" sz="1800" b="1" dirty="0"/>
              <a:t>proces delegování</a:t>
            </a:r>
            <a:r>
              <a:rPr lang="cs-CZ" sz="1800" dirty="0"/>
              <a:t> zahrnuje tyto kroky (</a:t>
            </a:r>
            <a:r>
              <a:rPr lang="cs-CZ" sz="1800" dirty="0" err="1"/>
              <a:t>Koontz</a:t>
            </a:r>
            <a:r>
              <a:rPr lang="cs-CZ" sz="1800" dirty="0"/>
              <a:t> et al., 1993):</a:t>
            </a:r>
          </a:p>
          <a:p>
            <a:pPr lvl="0" algn="just"/>
            <a:r>
              <a:rPr lang="cs-CZ" sz="1800" dirty="0"/>
              <a:t>věcná stránka – řešen problém „komu“ a „co“ delegovat - znalost podřízených a jejich kvalifikační předpoklady</a:t>
            </a:r>
            <a:r>
              <a:rPr lang="cs-CZ" sz="1800" dirty="0" smtClean="0"/>
              <a:t>;</a:t>
            </a:r>
          </a:p>
          <a:p>
            <a:pPr lvl="0" algn="just"/>
            <a:endParaRPr lang="cs-CZ" sz="1800" dirty="0"/>
          </a:p>
          <a:p>
            <a:pPr lvl="0" algn="just"/>
            <a:r>
              <a:rPr lang="cs-CZ" sz="1800" dirty="0"/>
              <a:t>formální stránka – řeší problém „jak“ delegovat – znalost struktury osobnosti podřízených</a:t>
            </a:r>
            <a:r>
              <a:rPr lang="cs-CZ" sz="1800" dirty="0" smtClean="0"/>
              <a:t>;</a:t>
            </a:r>
          </a:p>
          <a:p>
            <a:pPr lvl="0" algn="just"/>
            <a:endParaRPr lang="cs-CZ" sz="1800" dirty="0"/>
          </a:p>
          <a:p>
            <a:pPr lvl="0" algn="just"/>
            <a:r>
              <a:rPr lang="cs-CZ" sz="1800" dirty="0"/>
              <a:t>předmět procesu delegování – jednotlivé činnosti, úkoly, oblasti rozhodování, pravomoci.</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Proces delegování</a:t>
            </a:r>
          </a:p>
        </p:txBody>
      </p:sp>
    </p:spTree>
    <p:extLst>
      <p:ext uri="{BB962C8B-B14F-4D97-AF65-F5344CB8AC3E}">
        <p14:creationId xmlns:p14="http://schemas.microsoft.com/office/powerpoint/2010/main" val="1465920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lvl="1" indent="-357188" algn="just">
              <a:buFont typeface="Arial" panose="020B0604020202020204" pitchFamily="34" charset="0"/>
              <a:buChar char="•"/>
            </a:pPr>
            <a:r>
              <a:rPr lang="cs-CZ" sz="1800" dirty="0"/>
              <a:t>rutinní práce;</a:t>
            </a:r>
          </a:p>
          <a:p>
            <a:pPr marL="357188" lvl="1" indent="-357188" algn="just">
              <a:buFont typeface="Arial" panose="020B0604020202020204" pitchFamily="34" charset="0"/>
              <a:buChar char="•"/>
            </a:pPr>
            <a:r>
              <a:rPr lang="cs-CZ" sz="1800" dirty="0"/>
              <a:t>práce, které jiní dokážou udělat lépe, rychleji a ekonomičtěji;</a:t>
            </a:r>
          </a:p>
          <a:p>
            <a:pPr marL="357188" lvl="1" indent="-357188" algn="just">
              <a:buFont typeface="Arial" panose="020B0604020202020204" pitchFamily="34" charset="0"/>
              <a:buChar char="•"/>
            </a:pPr>
            <a:r>
              <a:rPr lang="cs-CZ" sz="1800" dirty="0"/>
              <a:t>drobné a opakující se úkoly, které dělá manažer nejčastěji a zpravidla zabírají velkou část dne;</a:t>
            </a:r>
          </a:p>
          <a:p>
            <a:pPr marL="357188" lvl="1" indent="-357188" algn="just">
              <a:buFont typeface="Arial" panose="020B0604020202020204" pitchFamily="34" charset="0"/>
              <a:buChar char="•"/>
            </a:pPr>
            <a:r>
              <a:rPr lang="cs-CZ" sz="1800" dirty="0"/>
              <a:t>práce umožňující rozvoj a zvýšení motivace podřízených;</a:t>
            </a:r>
          </a:p>
          <a:p>
            <a:pPr marL="357188" lvl="1" indent="-357188" algn="just">
              <a:buFont typeface="Arial" panose="020B0604020202020204" pitchFamily="34" charset="0"/>
              <a:buChar char="•"/>
            </a:pPr>
            <a:r>
              <a:rPr lang="cs-CZ" sz="1800" dirty="0"/>
              <a:t>činnosti oživující rutinní práci podřízených;</a:t>
            </a:r>
          </a:p>
          <a:p>
            <a:pPr marL="357188" lvl="1" indent="-357188" algn="just">
              <a:buFont typeface="Arial" panose="020B0604020202020204" pitchFamily="34" charset="0"/>
              <a:buChar char="•"/>
            </a:pPr>
            <a:r>
              <a:rPr lang="cs-CZ" sz="1800" dirty="0"/>
              <a:t>činnosti, které učiní práci podřízených komplexnější.</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Činnosti vhodné k delegování</a:t>
            </a:r>
          </a:p>
        </p:txBody>
      </p:sp>
    </p:spTree>
    <p:extLst>
      <p:ext uri="{BB962C8B-B14F-4D97-AF65-F5344CB8AC3E}">
        <p14:creationId xmlns:p14="http://schemas.microsoft.com/office/powerpoint/2010/main" val="2587163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lvl="1" indent="-357188" algn="just">
              <a:buFont typeface="Arial" panose="020B0604020202020204" pitchFamily="34" charset="0"/>
              <a:buChar char="•"/>
            </a:pPr>
            <a:r>
              <a:rPr lang="cs-CZ" sz="1800" dirty="0"/>
              <a:t>práce obsahující důvěrné informace;</a:t>
            </a:r>
          </a:p>
          <a:p>
            <a:pPr marL="357188" lvl="1" indent="-357188" algn="just">
              <a:buFont typeface="Arial" panose="020B0604020202020204" pitchFamily="34" charset="0"/>
              <a:buChar char="•"/>
            </a:pPr>
            <a:r>
              <a:rPr lang="cs-CZ" sz="1800" dirty="0"/>
              <a:t>úkoly velmi důležité a jejichž řádné a včasné splnění může zajistit jen sám manažer;</a:t>
            </a:r>
          </a:p>
          <a:p>
            <a:pPr marL="357188" lvl="1" indent="-357188" algn="just">
              <a:buFont typeface="Arial" panose="020B0604020202020204" pitchFamily="34" charset="0"/>
              <a:buChar char="•"/>
            </a:pPr>
            <a:r>
              <a:rPr lang="cs-CZ" sz="1800" dirty="0"/>
              <a:t>nové úkoly, na které nebyli pracovníci připraveni;</a:t>
            </a:r>
          </a:p>
          <a:p>
            <a:pPr marL="357188" lvl="1" indent="-357188" algn="just">
              <a:buFont typeface="Arial" panose="020B0604020202020204" pitchFamily="34" charset="0"/>
              <a:buChar char="•"/>
            </a:pPr>
            <a:r>
              <a:rPr lang="cs-CZ" sz="1800" dirty="0"/>
              <a:t>úkoly, které jsou bezvýhradnou povinností manažera, i když jsou nepříjemné;</a:t>
            </a:r>
          </a:p>
          <a:p>
            <a:pPr marL="357188" lvl="1" indent="-357188" algn="just">
              <a:buFont typeface="Arial" panose="020B0604020202020204" pitchFamily="34" charset="0"/>
              <a:buChar char="•"/>
            </a:pPr>
            <a:r>
              <a:rPr lang="cs-CZ" sz="1800" dirty="0"/>
              <a:t>delikátní odpovědnost;</a:t>
            </a:r>
          </a:p>
          <a:p>
            <a:pPr marL="357188" lvl="1" indent="-357188" algn="just">
              <a:buFont typeface="Arial" panose="020B0604020202020204" pitchFamily="34" charset="0"/>
              <a:buChar char="•"/>
            </a:pPr>
            <a:r>
              <a:rPr lang="cs-CZ" sz="1800" dirty="0"/>
              <a:t>vágně nebo špatně definované úkoly.</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Činnosti nevhodné k delegování</a:t>
            </a:r>
          </a:p>
        </p:txBody>
      </p:sp>
    </p:spTree>
    <p:extLst>
      <p:ext uri="{BB962C8B-B14F-4D97-AF65-F5344CB8AC3E}">
        <p14:creationId xmlns:p14="http://schemas.microsoft.com/office/powerpoint/2010/main" val="1546450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lnSpc>
                <a:spcPct val="150000"/>
              </a:lnSpc>
            </a:pPr>
            <a:r>
              <a:rPr lang="cs-CZ" sz="1800" dirty="0" smtClean="0"/>
              <a:t>Přísluší </a:t>
            </a:r>
            <a:r>
              <a:rPr lang="cs-CZ" sz="1800" dirty="0"/>
              <a:t>delegovaná práce určité funkci?</a:t>
            </a:r>
          </a:p>
          <a:p>
            <a:pPr lvl="0" algn="just">
              <a:lnSpc>
                <a:spcPct val="150000"/>
              </a:lnSpc>
            </a:pPr>
            <a:r>
              <a:rPr lang="cs-CZ" sz="1800" dirty="0"/>
              <a:t>Kdo má zájem a schopnosti?</a:t>
            </a:r>
          </a:p>
          <a:p>
            <a:pPr lvl="0" algn="just">
              <a:lnSpc>
                <a:spcPct val="150000"/>
              </a:lnSpc>
            </a:pPr>
            <a:r>
              <a:rPr lang="cs-CZ" sz="1800" dirty="0"/>
              <a:t>Pro koho bude delegovaná práce novou „vzpruhou“?</a:t>
            </a:r>
          </a:p>
          <a:p>
            <a:pPr lvl="0" algn="just">
              <a:lnSpc>
                <a:spcPct val="150000"/>
              </a:lnSpc>
            </a:pPr>
            <a:r>
              <a:rPr lang="cs-CZ" sz="1800" dirty="0"/>
              <a:t>Komu delegovaný úkol pomůže v jeho růstu?</a:t>
            </a:r>
          </a:p>
          <a:p>
            <a:pPr lvl="0" algn="just">
              <a:lnSpc>
                <a:spcPct val="150000"/>
              </a:lnSpc>
            </a:pPr>
            <a:r>
              <a:rPr lang="cs-CZ" sz="1800" dirty="0"/>
              <a:t>Kdo byl přehlédnut při delegování v minulosti?</a:t>
            </a:r>
          </a:p>
          <a:p>
            <a:pPr lvl="0" algn="just">
              <a:lnSpc>
                <a:spcPct val="150000"/>
              </a:lnSpc>
            </a:pPr>
            <a:r>
              <a:rPr lang="cs-CZ" sz="1800" dirty="0"/>
              <a:t>Kdo má čas?</a:t>
            </a:r>
          </a:p>
          <a:p>
            <a:pPr lvl="0" algn="just">
              <a:lnSpc>
                <a:spcPct val="150000"/>
              </a:lnSpc>
            </a:pPr>
            <a:r>
              <a:rPr lang="cs-CZ" sz="1800" dirty="0"/>
              <a:t>Kdo je připraven pro povýšení?</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Plánování delegování</a:t>
            </a:r>
          </a:p>
        </p:txBody>
      </p:sp>
    </p:spTree>
    <p:extLst>
      <p:ext uri="{BB962C8B-B14F-4D97-AF65-F5344CB8AC3E}">
        <p14:creationId xmlns:p14="http://schemas.microsoft.com/office/powerpoint/2010/main" val="2204076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Pracovní </a:t>
            </a:r>
            <a:r>
              <a:rPr lang="cs-CZ" sz="1800" b="1" dirty="0"/>
              <a:t>skupina </a:t>
            </a:r>
            <a:r>
              <a:rPr lang="cs-CZ" sz="1800" dirty="0"/>
              <a:t>představuje skupinu kolegů, kteří pracují společně. </a:t>
            </a:r>
            <a:endParaRPr lang="cs-CZ" sz="1800" dirty="0" smtClean="0"/>
          </a:p>
          <a:p>
            <a:pPr algn="just"/>
            <a:endParaRPr lang="cs-CZ" sz="1800" dirty="0"/>
          </a:p>
          <a:p>
            <a:pPr algn="just"/>
            <a:r>
              <a:rPr lang="cs-CZ" sz="1800" dirty="0"/>
              <a:t>Zatímco </a:t>
            </a:r>
            <a:r>
              <a:rPr lang="cs-CZ" sz="1800" b="1" dirty="0"/>
              <a:t>v týmu </a:t>
            </a:r>
            <a:r>
              <a:rPr lang="cs-CZ" sz="1800" dirty="0"/>
              <a:t>lidé skutečně spolupracují, mají společné cíle a společně chápou to, jaké úkoly mají být splněny. </a:t>
            </a:r>
            <a:endParaRPr lang="cs-CZ" sz="1800" dirty="0" smtClean="0"/>
          </a:p>
          <a:p>
            <a:pPr algn="just"/>
            <a:endParaRPr lang="cs-CZ" sz="1800" dirty="0"/>
          </a:p>
          <a:p>
            <a:pPr algn="just"/>
            <a:r>
              <a:rPr lang="cs-CZ" sz="1800" b="1" dirty="0"/>
              <a:t>Týmová práce je postavena na synergii</a:t>
            </a:r>
            <a:r>
              <a:rPr lang="cs-CZ" sz="1800" dirty="0"/>
              <a:t>, což znamená, že hodnoty dosahované skupinou značně převyšují hodnoty, které jsou schopni vytvořit členové skupiny samostatně. </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Týmová práce</a:t>
            </a:r>
          </a:p>
        </p:txBody>
      </p:sp>
    </p:spTree>
    <p:extLst>
      <p:ext uri="{BB962C8B-B14F-4D97-AF65-F5344CB8AC3E}">
        <p14:creationId xmlns:p14="http://schemas.microsoft.com/office/powerpoint/2010/main" val="486501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smtClean="0"/>
              <a:t>Rozlišujeme </a:t>
            </a:r>
            <a:r>
              <a:rPr lang="cs-CZ" sz="1600" dirty="0"/>
              <a:t>dvě podoby týmů:</a:t>
            </a:r>
          </a:p>
          <a:p>
            <a:pPr lvl="0" algn="just"/>
            <a:r>
              <a:rPr lang="cs-CZ" sz="1600" b="1" dirty="0"/>
              <a:t>pracovní týmy </a:t>
            </a:r>
            <a:r>
              <a:rPr lang="cs-CZ" sz="1600" dirty="0"/>
              <a:t>– spolupracují neustále a existují dlouhou dobu a podléhají více či vysoké fluktuaci;</a:t>
            </a:r>
          </a:p>
          <a:p>
            <a:pPr algn="just"/>
            <a:r>
              <a:rPr lang="cs-CZ" sz="1600" b="1" dirty="0"/>
              <a:t>přechodné týmy </a:t>
            </a:r>
            <a:r>
              <a:rPr lang="cs-CZ" sz="1600" dirty="0"/>
              <a:t>– vznikají za účelem vyřešení určitého úkolu a dosažení jistého cíle, typickými příklady jsou projektové týmy nebo pracovní skupiny na zlepšování kvality</a:t>
            </a:r>
            <a:r>
              <a:rPr lang="cs-CZ" sz="1600" dirty="0" smtClean="0"/>
              <a:t>.</a:t>
            </a:r>
          </a:p>
          <a:p>
            <a:pPr marL="0" indent="0" algn="just">
              <a:buNone/>
            </a:pPr>
            <a:endParaRPr lang="cs-CZ" sz="1600" dirty="0"/>
          </a:p>
          <a:p>
            <a:pPr marL="0" indent="0" algn="just">
              <a:buNone/>
            </a:pPr>
            <a:r>
              <a:rPr lang="cs-CZ" sz="1600" dirty="0"/>
              <a:t>Pozitivní vývoj týmu závisí na dvou skupinách faktorů, a to na:</a:t>
            </a:r>
          </a:p>
          <a:p>
            <a:pPr algn="just"/>
            <a:r>
              <a:rPr lang="cs-CZ" sz="1600" b="1" dirty="0"/>
              <a:t>Tvrdé faktory jako předpoklad </a:t>
            </a:r>
            <a:r>
              <a:rPr lang="cs-CZ" sz="1600" dirty="0"/>
              <a:t>znamená, že musí být možná spolupráce s dostatečnou komunikací, skupina nesmí být moc veliká a rámcové podmínky musí souhlasit. </a:t>
            </a:r>
          </a:p>
          <a:p>
            <a:pPr algn="just"/>
            <a:r>
              <a:rPr lang="cs-CZ" sz="1600" b="1" dirty="0"/>
              <a:t>Měkké faktory jako základ </a:t>
            </a:r>
            <a:r>
              <a:rPr lang="cs-CZ" sz="1600" dirty="0"/>
              <a:t>předpokládají, že kolegové musí mít zájem na dobré spolupráci, musí být sami ochotni angažovat se ve společné věci. </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a:t>
            </a:r>
          </a:p>
        </p:txBody>
      </p:sp>
    </p:spTree>
    <p:extLst>
      <p:ext uri="{BB962C8B-B14F-4D97-AF65-F5344CB8AC3E}">
        <p14:creationId xmlns:p14="http://schemas.microsoft.com/office/powerpoint/2010/main" val="2479015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Ideální počet členů týmu je pět až sedm. </a:t>
            </a:r>
            <a:endParaRPr lang="cs-CZ" sz="1800" dirty="0" smtClean="0"/>
          </a:p>
          <a:p>
            <a:pPr algn="just"/>
            <a:endParaRPr lang="cs-CZ" sz="1800" dirty="0"/>
          </a:p>
          <a:p>
            <a:pPr algn="just"/>
            <a:r>
              <a:rPr lang="cs-CZ" sz="1800" dirty="0" smtClean="0"/>
              <a:t>Kritický </a:t>
            </a:r>
            <a:r>
              <a:rPr lang="cs-CZ" sz="1800" dirty="0"/>
              <a:t>není počet členů týmu, ale výběr jednotlivých členů, jelikož toto přímý vliv na výkon týmu a naplnění cíle týmu. </a:t>
            </a:r>
            <a:endParaRPr lang="cs-CZ" sz="1800" dirty="0" smtClean="0"/>
          </a:p>
          <a:p>
            <a:pPr algn="just"/>
            <a:endParaRPr lang="cs-CZ" sz="1800" dirty="0" smtClean="0"/>
          </a:p>
          <a:p>
            <a:pPr algn="just"/>
            <a:r>
              <a:rPr lang="cs-CZ" sz="1800" dirty="0" smtClean="0"/>
              <a:t>Mezi </a:t>
            </a:r>
            <a:r>
              <a:rPr lang="cs-CZ" sz="1800" b="1" dirty="0"/>
              <a:t>základní kompetence </a:t>
            </a:r>
            <a:r>
              <a:rPr lang="cs-CZ" sz="1800" dirty="0"/>
              <a:t>patří základní požadavky pro týmovou práci, tj. sociální dovednosti (schopnost komunikace nebo přesvědčování) a osobní vlastnosti (zaujetí pro práci, kreativita). </a:t>
            </a:r>
            <a:endParaRPr lang="cs-CZ" sz="1800" dirty="0" smtClean="0"/>
          </a:p>
          <a:p>
            <a:pPr algn="just"/>
            <a:endParaRPr lang="cs-CZ" sz="1800" dirty="0" smtClean="0"/>
          </a:p>
          <a:p>
            <a:pPr algn="just"/>
            <a:r>
              <a:rPr lang="cs-CZ" sz="1800" dirty="0"/>
              <a:t>K </a:t>
            </a:r>
            <a:r>
              <a:rPr lang="cs-CZ" sz="1800" b="1" dirty="0"/>
              <a:t>odborným kompetencím </a:t>
            </a:r>
            <a:r>
              <a:rPr lang="cs-CZ" sz="1800" dirty="0"/>
              <a:t>jsou přiřazeny výkonnostní požadavky, tj. odborné kompetence (odborné znalosti a dovednosti) a metodické kompetence (technika prezentace nebo moderace).</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II</a:t>
            </a:r>
          </a:p>
        </p:txBody>
      </p:sp>
    </p:spTree>
    <p:extLst>
      <p:ext uri="{BB962C8B-B14F-4D97-AF65-F5344CB8AC3E}">
        <p14:creationId xmlns:p14="http://schemas.microsoft.com/office/powerpoint/2010/main" val="2077714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dirty="0"/>
          </a:p>
          <a:p>
            <a:pPr marL="0" indent="0" algn="just">
              <a:buNone/>
            </a:pPr>
            <a:r>
              <a:rPr lang="cs-CZ" sz="1800" dirty="0"/>
              <a:t>Opravdu důležité při týmové práci jsou </a:t>
            </a:r>
            <a:r>
              <a:rPr lang="cs-CZ" sz="1800" b="1" dirty="0"/>
              <a:t>týmové schopnosti</a:t>
            </a:r>
            <a:r>
              <a:rPr lang="cs-CZ" sz="1800" dirty="0"/>
              <a:t>, mezi které se zařazují následující:</a:t>
            </a:r>
          </a:p>
          <a:p>
            <a:pPr lvl="0" algn="just"/>
            <a:r>
              <a:rPr lang="cs-CZ" sz="1800" dirty="0"/>
              <a:t>pozitivní postoj k týmové práci;</a:t>
            </a:r>
          </a:p>
          <a:p>
            <a:pPr lvl="0" algn="just"/>
            <a:r>
              <a:rPr lang="cs-CZ" sz="1800" dirty="0"/>
              <a:t>myšlenková pružnost, kreativita a zvědavost;</a:t>
            </a:r>
          </a:p>
          <a:p>
            <a:pPr lvl="0" algn="just"/>
            <a:r>
              <a:rPr lang="cs-CZ" sz="1800" dirty="0"/>
              <a:t>frustrační tolerance – zvládnutí situace v případě, že jsou návrhy jednoho člena týmu zamítnuty;</a:t>
            </a:r>
          </a:p>
          <a:p>
            <a:pPr lvl="0" algn="just"/>
            <a:r>
              <a:rPr lang="cs-CZ" sz="1800" dirty="0"/>
              <a:t>schopnost přijmout kritiku;</a:t>
            </a:r>
          </a:p>
          <a:p>
            <a:pPr algn="just"/>
            <a:r>
              <a:rPr lang="cs-CZ" sz="1800" dirty="0"/>
              <a:t>schopnost a ochota učit se.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III</a:t>
            </a:r>
          </a:p>
        </p:txBody>
      </p:sp>
    </p:spTree>
    <p:extLst>
      <p:ext uri="{BB962C8B-B14F-4D97-AF65-F5344CB8AC3E}">
        <p14:creationId xmlns:p14="http://schemas.microsoft.com/office/powerpoint/2010/main" val="1836665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dirty="0"/>
              <a:t>týmový vedoucí (koordinátor, předseda);</a:t>
            </a:r>
          </a:p>
          <a:p>
            <a:pPr lvl="0" algn="just"/>
            <a:r>
              <a:rPr lang="cs-CZ" sz="1700" dirty="0"/>
              <a:t>pomocník (realizátor, tahoun) – praktický pracovník dělající práci dobře, je disciplinovaný, drží se zvyklostí a jasných struktur;</a:t>
            </a:r>
          </a:p>
          <a:p>
            <a:pPr lvl="0" algn="just"/>
            <a:r>
              <a:rPr lang="cs-CZ" sz="1700" dirty="0"/>
              <a:t>kreativec (inovátor, chrlič) – vymýšlí nové nápady, potřebuje volný prostor, rutinní práce mu nevyhovuje;</a:t>
            </a:r>
          </a:p>
          <a:p>
            <a:pPr lvl="0" algn="just"/>
            <a:r>
              <a:rPr lang="cs-CZ" sz="1700" dirty="0"/>
              <a:t>správce zdrojů (</a:t>
            </a:r>
            <a:r>
              <a:rPr lang="cs-CZ" sz="1700" dirty="0" err="1"/>
              <a:t>schánil</a:t>
            </a:r>
            <a:r>
              <a:rPr lang="cs-CZ" sz="1700" dirty="0"/>
              <a:t>, vyhledávač zdrojů) – je schopen obstarat zdroje a informace;</a:t>
            </a:r>
          </a:p>
          <a:p>
            <a:pPr lvl="0" algn="just"/>
            <a:r>
              <a:rPr lang="cs-CZ" sz="1700" dirty="0"/>
              <a:t>tvůrce (formovač, </a:t>
            </a:r>
            <a:r>
              <a:rPr lang="cs-CZ" sz="1700" dirty="0" err="1"/>
              <a:t>rejža</a:t>
            </a:r>
            <a:r>
              <a:rPr lang="cs-CZ" sz="1700" dirty="0"/>
              <a:t>) – jsou často svou povahou vůdci, nabírají si sami úkoly a dokážou rozhýbat váhavé členy týmu, musí mít dostatek volného prostoru;</a:t>
            </a:r>
          </a:p>
          <a:p>
            <a:pPr lvl="0" algn="just"/>
            <a:r>
              <a:rPr lang="cs-CZ" sz="1700" dirty="0"/>
              <a:t>pozorovatel (vyhodnocovač, rejpal) – analytik schopen logicky spojovat věci a vyvažovat proti sobě argumenty;</a:t>
            </a:r>
          </a:p>
          <a:p>
            <a:pPr lvl="0" algn="just"/>
            <a:r>
              <a:rPr lang="cs-CZ" sz="1700" dirty="0"/>
              <a:t>týmový pracovník (hasič) – dělá jim radost pracovat na věcech a musí spolupracovat s ostatními;</a:t>
            </a:r>
          </a:p>
          <a:p>
            <a:pPr algn="just"/>
            <a:r>
              <a:rPr lang="cs-CZ" sz="1700" dirty="0"/>
              <a:t>testovač kvality (dotahovač) – zabývá se kvalitou výsledků, výstupů.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Týmové role podle </a:t>
            </a:r>
            <a:r>
              <a:rPr lang="cs-CZ" dirty="0" err="1"/>
              <a:t>Belbina</a:t>
            </a:r>
            <a:endParaRPr lang="cs-CZ" dirty="0"/>
          </a:p>
        </p:txBody>
      </p:sp>
    </p:spTree>
    <p:extLst>
      <p:ext uri="{BB962C8B-B14F-4D97-AF65-F5344CB8AC3E}">
        <p14:creationId xmlns:p14="http://schemas.microsoft.com/office/powerpoint/2010/main" val="2943080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Struktura podnikatelského prostředí</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829323"/>
            <a:ext cx="3867894" cy="3867894"/>
          </a:xfrm>
          <a:prstGeom prst="rect">
            <a:avLst/>
          </a:prstGeom>
        </p:spPr>
      </p:pic>
      <p:cxnSp>
        <p:nvCxnSpPr>
          <p:cNvPr id="5" name="Přímá spojnice se šipkou 4">
            <a:extLst>
              <a:ext uri="{FF2B5EF4-FFF2-40B4-BE49-F238E27FC236}">
                <a16:creationId xmlns:a16="http://schemas.microsoft.com/office/drawing/2014/main" id="{24DF17F5-4E55-40F6-A120-08C94A87EA71}"/>
              </a:ext>
            </a:extLst>
          </p:cNvPr>
          <p:cNvCxnSpPr/>
          <p:nvPr/>
        </p:nvCxnSpPr>
        <p:spPr>
          <a:xfrm>
            <a:off x="4283968" y="2715766"/>
            <a:ext cx="20162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6FF3C315-69B6-43D4-8884-06D5E80C4721}"/>
              </a:ext>
            </a:extLst>
          </p:cNvPr>
          <p:cNvSpPr txBox="1"/>
          <p:nvPr/>
        </p:nvSpPr>
        <p:spPr>
          <a:xfrm>
            <a:off x="6300192" y="2499742"/>
            <a:ext cx="1368152" cy="307777"/>
          </a:xfrm>
          <a:prstGeom prst="rect">
            <a:avLst/>
          </a:prstGeom>
          <a:noFill/>
        </p:spPr>
        <p:txBody>
          <a:bodyPr wrap="square" rtlCol="0">
            <a:spAutoFit/>
          </a:bodyPr>
          <a:lstStyle/>
          <a:p>
            <a:r>
              <a:rPr lang="cs-CZ" sz="1400" dirty="0"/>
              <a:t>Interní prostředí</a:t>
            </a:r>
          </a:p>
        </p:txBody>
      </p:sp>
      <p:cxnSp>
        <p:nvCxnSpPr>
          <p:cNvPr id="8" name="Přímá spojnice se šipkou 7">
            <a:extLst>
              <a:ext uri="{FF2B5EF4-FFF2-40B4-BE49-F238E27FC236}">
                <a16:creationId xmlns:a16="http://schemas.microsoft.com/office/drawing/2014/main" id="{1DF868D1-286B-4966-BC4E-51E0FC7E4905}"/>
              </a:ext>
            </a:extLst>
          </p:cNvPr>
          <p:cNvCxnSpPr/>
          <p:nvPr/>
        </p:nvCxnSpPr>
        <p:spPr>
          <a:xfrm>
            <a:off x="5004048" y="1203598"/>
            <a:ext cx="180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a:extLst>
              <a:ext uri="{FF2B5EF4-FFF2-40B4-BE49-F238E27FC236}">
                <a16:creationId xmlns:a16="http://schemas.microsoft.com/office/drawing/2014/main" id="{2D013863-FE17-4CBC-BFF3-49E075E7A48B}"/>
              </a:ext>
            </a:extLst>
          </p:cNvPr>
          <p:cNvCxnSpPr/>
          <p:nvPr/>
        </p:nvCxnSpPr>
        <p:spPr>
          <a:xfrm flipV="1">
            <a:off x="4788024" y="1203598"/>
            <a:ext cx="2016224"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F08FFFE1-05E6-448F-B7AB-2E6EA4FF00B8}"/>
              </a:ext>
            </a:extLst>
          </p:cNvPr>
          <p:cNvSpPr txBox="1"/>
          <p:nvPr/>
        </p:nvSpPr>
        <p:spPr>
          <a:xfrm>
            <a:off x="6804248" y="987574"/>
            <a:ext cx="1440160" cy="307777"/>
          </a:xfrm>
          <a:prstGeom prst="rect">
            <a:avLst/>
          </a:prstGeom>
          <a:noFill/>
        </p:spPr>
        <p:txBody>
          <a:bodyPr wrap="square" rtlCol="0">
            <a:spAutoFit/>
          </a:bodyPr>
          <a:lstStyle/>
          <a:p>
            <a:r>
              <a:rPr lang="cs-CZ" sz="1400" dirty="0"/>
              <a:t>Externí prostředí</a:t>
            </a:r>
          </a:p>
        </p:txBody>
      </p:sp>
      <p:cxnSp>
        <p:nvCxnSpPr>
          <p:cNvPr id="14" name="Přímá spojnice se šipkou 13">
            <a:extLst>
              <a:ext uri="{FF2B5EF4-FFF2-40B4-BE49-F238E27FC236}">
                <a16:creationId xmlns:a16="http://schemas.microsoft.com/office/drawing/2014/main" id="{B5505512-82AF-42CD-BC77-653B725FE0BC}"/>
              </a:ext>
            </a:extLst>
          </p:cNvPr>
          <p:cNvCxnSpPr>
            <a:cxnSpLocks/>
          </p:cNvCxnSpPr>
          <p:nvPr/>
        </p:nvCxnSpPr>
        <p:spPr>
          <a:xfrm flipH="1">
            <a:off x="2123728" y="1131590"/>
            <a:ext cx="14401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A15EB839-B1AF-4D7C-A366-BBF46EB92489}"/>
              </a:ext>
            </a:extLst>
          </p:cNvPr>
          <p:cNvCxnSpPr>
            <a:cxnSpLocks/>
          </p:cNvCxnSpPr>
          <p:nvPr/>
        </p:nvCxnSpPr>
        <p:spPr>
          <a:xfrm flipH="1">
            <a:off x="1835696" y="1995686"/>
            <a:ext cx="1728192" cy="657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DC831B63-6D38-4351-90C6-560F69AB77FA}"/>
              </a:ext>
            </a:extLst>
          </p:cNvPr>
          <p:cNvSpPr txBox="1"/>
          <p:nvPr/>
        </p:nvSpPr>
        <p:spPr>
          <a:xfrm>
            <a:off x="611560" y="843558"/>
            <a:ext cx="1440160" cy="1631216"/>
          </a:xfrm>
          <a:prstGeom prst="rect">
            <a:avLst/>
          </a:prstGeom>
          <a:noFill/>
        </p:spPr>
        <p:txBody>
          <a:bodyPr wrap="square" rtlCol="0">
            <a:spAutoFit/>
          </a:bodyPr>
          <a:lstStyle/>
          <a:p>
            <a:r>
              <a:rPr lang="cs-CZ" sz="1400" b="1" dirty="0"/>
              <a:t>Makroprostředí </a:t>
            </a:r>
          </a:p>
          <a:p>
            <a:pPr marL="285750" indent="-285750">
              <a:buFont typeface="Arial" panose="020B0604020202020204" pitchFamily="34" charset="0"/>
              <a:buChar char="•"/>
            </a:pPr>
            <a:r>
              <a:rPr lang="cs-CZ" sz="1200" dirty="0"/>
              <a:t>Nepřímý vliv zainteresovaných skupin: vlády,  regulátoři, komunity apod.</a:t>
            </a:r>
          </a:p>
          <a:p>
            <a:pPr marL="285750" indent="-285750">
              <a:buFontTx/>
              <a:buChar char="-"/>
            </a:pPr>
            <a:endParaRPr lang="cs-CZ" sz="1400" dirty="0"/>
          </a:p>
        </p:txBody>
      </p:sp>
      <p:sp>
        <p:nvSpPr>
          <p:cNvPr id="21" name="TextovéPole 20">
            <a:extLst>
              <a:ext uri="{FF2B5EF4-FFF2-40B4-BE49-F238E27FC236}">
                <a16:creationId xmlns:a16="http://schemas.microsoft.com/office/drawing/2014/main" id="{52F97650-E7EF-408B-8665-BD6A863F66E6}"/>
              </a:ext>
            </a:extLst>
          </p:cNvPr>
          <p:cNvSpPr txBox="1"/>
          <p:nvPr/>
        </p:nvSpPr>
        <p:spPr>
          <a:xfrm>
            <a:off x="395536" y="2561877"/>
            <a:ext cx="1558441" cy="1600438"/>
          </a:xfrm>
          <a:prstGeom prst="rect">
            <a:avLst/>
          </a:prstGeom>
          <a:noFill/>
        </p:spPr>
        <p:txBody>
          <a:bodyPr wrap="square" rtlCol="0">
            <a:spAutoFit/>
          </a:bodyPr>
          <a:lstStyle/>
          <a:p>
            <a:r>
              <a:rPr lang="cs-CZ" sz="1400" b="1" dirty="0"/>
              <a:t>Tržní prostředí</a:t>
            </a:r>
          </a:p>
          <a:p>
            <a:pPr marL="285750" indent="-285750">
              <a:buFont typeface="Arial" panose="020B0604020202020204" pitchFamily="34" charset="0"/>
              <a:buChar char="•"/>
            </a:pPr>
            <a:r>
              <a:rPr lang="cs-CZ" sz="1200" dirty="0"/>
              <a:t>Přímý vliv zainteresovaných skupin: zákazníci, konkurence, akcionáři, dodavatelé atd.</a:t>
            </a:r>
          </a:p>
        </p:txBody>
      </p:sp>
    </p:spTree>
    <p:extLst>
      <p:ext uri="{BB962C8B-B14F-4D97-AF65-F5344CB8AC3E}">
        <p14:creationId xmlns:p14="http://schemas.microsoft.com/office/powerpoint/2010/main" val="3376368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orientace</a:t>
            </a:r>
            <a:r>
              <a:rPr lang="cs-CZ" sz="1800" dirty="0"/>
              <a:t> – členové týmu se vzájemně pozorují, zkoušejí prozkoumat okolí a orientují se ve vzniklé situaci, vládne zde velká nejistota a lidé se chovají spíše pasivně, členové týmu se na začátku hodně orientují na vedoucího a očekávají od něj, že vezme situaci do svých rukou;</a:t>
            </a:r>
          </a:p>
          <a:p>
            <a:pPr lvl="0" algn="just"/>
            <a:r>
              <a:rPr lang="cs-CZ" sz="1800" b="1" dirty="0"/>
              <a:t>konfrontace</a:t>
            </a:r>
            <a:r>
              <a:rPr lang="cs-CZ" sz="1800" dirty="0"/>
              <a:t> – členové se aktivně zapojují do dění v týmu a otevírají se, vyjadřují své názory a myšlenky, dochází zde ke konfrontaci s názory ostatních a vznikem různých sporů a rozmíšek;</a:t>
            </a:r>
          </a:p>
          <a:p>
            <a:pPr lvl="0" algn="just"/>
            <a:r>
              <a:rPr lang="cs-CZ" sz="1800" b="1" dirty="0"/>
              <a:t>organizace</a:t>
            </a:r>
            <a:r>
              <a:rPr lang="cs-CZ" sz="1800" i="1" dirty="0"/>
              <a:t> </a:t>
            </a:r>
            <a:r>
              <a:rPr lang="cs-CZ" sz="1800" dirty="0"/>
              <a:t>– tým se dostává do určité stabilní situace, členové se otevírají a účastní se rozhovorů a diskuzí, převládá snaha o harmonii a řešení nastavených úkolů;</a:t>
            </a:r>
          </a:p>
          <a:p>
            <a:pPr lvl="0" algn="just"/>
            <a:r>
              <a:rPr lang="cs-CZ" sz="1800" b="1" dirty="0"/>
              <a:t>integrace</a:t>
            </a:r>
            <a:r>
              <a:rPr lang="cs-CZ" sz="1800" dirty="0"/>
              <a:t> – dochází ke kombinaci silných stránek jednotlivých členů týmu, hledá se optimální řešení úkolu, nastavují se pravidla hry, tým si vytváří své normy a rozděluje si role;</a:t>
            </a:r>
          </a:p>
          <a:p>
            <a:pPr algn="just"/>
            <a:r>
              <a:rPr lang="cs-CZ" sz="1800" b="1" dirty="0"/>
              <a:t>odchod </a:t>
            </a:r>
            <a:r>
              <a:rPr lang="cs-CZ" sz="1800" dirty="0"/>
              <a:t>– dochází k rozpuštění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Fáze vývoje týmu</a:t>
            </a:r>
          </a:p>
        </p:txBody>
      </p:sp>
    </p:spTree>
    <p:extLst>
      <p:ext uri="{BB962C8B-B14F-4D97-AF65-F5344CB8AC3E}">
        <p14:creationId xmlns:p14="http://schemas.microsoft.com/office/powerpoint/2010/main" val="12991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Práce je zábavnější v kolektivu.</a:t>
            </a:r>
          </a:p>
          <a:p>
            <a:pPr algn="just"/>
            <a:r>
              <a:rPr lang="cs-CZ" sz="1800" dirty="0"/>
              <a:t>Vzájemné doplňování nedostatků, pomáhání si.</a:t>
            </a:r>
          </a:p>
          <a:p>
            <a:pPr algn="just"/>
            <a:r>
              <a:rPr lang="cs-CZ" sz="1800" dirty="0"/>
              <a:t>Zlepšování díky výměně vzájemných znalostí a zkušeností.</a:t>
            </a:r>
          </a:p>
          <a:p>
            <a:pPr algn="just"/>
            <a:r>
              <a:rPr lang="cs-CZ" sz="1800" dirty="0"/>
              <a:t>Zvyšování výkonů díky soutěživosti.</a:t>
            </a:r>
          </a:p>
          <a:p>
            <a:pPr algn="just"/>
            <a:r>
              <a:rPr lang="cs-CZ" sz="1800" dirty="0"/>
              <a:t>Psychicky horší nedodat požadovaný úkol, když na člověka spoléhají ostatní.</a:t>
            </a:r>
          </a:p>
          <a:p>
            <a:pPr algn="just"/>
            <a:r>
              <a:rPr lang="cs-CZ" sz="1800" dirty="0"/>
              <a:t>Více hlav, více nápadů a úhlů pohledu.</a:t>
            </a:r>
          </a:p>
          <a:p>
            <a:pPr algn="just"/>
            <a:r>
              <a:rPr lang="cs-CZ" sz="1800" dirty="0"/>
              <a:t>Přenášení pozitivního přístupu na ostatní (nevýhody – negativního přístupu, demotivace).</a:t>
            </a:r>
          </a:p>
          <a:p>
            <a:pPr algn="just"/>
            <a:r>
              <a:rPr lang="cs-CZ" sz="1800" dirty="0"/>
              <a:t>Poznávání nových lidí.</a:t>
            </a:r>
          </a:p>
          <a:p>
            <a:pPr algn="just"/>
            <a:r>
              <a:rPr lang="cs-CZ" sz="1800" dirty="0"/>
              <a:t>Rozdělení povinností – zkrácení času a dělba práce.</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Výhody týmové práce</a:t>
            </a:r>
          </a:p>
        </p:txBody>
      </p:sp>
    </p:spTree>
    <p:extLst>
      <p:ext uri="{BB962C8B-B14F-4D97-AF65-F5344CB8AC3E}">
        <p14:creationId xmlns:p14="http://schemas.microsoft.com/office/powerpoint/2010/main" val="437328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Výkon týmu může brzdit nebo ohrozit člen týmu, pokud měl zadaný klíčový úkol, a nesplnil jej.</a:t>
            </a:r>
          </a:p>
          <a:p>
            <a:pPr algn="just"/>
            <a:r>
              <a:rPr lang="cs-CZ" sz="1700" dirty="0"/>
              <a:t>Sdílení odpovědností, často za splnění odpovídají všichni.</a:t>
            </a:r>
          </a:p>
          <a:p>
            <a:pPr algn="just"/>
            <a:r>
              <a:rPr lang="cs-CZ" sz="1700" dirty="0"/>
              <a:t>Nižší motivace odvést výbornou práci, když si úspěch rozloží mezi všechny.</a:t>
            </a:r>
          </a:p>
          <a:p>
            <a:pPr algn="just"/>
            <a:r>
              <a:rPr lang="cs-CZ" sz="1700" dirty="0"/>
              <a:t>Příliš velké týmy často náročné na vedení a přináší menší výkonnost.</a:t>
            </a:r>
          </a:p>
          <a:p>
            <a:pPr algn="just"/>
            <a:r>
              <a:rPr lang="cs-CZ" sz="1700" dirty="0"/>
              <a:t>Zahálení (i nechtěné) díky sociální vazbám – začneme si povídat a najednou je hodina pryč.</a:t>
            </a:r>
          </a:p>
          <a:p>
            <a:pPr algn="just"/>
            <a:r>
              <a:rPr lang="cs-CZ" sz="1700" dirty="0"/>
              <a:t>Rozpad týmu při povahově/osobnostně nevhodném složení – lidé spolu nedokáží pracovat.</a:t>
            </a:r>
          </a:p>
          <a:p>
            <a:pPr algn="just"/>
            <a:r>
              <a:rPr lang="cs-CZ" sz="1700" dirty="0"/>
              <a:t>Hrozí rozpad ale i při příliš vhodném složení – milostné vztahy – rozchod – problémy (pokud má tým delší trvání).</a:t>
            </a:r>
          </a:p>
          <a:p>
            <a:pPr algn="just"/>
            <a:r>
              <a:rPr lang="cs-CZ" sz="1700" dirty="0"/>
              <a:t>Potřeba neustálé komunikace – občas a s některými lidmi to může být náročné.</a:t>
            </a:r>
          </a:p>
          <a:p>
            <a:pPr algn="just"/>
            <a:r>
              <a:rPr lang="cs-CZ" sz="1700" dirty="0"/>
              <a:t>Některým lidem práce v týmu nemusí vyhovovat.</a:t>
            </a:r>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Nevýhody týmové práce</a:t>
            </a:r>
          </a:p>
        </p:txBody>
      </p:sp>
    </p:spTree>
    <p:extLst>
      <p:ext uri="{BB962C8B-B14F-4D97-AF65-F5344CB8AC3E}">
        <p14:creationId xmlns:p14="http://schemas.microsoft.com/office/powerpoint/2010/main" val="870677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Jedním z manažerských přístupů, který byl formulován už v polovině minulého století P. </a:t>
            </a:r>
            <a:r>
              <a:rPr lang="cs-CZ" sz="1800" dirty="0" err="1"/>
              <a:t>Druckerem</a:t>
            </a:r>
            <a:r>
              <a:rPr lang="cs-CZ" sz="1800" dirty="0"/>
              <a:t>, je Management by </a:t>
            </a:r>
            <a:r>
              <a:rPr lang="cs-CZ" sz="1800" dirty="0" err="1"/>
              <a:t>objectives</a:t>
            </a:r>
            <a:r>
              <a:rPr lang="cs-CZ" sz="1800" dirty="0"/>
              <a:t>, ve zkratce MBO, řízení podle cílů. </a:t>
            </a:r>
          </a:p>
          <a:p>
            <a:pPr lvl="0" algn="just"/>
            <a:r>
              <a:rPr lang="cs-CZ" sz="1800" dirty="0"/>
              <a:t>Jedná se o zvláštní participativní přístup managementu, který se snaží spojit cíle organizace s výkonem a rozvojem jednotlivých zaměstnanců. </a:t>
            </a:r>
          </a:p>
          <a:p>
            <a:pPr lvl="0" algn="just"/>
            <a:r>
              <a:rPr lang="cs-CZ" sz="1800" dirty="0"/>
              <a:t>Základem systému, jak říká samotný název tohoto přístupu, je řízení podle cílů. </a:t>
            </a:r>
          </a:p>
          <a:p>
            <a:pPr lvl="0" algn="just"/>
            <a:r>
              <a:rPr lang="cs-CZ" sz="1800" dirty="0"/>
              <a:t>Základními prvky jsou: cíle a plány, účast jednotlivých manažerů na schvalování cílů a kritérií výkonu jednotlivých jednotek a průběžné posuzování a vyhodnocování výsledků.  </a:t>
            </a:r>
          </a:p>
          <a:p>
            <a:pPr lvl="0" algn="just"/>
            <a:r>
              <a:rPr lang="cs-CZ" sz="1800" dirty="0"/>
              <a:t>Metoda MBO zvyšuje participaci zaměstnanců na řízení organizace, posiluje jejich motivaci a upevňuje přenášení cílů z vedení organizace na nižší stupně řízení.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by </a:t>
            </a:r>
            <a:r>
              <a:rPr lang="cs-CZ" dirty="0" err="1"/>
              <a:t>Objectives</a:t>
            </a:r>
            <a:r>
              <a:rPr lang="cs-CZ" dirty="0"/>
              <a:t> MBO I</a:t>
            </a:r>
          </a:p>
        </p:txBody>
      </p:sp>
    </p:spTree>
    <p:extLst>
      <p:ext uri="{BB962C8B-B14F-4D97-AF65-F5344CB8AC3E}">
        <p14:creationId xmlns:p14="http://schemas.microsoft.com/office/powerpoint/2010/main" val="2155145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MBO jako cyklus aktivit</a:t>
            </a:r>
          </a:p>
        </p:txBody>
      </p:sp>
      <p:sp>
        <p:nvSpPr>
          <p:cNvPr id="26" name="Ovál 25"/>
          <p:cNvSpPr/>
          <p:nvPr/>
        </p:nvSpPr>
        <p:spPr>
          <a:xfrm>
            <a:off x="1862137" y="1047750"/>
            <a:ext cx="5419725" cy="3048000"/>
          </a:xfrm>
          <a:prstGeom prst="ellipse">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7" name="Ovál 26"/>
          <p:cNvSpPr/>
          <p:nvPr/>
        </p:nvSpPr>
        <p:spPr>
          <a:xfrm>
            <a:off x="3671886" y="839366"/>
            <a:ext cx="1800225"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8" name="Ovál 27"/>
          <p:cNvSpPr/>
          <p:nvPr/>
        </p:nvSpPr>
        <p:spPr>
          <a:xfrm>
            <a:off x="1475656" y="1638300"/>
            <a:ext cx="1562100" cy="933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0" name="Ovál 29"/>
          <p:cNvSpPr/>
          <p:nvPr/>
        </p:nvSpPr>
        <p:spPr>
          <a:xfrm>
            <a:off x="1880642" y="3138067"/>
            <a:ext cx="1638300" cy="11239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1" name="Ovál 30"/>
          <p:cNvSpPr/>
          <p:nvPr/>
        </p:nvSpPr>
        <p:spPr>
          <a:xfrm>
            <a:off x="3780084" y="3515928"/>
            <a:ext cx="1666875" cy="10646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2" name="Ovál 31"/>
          <p:cNvSpPr/>
          <p:nvPr/>
        </p:nvSpPr>
        <p:spPr>
          <a:xfrm>
            <a:off x="5756151" y="2987290"/>
            <a:ext cx="1628775" cy="1057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3" name="Ovál 32"/>
          <p:cNvSpPr/>
          <p:nvPr/>
        </p:nvSpPr>
        <p:spPr>
          <a:xfrm>
            <a:off x="6113593" y="1307876"/>
            <a:ext cx="1733550" cy="1057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4" name="Ovál 33"/>
          <p:cNvSpPr/>
          <p:nvPr/>
        </p:nvSpPr>
        <p:spPr>
          <a:xfrm>
            <a:off x="3662362" y="2076450"/>
            <a:ext cx="1819275"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35" name="Přímá spojnice se šipkou 34"/>
          <p:cNvCxnSpPr/>
          <p:nvPr/>
        </p:nvCxnSpPr>
        <p:spPr>
          <a:xfrm flipV="1">
            <a:off x="3274404" y="2868191"/>
            <a:ext cx="466725" cy="361950"/>
          </a:xfrm>
          <a:prstGeom prst="straightConnector1">
            <a:avLst/>
          </a:prstGeom>
          <a:ln w="9525" cap="flat" cmpd="sng" algn="ctr">
            <a:solidFill>
              <a:schemeClr val="dk1"/>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36" name="Přímá spojnice se šipkou 35"/>
          <p:cNvCxnSpPr/>
          <p:nvPr/>
        </p:nvCxnSpPr>
        <p:spPr>
          <a:xfrm>
            <a:off x="4521690" y="3116462"/>
            <a:ext cx="9525" cy="3429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7" name="Přímá spojnice se šipkou 36"/>
          <p:cNvCxnSpPr/>
          <p:nvPr/>
        </p:nvCxnSpPr>
        <p:spPr>
          <a:xfrm flipH="1" flipV="1">
            <a:off x="5446959" y="2736599"/>
            <a:ext cx="476250" cy="381000"/>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38" name="Textové pole 71"/>
          <p:cNvSpPr txBox="1"/>
          <p:nvPr/>
        </p:nvSpPr>
        <p:spPr>
          <a:xfrm>
            <a:off x="3935477" y="1047750"/>
            <a:ext cx="1238250"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vyjasnění organizačních cílů a úkolů</a:t>
            </a:r>
          </a:p>
        </p:txBody>
      </p:sp>
      <p:sp>
        <p:nvSpPr>
          <p:cNvPr id="39" name="Textové pole 70"/>
          <p:cNvSpPr txBox="1"/>
          <p:nvPr/>
        </p:nvSpPr>
        <p:spPr>
          <a:xfrm>
            <a:off x="1675681" y="1836513"/>
            <a:ext cx="1162050" cy="4762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kontrola výkonu organizace</a:t>
            </a:r>
          </a:p>
        </p:txBody>
      </p:sp>
      <p:sp>
        <p:nvSpPr>
          <p:cNvPr id="40" name="Textové pole 74"/>
          <p:cNvSpPr txBox="1"/>
          <p:nvPr/>
        </p:nvSpPr>
        <p:spPr>
          <a:xfrm>
            <a:off x="2121879" y="3287912"/>
            <a:ext cx="1152525" cy="6000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monitorovací a kontrolní systém, vč. sebehodnocení</a:t>
            </a:r>
          </a:p>
        </p:txBody>
      </p:sp>
      <p:sp>
        <p:nvSpPr>
          <p:cNvPr id="41" name="Textové pole 73"/>
          <p:cNvSpPr txBox="1"/>
          <p:nvPr/>
        </p:nvSpPr>
        <p:spPr>
          <a:xfrm>
            <a:off x="3981147" y="2227830"/>
            <a:ext cx="1219200" cy="466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úprava cílů a úkolů podřízených</a:t>
            </a:r>
          </a:p>
        </p:txBody>
      </p:sp>
      <p:sp>
        <p:nvSpPr>
          <p:cNvPr id="42" name="Textové pole 75"/>
          <p:cNvSpPr txBox="1"/>
          <p:nvPr/>
        </p:nvSpPr>
        <p:spPr>
          <a:xfrm>
            <a:off x="4054105" y="3647055"/>
            <a:ext cx="1104900" cy="6000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odsouhlasení plánů na zlepšení výkonu</a:t>
            </a:r>
          </a:p>
        </p:txBody>
      </p:sp>
      <p:sp>
        <p:nvSpPr>
          <p:cNvPr id="43" name="Textové pole 76"/>
          <p:cNvSpPr txBox="1"/>
          <p:nvPr/>
        </p:nvSpPr>
        <p:spPr>
          <a:xfrm>
            <a:off x="5932352" y="3208905"/>
            <a:ext cx="1228725"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odsouhlasení cílů a úkolů pro podřízené</a:t>
            </a:r>
          </a:p>
        </p:txBody>
      </p:sp>
      <p:sp>
        <p:nvSpPr>
          <p:cNvPr id="44" name="Textové pole 72"/>
          <p:cNvSpPr txBox="1"/>
          <p:nvPr/>
        </p:nvSpPr>
        <p:spPr>
          <a:xfrm>
            <a:off x="6346955" y="1466877"/>
            <a:ext cx="1266825" cy="647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posouzení a vytvoření organizační struktury</a:t>
            </a:r>
          </a:p>
        </p:txBody>
      </p:sp>
    </p:spTree>
    <p:extLst>
      <p:ext uri="{BB962C8B-B14F-4D97-AF65-F5344CB8AC3E}">
        <p14:creationId xmlns:p14="http://schemas.microsoft.com/office/powerpoint/2010/main" val="2847516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K tomu, aby byl program MBO úspěšné, tak vyžaduje tyto předpoklady:</a:t>
            </a:r>
          </a:p>
          <a:p>
            <a:pPr lvl="0" algn="just"/>
            <a:r>
              <a:rPr lang="cs-CZ" sz="1800" dirty="0"/>
              <a:t>angažovanost a aktivitní podpora top managementu;</a:t>
            </a:r>
          </a:p>
          <a:p>
            <a:pPr lvl="0" algn="just"/>
            <a:r>
              <a:rPr lang="cs-CZ" sz="1800" dirty="0"/>
              <a:t>dohled odborníka na chod systému a porozumění všech zaměstnanců;</a:t>
            </a:r>
          </a:p>
          <a:p>
            <a:pPr lvl="0" algn="just"/>
            <a:r>
              <a:rPr lang="cs-CZ" sz="1800" dirty="0"/>
              <a:t>pozornost určená klíčovým úkolům, směrným číslům a standardům výkonu;</a:t>
            </a:r>
          </a:p>
          <a:p>
            <a:pPr lvl="0" algn="just"/>
            <a:r>
              <a:rPr lang="cs-CZ" sz="1800" dirty="0"/>
              <a:t>cíle pro organizaci výnosné, jasně definované, reálně dosažitelné a schopné zaměření;</a:t>
            </a:r>
          </a:p>
          <a:p>
            <a:pPr lvl="0" algn="just"/>
            <a:r>
              <a:rPr lang="cs-CZ" sz="1800" dirty="0"/>
              <a:t>skutečnou účast zaměstnanců na schvalování cílů a úkolů;</a:t>
            </a:r>
          </a:p>
          <a:p>
            <a:pPr lvl="0" algn="just"/>
            <a:r>
              <a:rPr lang="cs-CZ" sz="1800" dirty="0"/>
              <a:t>naladění a zájem ze strany zaměstnanců a efektivní týmová práce;</a:t>
            </a:r>
          </a:p>
          <a:p>
            <a:pPr lvl="0" algn="just"/>
            <a:r>
              <a:rPr lang="cs-CZ" sz="1800" dirty="0"/>
              <a:t>vyhýbat se nadměrnému množství kancelářských prací a zvyklostem vedoucí k mechanickému přístupu;</a:t>
            </a:r>
          </a:p>
          <a:p>
            <a:pPr algn="just"/>
            <a:r>
              <a:rPr lang="cs-CZ" sz="1800" dirty="0"/>
              <a:t>udržování hybné síly systému.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Předpoklady úspěšného programu MBO </a:t>
            </a:r>
          </a:p>
        </p:txBody>
      </p:sp>
    </p:spTree>
    <p:extLst>
      <p:ext uri="{BB962C8B-B14F-4D97-AF65-F5344CB8AC3E}">
        <p14:creationId xmlns:p14="http://schemas.microsoft.com/office/powerpoint/2010/main" val="3709119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Pracovní </a:t>
            </a:r>
            <a:r>
              <a:rPr lang="cs-CZ" sz="1800" b="1" dirty="0"/>
              <a:t>skupina </a:t>
            </a:r>
            <a:r>
              <a:rPr lang="cs-CZ" sz="1800" dirty="0"/>
              <a:t>představuje skupinu kolegů, kteří pracují společně. </a:t>
            </a:r>
            <a:endParaRPr lang="cs-CZ" sz="1800" dirty="0" smtClean="0"/>
          </a:p>
          <a:p>
            <a:pPr algn="just"/>
            <a:endParaRPr lang="cs-CZ" sz="1800" dirty="0"/>
          </a:p>
          <a:p>
            <a:pPr algn="just"/>
            <a:r>
              <a:rPr lang="cs-CZ" sz="1800" dirty="0"/>
              <a:t>Zatímco </a:t>
            </a:r>
            <a:r>
              <a:rPr lang="cs-CZ" sz="1800" b="1" dirty="0"/>
              <a:t>v týmu </a:t>
            </a:r>
            <a:r>
              <a:rPr lang="cs-CZ" sz="1800" dirty="0"/>
              <a:t>lidé skutečně spolupracují, mají společné cíle a společně chápou to, jaké úkoly mají být splněny. </a:t>
            </a:r>
            <a:endParaRPr lang="cs-CZ" sz="1800" dirty="0" smtClean="0"/>
          </a:p>
          <a:p>
            <a:pPr algn="just"/>
            <a:endParaRPr lang="cs-CZ" sz="1800" dirty="0"/>
          </a:p>
          <a:p>
            <a:pPr algn="just"/>
            <a:r>
              <a:rPr lang="cs-CZ" sz="1800" b="1" dirty="0"/>
              <a:t>Týmová práce je postavena na synergii</a:t>
            </a:r>
            <a:r>
              <a:rPr lang="cs-CZ" sz="1800" dirty="0"/>
              <a:t>, což znamená, že hodnoty dosahované skupinou značně převyšují hodnoty, které jsou schopni vytvořit členové skupiny samostatně. </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Týmová práce</a:t>
            </a:r>
          </a:p>
        </p:txBody>
      </p:sp>
    </p:spTree>
    <p:extLst>
      <p:ext uri="{BB962C8B-B14F-4D97-AF65-F5344CB8AC3E}">
        <p14:creationId xmlns:p14="http://schemas.microsoft.com/office/powerpoint/2010/main" val="756445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smtClean="0"/>
              <a:t>Rozlišujeme </a:t>
            </a:r>
            <a:r>
              <a:rPr lang="cs-CZ" sz="1600" dirty="0"/>
              <a:t>dvě podoby týmů:</a:t>
            </a:r>
          </a:p>
          <a:p>
            <a:pPr lvl="0" algn="just"/>
            <a:r>
              <a:rPr lang="cs-CZ" sz="1600" b="1" dirty="0"/>
              <a:t>pracovní týmy </a:t>
            </a:r>
            <a:r>
              <a:rPr lang="cs-CZ" sz="1600" dirty="0"/>
              <a:t>– spolupracují neustále a existují dlouhou dobu a podléhají více či vysoké fluktuaci;</a:t>
            </a:r>
          </a:p>
          <a:p>
            <a:pPr algn="just"/>
            <a:r>
              <a:rPr lang="cs-CZ" sz="1600" b="1" dirty="0"/>
              <a:t>přechodné týmy </a:t>
            </a:r>
            <a:r>
              <a:rPr lang="cs-CZ" sz="1600" dirty="0"/>
              <a:t>– vznikají za účelem vyřešení určitého úkolu a dosažení jistého cíle, typickými příklady jsou projektové týmy nebo pracovní skupiny na zlepšování kvality</a:t>
            </a:r>
            <a:r>
              <a:rPr lang="cs-CZ" sz="1600" dirty="0" smtClean="0"/>
              <a:t>.</a:t>
            </a:r>
          </a:p>
          <a:p>
            <a:pPr marL="0" indent="0" algn="just">
              <a:buNone/>
            </a:pPr>
            <a:endParaRPr lang="cs-CZ" sz="1600" dirty="0"/>
          </a:p>
          <a:p>
            <a:pPr marL="0" indent="0" algn="just">
              <a:buNone/>
            </a:pPr>
            <a:r>
              <a:rPr lang="cs-CZ" sz="1600" dirty="0"/>
              <a:t>Pozitivní vývoj týmu závisí na dvou skupinách faktorů, a to na:</a:t>
            </a:r>
          </a:p>
          <a:p>
            <a:pPr algn="just"/>
            <a:r>
              <a:rPr lang="cs-CZ" sz="1600" b="1" dirty="0"/>
              <a:t>Tvrdé faktory jako předpoklad </a:t>
            </a:r>
            <a:r>
              <a:rPr lang="cs-CZ" sz="1600" dirty="0"/>
              <a:t>znamená, že musí být možná spolupráce s dostatečnou komunikací, skupina nesmí být moc veliká a rámcové podmínky musí souhlasit. </a:t>
            </a:r>
          </a:p>
          <a:p>
            <a:pPr algn="just"/>
            <a:r>
              <a:rPr lang="cs-CZ" sz="1600" b="1" dirty="0"/>
              <a:t>Měkké faktory jako základ </a:t>
            </a:r>
            <a:r>
              <a:rPr lang="cs-CZ" sz="1600" dirty="0"/>
              <a:t>předpokládají, že kolegové musí mít zájem na dobré spolupráci, musí být sami ochotni angažovat se ve společné věci. </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a:t>
            </a:r>
          </a:p>
        </p:txBody>
      </p:sp>
    </p:spTree>
    <p:extLst>
      <p:ext uri="{BB962C8B-B14F-4D97-AF65-F5344CB8AC3E}">
        <p14:creationId xmlns:p14="http://schemas.microsoft.com/office/powerpoint/2010/main" val="3182401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Ideální počet členů týmu je pět až sedm. </a:t>
            </a:r>
            <a:endParaRPr lang="cs-CZ" sz="1800" dirty="0" smtClean="0"/>
          </a:p>
          <a:p>
            <a:pPr algn="just"/>
            <a:endParaRPr lang="cs-CZ" sz="1800" dirty="0"/>
          </a:p>
          <a:p>
            <a:pPr algn="just"/>
            <a:r>
              <a:rPr lang="cs-CZ" sz="1800" dirty="0" smtClean="0"/>
              <a:t>Kritický </a:t>
            </a:r>
            <a:r>
              <a:rPr lang="cs-CZ" sz="1800" dirty="0"/>
              <a:t>není počet členů týmu, ale výběr jednotlivých členů, jelikož toto přímý vliv na výkon týmu a naplnění cíle týmu. </a:t>
            </a:r>
            <a:endParaRPr lang="cs-CZ" sz="1800" dirty="0" smtClean="0"/>
          </a:p>
          <a:p>
            <a:pPr algn="just"/>
            <a:endParaRPr lang="cs-CZ" sz="1800" dirty="0" smtClean="0"/>
          </a:p>
          <a:p>
            <a:pPr algn="just"/>
            <a:r>
              <a:rPr lang="cs-CZ" sz="1800" dirty="0" smtClean="0"/>
              <a:t>Mezi </a:t>
            </a:r>
            <a:r>
              <a:rPr lang="cs-CZ" sz="1800" b="1" dirty="0"/>
              <a:t>základní kompetence </a:t>
            </a:r>
            <a:r>
              <a:rPr lang="cs-CZ" sz="1800" dirty="0"/>
              <a:t>patří základní požadavky pro týmovou práci, tj. sociální dovednosti (schopnost komunikace nebo přesvědčování) a osobní vlastnosti (zaujetí pro práci, kreativita). </a:t>
            </a:r>
            <a:endParaRPr lang="cs-CZ" sz="1800" dirty="0" smtClean="0"/>
          </a:p>
          <a:p>
            <a:pPr algn="just"/>
            <a:endParaRPr lang="cs-CZ" sz="1800" dirty="0" smtClean="0"/>
          </a:p>
          <a:p>
            <a:pPr algn="just"/>
            <a:r>
              <a:rPr lang="cs-CZ" sz="1800" dirty="0"/>
              <a:t>K </a:t>
            </a:r>
            <a:r>
              <a:rPr lang="cs-CZ" sz="1800" b="1" dirty="0"/>
              <a:t>odborným kompetencím </a:t>
            </a:r>
            <a:r>
              <a:rPr lang="cs-CZ" sz="1800" dirty="0"/>
              <a:t>jsou přiřazeny výkonnostní požadavky, tj. odborné kompetence (odborné znalosti a dovednosti) a metodické kompetence (technika prezentace nebo moderace).</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II</a:t>
            </a:r>
          </a:p>
        </p:txBody>
      </p:sp>
    </p:spTree>
    <p:extLst>
      <p:ext uri="{BB962C8B-B14F-4D97-AF65-F5344CB8AC3E}">
        <p14:creationId xmlns:p14="http://schemas.microsoft.com/office/powerpoint/2010/main" val="3361945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dirty="0"/>
          </a:p>
          <a:p>
            <a:pPr marL="0" indent="0" algn="just">
              <a:buNone/>
            </a:pPr>
            <a:r>
              <a:rPr lang="cs-CZ" sz="1800" dirty="0"/>
              <a:t>Opravdu důležité při týmové práci jsou </a:t>
            </a:r>
            <a:r>
              <a:rPr lang="cs-CZ" sz="1800" b="1" dirty="0"/>
              <a:t>týmové schopnosti</a:t>
            </a:r>
            <a:r>
              <a:rPr lang="cs-CZ" sz="1800" dirty="0"/>
              <a:t>, mezi které se zařazují následující:</a:t>
            </a:r>
          </a:p>
          <a:p>
            <a:pPr lvl="0" algn="just"/>
            <a:r>
              <a:rPr lang="cs-CZ" sz="1800" dirty="0"/>
              <a:t>pozitivní postoj k týmové práci;</a:t>
            </a:r>
          </a:p>
          <a:p>
            <a:pPr lvl="0" algn="just"/>
            <a:r>
              <a:rPr lang="cs-CZ" sz="1800" dirty="0"/>
              <a:t>myšlenková pružnost, kreativita a zvědavost;</a:t>
            </a:r>
          </a:p>
          <a:p>
            <a:pPr lvl="0" algn="just"/>
            <a:r>
              <a:rPr lang="cs-CZ" sz="1800" dirty="0"/>
              <a:t>frustrační tolerance – zvládnutí situace v případě, že jsou návrhy jednoho člena týmu zamítnuty;</a:t>
            </a:r>
          </a:p>
          <a:p>
            <a:pPr lvl="0" algn="just"/>
            <a:r>
              <a:rPr lang="cs-CZ" sz="1800" dirty="0"/>
              <a:t>schopnost přijmout kritiku;</a:t>
            </a:r>
          </a:p>
          <a:p>
            <a:pPr algn="just"/>
            <a:r>
              <a:rPr lang="cs-CZ" sz="1800" dirty="0"/>
              <a:t>schopnost a ochota učit se.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III</a:t>
            </a:r>
          </a:p>
        </p:txBody>
      </p:sp>
    </p:spTree>
    <p:extLst>
      <p:ext uri="{BB962C8B-B14F-4D97-AF65-F5344CB8AC3E}">
        <p14:creationId xmlns:p14="http://schemas.microsoft.com/office/powerpoint/2010/main" val="98680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Struktura podnikatelského prostředí</a:t>
            </a:r>
          </a:p>
        </p:txBody>
      </p:sp>
      <p:sp>
        <p:nvSpPr>
          <p:cNvPr id="4" name="Vývojový diagram: spojnice 3">
            <a:extLst>
              <a:ext uri="{FF2B5EF4-FFF2-40B4-BE49-F238E27FC236}">
                <a16:creationId xmlns:a16="http://schemas.microsoft.com/office/drawing/2014/main" id="{0B63A38A-70C4-4E3C-9412-A47AE20D3567}"/>
              </a:ext>
            </a:extLst>
          </p:cNvPr>
          <p:cNvSpPr/>
          <p:nvPr/>
        </p:nvSpPr>
        <p:spPr>
          <a:xfrm>
            <a:off x="4410491" y="2245803"/>
            <a:ext cx="648072" cy="64807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75986947-31B3-45A3-85DE-0381F0233C8B}"/>
              </a:ext>
            </a:extLst>
          </p:cNvPr>
          <p:cNvSpPr txBox="1"/>
          <p:nvPr/>
        </p:nvSpPr>
        <p:spPr>
          <a:xfrm>
            <a:off x="4410491" y="2415950"/>
            <a:ext cx="720080" cy="307777"/>
          </a:xfrm>
          <a:prstGeom prst="rect">
            <a:avLst/>
          </a:prstGeom>
          <a:noFill/>
        </p:spPr>
        <p:txBody>
          <a:bodyPr wrap="square" rtlCol="0">
            <a:spAutoFit/>
          </a:bodyPr>
          <a:lstStyle/>
          <a:p>
            <a:r>
              <a:rPr lang="cs-CZ" sz="1400" dirty="0">
                <a:solidFill>
                  <a:schemeClr val="bg1"/>
                </a:solidFill>
              </a:rPr>
              <a:t>podnik</a:t>
            </a:r>
          </a:p>
        </p:txBody>
      </p:sp>
      <p:sp>
        <p:nvSpPr>
          <p:cNvPr id="6" name="Vývojový diagram: spojnice 5">
            <a:extLst>
              <a:ext uri="{FF2B5EF4-FFF2-40B4-BE49-F238E27FC236}">
                <a16:creationId xmlns:a16="http://schemas.microsoft.com/office/drawing/2014/main" id="{0CED4D51-0EA2-48F4-B005-2443F84215ED}"/>
              </a:ext>
            </a:extLst>
          </p:cNvPr>
          <p:cNvSpPr/>
          <p:nvPr/>
        </p:nvSpPr>
        <p:spPr>
          <a:xfrm>
            <a:off x="4067944" y="1927963"/>
            <a:ext cx="1314531" cy="129404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ývojový diagram: spojnice 8">
            <a:extLst>
              <a:ext uri="{FF2B5EF4-FFF2-40B4-BE49-F238E27FC236}">
                <a16:creationId xmlns:a16="http://schemas.microsoft.com/office/drawing/2014/main" id="{AC99B50F-52B6-44D8-B098-3D1C5BA41B4C}"/>
              </a:ext>
            </a:extLst>
          </p:cNvPr>
          <p:cNvSpPr/>
          <p:nvPr/>
        </p:nvSpPr>
        <p:spPr>
          <a:xfrm>
            <a:off x="3779912" y="1712732"/>
            <a:ext cx="1881826" cy="177029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Vývojový diagram: spojnice 10">
            <a:extLst>
              <a:ext uri="{FF2B5EF4-FFF2-40B4-BE49-F238E27FC236}">
                <a16:creationId xmlns:a16="http://schemas.microsoft.com/office/drawing/2014/main" id="{356E9ECC-EB8D-4895-9FA8-DD5644BD5F08}"/>
              </a:ext>
            </a:extLst>
          </p:cNvPr>
          <p:cNvSpPr/>
          <p:nvPr/>
        </p:nvSpPr>
        <p:spPr>
          <a:xfrm>
            <a:off x="3525480" y="1341512"/>
            <a:ext cx="2453081" cy="245665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Vývojový diagram: spojnice 11">
            <a:extLst>
              <a:ext uri="{FF2B5EF4-FFF2-40B4-BE49-F238E27FC236}">
                <a16:creationId xmlns:a16="http://schemas.microsoft.com/office/drawing/2014/main" id="{8F05DD1B-86C5-4BB4-A10E-2DB29C71154E}"/>
              </a:ext>
            </a:extLst>
          </p:cNvPr>
          <p:cNvSpPr/>
          <p:nvPr/>
        </p:nvSpPr>
        <p:spPr>
          <a:xfrm>
            <a:off x="3059833" y="966615"/>
            <a:ext cx="3384376" cy="333332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a:extLst>
              <a:ext uri="{FF2B5EF4-FFF2-40B4-BE49-F238E27FC236}">
                <a16:creationId xmlns:a16="http://schemas.microsoft.com/office/drawing/2014/main" id="{9AE6D78E-0E45-4D2A-B48C-A41BEC1F5D25}"/>
              </a:ext>
            </a:extLst>
          </p:cNvPr>
          <p:cNvCxnSpPr/>
          <p:nvPr/>
        </p:nvCxnSpPr>
        <p:spPr>
          <a:xfrm>
            <a:off x="6084168" y="1779662"/>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7A19ADE1-B55D-45E4-88B3-5FBD94F3B84F}"/>
              </a:ext>
            </a:extLst>
          </p:cNvPr>
          <p:cNvCxnSpPr/>
          <p:nvPr/>
        </p:nvCxnSpPr>
        <p:spPr>
          <a:xfrm>
            <a:off x="5796136" y="3075806"/>
            <a:ext cx="108012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22980013-5A21-4F1F-9A11-5B88B7051D78}"/>
              </a:ext>
            </a:extLst>
          </p:cNvPr>
          <p:cNvCxnSpPr>
            <a:cxnSpLocks/>
          </p:cNvCxnSpPr>
          <p:nvPr/>
        </p:nvCxnSpPr>
        <p:spPr>
          <a:xfrm flipH="1">
            <a:off x="2411760" y="2893875"/>
            <a:ext cx="15841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BD4FB612-E500-4876-8994-B901D07AF04E}"/>
              </a:ext>
            </a:extLst>
          </p:cNvPr>
          <p:cNvSpPr txBox="1"/>
          <p:nvPr/>
        </p:nvSpPr>
        <p:spPr>
          <a:xfrm>
            <a:off x="7092280" y="1563638"/>
            <a:ext cx="1224136" cy="369332"/>
          </a:xfrm>
          <a:prstGeom prst="rect">
            <a:avLst/>
          </a:prstGeom>
          <a:noFill/>
        </p:spPr>
        <p:txBody>
          <a:bodyPr wrap="square" rtlCol="0">
            <a:spAutoFit/>
          </a:bodyPr>
          <a:lstStyle/>
          <a:p>
            <a:r>
              <a:rPr lang="cs-CZ" b="1" dirty="0"/>
              <a:t>Celý svět</a:t>
            </a:r>
          </a:p>
        </p:txBody>
      </p:sp>
      <p:cxnSp>
        <p:nvCxnSpPr>
          <p:cNvPr id="21" name="Přímá spojnice se šipkou 20">
            <a:extLst>
              <a:ext uri="{FF2B5EF4-FFF2-40B4-BE49-F238E27FC236}">
                <a16:creationId xmlns:a16="http://schemas.microsoft.com/office/drawing/2014/main" id="{75C2A518-4376-4869-92D8-8582F793580D}"/>
              </a:ext>
            </a:extLst>
          </p:cNvPr>
          <p:cNvCxnSpPr>
            <a:cxnSpLocks/>
          </p:cNvCxnSpPr>
          <p:nvPr/>
        </p:nvCxnSpPr>
        <p:spPr>
          <a:xfrm flipH="1" flipV="1">
            <a:off x="2771800" y="1419623"/>
            <a:ext cx="1800200" cy="648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ovéPole 22">
            <a:extLst>
              <a:ext uri="{FF2B5EF4-FFF2-40B4-BE49-F238E27FC236}">
                <a16:creationId xmlns:a16="http://schemas.microsoft.com/office/drawing/2014/main" id="{456E22DB-2713-411D-BFA4-BCFB740F2F57}"/>
              </a:ext>
            </a:extLst>
          </p:cNvPr>
          <p:cNvSpPr txBox="1"/>
          <p:nvPr/>
        </p:nvSpPr>
        <p:spPr>
          <a:xfrm>
            <a:off x="6948264" y="3483030"/>
            <a:ext cx="1512168" cy="369332"/>
          </a:xfrm>
          <a:prstGeom prst="rect">
            <a:avLst/>
          </a:prstGeom>
          <a:noFill/>
        </p:spPr>
        <p:txBody>
          <a:bodyPr wrap="square" rtlCol="0">
            <a:spAutoFit/>
          </a:bodyPr>
          <a:lstStyle/>
          <a:p>
            <a:r>
              <a:rPr lang="cs-CZ" b="1" dirty="0"/>
              <a:t>Region světa</a:t>
            </a:r>
          </a:p>
        </p:txBody>
      </p:sp>
      <p:sp>
        <p:nvSpPr>
          <p:cNvPr id="24" name="TextovéPole 23">
            <a:extLst>
              <a:ext uri="{FF2B5EF4-FFF2-40B4-BE49-F238E27FC236}">
                <a16:creationId xmlns:a16="http://schemas.microsoft.com/office/drawing/2014/main" id="{7CFD89B4-F5DF-4FD9-9816-4CAD45864F97}"/>
              </a:ext>
            </a:extLst>
          </p:cNvPr>
          <p:cNvSpPr txBox="1"/>
          <p:nvPr/>
        </p:nvSpPr>
        <p:spPr>
          <a:xfrm>
            <a:off x="323528" y="2643758"/>
            <a:ext cx="2088232" cy="369332"/>
          </a:xfrm>
          <a:prstGeom prst="rect">
            <a:avLst/>
          </a:prstGeom>
          <a:noFill/>
        </p:spPr>
        <p:txBody>
          <a:bodyPr wrap="square" rtlCol="0">
            <a:spAutoFit/>
          </a:bodyPr>
          <a:lstStyle/>
          <a:p>
            <a:r>
              <a:rPr lang="cs-CZ" b="1" dirty="0"/>
              <a:t>Národní prostředí</a:t>
            </a:r>
          </a:p>
        </p:txBody>
      </p:sp>
      <p:sp>
        <p:nvSpPr>
          <p:cNvPr id="25" name="TextovéPole 24">
            <a:extLst>
              <a:ext uri="{FF2B5EF4-FFF2-40B4-BE49-F238E27FC236}">
                <a16:creationId xmlns:a16="http://schemas.microsoft.com/office/drawing/2014/main" id="{FF596031-B27C-4881-96EE-58196BC55243}"/>
              </a:ext>
            </a:extLst>
          </p:cNvPr>
          <p:cNvSpPr txBox="1"/>
          <p:nvPr/>
        </p:nvSpPr>
        <p:spPr>
          <a:xfrm>
            <a:off x="755576" y="1059582"/>
            <a:ext cx="2016224" cy="369332"/>
          </a:xfrm>
          <a:prstGeom prst="rect">
            <a:avLst/>
          </a:prstGeom>
          <a:noFill/>
        </p:spPr>
        <p:txBody>
          <a:bodyPr wrap="square" rtlCol="0">
            <a:spAutoFit/>
          </a:bodyPr>
          <a:lstStyle/>
          <a:p>
            <a:r>
              <a:rPr lang="cs-CZ" b="1" dirty="0"/>
              <a:t>Místní komunita</a:t>
            </a:r>
          </a:p>
        </p:txBody>
      </p:sp>
    </p:spTree>
    <p:extLst>
      <p:ext uri="{BB962C8B-B14F-4D97-AF65-F5344CB8AC3E}">
        <p14:creationId xmlns:p14="http://schemas.microsoft.com/office/powerpoint/2010/main" val="1172047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dirty="0"/>
              <a:t>týmový vedoucí (koordinátor, předseda);</a:t>
            </a:r>
          </a:p>
          <a:p>
            <a:pPr lvl="0" algn="just"/>
            <a:r>
              <a:rPr lang="cs-CZ" sz="1700" dirty="0"/>
              <a:t>pomocník (realizátor, tahoun) – praktický pracovník dělající práci dobře, je disciplinovaný, drží se zvyklostí a jasných struktur;</a:t>
            </a:r>
          </a:p>
          <a:p>
            <a:pPr lvl="0" algn="just"/>
            <a:r>
              <a:rPr lang="cs-CZ" sz="1700" dirty="0"/>
              <a:t>kreativec (inovátor, chrlič) – vymýšlí nové nápady, potřebuje volný prostor, rutinní práce mu nevyhovuje;</a:t>
            </a:r>
          </a:p>
          <a:p>
            <a:pPr lvl="0" algn="just"/>
            <a:r>
              <a:rPr lang="cs-CZ" sz="1700" dirty="0"/>
              <a:t>správce zdrojů (</a:t>
            </a:r>
            <a:r>
              <a:rPr lang="cs-CZ" sz="1700" dirty="0" err="1"/>
              <a:t>schánil</a:t>
            </a:r>
            <a:r>
              <a:rPr lang="cs-CZ" sz="1700" dirty="0"/>
              <a:t>, vyhledávač zdrojů) – je schopen obstarat zdroje a informace;</a:t>
            </a:r>
          </a:p>
          <a:p>
            <a:pPr lvl="0" algn="just"/>
            <a:r>
              <a:rPr lang="cs-CZ" sz="1700" dirty="0"/>
              <a:t>tvůrce (formovač, </a:t>
            </a:r>
            <a:r>
              <a:rPr lang="cs-CZ" sz="1700" dirty="0" err="1"/>
              <a:t>rejža</a:t>
            </a:r>
            <a:r>
              <a:rPr lang="cs-CZ" sz="1700" dirty="0"/>
              <a:t>) – jsou často svou povahou vůdci, nabírají si sami úkoly a dokážou rozhýbat váhavé členy týmu, musí mít dostatek volného prostoru;</a:t>
            </a:r>
          </a:p>
          <a:p>
            <a:pPr lvl="0" algn="just"/>
            <a:r>
              <a:rPr lang="cs-CZ" sz="1700" dirty="0"/>
              <a:t>pozorovatel (vyhodnocovač, rejpal) – analytik schopen logicky spojovat věci a vyvažovat proti sobě argumenty;</a:t>
            </a:r>
          </a:p>
          <a:p>
            <a:pPr lvl="0" algn="just"/>
            <a:r>
              <a:rPr lang="cs-CZ" sz="1700" dirty="0"/>
              <a:t>týmový pracovník (hasič) – dělá jim radost pracovat na věcech a musí spolupracovat s ostatními;</a:t>
            </a:r>
          </a:p>
          <a:p>
            <a:pPr algn="just"/>
            <a:r>
              <a:rPr lang="cs-CZ" sz="1700" dirty="0"/>
              <a:t>testovač kvality (dotahovač) – zabývá se kvalitou výsledků, výstupů.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Týmové role podle </a:t>
            </a:r>
            <a:r>
              <a:rPr lang="cs-CZ" dirty="0" err="1"/>
              <a:t>Belbina</a:t>
            </a:r>
            <a:endParaRPr lang="cs-CZ" dirty="0"/>
          </a:p>
        </p:txBody>
      </p:sp>
    </p:spTree>
    <p:extLst>
      <p:ext uri="{BB962C8B-B14F-4D97-AF65-F5344CB8AC3E}">
        <p14:creationId xmlns:p14="http://schemas.microsoft.com/office/powerpoint/2010/main" val="850901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orientace</a:t>
            </a:r>
            <a:r>
              <a:rPr lang="cs-CZ" sz="1800" dirty="0"/>
              <a:t> – členové týmu se vzájemně pozorují, zkoušejí prozkoumat okolí a orientují se ve vzniklé situaci, vládne zde velká nejistota a lidé se chovají spíše pasivně, členové týmu se na začátku hodně orientují na vedoucího a očekávají od něj, že vezme situaci do svých rukou;</a:t>
            </a:r>
          </a:p>
          <a:p>
            <a:pPr lvl="0" algn="just"/>
            <a:r>
              <a:rPr lang="cs-CZ" sz="1800" b="1" dirty="0"/>
              <a:t>konfrontace</a:t>
            </a:r>
            <a:r>
              <a:rPr lang="cs-CZ" sz="1800" dirty="0"/>
              <a:t> – členové se aktivně zapojují do dění v týmu a otevírají se, vyjadřují své názory a myšlenky, dochází zde ke konfrontaci s názory ostatních a vznikem různých sporů a rozmíšek;</a:t>
            </a:r>
          </a:p>
          <a:p>
            <a:pPr lvl="0" algn="just"/>
            <a:r>
              <a:rPr lang="cs-CZ" sz="1800" b="1" dirty="0"/>
              <a:t>organizace</a:t>
            </a:r>
            <a:r>
              <a:rPr lang="cs-CZ" sz="1800" i="1" dirty="0"/>
              <a:t> </a:t>
            </a:r>
            <a:r>
              <a:rPr lang="cs-CZ" sz="1800" dirty="0"/>
              <a:t>– tým se dostává do určité stabilní situace, členové se otevírají a účastní se rozhovorů a diskuzí, převládá snaha o harmonii a řešení nastavených úkolů;</a:t>
            </a:r>
          </a:p>
          <a:p>
            <a:pPr lvl="0" algn="just"/>
            <a:r>
              <a:rPr lang="cs-CZ" sz="1800" b="1" dirty="0"/>
              <a:t>integrace</a:t>
            </a:r>
            <a:r>
              <a:rPr lang="cs-CZ" sz="1800" dirty="0"/>
              <a:t> – dochází ke kombinaci silných stránek jednotlivých členů týmu, hledá se optimální řešení úkolu, nastavují se pravidla hry, tým si vytváří své normy a rozděluje si role;</a:t>
            </a:r>
          </a:p>
          <a:p>
            <a:pPr algn="just"/>
            <a:r>
              <a:rPr lang="cs-CZ" sz="1800" b="1" dirty="0"/>
              <a:t>odchod </a:t>
            </a:r>
            <a:r>
              <a:rPr lang="cs-CZ" sz="1800" dirty="0"/>
              <a:t>– dochází k rozpuštění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Fáze vývoje týmu</a:t>
            </a:r>
          </a:p>
        </p:txBody>
      </p:sp>
    </p:spTree>
    <p:extLst>
      <p:ext uri="{BB962C8B-B14F-4D97-AF65-F5344CB8AC3E}">
        <p14:creationId xmlns:p14="http://schemas.microsoft.com/office/powerpoint/2010/main" val="628858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Práce je zábavnější v kolektivu.</a:t>
            </a:r>
          </a:p>
          <a:p>
            <a:pPr algn="just"/>
            <a:r>
              <a:rPr lang="cs-CZ" sz="1800" dirty="0"/>
              <a:t>Vzájemné doplňování nedostatků, pomáhání si.</a:t>
            </a:r>
          </a:p>
          <a:p>
            <a:pPr algn="just"/>
            <a:r>
              <a:rPr lang="cs-CZ" sz="1800" dirty="0"/>
              <a:t>Zlepšování díky výměně vzájemných znalostí a zkušeností.</a:t>
            </a:r>
          </a:p>
          <a:p>
            <a:pPr algn="just"/>
            <a:r>
              <a:rPr lang="cs-CZ" sz="1800" dirty="0"/>
              <a:t>Zvyšování výkonů díky soutěživosti.</a:t>
            </a:r>
          </a:p>
          <a:p>
            <a:pPr algn="just"/>
            <a:r>
              <a:rPr lang="cs-CZ" sz="1800" dirty="0"/>
              <a:t>Psychicky horší nedodat požadovaný úkol, když na člověka spoléhají ostatní.</a:t>
            </a:r>
          </a:p>
          <a:p>
            <a:pPr algn="just"/>
            <a:r>
              <a:rPr lang="cs-CZ" sz="1800" dirty="0"/>
              <a:t>Více hlav, více nápadů a úhlů pohledu.</a:t>
            </a:r>
          </a:p>
          <a:p>
            <a:pPr algn="just"/>
            <a:r>
              <a:rPr lang="cs-CZ" sz="1800" dirty="0"/>
              <a:t>Přenášení pozitivního přístupu na ostatní (nevýhody – negativního přístupu, demotivace).</a:t>
            </a:r>
          </a:p>
          <a:p>
            <a:pPr algn="just"/>
            <a:r>
              <a:rPr lang="cs-CZ" sz="1800" dirty="0"/>
              <a:t>Poznávání nových lidí.</a:t>
            </a:r>
          </a:p>
          <a:p>
            <a:pPr algn="just"/>
            <a:r>
              <a:rPr lang="cs-CZ" sz="1800" dirty="0"/>
              <a:t>Rozdělení povinností – zkrácení času a dělba práce.</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Výhody týmové práce</a:t>
            </a:r>
          </a:p>
        </p:txBody>
      </p:sp>
    </p:spTree>
    <p:extLst>
      <p:ext uri="{BB962C8B-B14F-4D97-AF65-F5344CB8AC3E}">
        <p14:creationId xmlns:p14="http://schemas.microsoft.com/office/powerpoint/2010/main" val="2782208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Výkon týmu může brzdit nebo ohrozit člen týmu, pokud měl zadaný klíčový úkol, a nesplnil jej.</a:t>
            </a:r>
          </a:p>
          <a:p>
            <a:pPr algn="just"/>
            <a:r>
              <a:rPr lang="cs-CZ" sz="1700" dirty="0"/>
              <a:t>Sdílení odpovědností, často za splnění odpovídají všichni.</a:t>
            </a:r>
          </a:p>
          <a:p>
            <a:pPr algn="just"/>
            <a:r>
              <a:rPr lang="cs-CZ" sz="1700" dirty="0"/>
              <a:t>Nižší motivace odvést výbornou práci, když si úspěch rozloží mezi všechny.</a:t>
            </a:r>
          </a:p>
          <a:p>
            <a:pPr algn="just"/>
            <a:r>
              <a:rPr lang="cs-CZ" sz="1700" dirty="0"/>
              <a:t>Příliš velké týmy často náročné na vedení a přináší menší výkonnost.</a:t>
            </a:r>
          </a:p>
          <a:p>
            <a:pPr algn="just"/>
            <a:r>
              <a:rPr lang="cs-CZ" sz="1700" dirty="0"/>
              <a:t>Zahálení (i nechtěné) díky sociální vazbám – začneme si povídat a najednou je hodina pryč.</a:t>
            </a:r>
          </a:p>
          <a:p>
            <a:pPr algn="just"/>
            <a:r>
              <a:rPr lang="cs-CZ" sz="1700" dirty="0"/>
              <a:t>Rozpad týmu při povahově/osobnostně nevhodném složení – lidé spolu nedokáží pracovat.</a:t>
            </a:r>
          </a:p>
          <a:p>
            <a:pPr algn="just"/>
            <a:r>
              <a:rPr lang="cs-CZ" sz="1700" dirty="0"/>
              <a:t>Hrozí rozpad ale i při příliš vhodném složení – milostné vztahy – rozchod – problémy (pokud má tým delší trvání).</a:t>
            </a:r>
          </a:p>
          <a:p>
            <a:pPr algn="just"/>
            <a:r>
              <a:rPr lang="cs-CZ" sz="1700" dirty="0"/>
              <a:t>Potřeba neustálé komunikace – občas a s některými lidmi to může být náročné.</a:t>
            </a:r>
          </a:p>
          <a:p>
            <a:pPr algn="just"/>
            <a:r>
              <a:rPr lang="cs-CZ" sz="1700" dirty="0"/>
              <a:t>Některým lidem práce v týmu nemusí vyhovovat.</a:t>
            </a:r>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Nevýhody týmové práce</a:t>
            </a:r>
          </a:p>
        </p:txBody>
      </p:sp>
    </p:spTree>
    <p:extLst>
      <p:ext uri="{BB962C8B-B14F-4D97-AF65-F5344CB8AC3E}">
        <p14:creationId xmlns:p14="http://schemas.microsoft.com/office/powerpoint/2010/main" val="1386553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smtClean="0"/>
              <a:t>Jedná </a:t>
            </a:r>
            <a:r>
              <a:rPr lang="cs-CZ" sz="1800" dirty="0"/>
              <a:t>se o zvláštní participativní přístup managementu, který se snaží spojit cíle organizace s výkonem a rozvojem jednotlivých zaměstnanců. </a:t>
            </a:r>
            <a:endParaRPr lang="cs-CZ" sz="1800" dirty="0" smtClean="0"/>
          </a:p>
          <a:p>
            <a:pPr lvl="0" algn="just"/>
            <a:endParaRPr lang="cs-CZ" sz="1800" dirty="0"/>
          </a:p>
          <a:p>
            <a:pPr lvl="0" algn="just"/>
            <a:r>
              <a:rPr lang="cs-CZ" sz="1800" dirty="0" smtClean="0"/>
              <a:t>Základními </a:t>
            </a:r>
            <a:r>
              <a:rPr lang="cs-CZ" sz="1800" dirty="0"/>
              <a:t>prvky jsou: cíle a plány, účast jednotlivých manažerů na schvalování cílů a kritérií výkonu jednotlivých jednotek a průběžné posuzování a vyhodnocování výsledků.  </a:t>
            </a:r>
            <a:endParaRPr lang="cs-CZ" sz="1800" dirty="0" smtClean="0"/>
          </a:p>
          <a:p>
            <a:pPr lvl="0" algn="just"/>
            <a:endParaRPr lang="cs-CZ" sz="1800" dirty="0"/>
          </a:p>
          <a:p>
            <a:pPr lvl="0" algn="just"/>
            <a:r>
              <a:rPr lang="cs-CZ" sz="1800" dirty="0"/>
              <a:t>Metoda MBO zvyšuje participaci zaměstnanců na řízení organizace, posiluje jejich motivaci a upevňuje přenášení cílů z vedení organizace na nižší stupně řízení.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by </a:t>
            </a:r>
            <a:r>
              <a:rPr lang="cs-CZ" dirty="0" err="1"/>
              <a:t>Objectives</a:t>
            </a:r>
            <a:r>
              <a:rPr lang="cs-CZ" dirty="0"/>
              <a:t> MBO I</a:t>
            </a:r>
          </a:p>
        </p:txBody>
      </p:sp>
    </p:spTree>
    <p:extLst>
      <p:ext uri="{BB962C8B-B14F-4D97-AF65-F5344CB8AC3E}">
        <p14:creationId xmlns:p14="http://schemas.microsoft.com/office/powerpoint/2010/main" val="2435745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MBO jako cyklus aktivit</a:t>
            </a:r>
          </a:p>
        </p:txBody>
      </p:sp>
      <p:sp>
        <p:nvSpPr>
          <p:cNvPr id="26" name="Ovál 25"/>
          <p:cNvSpPr/>
          <p:nvPr/>
        </p:nvSpPr>
        <p:spPr>
          <a:xfrm>
            <a:off x="1862137" y="1047750"/>
            <a:ext cx="5419725" cy="3048000"/>
          </a:xfrm>
          <a:prstGeom prst="ellipse">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7" name="Ovál 26"/>
          <p:cNvSpPr/>
          <p:nvPr/>
        </p:nvSpPr>
        <p:spPr>
          <a:xfrm>
            <a:off x="3671886" y="839366"/>
            <a:ext cx="1800225"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8" name="Ovál 27"/>
          <p:cNvSpPr/>
          <p:nvPr/>
        </p:nvSpPr>
        <p:spPr>
          <a:xfrm>
            <a:off x="1475656" y="1638300"/>
            <a:ext cx="1562100" cy="933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0" name="Ovál 29"/>
          <p:cNvSpPr/>
          <p:nvPr/>
        </p:nvSpPr>
        <p:spPr>
          <a:xfrm>
            <a:off x="1880642" y="3138067"/>
            <a:ext cx="1638300" cy="11239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1" name="Ovál 30"/>
          <p:cNvSpPr/>
          <p:nvPr/>
        </p:nvSpPr>
        <p:spPr>
          <a:xfrm>
            <a:off x="3780084" y="3515928"/>
            <a:ext cx="1666875" cy="10646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2" name="Ovál 31"/>
          <p:cNvSpPr/>
          <p:nvPr/>
        </p:nvSpPr>
        <p:spPr>
          <a:xfrm>
            <a:off x="5756151" y="2987290"/>
            <a:ext cx="1628775" cy="1057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3" name="Ovál 32"/>
          <p:cNvSpPr/>
          <p:nvPr/>
        </p:nvSpPr>
        <p:spPr>
          <a:xfrm>
            <a:off x="6113593" y="1307876"/>
            <a:ext cx="1733550" cy="1057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4" name="Ovál 33"/>
          <p:cNvSpPr/>
          <p:nvPr/>
        </p:nvSpPr>
        <p:spPr>
          <a:xfrm>
            <a:off x="3662362" y="2076450"/>
            <a:ext cx="1819275"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35" name="Přímá spojnice se šipkou 34"/>
          <p:cNvCxnSpPr/>
          <p:nvPr/>
        </p:nvCxnSpPr>
        <p:spPr>
          <a:xfrm flipV="1">
            <a:off x="3274404" y="2868191"/>
            <a:ext cx="466725" cy="361950"/>
          </a:xfrm>
          <a:prstGeom prst="straightConnector1">
            <a:avLst/>
          </a:prstGeom>
          <a:ln w="9525" cap="flat" cmpd="sng" algn="ctr">
            <a:solidFill>
              <a:schemeClr val="dk1"/>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36" name="Přímá spojnice se šipkou 35"/>
          <p:cNvCxnSpPr/>
          <p:nvPr/>
        </p:nvCxnSpPr>
        <p:spPr>
          <a:xfrm>
            <a:off x="4521690" y="3116462"/>
            <a:ext cx="9525" cy="3429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7" name="Přímá spojnice se šipkou 36"/>
          <p:cNvCxnSpPr/>
          <p:nvPr/>
        </p:nvCxnSpPr>
        <p:spPr>
          <a:xfrm flipH="1" flipV="1">
            <a:off x="5446959" y="2736599"/>
            <a:ext cx="476250" cy="381000"/>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38" name="Textové pole 71"/>
          <p:cNvSpPr txBox="1"/>
          <p:nvPr/>
        </p:nvSpPr>
        <p:spPr>
          <a:xfrm>
            <a:off x="3935477" y="1047750"/>
            <a:ext cx="1238250"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vyjasnění organizačních cílů a úkolů</a:t>
            </a:r>
          </a:p>
        </p:txBody>
      </p:sp>
      <p:sp>
        <p:nvSpPr>
          <p:cNvPr id="39" name="Textové pole 70"/>
          <p:cNvSpPr txBox="1"/>
          <p:nvPr/>
        </p:nvSpPr>
        <p:spPr>
          <a:xfrm>
            <a:off x="1675681" y="1836513"/>
            <a:ext cx="1162050" cy="4762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kontrola výkonu organizace</a:t>
            </a:r>
          </a:p>
        </p:txBody>
      </p:sp>
      <p:sp>
        <p:nvSpPr>
          <p:cNvPr id="40" name="Textové pole 74"/>
          <p:cNvSpPr txBox="1"/>
          <p:nvPr/>
        </p:nvSpPr>
        <p:spPr>
          <a:xfrm>
            <a:off x="2121879" y="3287912"/>
            <a:ext cx="1152525" cy="6000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monitorovací a kontrolní systém, vč. sebehodnocení</a:t>
            </a:r>
          </a:p>
        </p:txBody>
      </p:sp>
      <p:sp>
        <p:nvSpPr>
          <p:cNvPr id="41" name="Textové pole 73"/>
          <p:cNvSpPr txBox="1"/>
          <p:nvPr/>
        </p:nvSpPr>
        <p:spPr>
          <a:xfrm>
            <a:off x="3981147" y="2227830"/>
            <a:ext cx="1219200" cy="466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úprava cílů a úkolů podřízených</a:t>
            </a:r>
          </a:p>
        </p:txBody>
      </p:sp>
      <p:sp>
        <p:nvSpPr>
          <p:cNvPr id="42" name="Textové pole 75"/>
          <p:cNvSpPr txBox="1"/>
          <p:nvPr/>
        </p:nvSpPr>
        <p:spPr>
          <a:xfrm>
            <a:off x="4054105" y="3647055"/>
            <a:ext cx="1104900" cy="6000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odsouhlasení plánů na zlepšení výkonu</a:t>
            </a:r>
          </a:p>
        </p:txBody>
      </p:sp>
      <p:sp>
        <p:nvSpPr>
          <p:cNvPr id="43" name="Textové pole 76"/>
          <p:cNvSpPr txBox="1"/>
          <p:nvPr/>
        </p:nvSpPr>
        <p:spPr>
          <a:xfrm>
            <a:off x="5932352" y="3208905"/>
            <a:ext cx="1228725"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odsouhlasení cílů a úkolů pro podřízené</a:t>
            </a:r>
          </a:p>
        </p:txBody>
      </p:sp>
      <p:sp>
        <p:nvSpPr>
          <p:cNvPr id="44" name="Textové pole 72"/>
          <p:cNvSpPr txBox="1"/>
          <p:nvPr/>
        </p:nvSpPr>
        <p:spPr>
          <a:xfrm>
            <a:off x="6346955" y="1466877"/>
            <a:ext cx="1266825" cy="647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posouzení a vytvoření organizační struktury</a:t>
            </a:r>
          </a:p>
        </p:txBody>
      </p:sp>
    </p:spTree>
    <p:extLst>
      <p:ext uri="{BB962C8B-B14F-4D97-AF65-F5344CB8AC3E}">
        <p14:creationId xmlns:p14="http://schemas.microsoft.com/office/powerpoint/2010/main" val="338780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K tomu, aby byl program MBO úspěšné, tak vyžaduje tyto předpoklady:</a:t>
            </a:r>
          </a:p>
          <a:p>
            <a:pPr lvl="0" algn="just"/>
            <a:r>
              <a:rPr lang="cs-CZ" sz="1800" dirty="0"/>
              <a:t>angažovanost a aktivitní podpora top managementu;</a:t>
            </a:r>
          </a:p>
          <a:p>
            <a:pPr lvl="0" algn="just"/>
            <a:r>
              <a:rPr lang="cs-CZ" sz="1800" dirty="0"/>
              <a:t>dohled odborníka na chod systému a porozumění všech zaměstnanců;</a:t>
            </a:r>
          </a:p>
          <a:p>
            <a:pPr lvl="0" algn="just"/>
            <a:r>
              <a:rPr lang="cs-CZ" sz="1800" dirty="0"/>
              <a:t>pozornost určená klíčovým úkolům, směrným číslům a standardům výkonu;</a:t>
            </a:r>
          </a:p>
          <a:p>
            <a:pPr lvl="0" algn="just"/>
            <a:r>
              <a:rPr lang="cs-CZ" sz="1800" dirty="0"/>
              <a:t>cíle pro organizaci výnosné, jasně definované, reálně dosažitelné a schopné zaměření;</a:t>
            </a:r>
          </a:p>
          <a:p>
            <a:pPr lvl="0" algn="just"/>
            <a:r>
              <a:rPr lang="cs-CZ" sz="1800" dirty="0"/>
              <a:t>skutečnou účast zaměstnanců na schvalování cílů a úkolů;</a:t>
            </a:r>
          </a:p>
          <a:p>
            <a:pPr lvl="0" algn="just"/>
            <a:r>
              <a:rPr lang="cs-CZ" sz="1800" dirty="0"/>
              <a:t>naladění a zájem ze strany zaměstnanců a efektivní týmová práce;</a:t>
            </a:r>
          </a:p>
          <a:p>
            <a:pPr lvl="0" algn="just"/>
            <a:r>
              <a:rPr lang="cs-CZ" sz="1800" dirty="0"/>
              <a:t>vyhýbat se nadměrnému množství kancelářských prací a zvyklostem vedoucí k mechanickému přístupu;</a:t>
            </a:r>
          </a:p>
          <a:p>
            <a:pPr algn="just"/>
            <a:r>
              <a:rPr lang="cs-CZ" sz="1800" dirty="0"/>
              <a:t>udržování hybné síly systému.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Předpoklady úspěšného programu MBO </a:t>
            </a:r>
          </a:p>
        </p:txBody>
      </p:sp>
    </p:spTree>
    <p:extLst>
      <p:ext uri="{BB962C8B-B14F-4D97-AF65-F5344CB8AC3E}">
        <p14:creationId xmlns:p14="http://schemas.microsoft.com/office/powerpoint/2010/main" val="2725504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b="1" dirty="0"/>
              <a:t>Konflikt</a:t>
            </a:r>
            <a:r>
              <a:rPr lang="cs-CZ" sz="2000" dirty="0"/>
              <a:t> – rozpor, neshoda, nesouhlas, srážka názorů</a:t>
            </a:r>
          </a:p>
          <a:p>
            <a:pPr>
              <a:buNone/>
            </a:pPr>
            <a:endParaRPr lang="cs-CZ" sz="2000" dirty="0"/>
          </a:p>
          <a:p>
            <a:r>
              <a:rPr lang="cs-CZ" sz="2000" b="1" dirty="0"/>
              <a:t>Přístupy ke konfliktům</a:t>
            </a:r>
          </a:p>
          <a:p>
            <a:pPr lvl="1"/>
            <a:r>
              <a:rPr lang="cs-CZ" sz="2000" dirty="0"/>
              <a:t>tradiční přístup</a:t>
            </a:r>
          </a:p>
          <a:p>
            <a:pPr lvl="1"/>
            <a:r>
              <a:rPr lang="cs-CZ" sz="2000" dirty="0"/>
              <a:t>pluralistický přístup</a:t>
            </a:r>
          </a:p>
          <a:p>
            <a:endParaRPr lang="cs-CZ" sz="2000" dirty="0"/>
          </a:p>
          <a:p>
            <a:r>
              <a:rPr lang="cs-CZ" sz="2000" b="1" dirty="0"/>
              <a:t>Kritéria dělení konfliktů</a:t>
            </a:r>
          </a:p>
          <a:p>
            <a:pPr lvl="1"/>
            <a:r>
              <a:rPr lang="cs-CZ" sz="2000" dirty="0"/>
              <a:t>Časové hledisko</a:t>
            </a:r>
          </a:p>
          <a:p>
            <a:pPr lvl="1"/>
            <a:r>
              <a:rPr lang="cs-CZ" sz="2000" dirty="0"/>
              <a:t>Hledisko počtu účastníků v konfliktu</a:t>
            </a:r>
          </a:p>
          <a:p>
            <a:pPr lvl="1"/>
            <a:r>
              <a:rPr lang="cs-CZ" sz="2000" dirty="0"/>
              <a:t>Hledisko prostředí</a:t>
            </a:r>
          </a:p>
          <a:p>
            <a:pPr lvl="1"/>
            <a:r>
              <a:rPr lang="cs-CZ" sz="2000" dirty="0"/>
              <a:t>Podle jejich psychologické charakteristiky</a:t>
            </a:r>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Konflikt</a:t>
            </a:r>
          </a:p>
        </p:txBody>
      </p:sp>
    </p:spTree>
    <p:extLst>
      <p:ext uri="{BB962C8B-B14F-4D97-AF65-F5344CB8AC3E}">
        <p14:creationId xmlns:p14="http://schemas.microsoft.com/office/powerpoint/2010/main" val="304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55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Záměrně </a:t>
            </a:r>
          </a:p>
          <a:p>
            <a:r>
              <a:rPr lang="cs-CZ" sz="2000" dirty="0"/>
              <a:t>Náhodně</a:t>
            </a:r>
          </a:p>
          <a:p>
            <a:r>
              <a:rPr lang="cs-CZ" sz="2000" dirty="0"/>
              <a:t>Mimořádně</a:t>
            </a:r>
          </a:p>
          <a:p>
            <a:endParaRPr lang="cs-CZ" sz="2000" dirty="0"/>
          </a:p>
          <a:p>
            <a:r>
              <a:rPr lang="cs-CZ" sz="2000" b="1" dirty="0"/>
              <a:t>Vývoj konfliktu, etapy:</a:t>
            </a:r>
          </a:p>
          <a:p>
            <a:pPr marL="850392" lvl="1" indent="-457200">
              <a:buFont typeface="+mj-lt"/>
              <a:buAutoNum type="arabicPeriod"/>
            </a:pPr>
            <a:r>
              <a:rPr lang="cs-CZ" sz="2000" dirty="0"/>
              <a:t>Vzplanutí</a:t>
            </a:r>
          </a:p>
          <a:p>
            <a:pPr marL="850392" lvl="1" indent="-457200">
              <a:buFont typeface="+mj-lt"/>
              <a:buAutoNum type="arabicPeriod"/>
            </a:pPr>
            <a:r>
              <a:rPr lang="cs-CZ" sz="2000" dirty="0"/>
              <a:t>Eskalace</a:t>
            </a:r>
          </a:p>
          <a:p>
            <a:pPr marL="850392" lvl="1" indent="-457200">
              <a:buFont typeface="+mj-lt"/>
              <a:buAutoNum type="arabicPeriod"/>
            </a:pPr>
            <a:r>
              <a:rPr lang="cs-CZ" sz="2000" dirty="0"/>
              <a:t>Vrchol</a:t>
            </a:r>
          </a:p>
          <a:p>
            <a:pPr marL="850392" lvl="1" indent="-457200">
              <a:buFont typeface="+mj-lt"/>
              <a:buAutoNum type="arabicPeriod"/>
            </a:pPr>
            <a:r>
              <a:rPr lang="cs-CZ" sz="2000" dirty="0"/>
              <a:t>Řešení</a:t>
            </a:r>
          </a:p>
          <a:p>
            <a:pPr marL="850392" lvl="1" indent="-457200">
              <a:buFont typeface="+mj-lt"/>
              <a:buAutoNum type="arabicPeriod"/>
            </a:pPr>
            <a:r>
              <a:rPr lang="cs-CZ" sz="2000" dirty="0"/>
              <a:t>Stav po konfliktu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Okolnosti vzniku konfliktu</a:t>
            </a:r>
          </a:p>
        </p:txBody>
      </p:sp>
    </p:spTree>
    <p:extLst>
      <p:ext uri="{BB962C8B-B14F-4D97-AF65-F5344CB8AC3E}">
        <p14:creationId xmlns:p14="http://schemas.microsoft.com/office/powerpoint/2010/main" val="204315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9470" y="68300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t>zájem o ostatní – zájem o sebe</a:t>
            </a:r>
          </a:p>
          <a:p>
            <a:pPr>
              <a:buNone/>
            </a:pPr>
            <a:endParaRPr lang="cs-CZ" sz="2400" dirty="0"/>
          </a:p>
          <a:p>
            <a:r>
              <a:rPr lang="cs-CZ" sz="2400" dirty="0"/>
              <a:t>poslušný (uhlazování)</a:t>
            </a:r>
          </a:p>
          <a:p>
            <a:r>
              <a:rPr lang="cs-CZ" sz="2400" dirty="0"/>
              <a:t>integrující (řešení problémů)</a:t>
            </a:r>
          </a:p>
          <a:p>
            <a:r>
              <a:rPr lang="cs-CZ" sz="2400" dirty="0"/>
              <a:t>vyhýbavý</a:t>
            </a:r>
          </a:p>
          <a:p>
            <a:r>
              <a:rPr lang="cs-CZ" sz="2400" dirty="0"/>
              <a:t>dominující (přinucení)</a:t>
            </a:r>
          </a:p>
          <a:p>
            <a:r>
              <a:rPr lang="cs-CZ" sz="2400" dirty="0"/>
              <a:t>kompromisní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Styly řešení konfliktů</a:t>
            </a:r>
          </a:p>
        </p:txBody>
      </p:sp>
    </p:spTree>
    <p:extLst>
      <p:ext uri="{BB962C8B-B14F-4D97-AF65-F5344CB8AC3E}">
        <p14:creationId xmlns:p14="http://schemas.microsoft.com/office/powerpoint/2010/main" val="297139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Módní </a:t>
            </a:r>
            <a:r>
              <a:rPr lang="cs-CZ" sz="1800" dirty="0"/>
              <a:t>jevy (výkyvy</a:t>
            </a:r>
            <a:r>
              <a:rPr lang="cs-CZ" sz="1800" dirty="0" smtClean="0"/>
              <a:t>)</a:t>
            </a:r>
          </a:p>
          <a:p>
            <a:pPr algn="just"/>
            <a:endParaRPr lang="cs-CZ" sz="1800" dirty="0"/>
          </a:p>
          <a:p>
            <a:pPr algn="just"/>
            <a:r>
              <a:rPr lang="cs-CZ" sz="1800" dirty="0" smtClean="0"/>
              <a:t>Trend</a:t>
            </a:r>
          </a:p>
          <a:p>
            <a:pPr algn="just"/>
            <a:endParaRPr lang="cs-CZ" sz="1800" dirty="0"/>
          </a:p>
          <a:p>
            <a:pPr algn="just"/>
            <a:r>
              <a:rPr lang="cs-CZ" sz="1800" dirty="0" err="1" smtClean="0"/>
              <a:t>Megatrendy</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dirty="0"/>
              <a:t>Změny v podnikatelském prostředí</a:t>
            </a:r>
          </a:p>
        </p:txBody>
      </p:sp>
    </p:spTree>
    <p:extLst>
      <p:ext uri="{BB962C8B-B14F-4D97-AF65-F5344CB8AC3E}">
        <p14:creationId xmlns:p14="http://schemas.microsoft.com/office/powerpoint/2010/main" val="35898010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t>Nadhled – velkorysost, trpělivost, pochopení</a:t>
            </a:r>
          </a:p>
          <a:p>
            <a:r>
              <a:rPr lang="cs-CZ" sz="2400" dirty="0"/>
              <a:t>Příprava – na vlastní postup řešení konfliktu, na reakce a argumenty protistrany</a:t>
            </a:r>
          </a:p>
          <a:p>
            <a:r>
              <a:rPr lang="cs-CZ" sz="2400" dirty="0"/>
              <a:t>Prevence – znalost lidí, znalost postupů řešení konfliktu</a:t>
            </a:r>
          </a:p>
          <a:p>
            <a:r>
              <a:rPr lang="cs-CZ" sz="2400" dirty="0"/>
              <a:t>Čas – krátkodobé řešení, dlouhodobé řešení</a:t>
            </a:r>
          </a:p>
          <a:p>
            <a:pPr algn="just"/>
            <a:endParaRPr lang="cs-CZ" sz="2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a:t>Řešení konfliktní situace</a:t>
            </a:r>
          </a:p>
        </p:txBody>
      </p:sp>
    </p:spTree>
    <p:extLst>
      <p:ext uri="{BB962C8B-B14F-4D97-AF65-F5344CB8AC3E}">
        <p14:creationId xmlns:p14="http://schemas.microsoft.com/office/powerpoint/2010/main" val="210764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t>Veřejné schůze</a:t>
            </a:r>
          </a:p>
          <a:p>
            <a:r>
              <a:rPr lang="cs-CZ" sz="2400" dirty="0"/>
              <a:t>Interní porady</a:t>
            </a:r>
          </a:p>
          <a:p>
            <a:pPr lvl="1"/>
            <a:r>
              <a:rPr lang="cs-CZ" sz="2400" dirty="0"/>
              <a:t>Periodické</a:t>
            </a:r>
          </a:p>
          <a:p>
            <a:pPr lvl="1"/>
            <a:r>
              <a:rPr lang="cs-CZ" sz="2400" dirty="0"/>
              <a:t>Informativní</a:t>
            </a:r>
          </a:p>
          <a:p>
            <a:pPr lvl="1"/>
            <a:r>
              <a:rPr lang="cs-CZ" sz="2400" dirty="0"/>
              <a:t>Koordinační</a:t>
            </a:r>
          </a:p>
          <a:p>
            <a:pPr lvl="1"/>
            <a:r>
              <a:rPr lang="cs-CZ" sz="2400" dirty="0"/>
              <a:t>Řešitelské inovativní</a:t>
            </a:r>
          </a:p>
          <a:p>
            <a:pPr lvl="1"/>
            <a:r>
              <a:rPr lang="cs-CZ" sz="2400" dirty="0"/>
              <a:t>Řešitelské problémové</a:t>
            </a:r>
          </a:p>
          <a:p>
            <a:pPr lvl="1"/>
            <a:r>
              <a:rPr lang="cs-CZ" sz="2400" dirty="0"/>
              <a:t>Rozhodovací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Typy porad</a:t>
            </a:r>
          </a:p>
        </p:txBody>
      </p:sp>
    </p:spTree>
    <p:extLst>
      <p:ext uri="{BB962C8B-B14F-4D97-AF65-F5344CB8AC3E}">
        <p14:creationId xmlns:p14="http://schemas.microsoft.com/office/powerpoint/2010/main" val="3929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cs-CZ" sz="2000" b="1" dirty="0"/>
              <a:t>Příprava porady</a:t>
            </a:r>
          </a:p>
          <a:p>
            <a:pPr marL="880110" lvl="1" indent="-514350"/>
            <a:r>
              <a:rPr lang="cs-CZ" sz="2000" dirty="0"/>
              <a:t>Stanovení důvodu</a:t>
            </a:r>
          </a:p>
          <a:p>
            <a:pPr marL="880110" lvl="1" indent="-514350"/>
            <a:r>
              <a:rPr lang="cs-CZ" sz="2000" dirty="0"/>
              <a:t>Program porady</a:t>
            </a:r>
          </a:p>
          <a:p>
            <a:pPr marL="880110" lvl="1" indent="-514350"/>
            <a:r>
              <a:rPr lang="cs-CZ" sz="2000" dirty="0"/>
              <a:t>Výběr osob na poradu</a:t>
            </a:r>
          </a:p>
          <a:p>
            <a:pPr marL="880110" lvl="1" indent="-514350"/>
            <a:r>
              <a:rPr lang="cs-CZ" sz="2000" dirty="0"/>
              <a:t>Volba místnosti</a:t>
            </a:r>
          </a:p>
          <a:p>
            <a:pPr marL="514350" indent="-514350">
              <a:buFont typeface="+mj-lt"/>
              <a:buAutoNum type="arabicPeriod"/>
            </a:pPr>
            <a:r>
              <a:rPr lang="cs-CZ" sz="2000" b="1" dirty="0"/>
              <a:t>Konání porady</a:t>
            </a:r>
          </a:p>
          <a:p>
            <a:pPr marL="880110" lvl="1" indent="-514350"/>
            <a:r>
              <a:rPr lang="cs-CZ" sz="2000" dirty="0"/>
              <a:t>Typy účastníků porady – hádavý, pozitivní, vševědoucí, upovídaný, bázlivý, nepřístupný, nezúčastněný, věčný tazatel</a:t>
            </a:r>
          </a:p>
          <a:p>
            <a:pPr marL="514350" indent="-514350">
              <a:buFont typeface="+mj-lt"/>
              <a:buAutoNum type="arabicPeriod"/>
            </a:pPr>
            <a:r>
              <a:rPr lang="cs-CZ" sz="2000" b="1" dirty="0"/>
              <a:t>Činnosti po poradě</a:t>
            </a:r>
          </a:p>
          <a:p>
            <a:pPr marL="450850" lvl="1" indent="-85725">
              <a:buNone/>
            </a:pPr>
            <a:r>
              <a:rPr lang="cs-CZ" sz="2000" dirty="0"/>
              <a:t>„Nejhorší chybou je neudělat z porady žádný zápis. Druhou horší chybou je udělat špatný zápis.“ (Mackenzie)</a:t>
            </a:r>
          </a:p>
          <a:p>
            <a:pPr algn="just"/>
            <a:endParaRPr lang="pl-PL"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Fáze porady</a:t>
            </a:r>
          </a:p>
        </p:txBody>
      </p:sp>
    </p:spTree>
    <p:extLst>
      <p:ext uri="{BB962C8B-B14F-4D97-AF65-F5344CB8AC3E}">
        <p14:creationId xmlns:p14="http://schemas.microsoft.com/office/powerpoint/2010/main" val="420442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t>Pozdní začátky porad – pozdní příchody účastníků</a:t>
            </a:r>
          </a:p>
          <a:p>
            <a:r>
              <a:rPr lang="cs-CZ" sz="2400" dirty="0"/>
              <a:t>Diskuse bez řádu, struktury a kontroly</a:t>
            </a:r>
          </a:p>
          <a:p>
            <a:r>
              <a:rPr lang="cs-CZ" sz="2400" dirty="0"/>
              <a:t>Odchody z jednání kvůli telefonátům</a:t>
            </a:r>
          </a:p>
          <a:p>
            <a:r>
              <a:rPr lang="cs-CZ" sz="2400" dirty="0"/>
              <a:t>Zvonící telefony, spánek, soukromé hovory, skákání do řeči, čtení atd.</a:t>
            </a:r>
          </a:p>
          <a:p>
            <a:r>
              <a:rPr lang="cs-CZ" sz="2400" dirty="0"/>
              <a:t>Nedává se prostor všem účastníkům porady</a:t>
            </a:r>
          </a:p>
          <a:p>
            <a:r>
              <a:rPr lang="cs-CZ" sz="2400" dirty="0"/>
              <a:t>Neprovedení shrnutí porady</a:t>
            </a:r>
          </a:p>
          <a:p>
            <a:pPr algn="just"/>
            <a:endParaRPr lang="cs-CZ" sz="2400" dirty="0"/>
          </a:p>
          <a:p>
            <a:pPr algn="just"/>
            <a:endParaRPr lang="cs-CZ" sz="2400" dirty="0"/>
          </a:p>
          <a:p>
            <a:pPr algn="just"/>
            <a:endParaRPr lang="cs-CZ" sz="2400" dirty="0"/>
          </a:p>
          <a:p>
            <a:pPr algn="just"/>
            <a:endParaRPr lang="cs-CZ" sz="2400" dirty="0"/>
          </a:p>
          <a:p>
            <a:pPr algn="just"/>
            <a:endParaRPr lang="cs-CZ" sz="2400" dirty="0"/>
          </a:p>
          <a:p>
            <a:pPr algn="just"/>
            <a:endParaRPr lang="pl-PL" sz="2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Chyby na poradách</a:t>
            </a:r>
          </a:p>
        </p:txBody>
      </p:sp>
    </p:spTree>
    <p:extLst>
      <p:ext uri="{BB962C8B-B14F-4D97-AF65-F5344CB8AC3E}">
        <p14:creationId xmlns:p14="http://schemas.microsoft.com/office/powerpoint/2010/main" val="231597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a:t>Volná diskuse týmu k získání nových tvůrčích nápadů a myšlenek na zlepšení nebo nalezení správného řešení v krátkém čase.</a:t>
            </a:r>
          </a:p>
          <a:p>
            <a:pPr algn="just"/>
            <a:r>
              <a:rPr lang="cs-CZ" sz="2300" dirty="0"/>
              <a:t>Logické myšlení je nahrazeno intuitivním</a:t>
            </a:r>
          </a:p>
          <a:p>
            <a:pPr algn="just"/>
            <a:r>
              <a:rPr lang="cs-CZ" sz="2300" dirty="0"/>
              <a:t>Při řešení zamlženého problému, rámcově vymezená oblast</a:t>
            </a:r>
          </a:p>
          <a:p>
            <a:pPr algn="just"/>
            <a:r>
              <a:rPr lang="cs-CZ" sz="2300" dirty="0"/>
              <a:t>Účastníci – odborníci z oboru 50%, odborníci z příbuzných oborů 30%, osoby bez spojitosti s daným oborem 20%</a:t>
            </a:r>
          </a:p>
          <a:p>
            <a:pPr algn="just"/>
            <a:r>
              <a:rPr lang="cs-CZ" sz="2300" dirty="0"/>
              <a:t>Pravidla – zákaz kritiky, uvolnění fantazie, vzájemná inspirace, co největší množství, rovnost účastníků</a:t>
            </a:r>
          </a:p>
          <a:p>
            <a:pPr algn="just"/>
            <a:endParaRPr lang="cs-CZ" sz="2300" dirty="0"/>
          </a:p>
          <a:p>
            <a:pPr algn="just"/>
            <a:endParaRPr lang="cs-CZ" sz="2300" dirty="0"/>
          </a:p>
          <a:p>
            <a:pPr algn="just"/>
            <a:endParaRPr lang="cs-CZ" sz="2300" dirty="0"/>
          </a:p>
          <a:p>
            <a:pPr algn="just"/>
            <a:endParaRPr lang="cs-CZ" sz="2300" dirty="0"/>
          </a:p>
          <a:p>
            <a:pPr algn="just"/>
            <a:endParaRPr lang="cs-CZ" sz="2300" dirty="0"/>
          </a:p>
          <a:p>
            <a:pPr algn="just"/>
            <a:endParaRPr lang="pl-PL" sz="23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Brainstorming</a:t>
            </a:r>
          </a:p>
        </p:txBody>
      </p:sp>
    </p:spTree>
    <p:extLst>
      <p:ext uri="{BB962C8B-B14F-4D97-AF65-F5344CB8AC3E}">
        <p14:creationId xmlns:p14="http://schemas.microsoft.com/office/powerpoint/2010/main" val="218590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3780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lgn="just">
              <a:buFont typeface="+mj-lt"/>
              <a:buAutoNum type="arabicPeriod"/>
            </a:pPr>
            <a:r>
              <a:rPr lang="cs-CZ" sz="2400" dirty="0"/>
              <a:t>Vedoucí zopakuje základní pravidla brainstormingu</a:t>
            </a:r>
          </a:p>
          <a:p>
            <a:pPr marL="514350" indent="-514350" algn="just">
              <a:buFont typeface="+mj-lt"/>
              <a:buAutoNum type="arabicPeriod"/>
            </a:pPr>
            <a:r>
              <a:rPr lang="cs-CZ" sz="2400" dirty="0"/>
              <a:t>Seznámení účastníků s problémem, který bude diskutován a řešen</a:t>
            </a:r>
          </a:p>
          <a:p>
            <a:pPr marL="514350" indent="-514350" algn="just">
              <a:buFont typeface="+mj-lt"/>
              <a:buAutoNum type="arabicPeriod"/>
            </a:pPr>
            <a:r>
              <a:rPr lang="cs-CZ" sz="2400" dirty="0"/>
              <a:t>Rozcvička – odreagování účastníků a naladění na tvůrčí myšlení</a:t>
            </a:r>
          </a:p>
          <a:p>
            <a:pPr marL="514350" indent="-514350" algn="just">
              <a:buFont typeface="+mj-lt"/>
              <a:buAutoNum type="arabicPeriod"/>
            </a:pPr>
            <a:r>
              <a:rPr lang="cs-CZ" sz="2400" dirty="0"/>
              <a:t>Diskuse k samotnému tématu </a:t>
            </a:r>
          </a:p>
          <a:p>
            <a:pPr marL="514350" indent="-514350" algn="just">
              <a:buFont typeface="+mj-lt"/>
              <a:buAutoNum type="arabicPeriod"/>
            </a:pPr>
            <a:r>
              <a:rPr lang="cs-CZ" sz="2400" dirty="0"/>
              <a:t>Zpracování a vyhodnocení námětů</a:t>
            </a:r>
          </a:p>
          <a:p>
            <a:pPr algn="just"/>
            <a:endParaRPr lang="pl-PL" sz="2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760640" cy="507703"/>
          </a:xfrm>
        </p:spPr>
        <p:txBody>
          <a:bodyPr/>
          <a:lstStyle/>
          <a:p>
            <a:r>
              <a:rPr lang="cs-CZ" dirty="0"/>
              <a:t>Průběh brainstormingu</a:t>
            </a:r>
          </a:p>
        </p:txBody>
      </p:sp>
    </p:spTree>
    <p:extLst>
      <p:ext uri="{BB962C8B-B14F-4D97-AF65-F5344CB8AC3E}">
        <p14:creationId xmlns:p14="http://schemas.microsoft.com/office/powerpoint/2010/main" val="413152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Interpersonální role</a:t>
            </a:r>
            <a:r>
              <a:rPr lang="cs-CZ" sz="1800" dirty="0"/>
              <a:t> – interpersonální role představují vztahy vzniklé z manažerova postavení a autority:</a:t>
            </a:r>
          </a:p>
          <a:p>
            <a:pPr lvl="1" algn="just"/>
            <a:r>
              <a:rPr lang="cs-CZ" sz="1800" dirty="0"/>
              <a:t>role představitele; </a:t>
            </a:r>
          </a:p>
          <a:p>
            <a:pPr lvl="1" algn="just"/>
            <a:r>
              <a:rPr lang="cs-CZ" sz="1800" dirty="0"/>
              <a:t>role vůdce; </a:t>
            </a:r>
          </a:p>
          <a:p>
            <a:pPr lvl="1" algn="just"/>
            <a:r>
              <a:rPr lang="cs-CZ" sz="1800" dirty="0"/>
              <a:t>role </a:t>
            </a:r>
            <a:r>
              <a:rPr lang="cs-CZ" sz="1800" dirty="0" err="1"/>
              <a:t>propojovatele</a:t>
            </a:r>
            <a:r>
              <a:rPr lang="cs-CZ" sz="1800" dirty="0"/>
              <a:t> (spojovacího článku).</a:t>
            </a:r>
          </a:p>
          <a:p>
            <a:pPr marL="457200" lvl="1" indent="0" algn="just">
              <a:buNone/>
            </a:pPr>
            <a:endParaRPr lang="cs-CZ" sz="1800" dirty="0"/>
          </a:p>
          <a:p>
            <a:pPr lvl="0" algn="just"/>
            <a:r>
              <a:rPr lang="cs-CZ" sz="1800" b="1" dirty="0"/>
              <a:t>Informační role</a:t>
            </a:r>
            <a:r>
              <a:rPr lang="cs-CZ" sz="1800" dirty="0"/>
              <a:t> – informační role se vztahuje ke zdrojům a předávání informací získaných manažer při vykonávání interpersonálních rolí:</a:t>
            </a:r>
          </a:p>
          <a:p>
            <a:pPr lvl="1" algn="just"/>
            <a:r>
              <a:rPr lang="cs-CZ" sz="1800" dirty="0"/>
              <a:t>role příjemce informací; </a:t>
            </a:r>
          </a:p>
          <a:p>
            <a:pPr lvl="1" algn="just"/>
            <a:r>
              <a:rPr lang="cs-CZ" sz="1800" dirty="0"/>
              <a:t>role šiřitele informací; </a:t>
            </a:r>
          </a:p>
          <a:p>
            <a:pPr lvl="1" algn="just"/>
            <a:r>
              <a:rPr lang="cs-CZ" sz="1800" dirty="0"/>
              <a:t>role mluvčího.</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 a jeho role I</a:t>
            </a:r>
          </a:p>
        </p:txBody>
      </p:sp>
    </p:spTree>
    <p:extLst>
      <p:ext uri="{BB962C8B-B14F-4D97-AF65-F5344CB8AC3E}">
        <p14:creationId xmlns:p14="http://schemas.microsoft.com/office/powerpoint/2010/main" val="2515720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Rozhodovací role</a:t>
            </a:r>
            <a:r>
              <a:rPr lang="cs-CZ" sz="1800" dirty="0"/>
              <a:t> – rozhodovací role je spojena s rozhodováním manažera a řešením problémů v průběhu vykonávaní manažerské práce:</a:t>
            </a:r>
          </a:p>
          <a:p>
            <a:pPr lvl="1" algn="just"/>
            <a:r>
              <a:rPr lang="cs-CZ" sz="1800" dirty="0"/>
              <a:t>role podnikatele; </a:t>
            </a:r>
          </a:p>
          <a:p>
            <a:pPr lvl="1" algn="just"/>
            <a:r>
              <a:rPr lang="cs-CZ" sz="1800" dirty="0"/>
              <a:t>role řešitele problémů; </a:t>
            </a:r>
          </a:p>
          <a:p>
            <a:pPr lvl="1" algn="just"/>
            <a:r>
              <a:rPr lang="cs-CZ" sz="1800" dirty="0"/>
              <a:t>role </a:t>
            </a:r>
            <a:r>
              <a:rPr lang="cs-CZ" sz="1800" dirty="0" err="1"/>
              <a:t>alokátora</a:t>
            </a:r>
            <a:r>
              <a:rPr lang="cs-CZ" sz="1800" dirty="0"/>
              <a:t> zdrojů; </a:t>
            </a:r>
          </a:p>
          <a:p>
            <a:pPr lvl="1" algn="just"/>
            <a:r>
              <a:rPr lang="cs-CZ" sz="1800" dirty="0"/>
              <a:t>role vyjednávače</a:t>
            </a:r>
          </a:p>
          <a:p>
            <a:pPr algn="just"/>
            <a:r>
              <a:rPr lang="cs-CZ" sz="1800" dirty="0"/>
              <a:t>K těmto třem rolím se přiřazuje ještě role administrativní. V rámci a</a:t>
            </a:r>
            <a:r>
              <a:rPr lang="cs-CZ" sz="1800" b="1" dirty="0"/>
              <a:t>dministrativní role</a:t>
            </a:r>
            <a:r>
              <a:rPr lang="cs-CZ" sz="1800" dirty="0"/>
              <a:t> manažer vystupuje v roli:</a:t>
            </a:r>
          </a:p>
          <a:p>
            <a:pPr lvl="1" algn="just"/>
            <a:r>
              <a:rPr lang="cs-CZ" sz="1800" dirty="0"/>
              <a:t>administrátora; </a:t>
            </a:r>
          </a:p>
          <a:p>
            <a:pPr lvl="1" algn="just"/>
            <a:r>
              <a:rPr lang="cs-CZ" sz="1800" dirty="0"/>
              <a:t>pozorovatele;</a:t>
            </a:r>
          </a:p>
          <a:p>
            <a:pPr lvl="1" algn="just"/>
            <a:r>
              <a:rPr lang="cs-CZ" sz="1800" dirty="0" err="1"/>
              <a:t>kontrolovatele</a:t>
            </a:r>
            <a:r>
              <a:rPr lang="cs-CZ" sz="1800" dirty="0"/>
              <a:t> úkolů;</a:t>
            </a:r>
          </a:p>
          <a:p>
            <a:pPr lvl="1" algn="just"/>
            <a:r>
              <a:rPr lang="cs-CZ" sz="1800" dirty="0"/>
              <a:t>správce rozpočtů.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 a jeho </a:t>
            </a:r>
            <a:r>
              <a:rPr lang="cs-CZ"/>
              <a:t>role II</a:t>
            </a:r>
            <a:endParaRPr lang="cs-CZ" dirty="0"/>
          </a:p>
        </p:txBody>
      </p:sp>
    </p:spTree>
    <p:extLst>
      <p:ext uri="{BB962C8B-B14F-4D97-AF65-F5344CB8AC3E}">
        <p14:creationId xmlns:p14="http://schemas.microsoft.com/office/powerpoint/2010/main" val="1920276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Management a </a:t>
            </a:r>
            <a:r>
              <a:rPr lang="cs-CZ" sz="4000" b="1" dirty="0" err="1">
                <a:solidFill>
                  <a:schemeClr val="bg1"/>
                </a:solidFill>
                <a:latin typeface="Times New Roman" panose="02020603050405020304" pitchFamily="18" charset="0"/>
                <a:cs typeface="Times New Roman" panose="02020603050405020304" pitchFamily="18" charset="0"/>
              </a:rPr>
              <a:t>leadership</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2610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Management </a:t>
            </a:r>
            <a:r>
              <a:rPr lang="cs-CZ" sz="1800" dirty="0"/>
              <a:t>se zabývá dosahováním výsledků pomocí efektivního získávání, rozdělování, využívání a kontrolování potřebných zdrojů (tj. lidí, finančních prostředků, zařízení, budov a vybavení, informací a znalostí.</a:t>
            </a:r>
          </a:p>
          <a:p>
            <a:pPr algn="just"/>
            <a:endParaRPr lang="cs-CZ" sz="1800" b="1" dirty="0" smtClean="0"/>
          </a:p>
          <a:p>
            <a:pPr algn="just"/>
            <a:r>
              <a:rPr lang="cs-CZ" sz="1800" b="1" dirty="0" err="1" smtClean="0"/>
              <a:t>Leadership</a:t>
            </a:r>
            <a:r>
              <a:rPr lang="cs-CZ" sz="1800" dirty="0" smtClean="0"/>
              <a:t> </a:t>
            </a:r>
            <a:r>
              <a:rPr lang="cs-CZ" sz="1800" dirty="0"/>
              <a:t>se zaměřuje na lidi, jako na nejdůležitější zdroj organizace. Jedná se tedy o proces vytváření a sdělování vize budoucnosti, motivování lidí a získávání jejich oddanosti a angažovanosti. </a:t>
            </a:r>
          </a:p>
          <a:p>
            <a:pPr algn="just"/>
            <a:r>
              <a:rPr lang="cs-CZ" sz="1800" dirty="0" err="1"/>
              <a:t>Leadership</a:t>
            </a:r>
            <a:r>
              <a:rPr lang="cs-CZ" sz="1800" dirty="0"/>
              <a:t>, vedení lidí, znamená poskytovat vedení lidem, získávat lidi pro to, aby následovali své lídry.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 mezi managementem a </a:t>
            </a:r>
            <a:r>
              <a:rPr lang="cs-CZ" dirty="0" err="1"/>
              <a:t>leadershipem</a:t>
            </a:r>
            <a:endParaRPr lang="cs-CZ" dirty="0"/>
          </a:p>
        </p:txBody>
      </p:sp>
    </p:spTree>
    <p:extLst>
      <p:ext uri="{BB962C8B-B14F-4D97-AF65-F5344CB8AC3E}">
        <p14:creationId xmlns:p14="http://schemas.microsoft.com/office/powerpoint/2010/main" val="377002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105958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400" dirty="0" smtClean="0"/>
              <a:t>management </a:t>
            </a:r>
            <a:r>
              <a:rPr lang="cs-CZ" sz="2400" dirty="0"/>
              <a:t>jako skupina řídících pracovníků</a:t>
            </a:r>
            <a:r>
              <a:rPr lang="cs-CZ" sz="2400" dirty="0" smtClean="0"/>
              <a:t>;</a:t>
            </a:r>
          </a:p>
          <a:p>
            <a:pPr algn="just"/>
            <a:endParaRPr lang="cs-CZ" sz="2400" dirty="0"/>
          </a:p>
          <a:p>
            <a:pPr lvl="0" algn="just"/>
            <a:r>
              <a:rPr lang="cs-CZ" sz="2400" dirty="0"/>
              <a:t>management jako vědní disciplína</a:t>
            </a:r>
            <a:r>
              <a:rPr lang="cs-CZ" sz="2400" dirty="0" smtClean="0"/>
              <a:t>;</a:t>
            </a:r>
          </a:p>
          <a:p>
            <a:pPr lvl="0" algn="just"/>
            <a:endParaRPr lang="cs-CZ" sz="2400" dirty="0"/>
          </a:p>
          <a:p>
            <a:pPr lvl="0" algn="just"/>
            <a:r>
              <a:rPr lang="cs-CZ" sz="2400" dirty="0"/>
              <a:t>management jako funkce a aktivita.</a:t>
            </a:r>
          </a:p>
          <a:p>
            <a:pPr lvl="0" algn="just"/>
            <a:endParaRPr lang="cs-CZ" sz="2400" dirty="0"/>
          </a:p>
          <a:p>
            <a:pPr algn="just"/>
            <a:endParaRPr lang="cs-CZ" sz="2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Pojetí managementu</a:t>
            </a:r>
          </a:p>
        </p:txBody>
      </p:sp>
    </p:spTree>
    <p:extLst>
      <p:ext uri="{BB962C8B-B14F-4D97-AF65-F5344CB8AC3E}">
        <p14:creationId xmlns:p14="http://schemas.microsoft.com/office/powerpoint/2010/main" val="31554779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9164"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b="1" dirty="0"/>
              <a:t>Manažer</a:t>
            </a:r>
            <a:r>
              <a:rPr lang="cs-CZ" sz="1700" dirty="0"/>
              <a:t> spravuje – </a:t>
            </a:r>
            <a:r>
              <a:rPr lang="cs-CZ" sz="1700" b="1" dirty="0"/>
              <a:t>lídr</a:t>
            </a:r>
            <a:r>
              <a:rPr lang="cs-CZ" sz="1700" dirty="0"/>
              <a:t> inovuje.</a:t>
            </a:r>
          </a:p>
          <a:p>
            <a:pPr lvl="0" algn="just"/>
            <a:r>
              <a:rPr lang="cs-CZ" sz="1700" b="1" dirty="0"/>
              <a:t>Manažer</a:t>
            </a:r>
            <a:r>
              <a:rPr lang="cs-CZ" sz="1700" dirty="0"/>
              <a:t> je kopie – </a:t>
            </a:r>
            <a:r>
              <a:rPr lang="cs-CZ" sz="1700" b="1" dirty="0"/>
              <a:t>lídr</a:t>
            </a:r>
            <a:r>
              <a:rPr lang="cs-CZ" sz="1700" dirty="0"/>
              <a:t> je originální.</a:t>
            </a:r>
          </a:p>
          <a:p>
            <a:pPr lvl="0" algn="just"/>
            <a:r>
              <a:rPr lang="cs-CZ" sz="1700" b="1" dirty="0"/>
              <a:t>Manažer</a:t>
            </a:r>
            <a:r>
              <a:rPr lang="cs-CZ" sz="1700" dirty="0"/>
              <a:t> udržuje – </a:t>
            </a:r>
            <a:r>
              <a:rPr lang="cs-CZ" sz="1700" b="1" dirty="0"/>
              <a:t>lídr</a:t>
            </a:r>
            <a:r>
              <a:rPr lang="cs-CZ" sz="1700" dirty="0"/>
              <a:t> rozvíjí.</a:t>
            </a:r>
          </a:p>
          <a:p>
            <a:pPr lvl="0" algn="just"/>
            <a:r>
              <a:rPr lang="cs-CZ" sz="1700" b="1" dirty="0"/>
              <a:t>Manažer</a:t>
            </a:r>
            <a:r>
              <a:rPr lang="cs-CZ" sz="1700" dirty="0"/>
              <a:t> se zaměřuje na systémy a struktury – </a:t>
            </a:r>
            <a:r>
              <a:rPr lang="cs-CZ" sz="1700" b="1" dirty="0"/>
              <a:t>lídr</a:t>
            </a:r>
            <a:r>
              <a:rPr lang="cs-CZ" sz="1700" dirty="0"/>
              <a:t> se zaměřuje na lidi.</a:t>
            </a:r>
          </a:p>
          <a:p>
            <a:pPr lvl="0" algn="just"/>
            <a:r>
              <a:rPr lang="cs-CZ" sz="1700" b="1" dirty="0"/>
              <a:t>Manažer</a:t>
            </a:r>
            <a:r>
              <a:rPr lang="cs-CZ" sz="1700" dirty="0"/>
              <a:t> se spoléhá na kontrolu – </a:t>
            </a:r>
            <a:r>
              <a:rPr lang="cs-CZ" sz="1700" b="1" dirty="0"/>
              <a:t>lídr</a:t>
            </a:r>
            <a:r>
              <a:rPr lang="cs-CZ" sz="1700" dirty="0"/>
              <a:t> vyvolává důvěru.</a:t>
            </a:r>
          </a:p>
          <a:p>
            <a:pPr lvl="0" algn="just"/>
            <a:r>
              <a:rPr lang="cs-CZ" sz="1700" b="1" dirty="0"/>
              <a:t>Manažer</a:t>
            </a:r>
            <a:r>
              <a:rPr lang="cs-CZ" sz="1700" dirty="0"/>
              <a:t> má výhled krátkodobý – </a:t>
            </a:r>
            <a:r>
              <a:rPr lang="cs-CZ" sz="1700" b="1" dirty="0"/>
              <a:t>lídr </a:t>
            </a:r>
            <a:r>
              <a:rPr lang="cs-CZ" sz="1700" dirty="0"/>
              <a:t>má perspektivu dlouhodobou.</a:t>
            </a:r>
          </a:p>
          <a:p>
            <a:pPr lvl="0" algn="just"/>
            <a:r>
              <a:rPr lang="cs-CZ" sz="1700" b="1" dirty="0"/>
              <a:t>Manažer</a:t>
            </a:r>
            <a:r>
              <a:rPr lang="cs-CZ" sz="1700" dirty="0"/>
              <a:t> se ptá jak a kdy – </a:t>
            </a:r>
            <a:r>
              <a:rPr lang="cs-CZ" sz="1700" b="1" dirty="0"/>
              <a:t>lídr</a:t>
            </a:r>
            <a:r>
              <a:rPr lang="cs-CZ" sz="1700" dirty="0"/>
              <a:t> se ptá co a proč.</a:t>
            </a:r>
          </a:p>
          <a:p>
            <a:pPr lvl="0" algn="just"/>
            <a:r>
              <a:rPr lang="cs-CZ" sz="1700" b="1" dirty="0"/>
              <a:t>Manažer</a:t>
            </a:r>
            <a:r>
              <a:rPr lang="cs-CZ" sz="1700" dirty="0"/>
              <a:t> má svůj pohled vždy upřen na termíny splnění konkrétních úkolů – </a:t>
            </a:r>
            <a:r>
              <a:rPr lang="cs-CZ" sz="1700" b="1" dirty="0"/>
              <a:t>lídr</a:t>
            </a:r>
            <a:r>
              <a:rPr lang="cs-CZ" sz="1700" dirty="0"/>
              <a:t> na obzor cesty.</a:t>
            </a:r>
          </a:p>
          <a:p>
            <a:pPr lvl="0" algn="just"/>
            <a:r>
              <a:rPr lang="cs-CZ" sz="1700" b="1" dirty="0"/>
              <a:t>Manažer</a:t>
            </a:r>
            <a:r>
              <a:rPr lang="cs-CZ" sz="1700" dirty="0"/>
              <a:t> napodobuje – </a:t>
            </a:r>
            <a:r>
              <a:rPr lang="cs-CZ" sz="1700" b="1" dirty="0"/>
              <a:t>lídr</a:t>
            </a:r>
            <a:r>
              <a:rPr lang="cs-CZ" sz="1700" dirty="0"/>
              <a:t> tvoří.</a:t>
            </a:r>
          </a:p>
          <a:p>
            <a:pPr lvl="0" algn="just"/>
            <a:r>
              <a:rPr lang="cs-CZ" sz="1700" b="1" dirty="0"/>
              <a:t>Manažer</a:t>
            </a:r>
            <a:r>
              <a:rPr lang="cs-CZ" sz="1700" dirty="0"/>
              <a:t> akceptuje status quo – </a:t>
            </a:r>
            <a:r>
              <a:rPr lang="cs-CZ" sz="1700" b="1" dirty="0"/>
              <a:t>lídr</a:t>
            </a:r>
            <a:r>
              <a:rPr lang="cs-CZ" sz="1700" dirty="0"/>
              <a:t> jej zpochybňuje.</a:t>
            </a:r>
          </a:p>
          <a:p>
            <a:pPr lvl="0" algn="just"/>
            <a:r>
              <a:rPr lang="cs-CZ" sz="1700" b="1" dirty="0"/>
              <a:t>Manažer</a:t>
            </a:r>
            <a:r>
              <a:rPr lang="cs-CZ" sz="1700" dirty="0"/>
              <a:t> je klasický dobrý voják – </a:t>
            </a:r>
            <a:r>
              <a:rPr lang="cs-CZ" sz="1700" b="1" dirty="0"/>
              <a:t>lídr</a:t>
            </a:r>
            <a:r>
              <a:rPr lang="cs-CZ" sz="1700" dirty="0"/>
              <a:t> je svébytná osobnost.</a:t>
            </a:r>
          </a:p>
          <a:p>
            <a:pPr algn="just"/>
            <a:r>
              <a:rPr lang="cs-CZ" sz="1700" b="1" dirty="0"/>
              <a:t>Manažer</a:t>
            </a:r>
            <a:r>
              <a:rPr lang="cs-CZ" sz="1700" dirty="0"/>
              <a:t> dělá věci správně – </a:t>
            </a:r>
            <a:r>
              <a:rPr lang="cs-CZ" sz="1700" b="1" dirty="0"/>
              <a:t>lídr</a:t>
            </a:r>
            <a:r>
              <a:rPr lang="cs-CZ" sz="1700" dirty="0"/>
              <a:t> dělá správné věci..</a:t>
            </a:r>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Rozdíly mezi manažerem a lídrem</a:t>
            </a:r>
          </a:p>
        </p:txBody>
      </p:sp>
    </p:spTree>
    <p:extLst>
      <p:ext uri="{BB962C8B-B14F-4D97-AF65-F5344CB8AC3E}">
        <p14:creationId xmlns:p14="http://schemas.microsoft.com/office/powerpoint/2010/main" val="39913597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752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err="1"/>
              <a:t>Leadership</a:t>
            </a:r>
            <a:r>
              <a:rPr lang="cs-CZ" sz="1800" dirty="0"/>
              <a:t> je především spojen s motivováním a inspirováním lidí k tomu, aby vynaložili své dovednosti a schopnosti k dosažení stanovených cílů. </a:t>
            </a:r>
          </a:p>
          <a:p>
            <a:pPr algn="just"/>
            <a:r>
              <a:rPr lang="cs-CZ" sz="1800" dirty="0"/>
              <a:t>Na rozdíl od manažera se lídr snaží získat srdce lidí, aby se práce lidem stala srdeční záležitostí a nejen pracovní povinností. </a:t>
            </a:r>
          </a:p>
          <a:p>
            <a:pPr algn="just"/>
            <a:r>
              <a:rPr lang="cs-CZ" sz="1800" dirty="0" err="1"/>
              <a:t>Hersey</a:t>
            </a:r>
            <a:r>
              <a:rPr lang="cs-CZ" sz="1800" dirty="0"/>
              <a:t> a </a:t>
            </a:r>
            <a:r>
              <a:rPr lang="cs-CZ" sz="1800" dirty="0" err="1"/>
              <a:t>Blanchard</a:t>
            </a:r>
            <a:r>
              <a:rPr lang="cs-CZ" sz="1800" dirty="0"/>
              <a:t> (1993) se domnívají, že obecně nejužívanější definicí vůdcovství je ta, která charakterizuje </a:t>
            </a:r>
            <a:r>
              <a:rPr lang="cs-CZ" sz="1800" dirty="0" err="1"/>
              <a:t>leadership</a:t>
            </a:r>
            <a:r>
              <a:rPr lang="cs-CZ" sz="1800" dirty="0"/>
              <a:t> jako proces ovlivňování činnosti individua či skupiny ve snaze dosáhnout cílů v určitém situačním kontextu.</a:t>
            </a:r>
          </a:p>
          <a:p>
            <a:pPr algn="just"/>
            <a:r>
              <a:rPr lang="cs-CZ" sz="1800" dirty="0" smtClean="0"/>
              <a:t>Matematicky </a:t>
            </a:r>
            <a:r>
              <a:rPr lang="cs-CZ" sz="1800" dirty="0"/>
              <a:t>můžeme vyjádřit teorii vůdcovství (V) jako funkci tří základních proměnných lídr (L), jedinec či skupina (J), situační faktory (S) následovně: V = f (L, J ,S). </a:t>
            </a:r>
          </a:p>
          <a:p>
            <a:pPr algn="just"/>
            <a:r>
              <a:rPr lang="cs-CZ" sz="1800" dirty="0"/>
              <a:t>Vůdcovství je v moderní společnosti chápáno jako konsensuální, ve shodě se zájmy společnosti, nikoliv prosazované formou násilí a hrozeb.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Leadership</a:t>
            </a:r>
            <a:r>
              <a:rPr lang="cs-CZ" dirty="0"/>
              <a:t> </a:t>
            </a:r>
          </a:p>
        </p:txBody>
      </p:sp>
    </p:spTree>
    <p:extLst>
      <p:ext uri="{BB962C8B-B14F-4D97-AF65-F5344CB8AC3E}">
        <p14:creationId xmlns:p14="http://schemas.microsoft.com/office/powerpoint/2010/main" val="4930821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a </a:t>
            </a:r>
            <a:r>
              <a:rPr lang="cs-CZ" dirty="0" err="1"/>
              <a:t>leadership</a:t>
            </a:r>
            <a:endParaRPr lang="cs-CZ" dirty="0"/>
          </a:p>
        </p:txBody>
      </p:sp>
      <p:pic>
        <p:nvPicPr>
          <p:cNvPr id="6" name="Obrázek 5" descr="https://peritumagri.com/stride/pluginfile.php/4921/mod_page/content/4/12.%20Leadership-skills1.jpg?time=1670492089356"/>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11566"/>
            <a:ext cx="5112568" cy="3776316"/>
          </a:xfrm>
          <a:prstGeom prst="rect">
            <a:avLst/>
          </a:prstGeom>
          <a:noFill/>
          <a:ln>
            <a:noFill/>
          </a:ln>
        </p:spPr>
      </p:pic>
    </p:spTree>
    <p:extLst>
      <p:ext uri="{BB962C8B-B14F-4D97-AF65-F5344CB8AC3E}">
        <p14:creationId xmlns:p14="http://schemas.microsoft.com/office/powerpoint/2010/main" val="9617404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smtClean="0"/>
              <a:t>Lídři </a:t>
            </a:r>
            <a:r>
              <a:rPr lang="cs-CZ" sz="1800" dirty="0"/>
              <a:t>se dostávají v organizaci do tří základních rolí, a to:</a:t>
            </a:r>
          </a:p>
          <a:p>
            <a:pPr lvl="0" algn="just"/>
            <a:r>
              <a:rPr lang="cs-CZ" sz="1800" b="1" dirty="0"/>
              <a:t>definují úkoly</a:t>
            </a:r>
            <a:r>
              <a:rPr lang="cs-CZ" sz="1800" dirty="0"/>
              <a:t> – stanovují lidem, co se od nich očekává – naplňují tak potřeby úkolu, tj. udělat práci;</a:t>
            </a:r>
          </a:p>
          <a:p>
            <a:pPr lvl="0" algn="just"/>
            <a:r>
              <a:rPr lang="cs-CZ" sz="1800" b="1" dirty="0"/>
              <a:t>zajišťují plnění úkolů</a:t>
            </a:r>
            <a:r>
              <a:rPr lang="cs-CZ" sz="1800" dirty="0"/>
              <a:t> – zajišťují tak naplnění účelu, existence skupiny – naplňují individuální potřeby, tj. dochází ke sladění potřeb jedince s potřebami skupiny;</a:t>
            </a:r>
          </a:p>
          <a:p>
            <a:pPr algn="just"/>
            <a:r>
              <a:rPr lang="cs-CZ" sz="1800" b="1" dirty="0"/>
              <a:t>udržují efektivní vztahy</a:t>
            </a:r>
            <a:r>
              <a:rPr lang="cs-CZ" sz="1800" dirty="0"/>
              <a:t> – udržují takové vztahy, které přispívají ke splnění úkolu – naplňují tak potřeby skupiny, tzn. vytvářet a udržovat týmového ducha.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Role lídra</a:t>
            </a:r>
          </a:p>
        </p:txBody>
      </p:sp>
    </p:spTree>
    <p:extLst>
      <p:ext uri="{BB962C8B-B14F-4D97-AF65-F5344CB8AC3E}">
        <p14:creationId xmlns:p14="http://schemas.microsoft.com/office/powerpoint/2010/main" val="18088117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Při </a:t>
            </a:r>
            <a:r>
              <a:rPr lang="cs-CZ" sz="1800" dirty="0"/>
              <a:t>získání manažerské funkce získává vedoucí pracovník tzv. </a:t>
            </a:r>
            <a:r>
              <a:rPr lang="cs-CZ" sz="1800" b="1" dirty="0"/>
              <a:t>formální (oficiální, poziční) </a:t>
            </a:r>
            <a:r>
              <a:rPr lang="cs-CZ" sz="1800" b="1" dirty="0" err="1"/>
              <a:t>lídrovství</a:t>
            </a:r>
            <a:r>
              <a:rPr lang="cs-CZ" sz="1800" dirty="0"/>
              <a:t>, stává se lídrem na základě svého postavení vycházející z jeho moci, pravomocí a kompetencí. </a:t>
            </a:r>
          </a:p>
          <a:p>
            <a:pPr algn="just"/>
            <a:r>
              <a:rPr lang="cs-CZ" sz="1800" dirty="0"/>
              <a:t>V tomto případě se jedná o formální lídry, kteří využívají své autoritářské pozice a celé jejich vedení se přeměňuje na tvrdé řízení než na tvůrčí vedení lidí. </a:t>
            </a:r>
            <a:endParaRPr lang="cs-CZ" sz="1800" dirty="0" smtClean="0"/>
          </a:p>
          <a:p>
            <a:pPr algn="just"/>
            <a:endParaRPr lang="cs-CZ" sz="1800" dirty="0" smtClean="0"/>
          </a:p>
          <a:p>
            <a:pPr algn="just"/>
            <a:r>
              <a:rPr lang="cs-CZ" sz="1800" b="1" dirty="0"/>
              <a:t>Neformální lídři </a:t>
            </a:r>
            <a:r>
              <a:rPr lang="cs-CZ" sz="1800" dirty="0"/>
              <a:t>představuje takové manažery, kteří jsou skutečně lídři a stojí v čele své skupiny na základě své osobnosti a ne svého titulu nebo moci. </a:t>
            </a:r>
          </a:p>
          <a:p>
            <a:pPr algn="just"/>
            <a:r>
              <a:rPr lang="cs-CZ" sz="1800" dirty="0" smtClean="0"/>
              <a:t>Přenechávají </a:t>
            </a:r>
            <a:r>
              <a:rPr lang="cs-CZ" sz="1800" dirty="0"/>
              <a:t>jim prostor a odpovědnost za svěřené úkoly a tak se je snaží, mimo jiné, něčemu naučit.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Formální </a:t>
            </a:r>
            <a:r>
              <a:rPr lang="cs-CZ" dirty="0" smtClean="0"/>
              <a:t>– neformální </a:t>
            </a:r>
            <a:r>
              <a:rPr lang="cs-CZ" dirty="0" err="1" smtClean="0"/>
              <a:t>lídrovství</a:t>
            </a:r>
            <a:endParaRPr lang="cs-CZ" dirty="0"/>
          </a:p>
        </p:txBody>
      </p:sp>
    </p:spTree>
    <p:extLst>
      <p:ext uri="{BB962C8B-B14F-4D97-AF65-F5344CB8AC3E}">
        <p14:creationId xmlns:p14="http://schemas.microsoft.com/office/powerpoint/2010/main" val="26794862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velkého člověka a teorie rysů </a:t>
            </a:r>
            <a:r>
              <a:rPr lang="cs-CZ" sz="1800" dirty="0"/>
              <a:t>– vůdcem se člověk stává narozením</a:t>
            </a:r>
          </a:p>
          <a:p>
            <a:pPr algn="just"/>
            <a:r>
              <a:rPr lang="cs-CZ" sz="1800" b="1" dirty="0"/>
              <a:t>Behaviorální teorie </a:t>
            </a:r>
            <a:r>
              <a:rPr lang="cs-CZ" sz="1800" dirty="0"/>
              <a:t>– vůdcem se stáváme učením a pozorováním</a:t>
            </a:r>
          </a:p>
          <a:p>
            <a:pPr algn="just"/>
            <a:r>
              <a:rPr lang="cs-CZ" sz="1800" b="1" dirty="0"/>
              <a:t>Teorie situačního/</a:t>
            </a:r>
            <a:r>
              <a:rPr lang="cs-CZ" sz="1800" b="1" dirty="0" err="1"/>
              <a:t>kontigenčního</a:t>
            </a:r>
            <a:r>
              <a:rPr lang="cs-CZ" sz="1800" b="1" dirty="0"/>
              <a:t> vedení </a:t>
            </a:r>
            <a:r>
              <a:rPr lang="cs-CZ" sz="1800" dirty="0"/>
              <a:t>– vedení je ovlivněno, mimo jiné, faktory prostředí a situace</a:t>
            </a:r>
          </a:p>
          <a:p>
            <a:pPr algn="just"/>
            <a:r>
              <a:rPr lang="cs-CZ" sz="1800" b="1" dirty="0"/>
              <a:t>Transakční a transformační vedení </a:t>
            </a:r>
            <a:r>
              <a:rPr lang="cs-CZ" sz="1800" dirty="0"/>
              <a:t>– teorie se zaměřují na odměnu a trest za dosažení cílů</a:t>
            </a:r>
          </a:p>
          <a:p>
            <a:pPr marL="0" indent="0" algn="just">
              <a:buNone/>
            </a:pPr>
            <a:endParaRPr lang="cs-CZ" sz="1800" dirty="0"/>
          </a:p>
          <a:p>
            <a:pPr algn="just"/>
            <a:r>
              <a:rPr lang="cs-CZ" sz="1800" dirty="0"/>
              <a:t>Model komplexního vedení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Kategorie teorií vůdcovství</a:t>
            </a:r>
          </a:p>
        </p:txBody>
      </p:sp>
    </p:spTree>
    <p:extLst>
      <p:ext uri="{BB962C8B-B14F-4D97-AF65-F5344CB8AC3E}">
        <p14:creationId xmlns:p14="http://schemas.microsoft.com/office/powerpoint/2010/main" val="18422812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Klasickým východiskem pro různé přístupy k vedení lidí je </a:t>
            </a:r>
            <a:r>
              <a:rPr lang="cs-CZ" sz="1800" b="1" dirty="0" err="1"/>
              <a:t>McGregorova</a:t>
            </a:r>
            <a:r>
              <a:rPr lang="cs-CZ" sz="1800" dirty="0"/>
              <a:t> </a:t>
            </a:r>
            <a:r>
              <a:rPr lang="cs-CZ" sz="1800" b="1" dirty="0"/>
              <a:t>Teorie XY</a:t>
            </a:r>
            <a:r>
              <a:rPr lang="cs-CZ" sz="1800" dirty="0"/>
              <a:t> z roku 1960.</a:t>
            </a:r>
          </a:p>
          <a:p>
            <a:pPr algn="just"/>
            <a:r>
              <a:rPr lang="cs-CZ" sz="1800" dirty="0"/>
              <a:t> Jedná se o účelovou abstrakci dvou krajních podob lidí, lidi typu X a lidi typu Y, kterých může nabývat vztah člověk k práci a z toho vyplývající chování. </a:t>
            </a:r>
            <a:endParaRPr lang="cs-CZ" sz="1800" dirty="0" smtClean="0"/>
          </a:p>
          <a:p>
            <a:pPr algn="just"/>
            <a:endParaRPr lang="cs-CZ" sz="1800" dirty="0"/>
          </a:p>
          <a:p>
            <a:pPr algn="just"/>
            <a:r>
              <a:rPr lang="cs-CZ" sz="1800" b="1" dirty="0"/>
              <a:t>Lidé typu X </a:t>
            </a:r>
            <a:r>
              <a:rPr lang="cs-CZ" sz="1800" dirty="0"/>
              <a:t>jsou typičtí tím, že v podstatě práci nenávidí, jsou líní, pracují jen pro obživu a v souvislosti s prací mají pocit odcizení. </a:t>
            </a:r>
            <a:endParaRPr lang="cs-CZ" sz="1800" dirty="0" smtClean="0"/>
          </a:p>
          <a:p>
            <a:pPr algn="just"/>
            <a:endParaRPr lang="cs-CZ" sz="1800" dirty="0"/>
          </a:p>
          <a:p>
            <a:pPr algn="just"/>
            <a:r>
              <a:rPr lang="cs-CZ" sz="1800" b="1" dirty="0"/>
              <a:t>Lidé typu Y </a:t>
            </a:r>
            <a:r>
              <a:rPr lang="cs-CZ" sz="1800" dirty="0"/>
              <a:t>pracují rádi, jsou práci oddáni, žijí pro práci a jsou silně zaangažováni do dění v organizaci.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McGregorova</a:t>
            </a:r>
            <a:r>
              <a:rPr lang="cs-CZ" dirty="0"/>
              <a:t> Teorie XY</a:t>
            </a:r>
          </a:p>
        </p:txBody>
      </p:sp>
    </p:spTree>
    <p:extLst>
      <p:ext uri="{BB962C8B-B14F-4D97-AF65-F5344CB8AC3E}">
        <p14:creationId xmlns:p14="http://schemas.microsoft.com/office/powerpoint/2010/main" val="42631156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velkého člověka/vůdce a teorie rysů</a:t>
            </a:r>
          </a:p>
        </p:txBody>
      </p:sp>
      <p:pic>
        <p:nvPicPr>
          <p:cNvPr id="5" name="Obrázek 4"/>
          <p:cNvPicPr/>
          <p:nvPr/>
        </p:nvPicPr>
        <p:blipFill rotWithShape="1">
          <a:blip r:embed="rId2"/>
          <a:srcRect l="35347" t="32627" r="52585" b="32588"/>
          <a:stretch/>
        </p:blipFill>
        <p:spPr bwMode="auto">
          <a:xfrm>
            <a:off x="1115616" y="915566"/>
            <a:ext cx="2664296" cy="3719686"/>
          </a:xfrm>
          <a:prstGeom prst="rect">
            <a:avLst/>
          </a:prstGeom>
          <a:ln>
            <a:noFill/>
          </a:ln>
          <a:extLst>
            <a:ext uri="{53640926-AAD7-44D8-BBD7-CCE9431645EC}">
              <a14:shadowObscured xmlns:a14="http://schemas.microsoft.com/office/drawing/2010/main"/>
            </a:ext>
          </a:extLst>
        </p:spPr>
      </p:pic>
      <p:pic>
        <p:nvPicPr>
          <p:cNvPr id="6" name="Obrázek 5"/>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71408" t="41894" r="21451" b="46172"/>
          <a:stretch/>
        </p:blipFill>
        <p:spPr bwMode="auto">
          <a:xfrm>
            <a:off x="4211960" y="1203598"/>
            <a:ext cx="3096344"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32613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Tyto teorie předpokládá, že velcí vůdci se rodí, nikoliv vytvářejí. Jsou hrdinové, mýtičtí a předurčení k tomu, aby se dostali do čela.... </a:t>
            </a:r>
          </a:p>
          <a:p>
            <a:pPr algn="just"/>
            <a:r>
              <a:rPr lang="cs-CZ" sz="1800" dirty="0"/>
              <a:t>Teorie také předpokládají, že určité vlastnosti dělají velké vůdce. Pokouší se identifikovat vlastnosti, které by předpovídaly úspěch ve vůdčích rolích.</a:t>
            </a:r>
          </a:p>
          <a:p>
            <a:pPr algn="just"/>
            <a:r>
              <a:rPr lang="cs-CZ" sz="1800" dirty="0"/>
              <a:t>Třeba John </a:t>
            </a:r>
            <a:r>
              <a:rPr lang="cs-CZ" sz="1800" dirty="0" err="1"/>
              <a:t>Gardner</a:t>
            </a:r>
            <a:r>
              <a:rPr lang="cs-CZ" sz="1800" dirty="0"/>
              <a:t> identifikoval tyto kvality/atributy: </a:t>
            </a:r>
          </a:p>
          <a:p>
            <a:pPr lvl="1" algn="just"/>
            <a:r>
              <a:rPr lang="cs-CZ" sz="1000" dirty="0"/>
              <a:t>fyzická vitalita a vytrvalost    </a:t>
            </a:r>
          </a:p>
          <a:p>
            <a:pPr lvl="1" algn="just"/>
            <a:r>
              <a:rPr lang="cs-CZ" sz="1000" dirty="0"/>
              <a:t>inteligence a akční úsudek    </a:t>
            </a:r>
          </a:p>
          <a:p>
            <a:pPr lvl="1" algn="just"/>
            <a:r>
              <a:rPr lang="cs-CZ" sz="1000" dirty="0"/>
              <a:t>ochota přijmout odpovědnost    </a:t>
            </a:r>
          </a:p>
          <a:p>
            <a:pPr lvl="1" algn="just"/>
            <a:r>
              <a:rPr lang="cs-CZ" sz="1000" dirty="0"/>
              <a:t>schopnost plnit úkoly    </a:t>
            </a:r>
          </a:p>
          <a:p>
            <a:pPr lvl="1" algn="just"/>
            <a:r>
              <a:rPr lang="cs-CZ" sz="1000" dirty="0"/>
              <a:t>porozumění následovníkům a jejich potřebám    </a:t>
            </a:r>
          </a:p>
          <a:p>
            <a:pPr lvl="1" algn="just"/>
            <a:r>
              <a:rPr lang="cs-CZ" sz="1000" dirty="0"/>
              <a:t>schopnost jednat s lidmi   </a:t>
            </a:r>
          </a:p>
          <a:p>
            <a:pPr lvl="1" algn="just"/>
            <a:r>
              <a:rPr lang="cs-CZ" sz="1000" dirty="0"/>
              <a:t>potřeba dosahovat úspěchů    </a:t>
            </a:r>
          </a:p>
          <a:p>
            <a:pPr lvl="1" algn="just"/>
            <a:r>
              <a:rPr lang="cs-CZ" sz="1000" dirty="0"/>
              <a:t>schopnost motivovat lidi   </a:t>
            </a:r>
          </a:p>
          <a:p>
            <a:pPr lvl="1" algn="just"/>
            <a:r>
              <a:rPr lang="cs-CZ" sz="1000" dirty="0"/>
              <a:t>odvaha a rozhodnost    </a:t>
            </a:r>
          </a:p>
          <a:p>
            <a:pPr lvl="1" algn="just"/>
            <a:r>
              <a:rPr lang="cs-CZ" sz="1000" dirty="0"/>
              <a:t>důvěryhodnost    </a:t>
            </a:r>
          </a:p>
          <a:p>
            <a:pPr lvl="1" algn="just"/>
            <a:r>
              <a:rPr lang="cs-CZ" sz="1000" dirty="0"/>
              <a:t>rozhodnost    </a:t>
            </a:r>
          </a:p>
          <a:p>
            <a:pPr lvl="1" algn="just"/>
            <a:r>
              <a:rPr lang="cs-CZ" sz="1000" dirty="0"/>
              <a:t>sebevědomí    </a:t>
            </a:r>
          </a:p>
          <a:p>
            <a:pPr lvl="1" algn="just"/>
            <a:r>
              <a:rPr lang="cs-CZ" sz="1000" dirty="0"/>
              <a:t>asertivita    </a:t>
            </a:r>
          </a:p>
          <a:p>
            <a:pPr lvl="1" algn="just"/>
            <a:r>
              <a:rPr lang="cs-CZ" sz="1000" dirty="0"/>
              <a:t>přizpůsobivost/pružnost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velkého člověka/vůdce (1840…) a teorie rysů (1940…)</a:t>
            </a:r>
          </a:p>
        </p:txBody>
      </p:sp>
    </p:spTree>
    <p:extLst>
      <p:ext uri="{BB962C8B-B14F-4D97-AF65-F5344CB8AC3E}">
        <p14:creationId xmlns:p14="http://schemas.microsoft.com/office/powerpoint/2010/main" val="3536698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a:t>Teorie velkého člověka/vůdce (1840…) a teorie rysů</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3601"/>
          <a:stretch/>
        </p:blipFill>
        <p:spPr>
          <a:xfrm>
            <a:off x="251520" y="792826"/>
            <a:ext cx="7920880" cy="3849526"/>
          </a:xfrm>
          <a:prstGeom prst="rect">
            <a:avLst/>
          </a:prstGeom>
        </p:spPr>
      </p:pic>
    </p:spTree>
    <p:extLst>
      <p:ext uri="{BB962C8B-B14F-4D97-AF65-F5344CB8AC3E}">
        <p14:creationId xmlns:p14="http://schemas.microsoft.com/office/powerpoint/2010/main" val="380345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 tomto pojetí je management spojován s lidským faktorem. Blažek (2014) hovoří o tzv. personifikaci pojmu management. </a:t>
            </a:r>
          </a:p>
          <a:p>
            <a:pPr algn="just"/>
            <a:r>
              <a:rPr lang="cs-CZ" sz="1800" dirty="0"/>
              <a:t>Management je vnímán jako skupina pracovníků, vedoucích pracovníků - manažerů, kteří jsou realizátoři managementu a mají za úkol řídit danou organizaci. </a:t>
            </a:r>
          </a:p>
          <a:p>
            <a:pPr algn="just"/>
            <a:r>
              <a:rPr lang="cs-CZ" sz="1800" dirty="0"/>
              <a:t>Manažer je klíčovou osobou v organizaci, jelikož nese odpovědnost za úspěšnost organizace v podnikatelském prostředí. V malých organizacích splývá role manažera s rolí vlastníka. S růstem organizací dochází k oddělování manažera a vlastníka. Manažer se tak stává prostředníkem mezi výkonnými zaměstnanci a vlastníky organizace.</a:t>
            </a:r>
          </a:p>
          <a:p>
            <a:pPr algn="just"/>
            <a:r>
              <a:rPr lang="cs-CZ" sz="1800" dirty="0"/>
              <a:t>Podle </a:t>
            </a:r>
            <a:r>
              <a:rPr lang="cs-CZ" sz="1800" dirty="0" err="1"/>
              <a:t>Druckera</a:t>
            </a:r>
            <a:r>
              <a:rPr lang="cs-CZ" sz="1800" dirty="0"/>
              <a:t> je manažer považován za osobu, která odpovídá za plánování, realizaci a kontrolu. </a:t>
            </a:r>
          </a:p>
          <a:p>
            <a:pPr algn="just"/>
            <a:r>
              <a:rPr lang="cs-CZ" sz="1800" dirty="0"/>
              <a:t>Lojd (2011, s. 10) považuje manažera za člověka, který dosahuje stanovených cílů s lidmi a prostřednictvím nich.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jako skupina řídících pracovníků</a:t>
            </a:r>
          </a:p>
        </p:txBody>
      </p:sp>
    </p:spTree>
    <p:extLst>
      <p:ext uri="{BB962C8B-B14F-4D97-AF65-F5344CB8AC3E}">
        <p14:creationId xmlns:p14="http://schemas.microsoft.com/office/powerpoint/2010/main" val="3503719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Jednou z prvních komplexnějších teorií </a:t>
            </a:r>
            <a:r>
              <a:rPr lang="cs-CZ" sz="1800" dirty="0" err="1"/>
              <a:t>leadershipu</a:t>
            </a:r>
            <a:r>
              <a:rPr lang="cs-CZ" sz="1800" dirty="0"/>
              <a:t>, která se dostala do popředí zájmu ve druhé polovině dvacátého století, je </a:t>
            </a:r>
            <a:r>
              <a:rPr lang="cs-CZ" sz="1800" b="1" dirty="0"/>
              <a:t>teorie stylů</a:t>
            </a:r>
            <a:r>
              <a:rPr lang="cs-CZ" sz="1800" dirty="0"/>
              <a:t>. </a:t>
            </a:r>
          </a:p>
          <a:p>
            <a:pPr algn="just"/>
            <a:r>
              <a:rPr lang="cs-CZ" sz="1800" dirty="0"/>
              <a:t>Rozdílnost stylů vedení vychází ze dvou základních dimenzí, a to z míry direktivnosti a z míry participace. </a:t>
            </a:r>
          </a:p>
          <a:p>
            <a:pPr algn="just"/>
            <a:r>
              <a:rPr lang="cs-CZ" sz="1800" dirty="0"/>
              <a:t>Míra direktivnosti zobrazuje míru podpory samostatného chování a jednání spolupracovníka manažera. Zjednodušeně řečeno, do jaké míry manažer umožňuje a podporuje samostatné aktivity spolupracovníků a do jaké míry striktně řídí veškeré aktivity svých spolupracovníků. </a:t>
            </a:r>
          </a:p>
          <a:p>
            <a:pPr algn="just"/>
            <a:r>
              <a:rPr lang="cs-CZ" sz="1800" dirty="0"/>
              <a:t>Míra participace představuje míru možností členů skupiny participovat na rozhodování a zároveň připravenost spolupracovníků podílet se na odpovědnosti spjatou s rozhodovací pravomocí.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stylů – Kurt </a:t>
            </a:r>
            <a:r>
              <a:rPr lang="cs-CZ" dirty="0" err="1"/>
              <a:t>Lewinovy</a:t>
            </a:r>
            <a:r>
              <a:rPr lang="cs-CZ" dirty="0"/>
              <a:t> styly vedení (30. léta 20. století)</a:t>
            </a:r>
          </a:p>
        </p:txBody>
      </p:sp>
    </p:spTree>
    <p:extLst>
      <p:ext uri="{BB962C8B-B14F-4D97-AF65-F5344CB8AC3E}">
        <p14:creationId xmlns:p14="http://schemas.microsoft.com/office/powerpoint/2010/main" val="34223421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stylů – Kurt </a:t>
            </a:r>
            <a:r>
              <a:rPr lang="cs-CZ" dirty="0" err="1"/>
              <a:t>Lewinovy</a:t>
            </a:r>
            <a:r>
              <a:rPr lang="cs-CZ" dirty="0"/>
              <a:t> styly vedení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019174"/>
            <a:ext cx="5811539" cy="3413625"/>
          </a:xfrm>
          <a:prstGeom prst="rect">
            <a:avLst/>
          </a:prstGeom>
        </p:spPr>
      </p:pic>
      <p:sp>
        <p:nvSpPr>
          <p:cNvPr id="4" name="TextovéPole 3"/>
          <p:cNvSpPr txBox="1"/>
          <p:nvPr/>
        </p:nvSpPr>
        <p:spPr>
          <a:xfrm>
            <a:off x="5427381" y="717938"/>
            <a:ext cx="2528995" cy="369332"/>
          </a:xfrm>
          <a:prstGeom prst="rect">
            <a:avLst/>
          </a:prstGeom>
          <a:noFill/>
        </p:spPr>
        <p:txBody>
          <a:bodyPr wrap="square" rtlCol="0">
            <a:spAutoFit/>
          </a:bodyPr>
          <a:lstStyle/>
          <a:p>
            <a:r>
              <a:rPr lang="cs-CZ" b="1" dirty="0"/>
              <a:t>Participativní - týmový</a:t>
            </a:r>
            <a:r>
              <a:rPr lang="cs-CZ" dirty="0"/>
              <a:t> </a:t>
            </a:r>
          </a:p>
        </p:txBody>
      </p:sp>
      <p:sp>
        <p:nvSpPr>
          <p:cNvPr id="5" name="TextovéPole 4"/>
          <p:cNvSpPr txBox="1"/>
          <p:nvPr/>
        </p:nvSpPr>
        <p:spPr>
          <a:xfrm>
            <a:off x="3051117" y="717938"/>
            <a:ext cx="2376264" cy="369332"/>
          </a:xfrm>
          <a:prstGeom prst="rect">
            <a:avLst/>
          </a:prstGeom>
          <a:noFill/>
        </p:spPr>
        <p:txBody>
          <a:bodyPr wrap="square" rtlCol="0">
            <a:spAutoFit/>
          </a:bodyPr>
          <a:lstStyle/>
          <a:p>
            <a:r>
              <a:rPr lang="cs-CZ" b="1" dirty="0" err="1"/>
              <a:t>Delegativní</a:t>
            </a:r>
            <a:r>
              <a:rPr lang="cs-CZ" b="1" dirty="0"/>
              <a:t> - liberální</a:t>
            </a:r>
          </a:p>
        </p:txBody>
      </p:sp>
    </p:spTree>
    <p:extLst>
      <p:ext uri="{BB962C8B-B14F-4D97-AF65-F5344CB8AC3E}">
        <p14:creationId xmlns:p14="http://schemas.microsoft.com/office/powerpoint/2010/main" val="23764685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Autoritativní</a:t>
            </a:r>
            <a:r>
              <a:rPr lang="cs-CZ" sz="1800" dirty="0"/>
              <a:t> (autokratický, direktivní) styl vedení – lídr přesně stanovuje způsob práce, sám se rozhoduje s velmi omezenou participací spolupracovníků, lídr přikazuje a kontroluje naplnění výsledků. </a:t>
            </a:r>
          </a:p>
          <a:p>
            <a:pPr marL="0" lvl="0" indent="0" algn="just">
              <a:buNone/>
            </a:pPr>
            <a:endParaRPr lang="cs-CZ" sz="1800" dirty="0"/>
          </a:p>
          <a:p>
            <a:pPr marL="0" lvl="0" indent="0" algn="just">
              <a:buNone/>
            </a:pPr>
            <a:r>
              <a:rPr lang="cs-CZ" sz="1800" dirty="0"/>
              <a:t>U tohoto stylu vedení můžeme rozeznat následující </a:t>
            </a:r>
            <a:r>
              <a:rPr lang="cs-CZ" sz="1800" dirty="0" err="1"/>
              <a:t>substyly</a:t>
            </a:r>
            <a:r>
              <a:rPr lang="cs-CZ" sz="1800" dirty="0"/>
              <a:t>:</a:t>
            </a:r>
          </a:p>
          <a:p>
            <a:pPr marL="357188" lvl="1" indent="-357188" algn="just">
              <a:buFont typeface="Arial" panose="020B0604020202020204" pitchFamily="34" charset="0"/>
              <a:buChar char="•"/>
            </a:pPr>
            <a:r>
              <a:rPr lang="cs-CZ" sz="1800" dirty="0"/>
              <a:t>nezávislý autoritativní styl vedení – lídr pro své rozhodování nepotřebuje další informace, rozhoduje se na základě vlastního uvážení;</a:t>
            </a:r>
          </a:p>
          <a:p>
            <a:pPr algn="just"/>
            <a:r>
              <a:rPr lang="cs-CZ" sz="1800" dirty="0"/>
              <a:t>podporovaný autoritativní styl vedení – lídr pro své rozhodování získává informace od svého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Autoritativní styl vedení</a:t>
            </a:r>
          </a:p>
        </p:txBody>
      </p:sp>
    </p:spTree>
    <p:extLst>
      <p:ext uri="{BB962C8B-B14F-4D97-AF65-F5344CB8AC3E}">
        <p14:creationId xmlns:p14="http://schemas.microsoft.com/office/powerpoint/2010/main" val="34021123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Demokratický</a:t>
            </a:r>
            <a:r>
              <a:rPr lang="cs-CZ" sz="1800" dirty="0"/>
              <a:t> (konzultativní) styl vedení – lídr se rozhoduje na základě konzultací s vybranými členy svého pracovního týmu. </a:t>
            </a:r>
          </a:p>
          <a:p>
            <a:pPr marL="0" lvl="0" indent="0">
              <a:buNone/>
            </a:pPr>
            <a:endParaRPr lang="cs-CZ" sz="1800" dirty="0"/>
          </a:p>
          <a:p>
            <a:pPr marL="0" lvl="0" indent="0">
              <a:buNone/>
            </a:pPr>
            <a:r>
              <a:rPr lang="cs-CZ" sz="1800" dirty="0"/>
              <a:t>Také u tohoto stylu vedení rozeznáváme dva </a:t>
            </a:r>
            <a:r>
              <a:rPr lang="cs-CZ" sz="1800" dirty="0" err="1"/>
              <a:t>substyly</a:t>
            </a:r>
            <a:r>
              <a:rPr lang="cs-CZ" sz="1800" dirty="0"/>
              <a:t>:</a:t>
            </a:r>
          </a:p>
          <a:p>
            <a:pPr marL="357188" lvl="1" indent="-357188">
              <a:buFont typeface="Arial" panose="020B0604020202020204" pitchFamily="34" charset="0"/>
              <a:buChar char="•"/>
            </a:pPr>
            <a:r>
              <a:rPr lang="cs-CZ" sz="1800" dirty="0"/>
              <a:t>individuálně demokratický styl vedení – konzultace a diskuse probíhá individuálně s jednotlivými členy týmu;</a:t>
            </a:r>
          </a:p>
          <a:p>
            <a:pPr marL="357188" lvl="1" indent="-357188">
              <a:buFont typeface="Arial" panose="020B0604020202020204" pitchFamily="34" charset="0"/>
              <a:buChar char="•"/>
            </a:pPr>
            <a:r>
              <a:rPr lang="cs-CZ" sz="1800" dirty="0"/>
              <a:t>skupinově demokratický styl vedení – lídr konzultuje s celým týmem najednou.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Demokratický styl vedení</a:t>
            </a:r>
          </a:p>
        </p:txBody>
      </p:sp>
    </p:spTree>
    <p:extLst>
      <p:ext uri="{BB962C8B-B14F-4D97-AF65-F5344CB8AC3E}">
        <p14:creationId xmlns:p14="http://schemas.microsoft.com/office/powerpoint/2010/main" val="42050107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Participativní</a:t>
            </a:r>
            <a:r>
              <a:rPr lang="cs-CZ" sz="1800" dirty="0"/>
              <a:t> (konsenzuální, týmový) styl vedení – lídr rozhodovací proces v týmu pouze moderuje, usměrňuje nebo usnadňuje jeho průběh. </a:t>
            </a:r>
          </a:p>
          <a:p>
            <a:pPr lvl="0"/>
            <a:r>
              <a:rPr lang="cs-CZ" sz="1800" dirty="0"/>
              <a:t>Přijato je takové rozhodnutí, které je považované celým týmem za nejlepší. </a:t>
            </a:r>
          </a:p>
          <a:p>
            <a:pPr lvl="0"/>
            <a:r>
              <a:rPr lang="cs-CZ" sz="1800" dirty="0"/>
              <a:t>Pro přijetí rozhodnutí je významný názor každého zúčastněného pracovníka, čímž dochází k podpoře rozvoje a pocitu sounáležitosti spolupracovníků s organizací. </a:t>
            </a:r>
          </a:p>
          <a:p>
            <a:pPr marL="0" lvl="0" indent="0">
              <a:buNone/>
            </a:pPr>
            <a:endParaRPr lang="cs-CZ" sz="1800" dirty="0"/>
          </a:p>
          <a:p>
            <a:pPr marL="0" lvl="0" indent="0">
              <a:buNone/>
            </a:pPr>
            <a:r>
              <a:rPr lang="cs-CZ" sz="1800" dirty="0"/>
              <a:t>Existují zde dva </a:t>
            </a:r>
            <a:r>
              <a:rPr lang="cs-CZ" sz="1800" dirty="0" err="1"/>
              <a:t>substyly</a:t>
            </a:r>
            <a:r>
              <a:rPr lang="cs-CZ" sz="1800" dirty="0"/>
              <a:t>:</a:t>
            </a:r>
          </a:p>
          <a:p>
            <a:pPr marL="357188" lvl="1" indent="-357188">
              <a:buFont typeface="Arial" panose="020B0604020202020204" pitchFamily="34" charset="0"/>
              <a:buChar char="•"/>
            </a:pPr>
            <a:r>
              <a:rPr lang="cs-CZ" sz="1800" dirty="0"/>
              <a:t>předsednický participativní styl vedení – lídr jako předseda řídí dosažení shody;</a:t>
            </a:r>
          </a:p>
          <a:p>
            <a:pPr marL="357188" lvl="1" indent="-357188">
              <a:buFont typeface="Arial" panose="020B0604020202020204" pitchFamily="34" charset="0"/>
              <a:buChar char="•"/>
            </a:pPr>
            <a:r>
              <a:rPr lang="cs-CZ" sz="1800" dirty="0"/>
              <a:t>týmový participativní styl vedení – konečnou shodu vytváří celý tým.</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Participativní styl vedení</a:t>
            </a:r>
          </a:p>
        </p:txBody>
      </p:sp>
    </p:spTree>
    <p:extLst>
      <p:ext uri="{BB962C8B-B14F-4D97-AF65-F5344CB8AC3E}">
        <p14:creationId xmlns:p14="http://schemas.microsoft.com/office/powerpoint/2010/main" val="19288005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Delegativní</a:t>
            </a:r>
            <a:r>
              <a:rPr lang="cs-CZ" sz="1800" dirty="0"/>
              <a:t> (</a:t>
            </a:r>
            <a:r>
              <a:rPr lang="cs-CZ" sz="1800" dirty="0" err="1"/>
              <a:t>laissez-faire</a:t>
            </a:r>
            <a:r>
              <a:rPr lang="cs-CZ" sz="1800" dirty="0"/>
              <a:t>, liberální) styl vedení – lídr na pracovníky přednáší část svých úkolů, jelikož mezi lídrem a spolupracovníky existuje vysoká míra důvěry. Tím dochází k dalšímu rozvoji schopností a motivace spolupracovníků. </a:t>
            </a:r>
          </a:p>
          <a:p>
            <a:pPr lvl="0" algn="just"/>
            <a:r>
              <a:rPr lang="cs-CZ" sz="1800" dirty="0"/>
              <a:t>Míra direktivního vlivu je téměř nulová, podpora pracovníků je stabilní a mezi lídrem a jeho spolupracovníky panují kolegiální vztahy. </a:t>
            </a:r>
          </a:p>
          <a:p>
            <a:pPr marL="0" lvl="0" indent="0" algn="just">
              <a:buNone/>
            </a:pPr>
            <a:r>
              <a:rPr lang="cs-CZ" sz="1800" dirty="0"/>
              <a:t>Můžeme najít dva </a:t>
            </a:r>
            <a:r>
              <a:rPr lang="cs-CZ" sz="1800" dirty="0" err="1"/>
              <a:t>substyly</a:t>
            </a:r>
            <a:r>
              <a:rPr lang="cs-CZ" sz="1800" dirty="0"/>
              <a:t>:</a:t>
            </a:r>
          </a:p>
          <a:p>
            <a:pPr marL="357188" lvl="1" indent="-357188" algn="just">
              <a:buFont typeface="Arial" panose="020B0604020202020204" pitchFamily="34" charset="0"/>
              <a:buChar char="•"/>
            </a:pPr>
            <a:r>
              <a:rPr lang="cs-CZ" sz="1800" dirty="0"/>
              <a:t>informovaný </a:t>
            </a:r>
            <a:r>
              <a:rPr lang="cs-CZ" sz="1800" dirty="0" err="1"/>
              <a:t>delegativní</a:t>
            </a:r>
            <a:r>
              <a:rPr lang="cs-CZ" sz="1800" dirty="0"/>
              <a:t> styl vedení – lídr předá informace, pravomoc i odpovědnost a pouze očekává informování o průběhu řešení úkolu za účelem jeho sledování;</a:t>
            </a:r>
          </a:p>
          <a:p>
            <a:pPr algn="just"/>
            <a:r>
              <a:rPr lang="cs-CZ" sz="1800" dirty="0"/>
              <a:t>balistický </a:t>
            </a:r>
            <a:r>
              <a:rPr lang="cs-CZ" sz="1800" dirty="0" err="1"/>
              <a:t>delegativní</a:t>
            </a:r>
            <a:r>
              <a:rPr lang="cs-CZ" sz="1800" dirty="0"/>
              <a:t> styl vedení – lídr předá informace, pravomoc i odpovědnost a vše ponechává na týmu a čeká, až jeho pracovní tým vše sám vyřeší a dosáhne požadovaného cíle.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Delegativní</a:t>
            </a:r>
            <a:r>
              <a:rPr lang="cs-CZ" dirty="0"/>
              <a:t> styl vedení</a:t>
            </a:r>
          </a:p>
        </p:txBody>
      </p:sp>
    </p:spTree>
    <p:extLst>
      <p:ext uri="{BB962C8B-B14F-4D97-AF65-F5344CB8AC3E}">
        <p14:creationId xmlns:p14="http://schemas.microsoft.com/office/powerpoint/2010/main" val="21466129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Studie Ohio </a:t>
            </a:r>
            <a:r>
              <a:rPr lang="cs-CZ" sz="1800" b="1" dirty="0" err="1"/>
              <a:t>State</a:t>
            </a:r>
            <a:r>
              <a:rPr lang="cs-CZ" sz="1800" b="1" dirty="0"/>
              <a:t> University</a:t>
            </a:r>
            <a:r>
              <a:rPr lang="cs-CZ" sz="1800" dirty="0"/>
              <a:t> identifikovala dvě významné dimenze chování lídrů: „struktura“ (anglicky </a:t>
            </a:r>
            <a:r>
              <a:rPr lang="cs-CZ" sz="1800" dirty="0" err="1"/>
              <a:t>initiating</a:t>
            </a:r>
            <a:r>
              <a:rPr lang="cs-CZ" sz="1800" dirty="0"/>
              <a:t> </a:t>
            </a:r>
            <a:r>
              <a:rPr lang="cs-CZ" sz="1800" dirty="0" err="1"/>
              <a:t>structure</a:t>
            </a:r>
            <a:r>
              <a:rPr lang="cs-CZ" sz="1800" dirty="0"/>
              <a:t>) a „úcta“ (angl. </a:t>
            </a:r>
            <a:r>
              <a:rPr lang="cs-CZ" sz="1800" dirty="0" err="1"/>
              <a:t>consideration</a:t>
            </a:r>
            <a:r>
              <a:rPr lang="cs-CZ" sz="1800" dirty="0"/>
              <a:t>).</a:t>
            </a:r>
          </a:p>
          <a:p>
            <a:pPr lvl="0" algn="just"/>
            <a:r>
              <a:rPr lang="cs-CZ" sz="1800" dirty="0"/>
              <a:t> </a:t>
            </a:r>
            <a:r>
              <a:rPr lang="cs-CZ" sz="1800" b="1" dirty="0"/>
              <a:t>Dimenze struktura </a:t>
            </a:r>
            <a:r>
              <a:rPr lang="cs-CZ" sz="1800" dirty="0"/>
              <a:t>(zaměření na úkol) se vztahuje k roli lídra při dosahování stanovených výkonnostních cílů. Struktura zahrnuje plánování a organizování práce, iniciace a organizace aktivity takovým způsobem, aby byl stanovený cíl včas a správně dosažen.</a:t>
            </a:r>
          </a:p>
          <a:p>
            <a:pPr lvl="0" algn="just"/>
            <a:r>
              <a:rPr lang="cs-CZ" sz="1800" b="1" dirty="0"/>
              <a:t>Dimenze úcta </a:t>
            </a:r>
            <a:r>
              <a:rPr lang="cs-CZ" sz="1800" dirty="0"/>
              <a:t>(zaměření na pracovníky) se vztahuje k míře, v jaké se lídr zaměřuje na budování a udržování vztahů na pracovišti. </a:t>
            </a:r>
          </a:p>
          <a:p>
            <a:pPr lvl="0" algn="just"/>
            <a:r>
              <a:rPr lang="cs-CZ" sz="1800" dirty="0"/>
              <a:t>Pokud dáme tyto dvě dimenze do vzájemné souvislosti, tak vznikne dvoudimenzionální model vedení, který nabízí čtyři typy vedení: vysoká míra úcty/nízká míra struktury; vysoká míra úcty/vysoká míra struktury; nízká míra úcty/nízká míra struktury; nízká míra úcty/vysoká míra struktury.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96744" cy="507703"/>
          </a:xfrm>
        </p:spPr>
        <p:txBody>
          <a:bodyPr/>
          <a:lstStyle/>
          <a:p>
            <a:r>
              <a:rPr lang="cs-CZ" dirty="0"/>
              <a:t>Studie Ohio </a:t>
            </a:r>
            <a:r>
              <a:rPr lang="cs-CZ" dirty="0" err="1"/>
              <a:t>State</a:t>
            </a:r>
            <a:r>
              <a:rPr lang="cs-CZ" dirty="0"/>
              <a:t> University (40. léta 20. století)</a:t>
            </a:r>
          </a:p>
        </p:txBody>
      </p:sp>
    </p:spTree>
    <p:extLst>
      <p:ext uri="{BB962C8B-B14F-4D97-AF65-F5344CB8AC3E}">
        <p14:creationId xmlns:p14="http://schemas.microsoft.com/office/powerpoint/2010/main" val="29138099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20601" r="388"/>
          <a:stretch/>
        </p:blipFill>
        <p:spPr>
          <a:xfrm>
            <a:off x="467544" y="1051416"/>
            <a:ext cx="8208912" cy="3680574"/>
          </a:xfrm>
          <a:prstGeom prst="rect">
            <a:avLst/>
          </a:prstGeom>
        </p:spPr>
      </p:pic>
    </p:spTree>
    <p:extLst>
      <p:ext uri="{BB962C8B-B14F-4D97-AF65-F5344CB8AC3E}">
        <p14:creationId xmlns:p14="http://schemas.microsoft.com/office/powerpoint/2010/main" val="22702847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106" y="483518"/>
            <a:ext cx="5272274" cy="3936497"/>
          </a:xfrm>
          <a:prstGeom prst="rect">
            <a:avLst/>
          </a:prstGeom>
        </p:spPr>
      </p:pic>
      <p:sp>
        <p:nvSpPr>
          <p:cNvPr id="6" name="TextovéPole 5"/>
          <p:cNvSpPr txBox="1"/>
          <p:nvPr/>
        </p:nvSpPr>
        <p:spPr>
          <a:xfrm>
            <a:off x="1199441" y="1084838"/>
            <a:ext cx="461665" cy="2308324"/>
          </a:xfrm>
          <a:prstGeom prst="rect">
            <a:avLst/>
          </a:prstGeom>
          <a:noFill/>
        </p:spPr>
        <p:txBody>
          <a:bodyPr vert="vert270" wrap="square" rtlCol="0">
            <a:spAutoFit/>
          </a:bodyPr>
          <a:lstStyle/>
          <a:p>
            <a:r>
              <a:rPr lang="cs-CZ" dirty="0"/>
              <a:t>Úcta – pracovníci</a:t>
            </a:r>
          </a:p>
        </p:txBody>
      </p:sp>
      <p:sp>
        <p:nvSpPr>
          <p:cNvPr id="7" name="TextovéPole 6"/>
          <p:cNvSpPr txBox="1"/>
          <p:nvPr/>
        </p:nvSpPr>
        <p:spPr>
          <a:xfrm>
            <a:off x="3419872" y="4338715"/>
            <a:ext cx="2304256" cy="369332"/>
          </a:xfrm>
          <a:prstGeom prst="rect">
            <a:avLst/>
          </a:prstGeom>
          <a:noFill/>
        </p:spPr>
        <p:txBody>
          <a:bodyPr wrap="square" rtlCol="0">
            <a:spAutoFit/>
          </a:bodyPr>
          <a:lstStyle/>
          <a:p>
            <a:r>
              <a:rPr lang="cs-CZ" dirty="0"/>
              <a:t>Struktura – úkol </a:t>
            </a:r>
          </a:p>
        </p:txBody>
      </p:sp>
    </p:spTree>
    <p:extLst>
      <p:ext uri="{BB962C8B-B14F-4D97-AF65-F5344CB8AC3E}">
        <p14:creationId xmlns:p14="http://schemas.microsoft.com/office/powerpoint/2010/main" val="28342798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 padesátých letech dvacátého století provedli výzkumníci pracoviště University </a:t>
            </a:r>
            <a:r>
              <a:rPr lang="cs-CZ" sz="1800" dirty="0" err="1"/>
              <a:t>of</a:t>
            </a:r>
            <a:r>
              <a:rPr lang="cs-CZ" sz="1800" dirty="0"/>
              <a:t> Michigan výzkumnou studii: </a:t>
            </a:r>
            <a:r>
              <a:rPr lang="cs-CZ" sz="1800" b="1" dirty="0"/>
              <a:t>Studie University </a:t>
            </a:r>
            <a:r>
              <a:rPr lang="cs-CZ" sz="1800" b="1" dirty="0" err="1"/>
              <a:t>of</a:t>
            </a:r>
            <a:r>
              <a:rPr lang="cs-CZ" sz="1800" b="1" dirty="0"/>
              <a:t> Michigan,</a:t>
            </a:r>
            <a:r>
              <a:rPr lang="cs-CZ" sz="1800" dirty="0"/>
              <a:t> v rámci které identifikovali dvě dimenze chování lídrů, a to orientace na pracovníky a orientaci na práci.</a:t>
            </a:r>
          </a:p>
          <a:p>
            <a:pPr lvl="0" algn="just"/>
            <a:r>
              <a:rPr lang="cs-CZ" sz="1800" b="1" dirty="0"/>
              <a:t>Přístup orientovaný na pracovníky </a:t>
            </a:r>
            <a:r>
              <a:rPr lang="cs-CZ" sz="1800" dirty="0"/>
              <a:t>zdůrazňuje budování vztahů na pracovišti a respektování potřeb pracovníků. Tento přístup je volen tehdy, kdy je úkol nejasně stanoven a jeho vyřešení a výsledky závisí na schopnosti spolupráce jednotlivých členů týmů. </a:t>
            </a:r>
          </a:p>
          <a:p>
            <a:pPr lvl="0" algn="just"/>
            <a:r>
              <a:rPr lang="cs-CZ" sz="1800" b="1" dirty="0"/>
              <a:t>Přístup orientovaný na úkoly </a:t>
            </a:r>
            <a:r>
              <a:rPr lang="cs-CZ" sz="1800" dirty="0"/>
              <a:t>akcentuje především produkci a technické aspekty práce a pracovníci jsou vnímáni pouze jako nástroje k naplnění cílů organizace. Tento přístup je realizován většinou tehdy, kdy je úkol (a potažmo také cíl) jasně daný a dobře strukturovaný.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Studie University </a:t>
            </a:r>
            <a:r>
              <a:rPr lang="cs-CZ" dirty="0" err="1"/>
              <a:t>of</a:t>
            </a:r>
            <a:r>
              <a:rPr lang="cs-CZ" dirty="0"/>
              <a:t> Michigan (50. léta 20. století)</a:t>
            </a:r>
          </a:p>
        </p:txBody>
      </p:sp>
    </p:spTree>
    <p:extLst>
      <p:ext uri="{BB962C8B-B14F-4D97-AF65-F5344CB8AC3E}">
        <p14:creationId xmlns:p14="http://schemas.microsoft.com/office/powerpoint/2010/main" val="48305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smtClean="0"/>
              <a:t>Mezi </a:t>
            </a:r>
            <a:r>
              <a:rPr lang="cs-CZ" sz="1800" dirty="0"/>
              <a:t>hlavní specifika, která odlišují manažera od výkonných pracovníků, patří:</a:t>
            </a:r>
          </a:p>
          <a:p>
            <a:pPr lvl="0" algn="just"/>
            <a:r>
              <a:rPr lang="cs-CZ" sz="1800" b="1" dirty="0" smtClean="0"/>
              <a:t>moc</a:t>
            </a:r>
            <a:endParaRPr lang="cs-CZ" sz="1800" dirty="0"/>
          </a:p>
          <a:p>
            <a:pPr lvl="0" algn="just"/>
            <a:r>
              <a:rPr lang="cs-CZ" sz="1800" b="1" dirty="0"/>
              <a:t>autorita</a:t>
            </a:r>
            <a:r>
              <a:rPr lang="cs-CZ" sz="1800" dirty="0"/>
              <a:t> </a:t>
            </a:r>
            <a:endParaRPr lang="cs-CZ" sz="1800" dirty="0" smtClean="0"/>
          </a:p>
          <a:p>
            <a:pPr lvl="0" algn="just"/>
            <a:r>
              <a:rPr lang="cs-CZ" sz="1800" b="1" dirty="0" smtClean="0"/>
              <a:t>pravomoc</a:t>
            </a:r>
            <a:endParaRPr lang="cs-CZ" sz="1800" dirty="0"/>
          </a:p>
          <a:p>
            <a:pPr lvl="0" algn="just"/>
            <a:r>
              <a:rPr lang="cs-CZ" sz="1800" b="1" dirty="0"/>
              <a:t>odpovědnost</a:t>
            </a:r>
            <a:r>
              <a:rPr lang="cs-CZ" sz="1800" dirty="0"/>
              <a:t> </a:t>
            </a:r>
            <a:endParaRPr lang="cs-CZ" sz="1800" dirty="0" smtClean="0"/>
          </a:p>
          <a:p>
            <a:pPr lvl="0" algn="just"/>
            <a:r>
              <a:rPr lang="cs-CZ" sz="1800" b="1" dirty="0" smtClean="0"/>
              <a:t>výše </a:t>
            </a:r>
            <a:r>
              <a:rPr lang="cs-CZ" sz="1800" b="1" dirty="0"/>
              <a:t>finančního ohodnocení</a:t>
            </a:r>
            <a:r>
              <a:rPr lang="cs-CZ" sz="1800" dirty="0"/>
              <a:t>;</a:t>
            </a:r>
          </a:p>
          <a:p>
            <a:pPr lvl="0" algn="just"/>
            <a:r>
              <a:rPr lang="cs-CZ" sz="1800" b="1" dirty="0"/>
              <a:t>společenský </a:t>
            </a:r>
            <a:r>
              <a:rPr lang="cs-CZ" sz="1800" b="1" dirty="0" smtClean="0"/>
              <a:t>status</a:t>
            </a: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a:t>
            </a:r>
          </a:p>
        </p:txBody>
      </p:sp>
    </p:spTree>
    <p:extLst>
      <p:ext uri="{BB962C8B-B14F-4D97-AF65-F5344CB8AC3E}">
        <p14:creationId xmlns:p14="http://schemas.microsoft.com/office/powerpoint/2010/main" val="26164559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University </a:t>
            </a:r>
            <a:r>
              <a:rPr lang="cs-CZ" dirty="0" err="1"/>
              <a:t>of</a:t>
            </a:r>
            <a:r>
              <a:rPr lang="cs-CZ" dirty="0"/>
              <a:t> Michigan</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35709"/>
          <a:stretch/>
        </p:blipFill>
        <p:spPr>
          <a:xfrm>
            <a:off x="539552" y="987574"/>
            <a:ext cx="7153275" cy="3239442"/>
          </a:xfrm>
          <a:prstGeom prst="rect">
            <a:avLst/>
          </a:prstGeom>
        </p:spPr>
      </p:pic>
    </p:spTree>
    <p:extLst>
      <p:ext uri="{BB962C8B-B14F-4D97-AF65-F5344CB8AC3E}">
        <p14:creationId xmlns:p14="http://schemas.microsoft.com/office/powerpoint/2010/main" val="37627565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Významnou typologii manažerských stylů vedení lidí prezentuje tzv. </a:t>
            </a:r>
            <a:r>
              <a:rPr lang="cs-CZ" sz="1800" b="1" dirty="0"/>
              <a:t>manažerská mřížka GRID</a:t>
            </a:r>
            <a:r>
              <a:rPr lang="cs-CZ" sz="1800" dirty="0"/>
              <a:t> (v současnosti nazývána také jako vůdcovská mřížka) autorů Roberta J. </a:t>
            </a:r>
            <a:r>
              <a:rPr lang="cs-CZ" sz="1800" dirty="0" err="1"/>
              <a:t>Blakea</a:t>
            </a:r>
            <a:r>
              <a:rPr lang="cs-CZ" sz="1800" dirty="0"/>
              <a:t> a Jane S. </a:t>
            </a:r>
            <a:r>
              <a:rPr lang="cs-CZ" sz="1800" dirty="0" err="1"/>
              <a:t>Mouton</a:t>
            </a:r>
            <a:r>
              <a:rPr lang="cs-CZ" sz="1800" dirty="0"/>
              <a:t> z roku 1964.</a:t>
            </a:r>
          </a:p>
          <a:p>
            <a:pPr lvl="0" algn="just"/>
            <a:r>
              <a:rPr lang="cs-CZ" sz="1800" dirty="0"/>
              <a:t>Podstatou této typologie je členění manažerských stylů podle zaměření manažera na zaměstnance (snaha o uspokojení potřeb pracovníků) a podle zaměření manažera na výkon/produkci (snaha o splnění uložených úkolů a dosažení co nejvyššího pracovního výkonu). </a:t>
            </a:r>
          </a:p>
          <a:p>
            <a:pPr lvl="0" algn="just"/>
            <a:r>
              <a:rPr lang="cs-CZ" sz="1800" dirty="0"/>
              <a:t>Obě veličiny, zaměření na zaměstnance a zaměření na výkon, jsou hodnoceny na škále od 1 do 9.</a:t>
            </a:r>
          </a:p>
          <a:p>
            <a:pPr lvl="0" algn="just"/>
            <a:r>
              <a:rPr lang="cs-CZ" sz="1800" dirty="0"/>
              <a:t>Na základě tohoto hodnocení bylo vymezeno pět manažerských stylů vedení lidí: manažer venkovského klubu, týmový manažer, autoritativní manažer, ochuzený management, střední cesta.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(60. léta 20. století) </a:t>
            </a:r>
          </a:p>
        </p:txBody>
      </p:sp>
    </p:spTree>
    <p:extLst>
      <p:ext uri="{BB962C8B-B14F-4D97-AF65-F5344CB8AC3E}">
        <p14:creationId xmlns:p14="http://schemas.microsoft.com/office/powerpoint/2010/main" val="25399166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pic>
        <p:nvPicPr>
          <p:cNvPr id="5" name="Obrázek 4" descr="https://publi.cz/books/114/images/pics/6-01.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843558"/>
            <a:ext cx="7560840" cy="3744416"/>
          </a:xfrm>
          <a:prstGeom prst="rect">
            <a:avLst/>
          </a:prstGeom>
          <a:noFill/>
          <a:ln>
            <a:noFill/>
          </a:ln>
        </p:spPr>
      </p:pic>
    </p:spTree>
    <p:extLst>
      <p:ext uri="{BB962C8B-B14F-4D97-AF65-F5344CB8AC3E}">
        <p14:creationId xmlns:p14="http://schemas.microsoft.com/office/powerpoint/2010/main" val="18032124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III</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03189"/>
            <a:ext cx="7648085" cy="4296811"/>
          </a:xfrm>
          <a:prstGeom prst="rect">
            <a:avLst/>
          </a:prstGeom>
        </p:spPr>
      </p:pic>
    </p:spTree>
    <p:extLst>
      <p:ext uri="{BB962C8B-B14F-4D97-AF65-F5344CB8AC3E}">
        <p14:creationId xmlns:p14="http://schemas.microsoft.com/office/powerpoint/2010/main" val="39355834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1,9: </a:t>
            </a:r>
            <a:r>
              <a:rPr lang="cs-CZ" sz="1800" i="1" dirty="0"/>
              <a:t>manažer venkovského klubu (vedoucí spolku zahrádkářů</a:t>
            </a:r>
            <a:r>
              <a:rPr lang="cs-CZ" sz="1800" dirty="0"/>
              <a:t>) – manažer se primárně věnuje potřebám pracovníků, často na úkor pracovních výsledků; </a:t>
            </a:r>
          </a:p>
          <a:p>
            <a:pPr lvl="0" algn="just"/>
            <a:r>
              <a:rPr lang="cs-CZ" sz="1800" dirty="0"/>
              <a:t>9,9: </a:t>
            </a:r>
            <a:r>
              <a:rPr lang="cs-CZ" sz="1800" i="1" dirty="0"/>
              <a:t>týmový manažer</a:t>
            </a:r>
            <a:r>
              <a:rPr lang="cs-CZ" sz="1800" dirty="0"/>
              <a:t> – manažer se snaží dosáhnout optimálních výkonů prostřednictvím participaci a budování důvěry a spolupráce s pracovníky;</a:t>
            </a:r>
          </a:p>
          <a:p>
            <a:pPr lvl="0" algn="just"/>
            <a:r>
              <a:rPr lang="cs-CZ" sz="1800" dirty="0"/>
              <a:t>9,1: </a:t>
            </a:r>
            <a:r>
              <a:rPr lang="cs-CZ" sz="1800" i="1" dirty="0"/>
              <a:t>autoritativní manažer</a:t>
            </a:r>
            <a:r>
              <a:rPr lang="cs-CZ" sz="1800" dirty="0"/>
              <a:t> </a:t>
            </a:r>
            <a:r>
              <a:rPr lang="cs-CZ" sz="1800" i="1" dirty="0"/>
              <a:t>(plantážník</a:t>
            </a:r>
            <a:r>
              <a:rPr lang="cs-CZ" sz="1800" dirty="0"/>
              <a:t>) – manažer je primárně zaměřen na pracovní výkon, přičemž věnuje minimální pozornost problémům svých pracovníků;</a:t>
            </a:r>
          </a:p>
          <a:p>
            <a:pPr lvl="0" algn="just"/>
            <a:r>
              <a:rPr lang="cs-CZ" sz="1800" dirty="0"/>
              <a:t>1,1: </a:t>
            </a:r>
            <a:r>
              <a:rPr lang="cs-CZ" sz="1800" i="1" dirty="0"/>
              <a:t>ochuzený management (volný průběh</a:t>
            </a:r>
            <a:r>
              <a:rPr lang="cs-CZ" sz="1800" dirty="0"/>
              <a:t>) – manažer nejen vydává minimální úsilí k odvedení požadovaného výkonu, ale také si nevšímá potřeb pracovníků;</a:t>
            </a:r>
          </a:p>
          <a:p>
            <a:pPr algn="just"/>
            <a:r>
              <a:rPr lang="cs-CZ" sz="1800" dirty="0"/>
              <a:t>5,5: </a:t>
            </a:r>
            <a:r>
              <a:rPr lang="cs-CZ" sz="1800" i="1" dirty="0"/>
              <a:t>střední cesta (organizační člověk</a:t>
            </a:r>
            <a:r>
              <a:rPr lang="cs-CZ" sz="1800" dirty="0"/>
              <a:t>) – manažer se věnuje částečně dosažení požadovaného pracovního výkonu a částečně i potřebám pracovníků, manažer se spokojí s kompromisy než aby usiloval o maximální naplnění jednoho nebo druhého.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spTree>
    <p:extLst>
      <p:ext uri="{BB962C8B-B14F-4D97-AF65-F5344CB8AC3E}">
        <p14:creationId xmlns:p14="http://schemas.microsoft.com/office/powerpoint/2010/main" val="25217470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Fiedlerův kontingenční model</a:t>
            </a:r>
            <a:r>
              <a:rPr lang="cs-CZ" sz="1800" dirty="0"/>
              <a:t> předpokládal, že efektivní výkonnost skupiny závisí na adekvátním zvoleném stylu vedení, odpovídající míře kontroly a vlivu na danou situaci. </a:t>
            </a:r>
          </a:p>
          <a:p>
            <a:pPr lvl="0" algn="just"/>
            <a:r>
              <a:rPr lang="cs-CZ" sz="1800" dirty="0"/>
              <a:t>Tento model předpokládá, že určitý styl vedení se stává nejefektivnějším v různých typech situací. </a:t>
            </a:r>
          </a:p>
          <a:p>
            <a:pPr lvl="0" algn="just"/>
            <a:r>
              <a:rPr lang="cs-CZ" sz="1800" dirty="0"/>
              <a:t>V tomto modelu byly určeny klíčové definovat styly vedení a různé typy situací. </a:t>
            </a:r>
          </a:p>
          <a:p>
            <a:pPr lvl="0" algn="just"/>
            <a:r>
              <a:rPr lang="cs-CZ" sz="1800" dirty="0"/>
              <a:t>Z pohledu stylu vedení byly určeny tyto styly vedení: orientace na úkol a orientace na budování vztahů. </a:t>
            </a:r>
          </a:p>
          <a:p>
            <a:pPr lvl="0" algn="just"/>
            <a:r>
              <a:rPr lang="cs-CZ" sz="1800" dirty="0"/>
              <a:t>Na základě rozsáhlých výzkumů byly určeny tyto </a:t>
            </a:r>
            <a:r>
              <a:rPr lang="cs-CZ" sz="1800" b="1" dirty="0"/>
              <a:t>klíčové situační faktory </a:t>
            </a:r>
            <a:r>
              <a:rPr lang="cs-CZ" sz="1800" dirty="0"/>
              <a:t>pro efektivní vedení: vztahy mezi vedoucím a podřízenými (míra důvěry, úcty a respektu); struktura úkolu (míra formalizace a strukturování úkolu); pozice síly (míra vlivu lídra na aktivity).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Fiedlerův kontingenční model (70. léta 20. století) </a:t>
            </a:r>
          </a:p>
        </p:txBody>
      </p:sp>
    </p:spTree>
    <p:extLst>
      <p:ext uri="{BB962C8B-B14F-4D97-AF65-F5344CB8AC3E}">
        <p14:creationId xmlns:p14="http://schemas.microsoft.com/office/powerpoint/2010/main" val="9450461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6401"/>
          <a:stretch/>
        </p:blipFill>
        <p:spPr>
          <a:xfrm>
            <a:off x="179512" y="818508"/>
            <a:ext cx="8370283" cy="4120401"/>
          </a:xfrm>
          <a:prstGeom prst="rect">
            <a:avLst/>
          </a:prstGeom>
        </p:spPr>
      </p:pic>
    </p:spTree>
    <p:extLst>
      <p:ext uri="{BB962C8B-B14F-4D97-AF65-F5344CB8AC3E}">
        <p14:creationId xmlns:p14="http://schemas.microsoft.com/office/powerpoint/2010/main" val="18991960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Ve Fidlerově modelu na základě kombinace situačních faktorů a stylu vedení vzniká osm možných kombinací vedení lidí vedoucí k požadované výkonnosti pracovní skupiny. </a:t>
            </a:r>
          </a:p>
          <a:p>
            <a:pPr lvl="0" algn="just"/>
            <a:r>
              <a:rPr lang="cs-CZ" sz="1800" dirty="0"/>
              <a:t>Všechny výše uvedené faktory určují, jak hodně je situace daného manažera příznivá. </a:t>
            </a:r>
          </a:p>
          <a:p>
            <a:pPr lvl="0" algn="just"/>
            <a:r>
              <a:rPr lang="cs-CZ" sz="1800" dirty="0"/>
              <a:t>Fiedler tvrdí, že nejpříznivější situace se vyznačují dobrými vztahy mezi manažerem a pracovníky, jasně definovanými pracovními úkoly a silnou pravomocí. </a:t>
            </a:r>
          </a:p>
          <a:p>
            <a:pPr lvl="0" algn="just"/>
            <a:r>
              <a:rPr lang="cs-CZ" sz="1800" dirty="0"/>
              <a:t>Pokud jsou vztahy špatné, práce není strukturovaná a manažer nemá dostatečně silnou pravomoc, potom se jedná o nepříznivou situaci.</a:t>
            </a:r>
          </a:p>
          <a:p>
            <a:pPr lvl="0" algn="just"/>
            <a:r>
              <a:rPr lang="cs-CZ" sz="1800" dirty="0"/>
              <a:t>Podle Fiedlerova kontingenčního modelu záleží efektivita manažera na tom, nakolik jeho styl vedení lidí odpovídá pozici, kterou zastává.</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spTree>
    <p:extLst>
      <p:ext uri="{BB962C8B-B14F-4D97-AF65-F5344CB8AC3E}">
        <p14:creationId xmlns:p14="http://schemas.microsoft.com/office/powerpoint/2010/main" val="8003546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Hersey</a:t>
            </a:r>
            <a:r>
              <a:rPr lang="cs-CZ" sz="1800" b="1" dirty="0"/>
              <a:t> a </a:t>
            </a:r>
            <a:r>
              <a:rPr lang="cs-CZ" sz="1800" b="1" dirty="0" err="1"/>
              <a:t>Blanchardova</a:t>
            </a:r>
            <a:r>
              <a:rPr lang="cs-CZ" sz="1800" b="1" dirty="0"/>
              <a:t> teorie situačního vedení</a:t>
            </a:r>
            <a:r>
              <a:rPr lang="cs-CZ" sz="1800" dirty="0"/>
              <a:t>, která patří svým charakterem mezi kontingenční přístupy, se zaměřuje na připravenost, popř. zralost, následovníků. </a:t>
            </a:r>
          </a:p>
          <a:p>
            <a:pPr lvl="0" algn="just"/>
            <a:r>
              <a:rPr lang="cs-CZ" sz="1800" dirty="0"/>
              <a:t>Tato teorie klade důraz nejen na lídra, ale také na podřízené pracovníky, konkrétně pak následovníky. Následovníci jsou lidé, kteří akceptují lídra a jsou ochotni jej následovat. </a:t>
            </a:r>
          </a:p>
          <a:p>
            <a:pPr lvl="0" algn="just"/>
            <a:r>
              <a:rPr lang="cs-CZ" sz="1800" dirty="0"/>
              <a:t>Připravenost (zralost) vymezují </a:t>
            </a:r>
            <a:r>
              <a:rPr lang="cs-CZ" sz="1800" dirty="0" err="1"/>
              <a:t>Hersey</a:t>
            </a:r>
            <a:r>
              <a:rPr lang="cs-CZ" sz="1800" dirty="0"/>
              <a:t> a </a:t>
            </a:r>
            <a:r>
              <a:rPr lang="cs-CZ" sz="1800" dirty="0" err="1"/>
              <a:t>Blanchard</a:t>
            </a:r>
            <a:r>
              <a:rPr lang="cs-CZ" sz="1800" dirty="0"/>
              <a:t> jako míru do jaké jsou lidé schopni a ochotni plnit konkrétní úkol. </a:t>
            </a:r>
          </a:p>
          <a:p>
            <a:pPr lvl="0" algn="just"/>
            <a:r>
              <a:rPr lang="cs-CZ" sz="1800" dirty="0"/>
              <a:t>Teorie situačního vedení je založena na předpokladu existence nelineárního vztahu mezi těmito faktory – připravenost následovníků, dimenze orientována na úkol (direktivní přístup, úkolové chování), dimenze orientována na budování vztahů (podpůrný přístup, vztahové chování).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92888" cy="507703"/>
          </a:xfrm>
        </p:spPr>
        <p:txBody>
          <a:bodyPr/>
          <a:lstStyle/>
          <a:p>
            <a:r>
              <a:rPr lang="cs-CZ" sz="2000" dirty="0" err="1"/>
              <a:t>Hersey</a:t>
            </a:r>
            <a:r>
              <a:rPr lang="cs-CZ" sz="2000" dirty="0"/>
              <a:t> a </a:t>
            </a:r>
            <a:r>
              <a:rPr lang="cs-CZ" sz="2000" dirty="0" err="1"/>
              <a:t>Blanchardova</a:t>
            </a:r>
            <a:r>
              <a:rPr lang="cs-CZ" sz="2000" dirty="0"/>
              <a:t> teorie situačního vedení (70. léta 20. století) </a:t>
            </a:r>
          </a:p>
        </p:txBody>
      </p:sp>
    </p:spTree>
    <p:extLst>
      <p:ext uri="{BB962C8B-B14F-4D97-AF65-F5344CB8AC3E}">
        <p14:creationId xmlns:p14="http://schemas.microsoft.com/office/powerpoint/2010/main" val="42801720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Chování orientované na úkol a na budování vztahů </a:t>
            </a:r>
            <a:r>
              <a:rPr lang="cs-CZ" sz="1800" dirty="0"/>
              <a:t>představují styly vedení, které si autoři tohoto modelu půjčili od předchozích teorií. </a:t>
            </a:r>
          </a:p>
          <a:p>
            <a:pPr lvl="0" algn="just"/>
            <a:r>
              <a:rPr lang="cs-CZ" sz="1800" b="1" dirty="0"/>
              <a:t>Chování orientované na úkol</a:t>
            </a:r>
            <a:r>
              <a:rPr lang="cs-CZ" sz="1800" dirty="0"/>
              <a:t>, nebo také direktivní přístup, znamená, že pracovníkovi manažera poskytne potřebné instrukce, řekne mu, co přesně a jakým způsobem má dělat. </a:t>
            </a:r>
          </a:p>
          <a:p>
            <a:pPr lvl="0" algn="just"/>
            <a:r>
              <a:rPr lang="cs-CZ" sz="1800" dirty="0"/>
              <a:t>Zatímco chování orientované na budování vztahů, podpůrný přístup, je zaměřené na povzbuzování pracovníka a poskytnutí osobní podpory potřebné ke splnění úkolu. </a:t>
            </a:r>
          </a:p>
          <a:p>
            <a:pPr lvl="0" algn="just"/>
            <a:r>
              <a:rPr lang="cs-CZ" sz="1800" dirty="0"/>
              <a:t>Kombinací těchto tří faktorů vzniká třídimenzionální model efektivního vedení a jsou vymezeny čtyři styly vedení.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3512553558"/>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3577</TotalTime>
  <Words>12314</Words>
  <Application>Microsoft Office PowerPoint</Application>
  <PresentationFormat>Předvádění na obrazovce (16:9)</PresentationFormat>
  <Paragraphs>1078</Paragraphs>
  <Slides>150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150</vt:i4>
      </vt:variant>
    </vt:vector>
  </HeadingPairs>
  <TitlesOfParts>
    <vt:vector size="155" baseType="lpstr">
      <vt:lpstr>Arial</vt:lpstr>
      <vt:lpstr>Calibri</vt:lpstr>
      <vt:lpstr>Enriqueta</vt:lpstr>
      <vt:lpstr>Times New Roman</vt:lpstr>
      <vt:lpstr>SLU</vt:lpstr>
      <vt:lpstr>Přístupy k managementu</vt:lpstr>
      <vt:lpstr>Základní informace k předmětu</vt:lpstr>
      <vt:lpstr>Management – jeho podstata a definice</vt:lpstr>
      <vt:lpstr>Struktura podnikatelského prostředí</vt:lpstr>
      <vt:lpstr>Struktura podnikatelského prostředí</vt:lpstr>
      <vt:lpstr>Změny v podnikatelském prostředí</vt:lpstr>
      <vt:lpstr>Pojetí managementu</vt:lpstr>
      <vt:lpstr>Management jako skupina řídících pracovníků</vt:lpstr>
      <vt:lpstr>Manažer</vt:lpstr>
      <vt:lpstr>Typologie manažerů </vt:lpstr>
      <vt:lpstr>Vertikální typologie manažerů </vt:lpstr>
      <vt:lpstr>Charakter manažerské práce</vt:lpstr>
      <vt:lpstr>Styl manažerské práce I</vt:lpstr>
      <vt:lpstr>Styl manažerské práce II</vt:lpstr>
      <vt:lpstr>Vliv prostředí na práci manažera</vt:lpstr>
      <vt:lpstr>Manažerské přístupy</vt:lpstr>
      <vt:lpstr>Time management</vt:lpstr>
      <vt:lpstr>Generace Time managementu</vt:lpstr>
      <vt:lpstr>Plánování času</vt:lpstr>
      <vt:lpstr>Nástroje plánování času</vt:lpstr>
      <vt:lpstr>Optimální rozložení času v běžném pracovním týdnu</vt:lpstr>
      <vt:lpstr>Zloději času</vt:lpstr>
      <vt:lpstr>Techniky řízení času</vt:lpstr>
      <vt:lpstr>Paretovo pravidlo</vt:lpstr>
      <vt:lpstr>ABC analýza</vt:lpstr>
      <vt:lpstr>Eisenhowerův princip </vt:lpstr>
      <vt:lpstr>Eisenhowerova matice</vt:lpstr>
      <vt:lpstr>Delegování</vt:lpstr>
      <vt:lpstr>Míra delegování</vt:lpstr>
      <vt:lpstr>Cíl delegování</vt:lpstr>
      <vt:lpstr>Proces delegování</vt:lpstr>
      <vt:lpstr>Činnosti vhodné k delegování</vt:lpstr>
      <vt:lpstr>Činnosti nevhodné k delegování</vt:lpstr>
      <vt:lpstr>Plánování delegování</vt:lpstr>
      <vt:lpstr>Týmová práce</vt:lpstr>
      <vt:lpstr>Týmy I</vt:lpstr>
      <vt:lpstr>Týmy II</vt:lpstr>
      <vt:lpstr>Týmy III</vt:lpstr>
      <vt:lpstr>Týmové role podle Belbina</vt:lpstr>
      <vt:lpstr>Fáze vývoje týmu</vt:lpstr>
      <vt:lpstr>Výhody týmové práce</vt:lpstr>
      <vt:lpstr>Nevýhody týmové práce</vt:lpstr>
      <vt:lpstr>Management by Objectives MBO I</vt:lpstr>
      <vt:lpstr>MBO jako cyklus aktivit</vt:lpstr>
      <vt:lpstr>Předpoklady úspěšného programu MBO </vt:lpstr>
      <vt:lpstr>Týmová práce</vt:lpstr>
      <vt:lpstr>Týmy I</vt:lpstr>
      <vt:lpstr>Týmy II</vt:lpstr>
      <vt:lpstr>Týmy III</vt:lpstr>
      <vt:lpstr>Týmové role podle Belbina</vt:lpstr>
      <vt:lpstr>Fáze vývoje týmu</vt:lpstr>
      <vt:lpstr>Výhody týmové práce</vt:lpstr>
      <vt:lpstr>Nevýhody týmové práce</vt:lpstr>
      <vt:lpstr>Management by Objectives MBO I</vt:lpstr>
      <vt:lpstr>MBO jako cyklus aktivit</vt:lpstr>
      <vt:lpstr>Předpoklady úspěšného programu MBO </vt:lpstr>
      <vt:lpstr>Konflikt</vt:lpstr>
      <vt:lpstr>Okolnosti vzniku konfliktu</vt:lpstr>
      <vt:lpstr>Styly řešení konfliktů</vt:lpstr>
      <vt:lpstr>Řešení konfliktní situace</vt:lpstr>
      <vt:lpstr>Typy porad</vt:lpstr>
      <vt:lpstr>Fáze porady</vt:lpstr>
      <vt:lpstr>Chyby na poradách</vt:lpstr>
      <vt:lpstr>Brainstorming</vt:lpstr>
      <vt:lpstr>Průběh brainstormingu</vt:lpstr>
      <vt:lpstr>Manažer a jeho role I</vt:lpstr>
      <vt:lpstr>Manažer a jeho role II</vt:lpstr>
      <vt:lpstr>Management a leadership</vt:lpstr>
      <vt:lpstr>Rozdíl mezi managementem a leadershipem</vt:lpstr>
      <vt:lpstr>Rozdíly mezi manažerem a lídrem</vt:lpstr>
      <vt:lpstr>Leadership </vt:lpstr>
      <vt:lpstr>Management a leadership</vt:lpstr>
      <vt:lpstr>Role lídra</vt:lpstr>
      <vt:lpstr>Formální – neformální lídrovství</vt:lpstr>
      <vt:lpstr>Kategorie teorií vůdcovství</vt:lpstr>
      <vt:lpstr>McGregorova Teorie XY</vt:lpstr>
      <vt:lpstr>Teorie velkého člověka/vůdce a teorie rysů</vt:lpstr>
      <vt:lpstr>Teorie velkého člověka/vůdce (1840…) a teorie rysů (1940…)</vt:lpstr>
      <vt:lpstr>Teorie velkého člověka/vůdce (1840…) a teorie rysů</vt:lpstr>
      <vt:lpstr>Teorie stylů – Kurt Lewinovy styly vedení (30. léta 20. století)</vt:lpstr>
      <vt:lpstr>Teorie stylů – Kurt Lewinovy styly vedení </vt:lpstr>
      <vt:lpstr>Autoritativní styl vedení</vt:lpstr>
      <vt:lpstr>Demokratický styl vedení</vt:lpstr>
      <vt:lpstr>Participativní styl vedení</vt:lpstr>
      <vt:lpstr>Delegativní styl vedení</vt:lpstr>
      <vt:lpstr>Studie Ohio State University (40. léta 20. století)</vt:lpstr>
      <vt:lpstr>Studie Ohio State University</vt:lpstr>
      <vt:lpstr>Studie Ohio State University</vt:lpstr>
      <vt:lpstr>Studie University of Michigan (50. léta 20. století)</vt:lpstr>
      <vt:lpstr>Studie University of Michigan</vt:lpstr>
      <vt:lpstr>Manažerská mřížka GRID (60. léta 20. století) </vt:lpstr>
      <vt:lpstr>Manažerská mřížka GRID </vt:lpstr>
      <vt:lpstr>Manažerská mřížka GRID III</vt:lpstr>
      <vt:lpstr>Manažerská mřížka GRID </vt:lpstr>
      <vt:lpstr>Fiedlerův kontingenční model (70. léta 20. století) </vt:lpstr>
      <vt:lpstr>Fiedlerův kontingenční model </vt:lpstr>
      <vt:lpstr>Fiedlerův kontingenční model </vt:lpstr>
      <vt:lpstr>Hersey a Blanchardova teorie situačního vedení (70. léta 20. století) </vt:lpstr>
      <vt:lpstr>Hersey a Blanchardova teorie situačního vedení </vt:lpstr>
      <vt:lpstr>Hersey a Blanchardova teorie situačního vedení </vt:lpstr>
      <vt:lpstr>Hersey a Blanchardova teorie situačního vedení </vt:lpstr>
      <vt:lpstr>Teorie vedení cesta – cíl (70. léta 20. století)</vt:lpstr>
      <vt:lpstr>Teorie vedení – cíl </vt:lpstr>
      <vt:lpstr>Teorie vedení – cíl </vt:lpstr>
      <vt:lpstr>Teorie vedení cesta-cíl </vt:lpstr>
      <vt:lpstr>Styly vedení podle Vroom, Yettona a Jaga (80. léta 20. století)</vt:lpstr>
      <vt:lpstr>Styly vedení podle Vrooma, Yettona a Jaga</vt:lpstr>
      <vt:lpstr>Styly vedení podle Vrooma, Yettona a Jaga </vt:lpstr>
      <vt:lpstr>Model komplexního vedení (90. léta 20. století)</vt:lpstr>
      <vt:lpstr>Model komplexního vedení</vt:lpstr>
      <vt:lpstr>Transakční vedení</vt:lpstr>
      <vt:lpstr>Transformační vedení</vt:lpstr>
      <vt:lpstr>Charismatické vedení</vt:lpstr>
      <vt:lpstr>Vizionářské vedení</vt:lpstr>
      <vt:lpstr>Autentické vedení</vt:lpstr>
      <vt:lpstr>Servant leadership (70. léta 20. století)</vt:lpstr>
      <vt:lpstr>Servant leadership</vt:lpstr>
      <vt:lpstr>Servant leadership</vt:lpstr>
      <vt:lpstr>Servant leadership</vt:lpstr>
      <vt:lpstr>Servant leadership – organizační struktura</vt:lpstr>
      <vt:lpstr>Servant leadership – 10 charakteristik</vt:lpstr>
      <vt:lpstr>Resonant leadership (70. léta 20. století)</vt:lpstr>
      <vt:lpstr>Resonant leadership</vt:lpstr>
      <vt:lpstr>Resonant leadership (70. léta 20. století)</vt:lpstr>
      <vt:lpstr>Resonant leadership</vt:lpstr>
      <vt:lpstr>Teorie leadershipu</vt:lpstr>
      <vt:lpstr>Moderní styly vedení a motivace</vt:lpstr>
      <vt:lpstr>Koučování</vt:lpstr>
      <vt:lpstr>Cíle koučování</vt:lpstr>
      <vt:lpstr>Charakteristiky koučování I</vt:lpstr>
      <vt:lpstr>Charakteristiky koučování II</vt:lpstr>
      <vt:lpstr>Etapy koučování </vt:lpstr>
      <vt:lpstr>Mentorování</vt:lpstr>
      <vt:lpstr>Zásady volby stylu vedení</vt:lpstr>
      <vt:lpstr>Motivace I</vt:lpstr>
      <vt:lpstr>Motivace II</vt:lpstr>
      <vt:lpstr>Motivační teorie</vt:lpstr>
      <vt:lpstr>Rozdělení motivačních teorií</vt:lpstr>
      <vt:lpstr>Maslowova pyramida potřeb</vt:lpstr>
      <vt:lpstr>Maslowova pyramida potřeb</vt:lpstr>
      <vt:lpstr>Teorie tří kategorií potřeb</vt:lpstr>
      <vt:lpstr>Teorie potřeb McClellanda</vt:lpstr>
      <vt:lpstr>Herzbergova dvoufaktorová teorie motivace</vt:lpstr>
      <vt:lpstr>Expektační teorie motivace</vt:lpstr>
      <vt:lpstr>Teorie cíle</vt:lpstr>
      <vt:lpstr>Teorie spravedlnosti</vt:lpstr>
      <vt:lpstr>Motivační systémy</vt:lpstr>
      <vt:lpstr>Vnitřní motivace</vt:lpstr>
      <vt:lpstr>Vnější motivace</vt:lpstr>
      <vt:lpstr>Požadavky na motivační systémy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235</cp:revision>
  <dcterms:created xsi:type="dcterms:W3CDTF">2016-07-06T15:42:34Z</dcterms:created>
  <dcterms:modified xsi:type="dcterms:W3CDTF">2024-03-08T09:38:08Z</dcterms:modified>
</cp:coreProperties>
</file>